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88" r:id="rId2"/>
    <p:sldId id="257" r:id="rId3"/>
    <p:sldId id="490" r:id="rId4"/>
    <p:sldId id="258" r:id="rId5"/>
    <p:sldId id="259" r:id="rId6"/>
    <p:sldId id="260" r:id="rId7"/>
    <p:sldId id="261" r:id="rId8"/>
    <p:sldId id="262" r:id="rId9"/>
    <p:sldId id="491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1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6AFA4-AF0B-4FFE-98F5-D03D54C6E62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8260E-3A6A-436F-8D80-2511B13E8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448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DF041-18A9-A24D-B0BB-AAAFCF69C9C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749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INTERSECT returns distinct rows that are common to both SELECT queries</a:t>
            </a:r>
          </a:p>
          <a:p>
            <a:r>
              <a:rPr lang="en-US" dirty="0"/>
              <a:t>EXCEPT Returns rows from the first SELECT query that </a:t>
            </a:r>
            <a:r>
              <a:rPr lang="en-US" b="1" dirty="0"/>
              <a:t>do not</a:t>
            </a:r>
            <a:r>
              <a:rPr lang="en-US" dirty="0"/>
              <a:t> appear in the second.</a:t>
            </a:r>
          </a:p>
          <a:p>
            <a:endParaRPr lang="en-US" dirty="0"/>
          </a:p>
          <a:p>
            <a:r>
              <a:rPr lang="en-US" dirty="0"/>
              <a:t>Source: Data with Barat – You Tube + sg edits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D93BC8-CA4C-463A-8D11-3AE1F901FA8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672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D6483E0-5DA6-8643-AC38-AA6DA35AEF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66074" y="6357339"/>
            <a:ext cx="2493818" cy="274324"/>
          </a:xfrm>
          <a:prstGeom prst="rect">
            <a:avLst/>
          </a:prstGeom>
        </p:spPr>
        <p:txBody>
          <a:bodyPr/>
          <a:lstStyle>
            <a:lvl1pPr>
              <a:defRPr sz="1100" b="0" i="0">
                <a:solidFill>
                  <a:schemeClr val="bg1"/>
                </a:solidFill>
                <a:latin typeface="Franklin Gothic Demi" panose="020B0603020102020204" pitchFamily="34" charset="0"/>
                <a:ea typeface="Franklin Gothic Demi" panose="020B0603020102020204" pitchFamily="34" charset="0"/>
                <a:cs typeface="Franklin Gothic Demi" panose="020B0603020102020204" pitchFamily="34" charset="0"/>
              </a:defRPr>
            </a:lvl1pPr>
          </a:lstStyle>
          <a:p>
            <a:fld id="{6BE3F80B-1D50-8146-87FF-0786E261BD9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AEFDDED-4F21-0C4B-9583-64CE42829A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8241" y="2135256"/>
            <a:ext cx="7183120" cy="3117347"/>
          </a:xfrm>
        </p:spPr>
        <p:txBody>
          <a:bodyPr anchor="t" anchorCtr="0">
            <a:noAutofit/>
          </a:bodyPr>
          <a:lstStyle>
            <a:lvl1pPr algn="l">
              <a:lnSpc>
                <a:spcPts val="7680"/>
              </a:lnSpc>
              <a:defRPr sz="8000" b="1" i="0">
                <a:solidFill>
                  <a:schemeClr val="bg1"/>
                </a:solidFill>
                <a:latin typeface="Franklin Gothic Demi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9DC8C55-00DE-3444-9AAE-4AC139F923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6761" y="1093175"/>
            <a:ext cx="827065" cy="8270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3A23D96-335E-C14F-A0EC-4383D2F3CB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8704" y="5697289"/>
            <a:ext cx="2348096" cy="50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729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0787-8BE7-894D-8861-CEDF2DF5D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7599" y="2135257"/>
            <a:ext cx="10762674" cy="79082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800" b="0" dirty="0"/>
              <a:t>Advanced SQL Queries</a:t>
            </a:r>
            <a:br>
              <a:rPr lang="en-US" sz="4800" b="0" dirty="0"/>
            </a:br>
            <a:br>
              <a:rPr lang="en-US" sz="4800" dirty="0"/>
            </a:br>
            <a:r>
              <a:rPr lang="en-US" sz="3200" b="0" dirty="0"/>
              <a:t>COMM3220: Data Management for Decision-Making</a:t>
            </a:r>
            <a:br>
              <a:rPr lang="en-US" sz="3200" b="0" dirty="0"/>
            </a:br>
            <a:r>
              <a:rPr lang="en-US" sz="2000" b="0" dirty="0"/>
              <a:t>Kara Henderson | kar4g@virginia.edu</a:t>
            </a:r>
            <a:endParaRPr lang="en-US" sz="3200" b="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C770787-8BE7-894D-8861-CEDF2DF5DDF1}"/>
              </a:ext>
            </a:extLst>
          </p:cNvPr>
          <p:cNvSpPr txBox="1">
            <a:spLocks/>
          </p:cNvSpPr>
          <p:nvPr/>
        </p:nvSpPr>
        <p:spPr>
          <a:xfrm>
            <a:off x="1370289" y="4275740"/>
            <a:ext cx="7223761" cy="86751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ts val="7680"/>
              </a:lnSpc>
              <a:spcBef>
                <a:spcPct val="0"/>
              </a:spcBef>
              <a:buNone/>
              <a:defRPr sz="8000" b="1" i="0" kern="1200">
                <a:solidFill>
                  <a:schemeClr val="bg1"/>
                </a:solidFill>
                <a:latin typeface="Franklin Gothic Demi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6600" dirty="0"/>
              <a:t> </a:t>
            </a:r>
            <a:br>
              <a:rPr lang="en-US" dirty="0"/>
            </a:br>
            <a:r>
              <a:rPr lang="en-US" sz="7200" dirty="0"/>
              <a:t> </a:t>
            </a:r>
            <a:br>
              <a:rPr lang="en-US" dirty="0"/>
            </a:br>
            <a:r>
              <a:rPr lang="en-US" sz="66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60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06070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dirty="0">
                <a:solidFill>
                  <a:srgbClr val="1E345E"/>
                </a:solidFill>
                <a:latin typeface="Aptos"/>
              </a:rPr>
              <a:t>Today’s questions need new SQL patterns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32688"/>
            <a:ext cx="502920" cy="32004"/>
          </a:xfrm>
          <a:prstGeom prst="rect">
            <a:avLst/>
          </a:prstGeom>
          <a:solidFill>
            <a:srgbClr val="EE7A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20040" y="6620256"/>
            <a:ext cx="11539728" cy="13716"/>
          </a:xfrm>
          <a:prstGeom prst="rect">
            <a:avLst/>
          </a:prstGeom>
          <a:solidFill>
            <a:srgbClr val="F0D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28232"/>
            <a:ext cx="5029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525E76"/>
                </a:solidFill>
                <a:latin typeface="Aptos"/>
              </a:rPr>
              <a:t>COMM3220: Data Management for Decision-Making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19088"/>
            <a:ext cx="3200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25E76"/>
                </a:solidFill>
                <a:latin typeface="Aptos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325880"/>
            <a:ext cx="5852160" cy="3547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Which restaurants did Kara attend without Colin?</a:t>
            </a:r>
          </a:p>
          <a:p>
            <a:pPr>
              <a:spcAft>
                <a:spcPts val="1300"/>
              </a:spcAft>
              <a:defRPr sz="19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Which restaurants did Logan and Kay both visit?</a:t>
            </a:r>
          </a:p>
          <a:p>
            <a:pPr>
              <a:spcAft>
                <a:spcPts val="1300"/>
              </a:spcAft>
              <a:defRPr sz="19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Which categories have enough visits to be worth comparing?</a:t>
            </a:r>
          </a:p>
          <a:p>
            <a:pPr>
              <a:spcAft>
                <a:spcPts val="1300"/>
              </a:spcAft>
              <a:defRPr sz="19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Which people attended the same lunch as Kara?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0" y="1508760"/>
            <a:ext cx="4297680" cy="1499616"/>
          </a:xfrm>
          <a:prstGeom prst="roundRect">
            <a:avLst/>
          </a:prstGeom>
          <a:solidFill>
            <a:srgbClr val="E0EAFB"/>
          </a:solidFill>
          <a:ln>
            <a:solidFill>
              <a:srgbClr val="CED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ctr"/>
            <a:r>
              <a:rPr sz="2000" b="1" dirty="0">
                <a:solidFill>
                  <a:srgbClr val="1E345E"/>
                </a:solidFill>
                <a:latin typeface="+mj-lt"/>
              </a:rPr>
              <a:t>We already know how to join tables. Today we will compare result sets, filter groups, and create temporary named results.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A7146E-EF56-01F7-C02E-74045ADEDB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667" t="2267" r="31666" b="7468"/>
          <a:stretch>
            <a:fillRect/>
          </a:stretch>
        </p:blipFill>
        <p:spPr>
          <a:xfrm>
            <a:off x="0" y="381001"/>
            <a:ext cx="12192000" cy="6253017"/>
          </a:xfrm>
          <a:prstGeom prst="rect">
            <a:avLst/>
          </a:prstGeom>
          <a:gradFill flip="none" rotWithShape="1">
            <a:gsLst>
              <a:gs pos="0">
                <a:srgbClr val="8E8E8E"/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6200000" scaled="1"/>
            <a:tileRect/>
          </a:gra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78213C-D790-C385-F8DC-78B434CD66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68" b="12615"/>
          <a:stretch>
            <a:fillRect/>
          </a:stretch>
        </p:blipFill>
        <p:spPr>
          <a:xfrm>
            <a:off x="9585069" y="5275137"/>
            <a:ext cx="2606931" cy="13588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6FEFA7-AACA-CA7A-21C8-F41D16AC96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00869"/>
            <a:ext cx="1422400" cy="415679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52079D8-A411-5E04-7738-65A35C2FDBD9}"/>
              </a:ext>
            </a:extLst>
          </p:cNvPr>
          <p:cNvSpPr/>
          <p:nvPr/>
        </p:nvSpPr>
        <p:spPr>
          <a:xfrm>
            <a:off x="6101901" y="1389779"/>
            <a:ext cx="6090100" cy="5194600"/>
          </a:xfrm>
          <a:custGeom>
            <a:avLst/>
            <a:gdLst>
              <a:gd name="connsiteX0" fmla="*/ 251352 w 4398654"/>
              <a:gd name="connsiteY0" fmla="*/ 1187420 h 3895950"/>
              <a:gd name="connsiteX1" fmla="*/ 0 w 4398654"/>
              <a:gd name="connsiteY1" fmla="*/ 1304428 h 3895950"/>
              <a:gd name="connsiteX2" fmla="*/ 4334 w 4398654"/>
              <a:gd name="connsiteY2" fmla="*/ 3895950 h 3895950"/>
              <a:gd name="connsiteX3" fmla="*/ 4398654 w 4398654"/>
              <a:gd name="connsiteY3" fmla="*/ 3895950 h 3895950"/>
              <a:gd name="connsiteX4" fmla="*/ 4398654 w 4398654"/>
              <a:gd name="connsiteY4" fmla="*/ 17334 h 3895950"/>
              <a:gd name="connsiteX5" fmla="*/ 2435511 w 4398654"/>
              <a:gd name="connsiteY5" fmla="*/ 0 h 3895950"/>
              <a:gd name="connsiteX6" fmla="*/ 251352 w 4398654"/>
              <a:gd name="connsiteY6" fmla="*/ 1187420 h 3895950"/>
              <a:gd name="connsiteX0" fmla="*/ 247149 w 4394451"/>
              <a:gd name="connsiteY0" fmla="*/ 1187420 h 3895950"/>
              <a:gd name="connsiteX1" fmla="*/ 8305 w 4394451"/>
              <a:gd name="connsiteY1" fmla="*/ 1300095 h 3895950"/>
              <a:gd name="connsiteX2" fmla="*/ 131 w 4394451"/>
              <a:gd name="connsiteY2" fmla="*/ 3895950 h 3895950"/>
              <a:gd name="connsiteX3" fmla="*/ 4394451 w 4394451"/>
              <a:gd name="connsiteY3" fmla="*/ 3895950 h 3895950"/>
              <a:gd name="connsiteX4" fmla="*/ 4394451 w 4394451"/>
              <a:gd name="connsiteY4" fmla="*/ 17334 h 3895950"/>
              <a:gd name="connsiteX5" fmla="*/ 2431308 w 4394451"/>
              <a:gd name="connsiteY5" fmla="*/ 0 h 3895950"/>
              <a:gd name="connsiteX6" fmla="*/ 247149 w 4394451"/>
              <a:gd name="connsiteY6" fmla="*/ 1187420 h 3895950"/>
              <a:gd name="connsiteX0" fmla="*/ 259657 w 4394451"/>
              <a:gd name="connsiteY0" fmla="*/ 1217756 h 3895950"/>
              <a:gd name="connsiteX1" fmla="*/ 8305 w 4394451"/>
              <a:gd name="connsiteY1" fmla="*/ 1300095 h 3895950"/>
              <a:gd name="connsiteX2" fmla="*/ 131 w 4394451"/>
              <a:gd name="connsiteY2" fmla="*/ 3895950 h 3895950"/>
              <a:gd name="connsiteX3" fmla="*/ 4394451 w 4394451"/>
              <a:gd name="connsiteY3" fmla="*/ 3895950 h 3895950"/>
              <a:gd name="connsiteX4" fmla="*/ 4394451 w 4394451"/>
              <a:gd name="connsiteY4" fmla="*/ 17334 h 3895950"/>
              <a:gd name="connsiteX5" fmla="*/ 2431308 w 4394451"/>
              <a:gd name="connsiteY5" fmla="*/ 0 h 3895950"/>
              <a:gd name="connsiteX6" fmla="*/ 259657 w 4394451"/>
              <a:gd name="connsiteY6" fmla="*/ 1217756 h 3895950"/>
              <a:gd name="connsiteX0" fmla="*/ 259603 w 4394397"/>
              <a:gd name="connsiteY0" fmla="*/ 1217756 h 3895950"/>
              <a:gd name="connsiteX1" fmla="*/ 16589 w 4394397"/>
              <a:gd name="connsiteY1" fmla="*/ 1274093 h 3895950"/>
              <a:gd name="connsiteX2" fmla="*/ 77 w 4394397"/>
              <a:gd name="connsiteY2" fmla="*/ 3895950 h 3895950"/>
              <a:gd name="connsiteX3" fmla="*/ 4394397 w 4394397"/>
              <a:gd name="connsiteY3" fmla="*/ 3895950 h 3895950"/>
              <a:gd name="connsiteX4" fmla="*/ 4394397 w 4394397"/>
              <a:gd name="connsiteY4" fmla="*/ 17334 h 3895950"/>
              <a:gd name="connsiteX5" fmla="*/ 2431254 w 4394397"/>
              <a:gd name="connsiteY5" fmla="*/ 0 h 3895950"/>
              <a:gd name="connsiteX6" fmla="*/ 259603 w 4394397"/>
              <a:gd name="connsiteY6" fmla="*/ 1217756 h 389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4397" h="3895950">
                <a:moveTo>
                  <a:pt x="259603" y="1217756"/>
                </a:moveTo>
                <a:lnTo>
                  <a:pt x="16589" y="1274093"/>
                </a:lnTo>
                <a:cubicBezTo>
                  <a:pt x="18034" y="2137934"/>
                  <a:pt x="-1368" y="3032109"/>
                  <a:pt x="77" y="3895950"/>
                </a:cubicBezTo>
                <a:lnTo>
                  <a:pt x="4394397" y="3895950"/>
                </a:lnTo>
                <a:lnTo>
                  <a:pt x="4394397" y="17334"/>
                </a:lnTo>
                <a:lnTo>
                  <a:pt x="2431254" y="0"/>
                </a:lnTo>
                <a:lnTo>
                  <a:pt x="259603" y="1217756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EA037ED-7660-202A-44E9-EFBB0897FFDA}"/>
              </a:ext>
            </a:extLst>
          </p:cNvPr>
          <p:cNvSpPr/>
          <p:nvPr/>
        </p:nvSpPr>
        <p:spPr>
          <a:xfrm flipH="1">
            <a:off x="5900" y="1338375"/>
            <a:ext cx="6096000" cy="5255392"/>
          </a:xfrm>
          <a:custGeom>
            <a:avLst/>
            <a:gdLst>
              <a:gd name="connsiteX0" fmla="*/ 251352 w 4398654"/>
              <a:gd name="connsiteY0" fmla="*/ 1187420 h 3895950"/>
              <a:gd name="connsiteX1" fmla="*/ 0 w 4398654"/>
              <a:gd name="connsiteY1" fmla="*/ 1304428 h 3895950"/>
              <a:gd name="connsiteX2" fmla="*/ 4334 w 4398654"/>
              <a:gd name="connsiteY2" fmla="*/ 3895950 h 3895950"/>
              <a:gd name="connsiteX3" fmla="*/ 4398654 w 4398654"/>
              <a:gd name="connsiteY3" fmla="*/ 3895950 h 3895950"/>
              <a:gd name="connsiteX4" fmla="*/ 4398654 w 4398654"/>
              <a:gd name="connsiteY4" fmla="*/ 17334 h 3895950"/>
              <a:gd name="connsiteX5" fmla="*/ 2435511 w 4398654"/>
              <a:gd name="connsiteY5" fmla="*/ 0 h 3895950"/>
              <a:gd name="connsiteX6" fmla="*/ 251352 w 4398654"/>
              <a:gd name="connsiteY6" fmla="*/ 1187420 h 389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54" h="3895950">
                <a:moveTo>
                  <a:pt x="251352" y="1187420"/>
                </a:moveTo>
                <a:lnTo>
                  <a:pt x="0" y="1304428"/>
                </a:lnTo>
                <a:cubicBezTo>
                  <a:pt x="1445" y="2168269"/>
                  <a:pt x="2889" y="3032109"/>
                  <a:pt x="4334" y="3895950"/>
                </a:cubicBezTo>
                <a:lnTo>
                  <a:pt x="4398654" y="3895950"/>
                </a:lnTo>
                <a:lnTo>
                  <a:pt x="4398654" y="17334"/>
                </a:lnTo>
                <a:lnTo>
                  <a:pt x="2435511" y="0"/>
                </a:lnTo>
                <a:lnTo>
                  <a:pt x="251352" y="118742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173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06070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dirty="0">
                <a:solidFill>
                  <a:srgbClr val="1E345E"/>
                </a:solidFill>
                <a:latin typeface="Aptos"/>
              </a:rPr>
              <a:t>Set operations compare two result sets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32688"/>
            <a:ext cx="502920" cy="32004"/>
          </a:xfrm>
          <a:prstGeom prst="rect">
            <a:avLst/>
          </a:prstGeom>
          <a:solidFill>
            <a:srgbClr val="EE7A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20040" y="6620256"/>
            <a:ext cx="11539728" cy="13716"/>
          </a:xfrm>
          <a:prstGeom prst="rect">
            <a:avLst/>
          </a:prstGeom>
          <a:solidFill>
            <a:srgbClr val="F0D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28232"/>
            <a:ext cx="5029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525E76"/>
                </a:solidFill>
                <a:latin typeface="Aptos"/>
              </a:rPr>
              <a:t>COMM3220: Data Management for Decision-Making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19088"/>
            <a:ext cx="3200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25E76"/>
                </a:solidFill>
                <a:latin typeface="Aptos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799" y="1234440"/>
            <a:ext cx="5029199" cy="3547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Each query must return the same number of columns.</a:t>
            </a:r>
          </a:p>
          <a:p>
            <a:pPr>
              <a:spcAft>
                <a:spcPts val="1300"/>
              </a:spcAft>
              <a:defRPr sz="17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Corresponding columns must have compatible data types.</a:t>
            </a:r>
          </a:p>
          <a:p>
            <a:pPr>
              <a:spcAft>
                <a:spcPts val="1300"/>
              </a:spcAft>
              <a:defRPr sz="17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Column names in the final result come from the first query.</a:t>
            </a:r>
          </a:p>
          <a:p>
            <a:pPr>
              <a:spcAft>
                <a:spcPts val="1300"/>
              </a:spcAft>
              <a:defRPr sz="17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Use ORDER BY only after the final query.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417320"/>
            <a:ext cx="2212848" cy="960120"/>
          </a:xfrm>
          <a:prstGeom prst="roundRect">
            <a:avLst/>
          </a:prstGeom>
          <a:solidFill>
            <a:srgbClr val="E0EAFB"/>
          </a:solidFill>
          <a:ln>
            <a:solidFill>
              <a:srgbClr val="CED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ctr"/>
            <a:r>
              <a:rPr sz="2000" b="1" dirty="0">
                <a:solidFill>
                  <a:srgbClr val="1E345E"/>
                </a:solidFill>
                <a:latin typeface="+mj-lt"/>
              </a:rPr>
              <a:t>Query A
Kara’s restaurants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60536" y="1417320"/>
            <a:ext cx="2340864" cy="960120"/>
          </a:xfrm>
          <a:prstGeom prst="roundRect">
            <a:avLst/>
          </a:prstGeom>
          <a:solidFill>
            <a:srgbClr val="FEF0E1"/>
          </a:solidFill>
          <a:ln>
            <a:solidFill>
              <a:srgbClr val="CED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ctr"/>
            <a:r>
              <a:rPr sz="2000" b="1" dirty="0">
                <a:solidFill>
                  <a:srgbClr val="1E345E"/>
                </a:solidFill>
                <a:latin typeface="+mj-lt"/>
              </a:rPr>
              <a:t>Query B
Colin’s restaurants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88736" y="2834640"/>
            <a:ext cx="5617464" cy="1865376"/>
          </a:xfrm>
          <a:prstGeom prst="roundRect">
            <a:avLst/>
          </a:prstGeom>
          <a:solidFill>
            <a:srgbClr val="F1F6FC"/>
          </a:solidFill>
          <a:ln>
            <a:solidFill>
              <a:srgbClr val="CED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ctr"/>
            <a:r>
              <a:rPr sz="2000" b="1" dirty="0">
                <a:solidFill>
                  <a:srgbClr val="1E345E"/>
                </a:solidFill>
                <a:latin typeface="+mj-lt"/>
              </a:rPr>
              <a:t>UNION  = </a:t>
            </a:r>
            <a:r>
              <a:rPr lang="en-US" sz="2000" b="1" dirty="0">
                <a:solidFill>
                  <a:srgbClr val="1E345E"/>
                </a:solidFill>
                <a:latin typeface="+mj-lt"/>
              </a:rPr>
              <a:t>unique </a:t>
            </a:r>
            <a:r>
              <a:rPr sz="2000" b="1" dirty="0">
                <a:solidFill>
                  <a:srgbClr val="1E345E"/>
                </a:solidFill>
                <a:latin typeface="+mj-lt"/>
              </a:rPr>
              <a:t>rows from A or B</a:t>
            </a:r>
            <a:endParaRPr lang="en-US" sz="2000" b="1" dirty="0">
              <a:solidFill>
                <a:srgbClr val="1E345E"/>
              </a:solidFill>
              <a:latin typeface="+mj-lt"/>
            </a:endParaRPr>
          </a:p>
          <a:p>
            <a:pPr algn="ctr"/>
            <a:r>
              <a:rPr lang="en-US" sz="2000" b="1" dirty="0">
                <a:solidFill>
                  <a:srgbClr val="1E345E"/>
                </a:solidFill>
                <a:latin typeface="+mj-lt"/>
              </a:rPr>
              <a:t>UNION ALL = rows from A or B, shows duplicates if they exist</a:t>
            </a:r>
            <a:r>
              <a:rPr sz="2000" b="1" dirty="0">
                <a:solidFill>
                  <a:srgbClr val="1E345E"/>
                </a:solidFill>
                <a:latin typeface="+mj-lt"/>
              </a:rPr>
              <a:t>
INTERSECT = rows in both A and B
EXCEPT = rows in A but not B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06070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dirty="0">
                <a:solidFill>
                  <a:srgbClr val="1E345E"/>
                </a:solidFill>
                <a:latin typeface="+mj-lt"/>
              </a:rPr>
              <a:t>UNION removes duplicates. UNION ALL keeps them.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32688"/>
            <a:ext cx="502920" cy="32004"/>
          </a:xfrm>
          <a:prstGeom prst="rect">
            <a:avLst/>
          </a:prstGeom>
          <a:solidFill>
            <a:srgbClr val="EE7A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20040" y="6620256"/>
            <a:ext cx="11539728" cy="13716"/>
          </a:xfrm>
          <a:prstGeom prst="rect">
            <a:avLst/>
          </a:prstGeom>
          <a:solidFill>
            <a:srgbClr val="F0D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28232"/>
            <a:ext cx="5029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525E76"/>
                </a:solidFill>
                <a:latin typeface="Aptos"/>
              </a:rPr>
              <a:t>COMM3220: Data Management for Decision-Making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19088"/>
            <a:ext cx="3200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25E76"/>
                </a:solidFill>
                <a:latin typeface="Aptos"/>
              </a:rPr>
              <a:t>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354270" y="1645920"/>
            <a:ext cx="2938570" cy="1005840"/>
          </a:xfrm>
          <a:prstGeom prst="roundRect">
            <a:avLst/>
          </a:prstGeom>
          <a:solidFill>
            <a:srgbClr val="E0EAFB"/>
          </a:solidFill>
          <a:ln>
            <a:solidFill>
              <a:srgbClr val="CED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ctr"/>
            <a:r>
              <a:rPr sz="2000" b="1" dirty="0">
                <a:solidFill>
                  <a:srgbClr val="1E345E"/>
                </a:solidFill>
                <a:latin typeface="+mj-lt"/>
              </a:rPr>
              <a:t>UNION
One copy of each restaurant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75904" y="3063240"/>
            <a:ext cx="3057144" cy="1463040"/>
          </a:xfrm>
          <a:prstGeom prst="roundRect">
            <a:avLst/>
          </a:prstGeom>
          <a:solidFill>
            <a:srgbClr val="FEF0E1"/>
          </a:solidFill>
          <a:ln>
            <a:solidFill>
              <a:srgbClr val="CED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ctr"/>
            <a:r>
              <a:rPr sz="2000" b="1" dirty="0">
                <a:solidFill>
                  <a:srgbClr val="1E345E"/>
                </a:solidFill>
                <a:latin typeface="+mj-lt"/>
              </a:rPr>
              <a:t>UNION ALL
Keeps repeated restaurant names. Useful when duplicates carry meaning.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AF09CB-BFC3-8255-A847-206451BBE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645920"/>
            <a:ext cx="7507096" cy="400274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06070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dirty="0">
                <a:solidFill>
                  <a:srgbClr val="1E345E"/>
                </a:solidFill>
                <a:latin typeface="+mj-lt"/>
              </a:rPr>
              <a:t>INTERSECT finds overlap. EXCEPT finds a difference.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32688"/>
            <a:ext cx="502920" cy="32004"/>
          </a:xfrm>
          <a:prstGeom prst="rect">
            <a:avLst/>
          </a:prstGeom>
          <a:solidFill>
            <a:srgbClr val="EE7A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20040" y="6620256"/>
            <a:ext cx="11539728" cy="13716"/>
          </a:xfrm>
          <a:prstGeom prst="rect">
            <a:avLst/>
          </a:prstGeom>
          <a:solidFill>
            <a:srgbClr val="F0D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28232"/>
            <a:ext cx="5029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525E76"/>
                </a:solidFill>
                <a:latin typeface="Aptos"/>
              </a:rPr>
              <a:t>COMM3220: Data Management for Decision-Making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19088"/>
            <a:ext cx="3200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25E76"/>
                </a:solidFill>
                <a:latin typeface="Aptos"/>
              </a:rPr>
              <a:t>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348472" y="1810512"/>
            <a:ext cx="2944368" cy="1371600"/>
          </a:xfrm>
          <a:prstGeom prst="roundRect">
            <a:avLst/>
          </a:prstGeom>
          <a:solidFill>
            <a:srgbClr val="E0EAFB"/>
          </a:solidFill>
          <a:ln>
            <a:solidFill>
              <a:srgbClr val="CED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ctr"/>
            <a:r>
              <a:rPr sz="2000" b="1" dirty="0">
                <a:solidFill>
                  <a:srgbClr val="1E345E"/>
                </a:solidFill>
                <a:latin typeface="+mj-lt"/>
              </a:rPr>
              <a:t>Change INTERSECT to EXCEPT to return restaurants Kara attended without Colin.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48472" y="3794760"/>
            <a:ext cx="2944368" cy="1005840"/>
          </a:xfrm>
          <a:prstGeom prst="roundRect">
            <a:avLst/>
          </a:prstGeom>
          <a:solidFill>
            <a:srgbClr val="FEF0E1"/>
          </a:solidFill>
          <a:ln>
            <a:solidFill>
              <a:srgbClr val="CED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ctr"/>
            <a:r>
              <a:rPr sz="2000" b="1" dirty="0">
                <a:solidFill>
                  <a:srgbClr val="1E345E"/>
                </a:solidFill>
                <a:latin typeface="+mj-lt"/>
              </a:rPr>
              <a:t>Order matters for EXCEPT:
A EXCEPT B ≠ B EXCEPT 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CCAEF1C-4777-3A2D-15E4-970D7BBC5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19" y="1810512"/>
            <a:ext cx="7451887" cy="39502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06070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dirty="0">
                <a:solidFill>
                  <a:srgbClr val="1E345E"/>
                </a:solidFill>
                <a:latin typeface="+mj-lt"/>
              </a:rPr>
              <a:t>HAVING filters groups after aggregation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32688"/>
            <a:ext cx="502920" cy="32004"/>
          </a:xfrm>
          <a:prstGeom prst="rect">
            <a:avLst/>
          </a:prstGeom>
          <a:solidFill>
            <a:srgbClr val="EE7A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20040" y="6620256"/>
            <a:ext cx="11539728" cy="13716"/>
          </a:xfrm>
          <a:prstGeom prst="rect">
            <a:avLst/>
          </a:prstGeom>
          <a:solidFill>
            <a:srgbClr val="F0D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28232"/>
            <a:ext cx="5029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525E76"/>
                </a:solidFill>
                <a:latin typeface="Aptos"/>
              </a:rPr>
              <a:t>COMM3220: Data Management for Decision-Making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19088"/>
            <a:ext cx="3200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25E76"/>
                </a:solidFill>
                <a:latin typeface="Aptos"/>
              </a:rPr>
              <a:t>6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2432687"/>
              </p:ext>
            </p:extLst>
          </p:nvPr>
        </p:nvGraphicFramePr>
        <p:xfrm>
          <a:off x="502920" y="1178565"/>
          <a:ext cx="8587048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51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61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06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400" dirty="0">
                          <a:latin typeface="+mj-lt"/>
                        </a:rPr>
                        <a:t>Clause</a:t>
                      </a:r>
                    </a:p>
                  </a:txBody>
                  <a:tcPr marL="73152" marR="73152">
                    <a:solidFill>
                      <a:srgbClr val="1E345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400" dirty="0">
                          <a:latin typeface="+mj-lt"/>
                        </a:rPr>
                        <a:t>Filters</a:t>
                      </a:r>
                    </a:p>
                  </a:txBody>
                  <a:tcPr marL="73152" marR="73152">
                    <a:solidFill>
                      <a:srgbClr val="1E345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lang="en-US" sz="2400" dirty="0">
                          <a:latin typeface="+mj-lt"/>
                        </a:rPr>
                        <a:t>A</a:t>
                      </a:r>
                      <a:r>
                        <a:rPr sz="2400" dirty="0">
                          <a:latin typeface="+mj-lt"/>
                        </a:rPr>
                        <a:t>ggregate functions?</a:t>
                      </a:r>
                    </a:p>
                  </a:txBody>
                  <a:tcPr marL="73152" marR="73152">
                    <a:solidFill>
                      <a:srgbClr val="1E34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sz="2000" b="1" dirty="0">
                          <a:latin typeface="+mj-lt"/>
                        </a:rPr>
                        <a:t>WHERE</a:t>
                      </a:r>
                    </a:p>
                  </a:txBody>
                  <a:tcPr marL="73152" marR="73152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sz="2000">
                          <a:latin typeface="+mj-lt"/>
                        </a:rPr>
                        <a:t>individual rows before GROUP BY</a:t>
                      </a:r>
                    </a:p>
                  </a:txBody>
                  <a:tcPr marL="73152" marR="73152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sz="2000">
                          <a:latin typeface="+mj-lt"/>
                        </a:rPr>
                        <a:t>No</a:t>
                      </a:r>
                    </a:p>
                  </a:txBody>
                  <a:tcPr marL="73152" marR="73152">
                    <a:solidFill>
                      <a:srgbClr val="F2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sz="2000" b="1" dirty="0">
                          <a:latin typeface="+mj-lt"/>
                        </a:rPr>
                        <a:t>HAVING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sz="2000">
                          <a:latin typeface="+mj-lt"/>
                        </a:rPr>
                        <a:t>groups after GROUP BY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sz="2000" dirty="0">
                          <a:latin typeface="+mj-lt"/>
                        </a:rPr>
                        <a:t>Yes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9325047" y="5322268"/>
            <a:ext cx="2599376" cy="1111782"/>
          </a:xfrm>
          <a:prstGeom prst="roundRect">
            <a:avLst/>
          </a:prstGeom>
          <a:solidFill>
            <a:srgbClr val="FEF0E1"/>
          </a:solidFill>
          <a:ln>
            <a:solidFill>
              <a:srgbClr val="CED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ctr"/>
            <a:r>
              <a:rPr sz="2000" b="1" dirty="0">
                <a:solidFill>
                  <a:srgbClr val="1E345E"/>
                </a:solidFill>
                <a:latin typeface="+mj-lt"/>
              </a:rPr>
              <a:t>Read it as: Keep only category groups with at least 10 visits.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DCA36F7-637D-F1A5-822C-B7B7C446B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797053"/>
            <a:ext cx="8449626" cy="31719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06070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dirty="0">
                <a:solidFill>
                  <a:srgbClr val="1E345E"/>
                </a:solidFill>
                <a:latin typeface="+mj-lt"/>
              </a:rPr>
              <a:t>WITH creates a named temporary result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32688"/>
            <a:ext cx="502920" cy="32004"/>
          </a:xfrm>
          <a:prstGeom prst="rect">
            <a:avLst/>
          </a:prstGeom>
          <a:solidFill>
            <a:srgbClr val="EE7A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20040" y="6620256"/>
            <a:ext cx="11539728" cy="13716"/>
          </a:xfrm>
          <a:prstGeom prst="rect">
            <a:avLst/>
          </a:prstGeom>
          <a:solidFill>
            <a:srgbClr val="F0D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28232"/>
            <a:ext cx="5029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525E76"/>
                </a:solidFill>
                <a:latin typeface="Aptos"/>
              </a:rPr>
              <a:t>COMM3220: Data Management for Decision-Making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19088"/>
            <a:ext cx="3200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25E76"/>
                </a:solidFill>
                <a:latin typeface="Aptos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79" y="1234440"/>
            <a:ext cx="5138927" cy="3916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300"/>
              </a:spcAft>
              <a:buFont typeface="Arial" panose="020B0604020202020204" pitchFamily="34" charset="0"/>
              <a:buChar char="•"/>
              <a:defRPr sz="16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A common table expression (CTE) exists only for the query that follows it.</a:t>
            </a:r>
            <a:endParaRPr lang="en-US" sz="2400" dirty="0">
              <a:latin typeface="+mj-lt"/>
            </a:endParaRPr>
          </a:p>
          <a:p>
            <a:pPr marL="342900" indent="-342900">
              <a:spcAft>
                <a:spcPts val="1300"/>
              </a:spcAft>
              <a:buFont typeface="Arial" panose="020B0604020202020204" pitchFamily="34" charset="0"/>
              <a:buChar char="•"/>
              <a:defRPr sz="16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A CTE improves readability when a query needs multiple steps.</a:t>
            </a:r>
            <a:endParaRPr lang="en-US" sz="2400" dirty="0">
              <a:latin typeface="+mj-lt"/>
            </a:endParaRPr>
          </a:p>
          <a:p>
            <a:pPr marL="342900" indent="-342900">
              <a:spcAft>
                <a:spcPts val="1300"/>
              </a:spcAft>
              <a:buFont typeface="Arial" panose="020B0604020202020204" pitchFamily="34" charset="0"/>
              <a:buChar char="•"/>
              <a:defRPr sz="16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Start with </a:t>
            </a:r>
            <a:r>
              <a:rPr sz="2400" dirty="0" err="1">
                <a:latin typeface="+mj-lt"/>
              </a:rPr>
              <a:t>WITH</a:t>
            </a:r>
            <a:r>
              <a:rPr sz="2400" dirty="0">
                <a:latin typeface="+mj-lt"/>
              </a:rPr>
              <a:t>, name the result, then use it like a table.</a:t>
            </a:r>
            <a:endParaRPr lang="en-US" sz="2400" dirty="0">
              <a:latin typeface="+mj-lt"/>
            </a:endParaRPr>
          </a:p>
          <a:p>
            <a:pPr marL="342900" indent="-342900">
              <a:spcAft>
                <a:spcPts val="1300"/>
              </a:spcAft>
              <a:buFont typeface="Arial" panose="020B0604020202020204" pitchFamily="34" charset="0"/>
              <a:buChar char="•"/>
              <a:defRPr sz="1600">
                <a:solidFill>
                  <a:srgbClr val="1E345E"/>
                </a:solidFill>
                <a:latin typeface="Aptos"/>
              </a:defRPr>
            </a:pPr>
            <a:r>
              <a:rPr lang="en-US" sz="2400" dirty="0">
                <a:latin typeface="+mj-lt"/>
              </a:rPr>
              <a:t>Used to use ‘subquery’ but no longer a best practice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84164" y="941832"/>
            <a:ext cx="5349240" cy="4663440"/>
          </a:xfrm>
          <a:prstGeom prst="roundRect">
            <a:avLst/>
          </a:prstGeom>
          <a:solidFill>
            <a:srgbClr val="1726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108192" y="1106424"/>
            <a:ext cx="5020055" cy="32008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40">
                <a:solidFill>
                  <a:srgbClr val="FFFFFF"/>
                </a:solidFill>
                <a:latin typeface="Consolas"/>
              </a:defRPr>
            </a:pPr>
            <a:r>
              <a:rPr sz="1600" dirty="0">
                <a:latin typeface="+mj-lt"/>
              </a:rPr>
              <a:t>WITH </a:t>
            </a:r>
            <a:r>
              <a:rPr sz="1600" dirty="0" err="1">
                <a:latin typeface="+mj-lt"/>
              </a:rPr>
              <a:t>VisitAttendance</a:t>
            </a:r>
            <a:r>
              <a:rPr sz="1600" dirty="0">
                <a:latin typeface="+mj-lt"/>
              </a:rPr>
              <a:t> AS (</a:t>
            </a:r>
          </a:p>
          <a:p>
            <a:pPr>
              <a:spcAft>
                <a:spcPts val="0"/>
              </a:spcAft>
              <a:defRPr sz="1240">
                <a:solidFill>
                  <a:srgbClr val="FFFFFF"/>
                </a:solidFill>
                <a:latin typeface="Consolas"/>
              </a:defRPr>
            </a:pPr>
            <a:r>
              <a:rPr sz="1600" dirty="0">
                <a:latin typeface="+mj-lt"/>
              </a:rPr>
              <a:t>  SELECT </a:t>
            </a:r>
            <a:r>
              <a:rPr sz="1600" dirty="0" err="1">
                <a:latin typeface="+mj-lt"/>
              </a:rPr>
              <a:t>RestaurantVisitID</a:t>
            </a:r>
            <a:r>
              <a:rPr sz="1600" dirty="0">
                <a:latin typeface="+mj-lt"/>
              </a:rPr>
              <a:t>, COUNT(</a:t>
            </a:r>
            <a:r>
              <a:rPr lang="en-US" sz="1600" dirty="0">
                <a:latin typeface="+mj-lt"/>
              </a:rPr>
              <a:t>1</a:t>
            </a:r>
            <a:r>
              <a:rPr sz="1600" dirty="0">
                <a:latin typeface="+mj-lt"/>
              </a:rPr>
              <a:t>) AS </a:t>
            </a:r>
            <a:r>
              <a:rPr sz="1600" dirty="0" err="1">
                <a:latin typeface="+mj-lt"/>
              </a:rPr>
              <a:t>AttendeeCount</a:t>
            </a:r>
            <a:endParaRPr sz="1600" dirty="0">
              <a:latin typeface="+mj-lt"/>
            </a:endParaRPr>
          </a:p>
          <a:p>
            <a:pPr>
              <a:spcAft>
                <a:spcPts val="0"/>
              </a:spcAft>
              <a:defRPr sz="1240">
                <a:solidFill>
                  <a:srgbClr val="FFFFFF"/>
                </a:solidFill>
                <a:latin typeface="Consolas"/>
              </a:defRPr>
            </a:pPr>
            <a:r>
              <a:rPr sz="1600" dirty="0">
                <a:latin typeface="+mj-lt"/>
              </a:rPr>
              <a:t>  FROM </a:t>
            </a:r>
            <a:r>
              <a:rPr sz="1600" dirty="0" err="1">
                <a:latin typeface="+mj-lt"/>
              </a:rPr>
              <a:t>dbo.Lunch_PersonRestaurant</a:t>
            </a:r>
            <a:endParaRPr sz="1600" dirty="0">
              <a:latin typeface="+mj-lt"/>
            </a:endParaRPr>
          </a:p>
          <a:p>
            <a:pPr>
              <a:spcAft>
                <a:spcPts val="0"/>
              </a:spcAft>
              <a:defRPr sz="1240">
                <a:solidFill>
                  <a:srgbClr val="FFFFFF"/>
                </a:solidFill>
                <a:latin typeface="Consolas"/>
              </a:defRPr>
            </a:pPr>
            <a:r>
              <a:rPr sz="1600" dirty="0">
                <a:latin typeface="+mj-lt"/>
              </a:rPr>
              <a:t>  GROUP BY </a:t>
            </a:r>
            <a:r>
              <a:rPr sz="1600" dirty="0" err="1">
                <a:latin typeface="+mj-lt"/>
              </a:rPr>
              <a:t>RestaurantVisitID</a:t>
            </a:r>
            <a:endParaRPr sz="1600" dirty="0">
              <a:latin typeface="+mj-lt"/>
            </a:endParaRPr>
          </a:p>
          <a:p>
            <a:pPr>
              <a:spcAft>
                <a:spcPts val="0"/>
              </a:spcAft>
              <a:defRPr sz="1240">
                <a:solidFill>
                  <a:srgbClr val="FFFFFF"/>
                </a:solidFill>
                <a:latin typeface="Consolas"/>
              </a:defRPr>
            </a:pPr>
            <a:r>
              <a:rPr sz="1600" dirty="0">
                <a:latin typeface="+mj-lt"/>
              </a:rPr>
              <a:t>)</a:t>
            </a:r>
          </a:p>
          <a:p>
            <a:pPr>
              <a:spcAft>
                <a:spcPts val="0"/>
              </a:spcAft>
              <a:defRPr sz="1240">
                <a:solidFill>
                  <a:srgbClr val="FFFFFF"/>
                </a:solidFill>
                <a:latin typeface="Consolas"/>
              </a:defRPr>
            </a:pPr>
            <a:r>
              <a:rPr sz="1600" dirty="0">
                <a:latin typeface="+mj-lt"/>
              </a:rPr>
              <a:t>SELECT </a:t>
            </a:r>
            <a:r>
              <a:rPr sz="1600" dirty="0" err="1">
                <a:latin typeface="+mj-lt"/>
              </a:rPr>
              <a:t>R.RestaurantName</a:t>
            </a:r>
            <a:r>
              <a:rPr sz="1600" dirty="0">
                <a:latin typeface="+mj-lt"/>
              </a:rPr>
              <a:t>, </a:t>
            </a:r>
            <a:r>
              <a:rPr sz="1600" dirty="0" err="1">
                <a:latin typeface="+mj-lt"/>
              </a:rPr>
              <a:t>RV.VisitDate</a:t>
            </a:r>
            <a:r>
              <a:rPr sz="1600" dirty="0">
                <a:latin typeface="+mj-lt"/>
              </a:rPr>
              <a:t>, </a:t>
            </a:r>
            <a:r>
              <a:rPr sz="1600" dirty="0" err="1">
                <a:latin typeface="+mj-lt"/>
              </a:rPr>
              <a:t>VA.AttendeeCount</a:t>
            </a:r>
            <a:endParaRPr sz="1600" dirty="0">
              <a:latin typeface="+mj-lt"/>
            </a:endParaRPr>
          </a:p>
          <a:p>
            <a:pPr>
              <a:spcAft>
                <a:spcPts val="0"/>
              </a:spcAft>
              <a:defRPr sz="1240">
                <a:solidFill>
                  <a:srgbClr val="FFFFFF"/>
                </a:solidFill>
                <a:latin typeface="Consolas"/>
              </a:defRPr>
            </a:pPr>
            <a:r>
              <a:rPr sz="1600" dirty="0">
                <a:latin typeface="+mj-lt"/>
              </a:rPr>
              <a:t>FROM </a:t>
            </a:r>
            <a:r>
              <a:rPr sz="1600" dirty="0" err="1">
                <a:latin typeface="+mj-lt"/>
              </a:rPr>
              <a:t>VisitAttendance</a:t>
            </a:r>
            <a:r>
              <a:rPr sz="1600" dirty="0">
                <a:latin typeface="+mj-lt"/>
              </a:rPr>
              <a:t> VA</a:t>
            </a:r>
          </a:p>
          <a:p>
            <a:pPr>
              <a:spcAft>
                <a:spcPts val="0"/>
              </a:spcAft>
              <a:defRPr sz="1240">
                <a:solidFill>
                  <a:srgbClr val="FFFFFF"/>
                </a:solidFill>
                <a:latin typeface="Consolas"/>
              </a:defRPr>
            </a:pPr>
            <a:r>
              <a:rPr sz="1600" dirty="0">
                <a:latin typeface="+mj-lt"/>
              </a:rPr>
              <a:t>JOIN </a:t>
            </a:r>
            <a:r>
              <a:rPr sz="1600" dirty="0" err="1">
                <a:latin typeface="+mj-lt"/>
              </a:rPr>
              <a:t>dbo.Lunch_RestaurantVisit</a:t>
            </a:r>
            <a:r>
              <a:rPr sz="1600" dirty="0">
                <a:latin typeface="+mj-lt"/>
              </a:rPr>
              <a:t> RV</a:t>
            </a:r>
          </a:p>
          <a:p>
            <a:pPr>
              <a:spcAft>
                <a:spcPts val="0"/>
              </a:spcAft>
              <a:defRPr sz="1240">
                <a:solidFill>
                  <a:srgbClr val="FFFFFF"/>
                </a:solidFill>
                <a:latin typeface="Consolas"/>
              </a:defRPr>
            </a:pPr>
            <a:r>
              <a:rPr sz="1600" dirty="0">
                <a:latin typeface="+mj-lt"/>
              </a:rPr>
              <a:t>  ON </a:t>
            </a:r>
            <a:r>
              <a:rPr sz="1600" dirty="0" err="1">
                <a:latin typeface="+mj-lt"/>
              </a:rPr>
              <a:t>VA.RestaurantVisitID</a:t>
            </a:r>
            <a:r>
              <a:rPr sz="1600" dirty="0">
                <a:latin typeface="+mj-lt"/>
              </a:rPr>
              <a:t> = </a:t>
            </a:r>
            <a:r>
              <a:rPr sz="1600" dirty="0" err="1">
                <a:latin typeface="+mj-lt"/>
              </a:rPr>
              <a:t>RV.RestaurantVisitID</a:t>
            </a:r>
            <a:endParaRPr sz="1600" dirty="0">
              <a:latin typeface="+mj-lt"/>
            </a:endParaRPr>
          </a:p>
          <a:p>
            <a:pPr>
              <a:spcAft>
                <a:spcPts val="0"/>
              </a:spcAft>
              <a:defRPr sz="1240">
                <a:solidFill>
                  <a:srgbClr val="FFFFFF"/>
                </a:solidFill>
                <a:latin typeface="Consolas"/>
              </a:defRPr>
            </a:pPr>
            <a:r>
              <a:rPr sz="1600" dirty="0">
                <a:latin typeface="+mj-lt"/>
              </a:rPr>
              <a:t>JOIN </a:t>
            </a:r>
            <a:r>
              <a:rPr sz="1600" dirty="0" err="1">
                <a:latin typeface="+mj-lt"/>
              </a:rPr>
              <a:t>dbo.Lunch_Restaurant</a:t>
            </a:r>
            <a:r>
              <a:rPr sz="1600" dirty="0">
                <a:latin typeface="+mj-lt"/>
              </a:rPr>
              <a:t> R ON </a:t>
            </a:r>
            <a:r>
              <a:rPr sz="1600" dirty="0" err="1">
                <a:latin typeface="+mj-lt"/>
              </a:rPr>
              <a:t>RV.RestaurantID</a:t>
            </a:r>
            <a:r>
              <a:rPr sz="1600" dirty="0">
                <a:latin typeface="+mj-lt"/>
              </a:rPr>
              <a:t> = </a:t>
            </a:r>
            <a:r>
              <a:rPr sz="1600" dirty="0" err="1">
                <a:latin typeface="+mj-lt"/>
              </a:rPr>
              <a:t>R.RestaurantID</a:t>
            </a:r>
            <a:endParaRPr sz="1600" dirty="0">
              <a:latin typeface="+mj-lt"/>
            </a:endParaRPr>
          </a:p>
          <a:p>
            <a:pPr>
              <a:spcAft>
                <a:spcPts val="0"/>
              </a:spcAft>
              <a:defRPr sz="1240">
                <a:solidFill>
                  <a:srgbClr val="FFFFFF"/>
                </a:solidFill>
                <a:latin typeface="Consolas"/>
              </a:defRPr>
            </a:pPr>
            <a:r>
              <a:rPr sz="1600" dirty="0">
                <a:latin typeface="+mj-lt"/>
              </a:rPr>
              <a:t>WHERE </a:t>
            </a:r>
            <a:r>
              <a:rPr sz="1600" dirty="0" err="1">
                <a:latin typeface="+mj-lt"/>
              </a:rPr>
              <a:t>VA.AttendeeCount</a:t>
            </a:r>
            <a:r>
              <a:rPr sz="1600" dirty="0">
                <a:latin typeface="+mj-lt"/>
              </a:rPr>
              <a:t> &gt;= 4</a:t>
            </a:r>
          </a:p>
          <a:p>
            <a:pPr>
              <a:spcAft>
                <a:spcPts val="0"/>
              </a:spcAft>
              <a:defRPr sz="1240">
                <a:solidFill>
                  <a:srgbClr val="FFFFFF"/>
                </a:solidFill>
                <a:latin typeface="Consolas"/>
              </a:defRPr>
            </a:pPr>
            <a:r>
              <a:rPr sz="1600" dirty="0">
                <a:latin typeface="+mj-lt"/>
              </a:rPr>
              <a:t>ORDER BY </a:t>
            </a:r>
            <a:r>
              <a:rPr sz="1600" dirty="0" err="1">
                <a:latin typeface="+mj-lt"/>
              </a:rPr>
              <a:t>VA.AttendeeCount</a:t>
            </a:r>
            <a:r>
              <a:rPr sz="1600" dirty="0">
                <a:latin typeface="+mj-lt"/>
              </a:rPr>
              <a:t> DESC;</a:t>
            </a: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461F1F2D-4A3E-D6C2-CAE5-0D3379822527}"/>
              </a:ext>
            </a:extLst>
          </p:cNvPr>
          <p:cNvSpPr/>
          <p:nvPr/>
        </p:nvSpPr>
        <p:spPr>
          <a:xfrm>
            <a:off x="6227064" y="4581144"/>
            <a:ext cx="4800600" cy="685800"/>
          </a:xfrm>
          <a:prstGeom prst="roundRect">
            <a:avLst/>
          </a:prstGeom>
          <a:solidFill>
            <a:srgbClr val="FEF0E1"/>
          </a:solidFill>
          <a:ln>
            <a:solidFill>
              <a:srgbClr val="CED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ctr"/>
            <a:r>
              <a:rPr sz="1400" b="1" dirty="0">
                <a:solidFill>
                  <a:srgbClr val="1E345E"/>
                </a:solidFill>
                <a:latin typeface="Aptos"/>
              </a:rPr>
              <a:t>Read it as: Keep only </a:t>
            </a:r>
            <a:r>
              <a:rPr lang="en-US" sz="1400" b="1" dirty="0">
                <a:solidFill>
                  <a:srgbClr val="1E345E"/>
                </a:solidFill>
                <a:latin typeface="Aptos"/>
              </a:rPr>
              <a:t>restaurant visits with 4 or more guests</a:t>
            </a:r>
            <a:endParaRPr sz="1400" b="1" dirty="0">
              <a:solidFill>
                <a:srgbClr val="1E345E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326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06070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dirty="0">
                <a:solidFill>
                  <a:srgbClr val="1E345E"/>
                </a:solidFill>
                <a:latin typeface="+mj-lt"/>
              </a:rPr>
              <a:t>A SELF JOIN compares rows within the same table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32688"/>
            <a:ext cx="502920" cy="32004"/>
          </a:xfrm>
          <a:prstGeom prst="rect">
            <a:avLst/>
          </a:prstGeom>
          <a:solidFill>
            <a:srgbClr val="EE7A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20040" y="6620256"/>
            <a:ext cx="11539728" cy="13716"/>
          </a:xfrm>
          <a:prstGeom prst="rect">
            <a:avLst/>
          </a:prstGeom>
          <a:solidFill>
            <a:srgbClr val="F0D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28232"/>
            <a:ext cx="5029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525E76"/>
                </a:solidFill>
                <a:latin typeface="Aptos"/>
              </a:rPr>
              <a:t>COMM3220: Data Management for Decision-Making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19088"/>
            <a:ext cx="3200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25E76"/>
                </a:solidFill>
                <a:latin typeface="Aptos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4663440" cy="2641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Use two aliases for the same table.</a:t>
            </a:r>
          </a:p>
          <a:p>
            <a:pPr>
              <a:spcAft>
                <a:spcPts val="1300"/>
              </a:spcAft>
              <a:defRPr sz="17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Match the aliases on a shared key.</a:t>
            </a:r>
          </a:p>
          <a:p>
            <a:pPr>
              <a:spcAft>
                <a:spcPts val="1300"/>
              </a:spcAft>
              <a:defRPr sz="17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Use a condition such as &lt; or &lt;&gt; to avoid pairing a row with itself or showing duplicate pairs.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23560" y="1170432"/>
            <a:ext cx="5669280" cy="4663440"/>
          </a:xfrm>
          <a:prstGeom prst="roundRect">
            <a:avLst/>
          </a:prstGeom>
          <a:solidFill>
            <a:srgbClr val="1726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788152" y="1499616"/>
            <a:ext cx="5340096" cy="400109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220">
                <a:solidFill>
                  <a:srgbClr val="FFFFFF"/>
                </a:solidFill>
                <a:latin typeface="Consolas"/>
              </a:defRPr>
            </a:pPr>
            <a:r>
              <a:rPr sz="2000" dirty="0">
                <a:latin typeface="+mj-lt"/>
              </a:rPr>
              <a:t>SELECT P2.PersonName AS </a:t>
            </a:r>
            <a:r>
              <a:rPr sz="2000" dirty="0" err="1">
                <a:latin typeface="+mj-lt"/>
              </a:rPr>
              <a:t>KaraLunchCompanion</a:t>
            </a:r>
            <a:r>
              <a:rPr sz="2000" dirty="0">
                <a:latin typeface="+mj-lt"/>
              </a:rPr>
              <a:t>,</a:t>
            </a:r>
          </a:p>
          <a:p>
            <a:pPr>
              <a:spcAft>
                <a:spcPts val="0"/>
              </a:spcAft>
              <a:defRPr sz="1220">
                <a:solidFill>
                  <a:srgbClr val="FFFFFF"/>
                </a:solidFill>
                <a:latin typeface="Consolas"/>
              </a:defRPr>
            </a:pPr>
            <a:r>
              <a:rPr sz="2000" dirty="0">
                <a:latin typeface="+mj-lt"/>
              </a:rPr>
              <a:t>       </a:t>
            </a:r>
            <a:r>
              <a:rPr sz="2000" dirty="0" err="1">
                <a:latin typeface="+mj-lt"/>
              </a:rPr>
              <a:t>RV.VisitDate</a:t>
            </a:r>
            <a:endParaRPr sz="2000" dirty="0">
              <a:latin typeface="+mj-lt"/>
            </a:endParaRPr>
          </a:p>
          <a:p>
            <a:pPr>
              <a:spcAft>
                <a:spcPts val="0"/>
              </a:spcAft>
              <a:defRPr sz="1220">
                <a:solidFill>
                  <a:srgbClr val="FFFFFF"/>
                </a:solidFill>
                <a:latin typeface="Consolas"/>
              </a:defRPr>
            </a:pPr>
            <a:r>
              <a:rPr sz="2000" dirty="0">
                <a:latin typeface="+mj-lt"/>
              </a:rPr>
              <a:t>FROM </a:t>
            </a:r>
            <a:r>
              <a:rPr sz="2000" dirty="0" err="1">
                <a:latin typeface="+mj-lt"/>
              </a:rPr>
              <a:t>dbo.Lunch_PersonRestaurant</a:t>
            </a:r>
            <a:r>
              <a:rPr sz="2000" dirty="0">
                <a:latin typeface="+mj-lt"/>
              </a:rPr>
              <a:t> PR1</a:t>
            </a:r>
          </a:p>
          <a:p>
            <a:pPr>
              <a:spcAft>
                <a:spcPts val="0"/>
              </a:spcAft>
              <a:defRPr sz="1220">
                <a:solidFill>
                  <a:srgbClr val="FFFFFF"/>
                </a:solidFill>
                <a:latin typeface="Consolas"/>
              </a:defRPr>
            </a:pPr>
            <a:r>
              <a:rPr sz="2000" dirty="0">
                <a:latin typeface="+mj-lt"/>
              </a:rPr>
              <a:t>JOIN </a:t>
            </a:r>
            <a:r>
              <a:rPr sz="2000" dirty="0" err="1">
                <a:latin typeface="+mj-lt"/>
              </a:rPr>
              <a:t>dbo.Lunch_Person</a:t>
            </a:r>
            <a:r>
              <a:rPr sz="2000" dirty="0">
                <a:latin typeface="+mj-lt"/>
              </a:rPr>
              <a:t> P1 ON PR1.PersonID = P1.PersonID</a:t>
            </a:r>
          </a:p>
          <a:p>
            <a:pPr>
              <a:spcAft>
                <a:spcPts val="0"/>
              </a:spcAft>
              <a:defRPr sz="1220">
                <a:solidFill>
                  <a:srgbClr val="FFFFFF"/>
                </a:solidFill>
                <a:latin typeface="Consolas"/>
              </a:defRPr>
            </a:pPr>
            <a:r>
              <a:rPr sz="2000" dirty="0">
                <a:latin typeface="+mj-lt"/>
              </a:rPr>
              <a:t>JOIN </a:t>
            </a:r>
            <a:r>
              <a:rPr sz="2000" dirty="0" err="1">
                <a:latin typeface="+mj-lt"/>
              </a:rPr>
              <a:t>dbo.Lunch_PersonRestaurant</a:t>
            </a:r>
            <a:r>
              <a:rPr sz="2000" dirty="0">
                <a:latin typeface="+mj-lt"/>
              </a:rPr>
              <a:t> PR2</a:t>
            </a:r>
          </a:p>
          <a:p>
            <a:pPr>
              <a:spcAft>
                <a:spcPts val="0"/>
              </a:spcAft>
              <a:defRPr sz="1220">
                <a:solidFill>
                  <a:srgbClr val="FFFFFF"/>
                </a:solidFill>
                <a:latin typeface="Consolas"/>
              </a:defRPr>
            </a:pPr>
            <a:r>
              <a:rPr sz="2000" dirty="0">
                <a:latin typeface="+mj-lt"/>
              </a:rPr>
              <a:t>  ON PR1.RestaurantVisitID = PR2.RestaurantVisitID</a:t>
            </a:r>
          </a:p>
          <a:p>
            <a:pPr>
              <a:spcAft>
                <a:spcPts val="0"/>
              </a:spcAft>
              <a:defRPr sz="1220">
                <a:solidFill>
                  <a:srgbClr val="FFFFFF"/>
                </a:solidFill>
                <a:latin typeface="Consolas"/>
              </a:defRPr>
            </a:pPr>
            <a:r>
              <a:rPr sz="2000" dirty="0">
                <a:latin typeface="+mj-lt"/>
              </a:rPr>
              <a:t>JOIN </a:t>
            </a:r>
            <a:r>
              <a:rPr sz="2000" dirty="0" err="1">
                <a:latin typeface="+mj-lt"/>
              </a:rPr>
              <a:t>dbo.Lunch_Person</a:t>
            </a:r>
            <a:r>
              <a:rPr sz="2000" dirty="0">
                <a:latin typeface="+mj-lt"/>
              </a:rPr>
              <a:t> P2 ON PR2.PersonID = P2.PersonID</a:t>
            </a:r>
          </a:p>
          <a:p>
            <a:pPr>
              <a:spcAft>
                <a:spcPts val="0"/>
              </a:spcAft>
              <a:defRPr sz="1220">
                <a:solidFill>
                  <a:srgbClr val="FFFFFF"/>
                </a:solidFill>
                <a:latin typeface="Consolas"/>
              </a:defRPr>
            </a:pPr>
            <a:r>
              <a:rPr sz="2000" dirty="0">
                <a:latin typeface="+mj-lt"/>
              </a:rPr>
              <a:t>JOIN </a:t>
            </a:r>
            <a:r>
              <a:rPr sz="2000" dirty="0" err="1">
                <a:latin typeface="+mj-lt"/>
              </a:rPr>
              <a:t>dbo.Lunch_RestaurantVisit</a:t>
            </a:r>
            <a:r>
              <a:rPr sz="2000" dirty="0">
                <a:latin typeface="+mj-lt"/>
              </a:rPr>
              <a:t> RV</a:t>
            </a:r>
          </a:p>
          <a:p>
            <a:pPr>
              <a:spcAft>
                <a:spcPts val="0"/>
              </a:spcAft>
              <a:defRPr sz="1220">
                <a:solidFill>
                  <a:srgbClr val="FFFFFF"/>
                </a:solidFill>
                <a:latin typeface="Consolas"/>
              </a:defRPr>
            </a:pPr>
            <a:r>
              <a:rPr sz="2000" dirty="0">
                <a:latin typeface="+mj-lt"/>
              </a:rPr>
              <a:t>  ON PR1.RestaurantVisitID = </a:t>
            </a:r>
            <a:r>
              <a:rPr sz="2000" dirty="0" err="1">
                <a:latin typeface="+mj-lt"/>
              </a:rPr>
              <a:t>RV.RestaurantVisitID</a:t>
            </a:r>
            <a:endParaRPr sz="2000" dirty="0">
              <a:latin typeface="+mj-lt"/>
            </a:endParaRPr>
          </a:p>
          <a:p>
            <a:pPr>
              <a:spcAft>
                <a:spcPts val="0"/>
              </a:spcAft>
              <a:defRPr sz="1220">
                <a:solidFill>
                  <a:srgbClr val="FFFFFF"/>
                </a:solidFill>
                <a:latin typeface="Consolas"/>
              </a:defRPr>
            </a:pPr>
            <a:r>
              <a:rPr sz="2000" dirty="0">
                <a:latin typeface="+mj-lt"/>
              </a:rPr>
              <a:t>WHERE P1.PersonName = 'Kara'</a:t>
            </a:r>
          </a:p>
          <a:p>
            <a:pPr>
              <a:spcAft>
                <a:spcPts val="0"/>
              </a:spcAft>
              <a:defRPr sz="1220">
                <a:solidFill>
                  <a:srgbClr val="FFFFFF"/>
                </a:solidFill>
                <a:latin typeface="Consolas"/>
              </a:defRPr>
            </a:pPr>
            <a:r>
              <a:rPr sz="2000" dirty="0">
                <a:latin typeface="+mj-lt"/>
              </a:rPr>
              <a:t>  AND P2.PersonID &lt;&gt; P1.PersonID;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06070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dirty="0">
                <a:solidFill>
                  <a:srgbClr val="1E345E"/>
                </a:solidFill>
                <a:latin typeface="+mj-lt"/>
              </a:rPr>
              <a:t>A CROSS JOIN creates every possible pairing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32688"/>
            <a:ext cx="502920" cy="32004"/>
          </a:xfrm>
          <a:prstGeom prst="rect">
            <a:avLst/>
          </a:prstGeom>
          <a:solidFill>
            <a:srgbClr val="EE7A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20040" y="6620256"/>
            <a:ext cx="11539728" cy="13716"/>
          </a:xfrm>
          <a:prstGeom prst="rect">
            <a:avLst/>
          </a:prstGeom>
          <a:solidFill>
            <a:srgbClr val="F0D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28232"/>
            <a:ext cx="5029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525E76"/>
                </a:solidFill>
                <a:latin typeface="Aptos"/>
              </a:rPr>
              <a:t>COMM3220: Data Management for Decision-Making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19088"/>
            <a:ext cx="3200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25E76"/>
                </a:solidFill>
                <a:latin typeface="Aptos"/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60120" y="1508760"/>
            <a:ext cx="1965960" cy="960120"/>
          </a:xfrm>
          <a:prstGeom prst="roundRect">
            <a:avLst/>
          </a:prstGeom>
          <a:solidFill>
            <a:srgbClr val="E0EAFB"/>
          </a:solidFill>
          <a:ln>
            <a:solidFill>
              <a:srgbClr val="CED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ctr"/>
            <a:r>
              <a:rPr lang="en-US" sz="2000" b="1" dirty="0">
                <a:solidFill>
                  <a:srgbClr val="1E345E"/>
                </a:solidFill>
                <a:latin typeface="+mj-lt"/>
              </a:rPr>
              <a:t>Categories</a:t>
            </a:r>
            <a:r>
              <a:rPr sz="2000" b="1" dirty="0">
                <a:solidFill>
                  <a:srgbClr val="1E345E"/>
                </a:solidFill>
                <a:latin typeface="+mj-lt"/>
              </a:rPr>
              <a:t>
</a:t>
            </a:r>
            <a:r>
              <a:rPr lang="en-US" sz="2000" b="1" dirty="0">
                <a:solidFill>
                  <a:srgbClr val="1E345E"/>
                </a:solidFill>
                <a:latin typeface="+mj-lt"/>
              </a:rPr>
              <a:t>15</a:t>
            </a:r>
            <a:r>
              <a:rPr sz="2000" b="1" dirty="0">
                <a:solidFill>
                  <a:srgbClr val="1E345E"/>
                </a:solidFill>
                <a:latin typeface="+mj-lt"/>
              </a:rPr>
              <a:t> rows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7600" y="1508760"/>
            <a:ext cx="1965960" cy="960120"/>
          </a:xfrm>
          <a:prstGeom prst="roundRect">
            <a:avLst/>
          </a:prstGeom>
          <a:solidFill>
            <a:srgbClr val="FEF0E1"/>
          </a:solidFill>
          <a:ln>
            <a:solidFill>
              <a:srgbClr val="CED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ctr"/>
            <a:r>
              <a:rPr lang="en-US" sz="2000" b="1" dirty="0">
                <a:solidFill>
                  <a:srgbClr val="1E345E"/>
                </a:solidFill>
                <a:latin typeface="+mj-lt"/>
              </a:rPr>
              <a:t>Subc</a:t>
            </a:r>
            <a:r>
              <a:rPr sz="2000" b="1" dirty="0">
                <a:solidFill>
                  <a:srgbClr val="1E345E"/>
                </a:solidFill>
                <a:latin typeface="+mj-lt"/>
              </a:rPr>
              <a:t>ategories
</a:t>
            </a:r>
            <a:r>
              <a:rPr lang="en-US" sz="2000" b="1" dirty="0">
                <a:solidFill>
                  <a:srgbClr val="1E345E"/>
                </a:solidFill>
                <a:latin typeface="+mj-lt"/>
              </a:rPr>
              <a:t>23</a:t>
            </a:r>
            <a:r>
              <a:rPr sz="2000" b="1" dirty="0">
                <a:solidFill>
                  <a:srgbClr val="1E345E"/>
                </a:solidFill>
                <a:latin typeface="+mj-lt"/>
              </a:rPr>
              <a:t> rows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20240" y="3063240"/>
            <a:ext cx="3611880" cy="1005840"/>
          </a:xfrm>
          <a:prstGeom prst="roundRect">
            <a:avLst/>
          </a:prstGeom>
          <a:solidFill>
            <a:srgbClr val="F1F6FC"/>
          </a:solidFill>
          <a:ln>
            <a:solidFill>
              <a:srgbClr val="CED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ctr"/>
            <a:r>
              <a:rPr lang="en-US" sz="2000" b="1" dirty="0">
                <a:solidFill>
                  <a:srgbClr val="1E345E"/>
                </a:solidFill>
                <a:latin typeface="+mj-lt"/>
              </a:rPr>
              <a:t>15</a:t>
            </a:r>
            <a:r>
              <a:rPr sz="2000" b="1" dirty="0">
                <a:solidFill>
                  <a:srgbClr val="1E345E"/>
                </a:solidFill>
                <a:latin typeface="+mj-lt"/>
              </a:rPr>
              <a:t> × </a:t>
            </a:r>
            <a:r>
              <a:rPr lang="en-US" sz="2000" b="1" dirty="0">
                <a:solidFill>
                  <a:srgbClr val="1E345E"/>
                </a:solidFill>
                <a:latin typeface="+mj-lt"/>
              </a:rPr>
              <a:t>23</a:t>
            </a:r>
            <a:r>
              <a:rPr sz="2000" b="1" dirty="0">
                <a:solidFill>
                  <a:srgbClr val="1E345E"/>
                </a:solidFill>
                <a:latin typeface="+mj-lt"/>
              </a:rPr>
              <a:t> = </a:t>
            </a:r>
            <a:r>
              <a:rPr lang="en-US" sz="2000" b="1" dirty="0">
                <a:solidFill>
                  <a:srgbClr val="1E345E"/>
                </a:solidFill>
                <a:latin typeface="+mj-lt"/>
              </a:rPr>
              <a:t>345</a:t>
            </a:r>
            <a:r>
              <a:rPr sz="2000" b="1" dirty="0">
                <a:solidFill>
                  <a:srgbClr val="1E345E"/>
                </a:solidFill>
                <a:latin typeface="+mj-lt"/>
              </a:rPr>
              <a:t> possible </a:t>
            </a:r>
            <a:r>
              <a:rPr lang="en-US" sz="2000" b="1" dirty="0">
                <a:solidFill>
                  <a:srgbClr val="1E345E"/>
                </a:solidFill>
                <a:latin typeface="+mj-lt"/>
              </a:rPr>
              <a:t>category-subcategory</a:t>
            </a:r>
            <a:r>
              <a:rPr sz="2000" b="1" dirty="0">
                <a:solidFill>
                  <a:srgbClr val="1E345E"/>
                </a:solidFill>
                <a:latin typeface="+mj-lt"/>
              </a:rPr>
              <a:t> pairs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46520" y="1554480"/>
            <a:ext cx="4709160" cy="1965960"/>
          </a:xfrm>
          <a:prstGeom prst="roundRect">
            <a:avLst/>
          </a:prstGeom>
          <a:solidFill>
            <a:srgbClr val="1726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11112" y="1682495"/>
            <a:ext cx="4379976" cy="184665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0"/>
              </a:spcAft>
              <a:defRPr sz="1400">
                <a:solidFill>
                  <a:srgbClr val="FFFFFF"/>
                </a:solidFill>
                <a:latin typeface="Consolas"/>
              </a:defRPr>
            </a:pPr>
            <a:r>
              <a:rPr lang="en-US" sz="2000" dirty="0">
                <a:latin typeface="+mj-lt"/>
              </a:rPr>
              <a:t>SELECT </a:t>
            </a:r>
            <a:r>
              <a:rPr lang="en-US" sz="2000" dirty="0" err="1">
                <a:latin typeface="+mj-lt"/>
              </a:rPr>
              <a:t>C.CategoryName,SC.SubcategoryName</a:t>
            </a:r>
            <a:endParaRPr lang="en-US" sz="2000" dirty="0">
              <a:latin typeface="+mj-lt"/>
            </a:endParaRPr>
          </a:p>
          <a:p>
            <a:pPr>
              <a:spcAft>
                <a:spcPts val="0"/>
              </a:spcAft>
              <a:defRPr sz="1400">
                <a:solidFill>
                  <a:srgbClr val="FFFFFF"/>
                </a:solidFill>
                <a:latin typeface="Consolas"/>
              </a:defRPr>
            </a:pPr>
            <a:r>
              <a:rPr lang="en-US" sz="2000" dirty="0">
                <a:latin typeface="+mj-lt"/>
              </a:rPr>
              <a:t>FROM </a:t>
            </a:r>
            <a:r>
              <a:rPr lang="en-US" sz="2000" dirty="0" err="1">
                <a:latin typeface="+mj-lt"/>
              </a:rPr>
              <a:t>dbo.Lunch_Category</a:t>
            </a:r>
            <a:r>
              <a:rPr lang="en-US" sz="2000" dirty="0">
                <a:latin typeface="+mj-lt"/>
              </a:rPr>
              <a:t> C</a:t>
            </a:r>
          </a:p>
          <a:p>
            <a:pPr>
              <a:spcAft>
                <a:spcPts val="0"/>
              </a:spcAft>
              <a:defRPr sz="1400">
                <a:solidFill>
                  <a:srgbClr val="FFFFFF"/>
                </a:solidFill>
                <a:latin typeface="Consolas"/>
              </a:defRPr>
            </a:pPr>
            <a:r>
              <a:rPr lang="en-US" sz="2000" dirty="0">
                <a:latin typeface="+mj-lt"/>
              </a:rPr>
              <a:t>CROSS JOIN </a:t>
            </a:r>
            <a:r>
              <a:rPr lang="en-US" sz="2000" dirty="0" err="1">
                <a:latin typeface="+mj-lt"/>
              </a:rPr>
              <a:t>dbo.Lunch_Subcategory</a:t>
            </a:r>
            <a:r>
              <a:rPr lang="en-US" sz="2000" dirty="0">
                <a:latin typeface="+mj-lt"/>
              </a:rPr>
              <a:t> SC</a:t>
            </a:r>
          </a:p>
          <a:p>
            <a:pPr>
              <a:spcAft>
                <a:spcPts val="0"/>
              </a:spcAft>
              <a:defRPr sz="1400">
                <a:solidFill>
                  <a:srgbClr val="FFFFFF"/>
                </a:solidFill>
                <a:latin typeface="Consolas"/>
              </a:defRPr>
            </a:pPr>
            <a:r>
              <a:rPr lang="en-US" sz="2000" dirty="0">
                <a:latin typeface="+mj-lt"/>
              </a:rPr>
              <a:t>ORDER BY </a:t>
            </a:r>
            <a:r>
              <a:rPr lang="en-US" sz="2000" dirty="0" err="1">
                <a:latin typeface="+mj-lt"/>
              </a:rPr>
              <a:t>C.CategoryName</a:t>
            </a:r>
            <a:r>
              <a:rPr lang="en-US" sz="2000" dirty="0">
                <a:latin typeface="+mj-lt"/>
              </a:rPr>
              <a:t>, </a:t>
            </a:r>
            <a:r>
              <a:rPr lang="en-US" sz="2000" dirty="0" err="1">
                <a:latin typeface="+mj-lt"/>
              </a:rPr>
              <a:t>SC.SubcategoryName</a:t>
            </a:r>
            <a:endParaRPr lang="en-US" sz="20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79008" y="3977639"/>
            <a:ext cx="5843016" cy="2272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4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No ON condition. Every row on the left pairs with every row on the right.</a:t>
            </a:r>
          </a:p>
          <a:p>
            <a:pPr>
              <a:spcAft>
                <a:spcPts val="1300"/>
              </a:spcAft>
              <a:defRPr sz="14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Useful for planning combinations, testing coverage, or generating a complete grid.</a:t>
            </a:r>
          </a:p>
          <a:p>
            <a:pPr>
              <a:spcAft>
                <a:spcPts val="1300"/>
              </a:spcAft>
              <a:defRPr sz="14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Be careful. Row counts multiply quickly.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06070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dirty="0">
                <a:solidFill>
                  <a:srgbClr val="1E345E"/>
                </a:solidFill>
                <a:latin typeface="+mj-lt"/>
              </a:rPr>
              <a:t>One question, three ways to think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32688"/>
            <a:ext cx="502920" cy="32004"/>
          </a:xfrm>
          <a:prstGeom prst="rect">
            <a:avLst/>
          </a:prstGeom>
          <a:solidFill>
            <a:srgbClr val="EE7A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20040" y="6620256"/>
            <a:ext cx="11539728" cy="13716"/>
          </a:xfrm>
          <a:prstGeom prst="rect">
            <a:avLst/>
          </a:prstGeom>
          <a:solidFill>
            <a:srgbClr val="F0D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28232"/>
            <a:ext cx="5029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525E76"/>
                </a:solidFill>
                <a:latin typeface="Aptos"/>
              </a:rPr>
              <a:t>COMM3220: Data Management for Decision-Making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19088"/>
            <a:ext cx="3200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25E76"/>
                </a:solidFill>
                <a:latin typeface="Aptos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298448"/>
            <a:ext cx="3529584" cy="1143000"/>
          </a:xfrm>
          <a:prstGeom prst="roundRect">
            <a:avLst/>
          </a:prstGeom>
          <a:solidFill>
            <a:srgbClr val="E0EAFB"/>
          </a:solidFill>
          <a:ln>
            <a:solidFill>
              <a:srgbClr val="CED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ctr"/>
            <a:r>
              <a:rPr sz="2200" b="1" dirty="0">
                <a:solidFill>
                  <a:srgbClr val="1E345E"/>
                </a:solidFill>
                <a:latin typeface="+mj-lt"/>
              </a:rPr>
              <a:t>Question
Which restaurants did Kara attend without Colin?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7408" y="1298448"/>
            <a:ext cx="3337560" cy="1143000"/>
          </a:xfrm>
          <a:prstGeom prst="roundRect">
            <a:avLst/>
          </a:prstGeom>
          <a:solidFill>
            <a:srgbClr val="FEF0E1"/>
          </a:solidFill>
          <a:ln>
            <a:solidFill>
              <a:srgbClr val="CED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ctr"/>
            <a:r>
              <a:rPr sz="2000" b="1" dirty="0">
                <a:solidFill>
                  <a:srgbClr val="1E345E"/>
                </a:solidFill>
                <a:latin typeface="+mj-lt"/>
              </a:rPr>
              <a:t>Set logic
Kara’s restaurant set EXCEPT Colin’s restaurant set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298448"/>
            <a:ext cx="3337560" cy="1143000"/>
          </a:xfrm>
          <a:prstGeom prst="roundRect">
            <a:avLst/>
          </a:prstGeom>
          <a:solidFill>
            <a:srgbClr val="F1F6FC"/>
          </a:solidFill>
          <a:ln>
            <a:solidFill>
              <a:srgbClr val="CED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ctr"/>
            <a:r>
              <a:rPr sz="2000" b="1" dirty="0">
                <a:solidFill>
                  <a:srgbClr val="1E345E"/>
                </a:solidFill>
                <a:latin typeface="+mj-lt"/>
              </a:rPr>
              <a:t>Data path
Person → </a:t>
            </a:r>
            <a:r>
              <a:rPr sz="2000" b="1" dirty="0" err="1">
                <a:solidFill>
                  <a:srgbClr val="1E345E"/>
                </a:solidFill>
                <a:latin typeface="+mj-lt"/>
              </a:rPr>
              <a:t>PersonRestaurant</a:t>
            </a:r>
            <a:r>
              <a:rPr sz="2000" b="1" dirty="0">
                <a:solidFill>
                  <a:srgbClr val="1E345E"/>
                </a:solidFill>
                <a:latin typeface="+mj-lt"/>
              </a:rPr>
              <a:t> → Visit → Restaurant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017520"/>
            <a:ext cx="9875520" cy="1533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Build each person’s result set with the same SELECT list.</a:t>
            </a:r>
          </a:p>
          <a:p>
            <a:pPr>
              <a:spcAft>
                <a:spcPts val="1300"/>
              </a:spcAft>
              <a:defRPr sz="18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Use EXCEPT between those two SELECT statements.</a:t>
            </a:r>
          </a:p>
          <a:p>
            <a:pPr>
              <a:spcAft>
                <a:spcPts val="1300"/>
              </a:spcAft>
              <a:defRPr sz="18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Use a CTE if repeating the four-table path makes the query hard to read.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06070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dirty="0">
                <a:solidFill>
                  <a:srgbClr val="1E345E"/>
                </a:solidFill>
                <a:latin typeface="+mj-lt"/>
              </a:rPr>
              <a:t>Choose the pattern that matches the question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32688"/>
            <a:ext cx="502920" cy="32004"/>
          </a:xfrm>
          <a:prstGeom prst="rect">
            <a:avLst/>
          </a:prstGeom>
          <a:solidFill>
            <a:srgbClr val="EE7A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20040" y="6620256"/>
            <a:ext cx="11539728" cy="13716"/>
          </a:xfrm>
          <a:prstGeom prst="rect">
            <a:avLst/>
          </a:prstGeom>
          <a:solidFill>
            <a:srgbClr val="F0D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28232"/>
            <a:ext cx="5029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525E76"/>
                </a:solidFill>
                <a:latin typeface="Aptos"/>
              </a:rPr>
              <a:t>COMM3220: Data Management for Decision-Making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19088"/>
            <a:ext cx="3200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25E76"/>
                </a:solidFill>
                <a:latin typeface="Aptos"/>
              </a:rPr>
              <a:t>11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904309"/>
              </p:ext>
            </p:extLst>
          </p:nvPr>
        </p:nvGraphicFramePr>
        <p:xfrm>
          <a:off x="548640" y="1143000"/>
          <a:ext cx="11064240" cy="468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7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840">
                <a:tc>
                  <a:txBody>
                    <a:bodyPr/>
                    <a:lstStyle/>
                    <a:p>
                      <a:pPr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000">
                          <a:latin typeface="+mj-lt"/>
                        </a:rPr>
                        <a:t>If you need to…</a:t>
                      </a:r>
                    </a:p>
                  </a:txBody>
                  <a:tcPr marL="73152" marR="73152">
                    <a:solidFill>
                      <a:srgbClr val="1E345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000">
                          <a:latin typeface="+mj-lt"/>
                        </a:rPr>
                        <a:t>Use…</a:t>
                      </a:r>
                    </a:p>
                  </a:txBody>
                  <a:tcPr marL="73152" marR="73152">
                    <a:solidFill>
                      <a:srgbClr val="1E345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000">
                          <a:latin typeface="+mj-lt"/>
                        </a:rPr>
                        <a:t>Key idea</a:t>
                      </a:r>
                    </a:p>
                  </a:txBody>
                  <a:tcPr marL="73152" marR="73152">
                    <a:solidFill>
                      <a:srgbClr val="1E34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lang="en-US" sz="2000" dirty="0">
                          <a:latin typeface="+mj-lt"/>
                        </a:rPr>
                        <a:t>F</a:t>
                      </a:r>
                      <a:r>
                        <a:rPr sz="2000" dirty="0">
                          <a:latin typeface="+mj-lt"/>
                        </a:rPr>
                        <a:t>ilter summary rows</a:t>
                      </a:r>
                    </a:p>
                  </a:txBody>
                  <a:tcPr marL="73152" marR="73152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sz="2000">
                          <a:latin typeface="+mj-lt"/>
                        </a:rPr>
                        <a:t>HAVING</a:t>
                      </a:r>
                    </a:p>
                  </a:txBody>
                  <a:tcPr marL="73152" marR="73152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lang="en-US" sz="2000" dirty="0">
                          <a:latin typeface="+mj-lt"/>
                        </a:rPr>
                        <a:t>F</a:t>
                      </a:r>
                      <a:r>
                        <a:rPr sz="2000" dirty="0">
                          <a:latin typeface="+mj-lt"/>
                        </a:rPr>
                        <a:t>ilter groups after GROUP BY</a:t>
                      </a:r>
                    </a:p>
                  </a:txBody>
                  <a:tcPr marL="73152" marR="73152">
                    <a:solidFill>
                      <a:srgbClr val="F2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lang="en-US" sz="2000" dirty="0">
                          <a:latin typeface="+mj-lt"/>
                        </a:rPr>
                        <a:t>C</a:t>
                      </a:r>
                      <a:r>
                        <a:rPr sz="2000" dirty="0">
                          <a:latin typeface="+mj-lt"/>
                        </a:rPr>
                        <a:t>ombine and de-duplicate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sz="2000">
                          <a:latin typeface="+mj-lt"/>
                        </a:rPr>
                        <a:t>UNION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lang="en-US" sz="2000" dirty="0">
                          <a:latin typeface="+mj-lt"/>
                        </a:rPr>
                        <a:t>S</a:t>
                      </a:r>
                      <a:r>
                        <a:rPr sz="2000" dirty="0">
                          <a:latin typeface="+mj-lt"/>
                        </a:rPr>
                        <a:t>et of values from either query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lang="en-US" sz="2000" dirty="0">
                          <a:latin typeface="+mj-lt"/>
                        </a:rPr>
                        <a:t>K</a:t>
                      </a:r>
                      <a:r>
                        <a:rPr sz="2000" dirty="0">
                          <a:latin typeface="+mj-lt"/>
                        </a:rPr>
                        <a:t>eep repeated rows</a:t>
                      </a:r>
                    </a:p>
                  </a:txBody>
                  <a:tcPr marL="73152" marR="73152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sz="2000">
                          <a:latin typeface="+mj-lt"/>
                        </a:rPr>
                        <a:t>UNION ALL</a:t>
                      </a:r>
                    </a:p>
                  </a:txBody>
                  <a:tcPr marL="73152" marR="73152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lang="en-US" sz="2000" dirty="0">
                          <a:latin typeface="+mj-lt"/>
                        </a:rPr>
                        <a:t>A</a:t>
                      </a:r>
                      <a:r>
                        <a:rPr sz="2000" dirty="0">
                          <a:latin typeface="+mj-lt"/>
                        </a:rPr>
                        <a:t>ll rows from both queries</a:t>
                      </a:r>
                    </a:p>
                  </a:txBody>
                  <a:tcPr marL="73152" marR="73152">
                    <a:solidFill>
                      <a:srgbClr val="F2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lang="en-US" sz="2000" dirty="0">
                          <a:latin typeface="+mj-lt"/>
                        </a:rPr>
                        <a:t>F</a:t>
                      </a:r>
                      <a:r>
                        <a:rPr sz="2000" dirty="0">
                          <a:latin typeface="+mj-lt"/>
                        </a:rPr>
                        <a:t>ind overlap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sz="2000">
                          <a:latin typeface="+mj-lt"/>
                        </a:rPr>
                        <a:t>INTERSECT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lang="en-US" sz="2000" dirty="0">
                          <a:latin typeface="+mj-lt"/>
                        </a:rPr>
                        <a:t>V</a:t>
                      </a:r>
                      <a:r>
                        <a:rPr sz="2000" dirty="0">
                          <a:latin typeface="+mj-lt"/>
                        </a:rPr>
                        <a:t>alues present in both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lang="en-US" sz="2000" dirty="0">
                          <a:latin typeface="+mj-lt"/>
                        </a:rPr>
                        <a:t>F</a:t>
                      </a:r>
                      <a:r>
                        <a:rPr sz="2000" dirty="0">
                          <a:latin typeface="+mj-lt"/>
                        </a:rPr>
                        <a:t>ind one-sided results</a:t>
                      </a:r>
                    </a:p>
                  </a:txBody>
                  <a:tcPr marL="73152" marR="73152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sz="2000">
                          <a:latin typeface="+mj-lt"/>
                        </a:rPr>
                        <a:t>EXCEPT</a:t>
                      </a:r>
                    </a:p>
                  </a:txBody>
                  <a:tcPr marL="73152" marR="73152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lang="en-US" sz="2000" dirty="0">
                          <a:latin typeface="+mj-lt"/>
                        </a:rPr>
                        <a:t>V</a:t>
                      </a:r>
                      <a:r>
                        <a:rPr sz="2000" dirty="0">
                          <a:latin typeface="+mj-lt"/>
                        </a:rPr>
                        <a:t>alues in first query only</a:t>
                      </a:r>
                    </a:p>
                  </a:txBody>
                  <a:tcPr marL="73152" marR="73152">
                    <a:solidFill>
                      <a:srgbClr val="F2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lang="en-US" sz="2000" dirty="0">
                          <a:latin typeface="+mj-lt"/>
                        </a:rPr>
                        <a:t>N</a:t>
                      </a:r>
                      <a:r>
                        <a:rPr sz="2000" dirty="0">
                          <a:latin typeface="+mj-lt"/>
                        </a:rPr>
                        <a:t>ame an intermediate result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sz="2000">
                          <a:latin typeface="+mj-lt"/>
                        </a:rPr>
                        <a:t>WITH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sz="2000" dirty="0">
                          <a:latin typeface="+mj-lt"/>
                        </a:rPr>
                        <a:t>CTE used by one query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lang="en-US" sz="2000" dirty="0">
                          <a:latin typeface="+mj-lt"/>
                        </a:rPr>
                        <a:t>C</a:t>
                      </a:r>
                      <a:r>
                        <a:rPr sz="2000" dirty="0">
                          <a:latin typeface="+mj-lt"/>
                        </a:rPr>
                        <a:t>ompare table rows</a:t>
                      </a:r>
                    </a:p>
                  </a:txBody>
                  <a:tcPr marL="73152" marR="73152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sz="2000">
                          <a:latin typeface="+mj-lt"/>
                        </a:rPr>
                        <a:t>SELF JOIN</a:t>
                      </a:r>
                    </a:p>
                  </a:txBody>
                  <a:tcPr marL="73152" marR="73152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lang="en-US" sz="2000" dirty="0">
                          <a:latin typeface="+mj-lt"/>
                        </a:rPr>
                        <a:t>S</a:t>
                      </a:r>
                      <a:r>
                        <a:rPr sz="2000" dirty="0">
                          <a:latin typeface="+mj-lt"/>
                        </a:rPr>
                        <a:t>ame table, two aliases</a:t>
                      </a:r>
                    </a:p>
                  </a:txBody>
                  <a:tcPr marL="73152" marR="73152">
                    <a:solidFill>
                      <a:srgbClr val="F2F6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7840"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lang="en-US" sz="2000" dirty="0">
                          <a:latin typeface="+mj-lt"/>
                        </a:rPr>
                        <a:t>G</a:t>
                      </a:r>
                      <a:r>
                        <a:rPr sz="2000" dirty="0">
                          <a:latin typeface="+mj-lt"/>
                        </a:rPr>
                        <a:t>enerate combinations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sz="2000">
                          <a:latin typeface="+mj-lt"/>
                        </a:rPr>
                        <a:t>CROSS JOIN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1E345E"/>
                          </a:solidFill>
                          <a:latin typeface="Aptos"/>
                        </a:defRPr>
                      </a:pPr>
                      <a:r>
                        <a:rPr lang="en-US" sz="2000" dirty="0">
                          <a:latin typeface="+mj-lt"/>
                        </a:rPr>
                        <a:t>E</a:t>
                      </a:r>
                      <a:r>
                        <a:rPr sz="2000" dirty="0">
                          <a:latin typeface="+mj-lt"/>
                        </a:rPr>
                        <a:t>very left/right pairing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20040"/>
            <a:ext cx="106070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 dirty="0">
                <a:solidFill>
                  <a:srgbClr val="1E345E"/>
                </a:solidFill>
                <a:latin typeface="+mj-lt"/>
              </a:rPr>
              <a:t>Activity: 10 advanced queries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32688"/>
            <a:ext cx="502920" cy="32004"/>
          </a:xfrm>
          <a:prstGeom prst="rect">
            <a:avLst/>
          </a:prstGeom>
          <a:solidFill>
            <a:srgbClr val="EE7A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20040" y="6620256"/>
            <a:ext cx="11539728" cy="13716"/>
          </a:xfrm>
          <a:prstGeom prst="rect">
            <a:avLst/>
          </a:prstGeom>
          <a:solidFill>
            <a:srgbClr val="F0D1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28232"/>
            <a:ext cx="5029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525E76"/>
                </a:solidFill>
                <a:latin typeface="Aptos"/>
              </a:rPr>
              <a:t>COMM3220: Data Management for Decision-Making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419088"/>
            <a:ext cx="3200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25E76"/>
                </a:solidFill>
                <a:latin typeface="Aptos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234440"/>
            <a:ext cx="5852160" cy="3547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Use the Lunch database and write one SELECT query per question.</a:t>
            </a:r>
          </a:p>
          <a:p>
            <a:pPr>
              <a:spcAft>
                <a:spcPts val="1300"/>
              </a:spcAft>
              <a:defRPr sz="17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Record each prompt in a markdown cell, then write and run its query in a code cell.</a:t>
            </a:r>
          </a:p>
          <a:p>
            <a:pPr>
              <a:spcAft>
                <a:spcPts val="1300"/>
              </a:spcAft>
              <a:defRPr sz="17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Return only requested fields. Give calculated fields meaningful aliases.</a:t>
            </a:r>
          </a:p>
          <a:p>
            <a:pPr>
              <a:spcAft>
                <a:spcPts val="1300"/>
              </a:spcAft>
              <a:defRPr sz="1700">
                <a:solidFill>
                  <a:srgbClr val="1E345E"/>
                </a:solidFill>
                <a:latin typeface="Aptos"/>
              </a:defRPr>
            </a:pPr>
            <a:r>
              <a:rPr sz="2400" dirty="0">
                <a:latin typeface="+mj-lt"/>
              </a:rPr>
              <a:t>• The activity covers all eight patterns from today’s lesson.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03720" y="1417320"/>
            <a:ext cx="4251960" cy="2148840"/>
          </a:xfrm>
          <a:prstGeom prst="roundRect">
            <a:avLst/>
          </a:prstGeom>
          <a:solidFill>
            <a:srgbClr val="E0EAFB"/>
          </a:solidFill>
          <a:ln>
            <a:solidFill>
              <a:srgbClr val="CED8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ctr"/>
            <a:r>
              <a:rPr sz="2000" b="1" dirty="0">
                <a:solidFill>
                  <a:srgbClr val="1E345E"/>
                </a:solidFill>
                <a:latin typeface="+mj-lt"/>
              </a:rPr>
              <a:t>Focus questions include:</a:t>
            </a:r>
            <a:endParaRPr lang="en-US" sz="2000" b="1" dirty="0">
              <a:solidFill>
                <a:srgbClr val="1E345E"/>
              </a:solidFill>
              <a:latin typeface="+mj-lt"/>
            </a:endParaRPr>
          </a:p>
          <a:p>
            <a:pPr algn="ctr"/>
            <a:r>
              <a:rPr sz="2000" b="1" dirty="0">
                <a:solidFill>
                  <a:srgbClr val="1E345E"/>
                </a:solidFill>
                <a:latin typeface="+mj-lt"/>
              </a:rPr>
              <a:t>
Kara without Colin
Logan and Kay in common
Kara’s lunch companions
Every person-category pairing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4757</TotalTime>
  <Words>1076</Words>
  <Application>Microsoft Office PowerPoint</Application>
  <PresentationFormat>Widescreen</PresentationFormat>
  <Paragraphs>148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Calibri</vt:lpstr>
      <vt:lpstr>Franklin Gothic Demi</vt:lpstr>
      <vt:lpstr>Office Theme</vt:lpstr>
      <vt:lpstr>Advanced SQL Queries  COMM3220: Data Management for Decision-Making Kara Henderson | kar4g@virginia.edu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Henderson, Kara (kar4g)</dc:creator>
  <cp:keywords/>
  <dc:description>generated using python-pptx</dc:description>
  <cp:lastModifiedBy>Grazioli, Stefano (sg6m)</cp:lastModifiedBy>
  <cp:revision>4</cp:revision>
  <dcterms:created xsi:type="dcterms:W3CDTF">2013-01-27T09:14:16Z</dcterms:created>
  <dcterms:modified xsi:type="dcterms:W3CDTF">2026-09-16T17:00:46Z</dcterms:modified>
  <cp:category/>
</cp:coreProperties>
</file>