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1"/>
  </p:notesMasterIdLst>
  <p:sldIdLst>
    <p:sldId id="331" r:id="rId2"/>
    <p:sldId id="301" r:id="rId3"/>
    <p:sldId id="382" r:id="rId4"/>
    <p:sldId id="338" r:id="rId5"/>
    <p:sldId id="339" r:id="rId6"/>
    <p:sldId id="375" r:id="rId7"/>
    <p:sldId id="383" r:id="rId8"/>
    <p:sldId id="355" r:id="rId9"/>
    <p:sldId id="380" r:id="rId10"/>
    <p:sldId id="378" r:id="rId11"/>
    <p:sldId id="373" r:id="rId12"/>
    <p:sldId id="376" r:id="rId13"/>
    <p:sldId id="356" r:id="rId14"/>
    <p:sldId id="311" r:id="rId15"/>
    <p:sldId id="374" r:id="rId16"/>
    <p:sldId id="368" r:id="rId17"/>
    <p:sldId id="377" r:id="rId18"/>
    <p:sldId id="281" r:id="rId19"/>
    <p:sldId id="369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44800"/>
    <a:srgbClr val="CCFFCC"/>
    <a:srgbClr val="99FF66"/>
    <a:srgbClr val="660066"/>
    <a:srgbClr val="008000"/>
    <a:srgbClr val="FFFFFF"/>
    <a:srgbClr val="FFFF66"/>
    <a:srgbClr val="3333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5" autoAdjust="0"/>
    <p:restoredTop sz="94714" autoAdjust="0"/>
  </p:normalViewPr>
  <p:slideViewPr>
    <p:cSldViewPr>
      <p:cViewPr varScale="1">
        <p:scale>
          <a:sx n="152" d="100"/>
          <a:sy n="152" d="100"/>
        </p:scale>
        <p:origin x="27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775FF48A-0D29-44C2-B82C-547BD08E8E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7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6FBE-684C-44F2-B88B-7C9E9D24C73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7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292D7-EA97-4B32-BD05-9A678B8845B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3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F48A-0D29-44C2-B82C-547BD08E8E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F48A-0D29-44C2-B82C-547BD08E8E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A3A9-0306-422B-998F-422B32CCB7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204B8-EE68-4741-813D-64FE8142F92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5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AD4D3-A960-4141-BACA-0E62A859D11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6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95550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9310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8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10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F515F-C4CD-2855-CD8C-6E6DAF9BA650}"/>
              </a:ext>
            </a:extLst>
          </p:cNvPr>
          <p:cNvSpPr txBox="1"/>
          <p:nvPr userDrawn="1"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09FB4-0D49-9473-C9EE-F47C76245CFB}"/>
              </a:ext>
            </a:extLst>
          </p:cNvPr>
          <p:cNvSpPr txBox="1"/>
          <p:nvPr userDrawn="1"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94430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9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7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D8D85-D5BE-AE3E-9E3B-B3076E548806}"/>
              </a:ext>
            </a:extLst>
          </p:cNvPr>
          <p:cNvSpPr txBox="1"/>
          <p:nvPr userDrawn="1"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6930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BB46A-6B26-F3EB-E383-938A01DFF3A0}"/>
              </a:ext>
            </a:extLst>
          </p:cNvPr>
          <p:cNvSpPr txBox="1"/>
          <p:nvPr userDrawn="1"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42362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4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6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9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Automation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E4A6-D200-4B10-97B3-296C08DC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7508"/>
          <a:stretch/>
        </p:blipFill>
        <p:spPr>
          <a:xfrm>
            <a:off x="23297" y="541595"/>
            <a:ext cx="9173957" cy="4191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0D42A-9EAF-45B5-97A3-4D0A748993C9}"/>
              </a:ext>
            </a:extLst>
          </p:cNvPr>
          <p:cNvSpPr/>
          <p:nvPr/>
        </p:nvSpPr>
        <p:spPr>
          <a:xfrm>
            <a:off x="304800" y="2178050"/>
            <a:ext cx="842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…in one of our Employee Benefit Plan auditing procedures, we need to test over 500 investment samples. If we do it manually, it can take over a week. However, to save this time, I wrote a program to pull investment information directly from Yahoo Finance, and finished the whole procedure in an afternoon. Moreover, this is not an one-time procedure. Once I wrote this program, I shared it with my colleagues and we used it for all our clients. This is just the beginning of where I see the potential of technology in the auditing field. “ - YJ</a:t>
            </a:r>
          </a:p>
          <a:p>
            <a:pPr algn="l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06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1428750"/>
            <a:ext cx="6629400" cy="2133600"/>
          </a:xfrm>
        </p:spPr>
        <p:txBody>
          <a:bodyPr/>
          <a:lstStyle/>
          <a:p>
            <a:r>
              <a:rPr lang="en-US" dirty="0"/>
              <a:t>Creating a macro using the Excel recorder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080FF-5654-8313-9F20-B3AA5D4F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714157"/>
            <a:ext cx="1365201" cy="17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8029575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Creating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00400" y="2190750"/>
            <a:ext cx="685800" cy="8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Other automation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426" y="986983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b="1" dirty="0"/>
              <a:t>Insert boilerplate text</a:t>
            </a:r>
            <a:r>
              <a:rPr lang="en-US" sz="1600" dirty="0"/>
              <a:t>. If you need to enter standard text into a range of cells, you can create a macro to do the typing for you.</a:t>
            </a:r>
          </a:p>
          <a:p>
            <a:r>
              <a:rPr lang="en-US" sz="1600" b="1" dirty="0"/>
              <a:t>Automate a task that you perform frequently</a:t>
            </a:r>
            <a:r>
              <a:rPr lang="en-US" sz="1600" dirty="0"/>
              <a:t>. For example, you may need to prepare a month-end summary. If the task is straightforward, you can develop a macro to do it for you.</a:t>
            </a:r>
          </a:p>
          <a:p>
            <a:r>
              <a:rPr lang="en-US" sz="1600" b="1" dirty="0"/>
              <a:t>Create a custom command</a:t>
            </a:r>
            <a:r>
              <a:rPr lang="en-US" sz="1600" dirty="0"/>
              <a:t>. For example, you can combine several Excel commands so that they’re executed from a single keystroke or from a single mouse click.</a:t>
            </a:r>
          </a:p>
          <a:p>
            <a:r>
              <a:rPr lang="en-US" sz="1600" b="1" dirty="0"/>
              <a:t>Create a simplified “front end” for users who don’t know much about Excel</a:t>
            </a:r>
            <a:r>
              <a:rPr lang="en-US" sz="1600" dirty="0"/>
              <a:t>. For example, you can set up a foolproof data-entry template.</a:t>
            </a:r>
          </a:p>
          <a:p>
            <a:r>
              <a:rPr lang="en-US" sz="1600" b="1" dirty="0"/>
              <a:t>Develop a new worksheet function</a:t>
            </a:r>
            <a:r>
              <a:rPr lang="en-US" sz="1600" dirty="0"/>
              <a:t>. Although Excel includes a wide assortment of built-in functions, you can create custom functions that greatly simplify your formulas.</a:t>
            </a:r>
          </a:p>
          <a:p>
            <a:r>
              <a:rPr lang="en-US" sz="1600" b="1" dirty="0"/>
              <a:t>Create complete macro-driven applications</a:t>
            </a:r>
            <a:r>
              <a:rPr lang="en-US" sz="1600" dirty="0"/>
              <a:t>. Excel macros can display custom dialog boxes and respond to new commands added to the Ribbon.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140307" y="4968105"/>
            <a:ext cx="3894363" cy="107722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Source: John Walkenbach, Excel® 2010 Bible</a:t>
            </a:r>
          </a:p>
        </p:txBody>
      </p:sp>
    </p:spTree>
    <p:extLst>
      <p:ext uri="{BB962C8B-B14F-4D97-AF65-F5344CB8AC3E}">
        <p14:creationId xmlns:p14="http://schemas.microsoft.com/office/powerpoint/2010/main" val="407244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FF9900"/>
                </a:solidFill>
              </a:rPr>
              <a:t>program</a:t>
            </a:r>
            <a:r>
              <a:rPr lang="en-US" sz="3200" dirty="0"/>
              <a:t> is a named series of computer instructions</a:t>
            </a:r>
          </a:p>
          <a:p>
            <a:r>
              <a:rPr lang="en-US" sz="3200" dirty="0"/>
              <a:t>Computer instructions need to be written in very specific computer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VB, VBA, and Macros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Visual Basic </a:t>
            </a:r>
            <a:r>
              <a:rPr lang="en-US" dirty="0"/>
              <a:t>is a programming language</a:t>
            </a:r>
          </a:p>
          <a:p>
            <a:r>
              <a:rPr lang="en-US" dirty="0">
                <a:solidFill>
                  <a:srgbClr val="FF9900"/>
                </a:solidFill>
              </a:rPr>
              <a:t>Visual Basic for Applications </a:t>
            </a:r>
            <a:r>
              <a:rPr lang="en-US" dirty="0"/>
              <a:t>is an extension of the VB language to work with MS apps (example: “Range”).</a:t>
            </a:r>
          </a:p>
          <a:p>
            <a:r>
              <a:rPr lang="en-US" dirty="0">
                <a:solidFill>
                  <a:srgbClr val="FF9900"/>
                </a:solidFill>
              </a:rPr>
              <a:t>Macros</a:t>
            </a:r>
            <a:r>
              <a:rPr lang="en-US" dirty="0"/>
              <a:t> are VBA programs written using the built-in editor in EXCEL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4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 three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26923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Visual Studio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6923" y="1839546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IDE: </a:t>
            </a:r>
            <a:r>
              <a:rPr lang="en-US" sz="1800" kern="1200" dirty="0">
                <a:solidFill>
                  <a:srgbClr val="C00000"/>
                </a:solidFill>
                <a:effectLst/>
              </a:rPr>
              <a:t>integrated development environment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Many languages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Uber powerful: does everything!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Steeper learning curve, BUT</a:t>
            </a:r>
            <a:r>
              <a:rPr lang="en-US" sz="1800" dirty="0">
                <a:effectLst/>
              </a:rPr>
              <a:t> o</a:t>
            </a:r>
            <a:r>
              <a:rPr lang="en-US" sz="1800" kern="1200" dirty="0">
                <a:effectLst/>
              </a:rPr>
              <a:t>nce learned, it is easier than the editor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Expensive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kern="1200" dirty="0">
              <a:effectLst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41282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Excel editor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41282" y="1837402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89804"/>
            </a:srgbClr>
          </a:solidFill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Included in Excel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One language: VBA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Maintained, not developed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55641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Recorder</a:t>
            </a:r>
          </a:p>
        </p:txBody>
      </p:sp>
      <p:sp>
        <p:nvSpPr>
          <p:cNvPr id="18" name="Freeform 17"/>
          <p:cNvSpPr/>
          <p:nvPr/>
        </p:nvSpPr>
        <p:spPr>
          <a:xfrm>
            <a:off x="6355641" y="1839546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90000"/>
            </a:srgbClr>
          </a:solidFill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Included in Excel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Very simple to use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u="sng" kern="1200" dirty="0">
                <a:effectLst/>
              </a:rPr>
              <a:t>Very</a:t>
            </a:r>
            <a:r>
              <a:rPr lang="en-US" sz="2000" kern="1200" dirty="0">
                <a:effectLst/>
              </a:rPr>
              <a:t> limited: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  No loops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  No conditionals</a:t>
            </a:r>
          </a:p>
        </p:txBody>
      </p:sp>
    </p:spTree>
    <p:extLst>
      <p:ext uri="{BB962C8B-B14F-4D97-AF65-F5344CB8AC3E}">
        <p14:creationId xmlns:p14="http://schemas.microsoft.com/office/powerpoint/2010/main" val="149460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Give yourself plenty of time</a:t>
            </a:r>
            <a:br>
              <a:rPr lang="en-US" dirty="0"/>
            </a:br>
            <a:r>
              <a:rPr lang="en-US" dirty="0"/>
              <a:t>to do the homework.</a:t>
            </a:r>
          </a:p>
          <a:p>
            <a:endParaRPr lang="en-US" dirty="0"/>
          </a:p>
          <a:p>
            <a:r>
              <a:rPr lang="en-US" dirty="0"/>
              <a:t>Use teams or office hours (in-person and virtual) if you get stuck.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1333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894664"/>
            <a:ext cx="7924800" cy="3959225"/>
          </a:xfrm>
        </p:spPr>
        <p:txBody>
          <a:bodyPr>
            <a:noAutofit/>
          </a:bodyPr>
          <a:lstStyle/>
          <a:p>
            <a:r>
              <a:rPr lang="en-US" sz="2800" dirty="0"/>
              <a:t>Remaining questions on class, grades, teams?</a:t>
            </a:r>
          </a:p>
          <a:p>
            <a:r>
              <a:rPr lang="en-US" sz="2800" dirty="0"/>
              <a:t>Participation</a:t>
            </a:r>
          </a:p>
          <a:p>
            <a:r>
              <a:rPr lang="en-US" sz="2800" dirty="0"/>
              <a:t>Friday deadline?</a:t>
            </a:r>
          </a:p>
          <a:p>
            <a:r>
              <a:rPr lang="en-US" sz="2800" dirty="0"/>
              <a:t>System only accepts the current homework</a:t>
            </a:r>
          </a:p>
          <a:p>
            <a:r>
              <a:rPr lang="en-US" sz="2800" dirty="0">
                <a:highlight>
                  <a:srgbClr val="FFFF00"/>
                </a:highlight>
              </a:rPr>
              <a:t>Save the HT date!</a:t>
            </a:r>
          </a:p>
          <a:p>
            <a:r>
              <a:rPr lang="en-US" sz="2800" dirty="0"/>
              <a:t>Easy meter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B9D8-0C62-4BFB-8814-2449B942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79F7-A166-4FE3-8E2A-19BB5A44D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Learning to use the recorder (H02)</a:t>
            </a:r>
          </a:p>
          <a:p>
            <a:r>
              <a:rPr lang="en-US" dirty="0"/>
              <a:t>Literacy: the </a:t>
            </a:r>
            <a:r>
              <a:rPr lang="en-US" dirty="0">
                <a:solidFill>
                  <a:srgbClr val="FF9900"/>
                </a:solidFill>
              </a:rPr>
              <a:t>Orange Words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VS, VSTO, VB, VBA, macros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3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by Discipline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66800" y="4626173"/>
            <a:ext cx="7086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-647700" y="2911673"/>
            <a:ext cx="3733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 bwMode="auto">
          <a:xfrm>
            <a:off x="1375616" y="1689400"/>
            <a:ext cx="6740896" cy="2290562"/>
          </a:xfrm>
          <a:custGeom>
            <a:avLst/>
            <a:gdLst>
              <a:gd name="connsiteX0" fmla="*/ 0 w 6469225"/>
              <a:gd name="connsiteY0" fmla="*/ 757853 h 2785706"/>
              <a:gd name="connsiteX1" fmla="*/ 1063690 w 6469225"/>
              <a:gd name="connsiteY1" fmla="*/ 260220 h 2785706"/>
              <a:gd name="connsiteX2" fmla="*/ 1803919 w 6469225"/>
              <a:gd name="connsiteY2" fmla="*/ 104710 h 2785706"/>
              <a:gd name="connsiteX3" fmla="*/ 2973355 w 6469225"/>
              <a:gd name="connsiteY3" fmla="*/ 888481 h 2785706"/>
              <a:gd name="connsiteX4" fmla="*/ 4074368 w 6469225"/>
              <a:gd name="connsiteY4" fmla="*/ 1858865 h 2785706"/>
              <a:gd name="connsiteX5" fmla="*/ 4839478 w 6469225"/>
              <a:gd name="connsiteY5" fmla="*/ 2518228 h 2785706"/>
              <a:gd name="connsiteX6" fmla="*/ 5996474 w 6469225"/>
              <a:gd name="connsiteY6" fmla="*/ 2735942 h 2785706"/>
              <a:gd name="connsiteX7" fmla="*/ 6469225 w 6469225"/>
              <a:gd name="connsiteY7" fmla="*/ 2785706 h 2785706"/>
              <a:gd name="connsiteX8" fmla="*/ 6469225 w 6469225"/>
              <a:gd name="connsiteY8" fmla="*/ 2785706 h 2785706"/>
              <a:gd name="connsiteX0" fmla="*/ 0 w 6697825"/>
              <a:gd name="connsiteY0" fmla="*/ 757853 h 3021887"/>
              <a:gd name="connsiteX1" fmla="*/ 1063690 w 6697825"/>
              <a:gd name="connsiteY1" fmla="*/ 260220 h 3021887"/>
              <a:gd name="connsiteX2" fmla="*/ 1803919 w 6697825"/>
              <a:gd name="connsiteY2" fmla="*/ 104710 h 3021887"/>
              <a:gd name="connsiteX3" fmla="*/ 2973355 w 6697825"/>
              <a:gd name="connsiteY3" fmla="*/ 888481 h 3021887"/>
              <a:gd name="connsiteX4" fmla="*/ 4074368 w 6697825"/>
              <a:gd name="connsiteY4" fmla="*/ 1858865 h 3021887"/>
              <a:gd name="connsiteX5" fmla="*/ 4839478 w 6697825"/>
              <a:gd name="connsiteY5" fmla="*/ 2518228 h 3021887"/>
              <a:gd name="connsiteX6" fmla="*/ 5996474 w 6697825"/>
              <a:gd name="connsiteY6" fmla="*/ 2735942 h 3021887"/>
              <a:gd name="connsiteX7" fmla="*/ 6469225 w 6697825"/>
              <a:gd name="connsiteY7" fmla="*/ 2785706 h 3021887"/>
              <a:gd name="connsiteX8" fmla="*/ 6697825 w 6697825"/>
              <a:gd name="connsiteY8" fmla="*/ 1318856 h 3021887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2869292"/>
              <a:gd name="connsiteX1" fmla="*/ 1063690 w 6697825"/>
              <a:gd name="connsiteY1" fmla="*/ 260220 h 2869292"/>
              <a:gd name="connsiteX2" fmla="*/ 1803919 w 6697825"/>
              <a:gd name="connsiteY2" fmla="*/ 104710 h 2869292"/>
              <a:gd name="connsiteX3" fmla="*/ 2973355 w 6697825"/>
              <a:gd name="connsiteY3" fmla="*/ 888481 h 2869292"/>
              <a:gd name="connsiteX4" fmla="*/ 4074368 w 6697825"/>
              <a:gd name="connsiteY4" fmla="*/ 1858865 h 2869292"/>
              <a:gd name="connsiteX5" fmla="*/ 4839478 w 6697825"/>
              <a:gd name="connsiteY5" fmla="*/ 2518228 h 2869292"/>
              <a:gd name="connsiteX6" fmla="*/ 5691674 w 6697825"/>
              <a:gd name="connsiteY6" fmla="*/ 2869292 h 2869292"/>
              <a:gd name="connsiteX7" fmla="*/ 6469225 w 6697825"/>
              <a:gd name="connsiteY7" fmla="*/ 2385656 h 2869292"/>
              <a:gd name="connsiteX8" fmla="*/ 6697825 w 6697825"/>
              <a:gd name="connsiteY8" fmla="*/ 1318856 h 2869292"/>
              <a:gd name="connsiteX0" fmla="*/ 0 w 6697825"/>
              <a:gd name="connsiteY0" fmla="*/ 757853 h 2869292"/>
              <a:gd name="connsiteX1" fmla="*/ 1063690 w 6697825"/>
              <a:gd name="connsiteY1" fmla="*/ 260220 h 2869292"/>
              <a:gd name="connsiteX2" fmla="*/ 1803919 w 6697825"/>
              <a:gd name="connsiteY2" fmla="*/ 104710 h 2869292"/>
              <a:gd name="connsiteX3" fmla="*/ 2973355 w 6697825"/>
              <a:gd name="connsiteY3" fmla="*/ 888481 h 2869292"/>
              <a:gd name="connsiteX4" fmla="*/ 4074368 w 6697825"/>
              <a:gd name="connsiteY4" fmla="*/ 1858865 h 2869292"/>
              <a:gd name="connsiteX5" fmla="*/ 4839478 w 6697825"/>
              <a:gd name="connsiteY5" fmla="*/ 2518228 h 2869292"/>
              <a:gd name="connsiteX6" fmla="*/ 5691674 w 6697825"/>
              <a:gd name="connsiteY6" fmla="*/ 2869292 h 2869292"/>
              <a:gd name="connsiteX7" fmla="*/ 6469225 w 6697825"/>
              <a:gd name="connsiteY7" fmla="*/ 2385656 h 2869292"/>
              <a:gd name="connsiteX8" fmla="*/ 6697825 w 6697825"/>
              <a:gd name="connsiteY8" fmla="*/ 1071206 h 2869292"/>
              <a:gd name="connsiteX0" fmla="*/ 259 w 6698084"/>
              <a:gd name="connsiteY0" fmla="*/ 818274 h 2929713"/>
              <a:gd name="connsiteX1" fmla="*/ 227304 w 6698084"/>
              <a:gd name="connsiteY1" fmla="*/ 2088980 h 2929713"/>
              <a:gd name="connsiteX2" fmla="*/ 1063949 w 6698084"/>
              <a:gd name="connsiteY2" fmla="*/ 320641 h 2929713"/>
              <a:gd name="connsiteX3" fmla="*/ 1804178 w 6698084"/>
              <a:gd name="connsiteY3" fmla="*/ 165131 h 2929713"/>
              <a:gd name="connsiteX4" fmla="*/ 2973614 w 6698084"/>
              <a:gd name="connsiteY4" fmla="*/ 948902 h 2929713"/>
              <a:gd name="connsiteX5" fmla="*/ 4074627 w 6698084"/>
              <a:gd name="connsiteY5" fmla="*/ 1919286 h 2929713"/>
              <a:gd name="connsiteX6" fmla="*/ 4839737 w 6698084"/>
              <a:gd name="connsiteY6" fmla="*/ 2578649 h 2929713"/>
              <a:gd name="connsiteX7" fmla="*/ 5691933 w 6698084"/>
              <a:gd name="connsiteY7" fmla="*/ 2929713 h 2929713"/>
              <a:gd name="connsiteX8" fmla="*/ 6469484 w 6698084"/>
              <a:gd name="connsiteY8" fmla="*/ 2446077 h 2929713"/>
              <a:gd name="connsiteX9" fmla="*/ 6698084 w 6698084"/>
              <a:gd name="connsiteY9" fmla="*/ 1131627 h 2929713"/>
              <a:gd name="connsiteX0" fmla="*/ 13737 w 6635362"/>
              <a:gd name="connsiteY0" fmla="*/ 1713624 h 2929713"/>
              <a:gd name="connsiteX1" fmla="*/ 164582 w 6635362"/>
              <a:gd name="connsiteY1" fmla="*/ 2088980 h 2929713"/>
              <a:gd name="connsiteX2" fmla="*/ 1001227 w 6635362"/>
              <a:gd name="connsiteY2" fmla="*/ 320641 h 2929713"/>
              <a:gd name="connsiteX3" fmla="*/ 1741456 w 6635362"/>
              <a:gd name="connsiteY3" fmla="*/ 165131 h 2929713"/>
              <a:gd name="connsiteX4" fmla="*/ 2910892 w 6635362"/>
              <a:gd name="connsiteY4" fmla="*/ 948902 h 2929713"/>
              <a:gd name="connsiteX5" fmla="*/ 4011905 w 6635362"/>
              <a:gd name="connsiteY5" fmla="*/ 1919286 h 2929713"/>
              <a:gd name="connsiteX6" fmla="*/ 4777015 w 6635362"/>
              <a:gd name="connsiteY6" fmla="*/ 2578649 h 2929713"/>
              <a:gd name="connsiteX7" fmla="*/ 5629211 w 6635362"/>
              <a:gd name="connsiteY7" fmla="*/ 2929713 h 2929713"/>
              <a:gd name="connsiteX8" fmla="*/ 6406762 w 6635362"/>
              <a:gd name="connsiteY8" fmla="*/ 2446077 h 2929713"/>
              <a:gd name="connsiteX9" fmla="*/ 6635362 w 6635362"/>
              <a:gd name="connsiteY9" fmla="*/ 1131627 h 2929713"/>
              <a:gd name="connsiteX0" fmla="*/ 259 w 6621884"/>
              <a:gd name="connsiteY0" fmla="*/ 1653203 h 2869292"/>
              <a:gd name="connsiteX1" fmla="*/ 532104 w 6621884"/>
              <a:gd name="connsiteY1" fmla="*/ 714109 h 2869292"/>
              <a:gd name="connsiteX2" fmla="*/ 987749 w 6621884"/>
              <a:gd name="connsiteY2" fmla="*/ 260220 h 2869292"/>
              <a:gd name="connsiteX3" fmla="*/ 1727978 w 6621884"/>
              <a:gd name="connsiteY3" fmla="*/ 104710 h 2869292"/>
              <a:gd name="connsiteX4" fmla="*/ 2897414 w 6621884"/>
              <a:gd name="connsiteY4" fmla="*/ 888481 h 2869292"/>
              <a:gd name="connsiteX5" fmla="*/ 3998427 w 6621884"/>
              <a:gd name="connsiteY5" fmla="*/ 1858865 h 2869292"/>
              <a:gd name="connsiteX6" fmla="*/ 4763537 w 6621884"/>
              <a:gd name="connsiteY6" fmla="*/ 2518228 h 2869292"/>
              <a:gd name="connsiteX7" fmla="*/ 5615733 w 6621884"/>
              <a:gd name="connsiteY7" fmla="*/ 2869292 h 2869292"/>
              <a:gd name="connsiteX8" fmla="*/ 6393284 w 6621884"/>
              <a:gd name="connsiteY8" fmla="*/ 2385656 h 2869292"/>
              <a:gd name="connsiteX9" fmla="*/ 6621884 w 6621884"/>
              <a:gd name="connsiteY9" fmla="*/ 1071206 h 2869292"/>
              <a:gd name="connsiteX0" fmla="*/ 259 w 6621884"/>
              <a:gd name="connsiteY0" fmla="*/ 1653203 h 2869292"/>
              <a:gd name="connsiteX1" fmla="*/ 532104 w 6621884"/>
              <a:gd name="connsiteY1" fmla="*/ 714109 h 2869292"/>
              <a:gd name="connsiteX2" fmla="*/ 987749 w 6621884"/>
              <a:gd name="connsiteY2" fmla="*/ 260220 h 2869292"/>
              <a:gd name="connsiteX3" fmla="*/ 1727978 w 6621884"/>
              <a:gd name="connsiteY3" fmla="*/ 104710 h 2869292"/>
              <a:gd name="connsiteX4" fmla="*/ 2897414 w 6621884"/>
              <a:gd name="connsiteY4" fmla="*/ 888481 h 2869292"/>
              <a:gd name="connsiteX5" fmla="*/ 3998427 w 6621884"/>
              <a:gd name="connsiteY5" fmla="*/ 1858865 h 2869292"/>
              <a:gd name="connsiteX6" fmla="*/ 4763537 w 6621884"/>
              <a:gd name="connsiteY6" fmla="*/ 2518228 h 2869292"/>
              <a:gd name="connsiteX7" fmla="*/ 5615733 w 6621884"/>
              <a:gd name="connsiteY7" fmla="*/ 2869292 h 2869292"/>
              <a:gd name="connsiteX8" fmla="*/ 6240884 w 6621884"/>
              <a:gd name="connsiteY8" fmla="*/ 2385656 h 2869292"/>
              <a:gd name="connsiteX9" fmla="*/ 6621884 w 6621884"/>
              <a:gd name="connsiteY9" fmla="*/ 1071206 h 2869292"/>
              <a:gd name="connsiteX0" fmla="*/ 259 w 6621884"/>
              <a:gd name="connsiteY0" fmla="*/ 1653203 h 3002642"/>
              <a:gd name="connsiteX1" fmla="*/ 532104 w 6621884"/>
              <a:gd name="connsiteY1" fmla="*/ 714109 h 3002642"/>
              <a:gd name="connsiteX2" fmla="*/ 987749 w 6621884"/>
              <a:gd name="connsiteY2" fmla="*/ 260220 h 3002642"/>
              <a:gd name="connsiteX3" fmla="*/ 1727978 w 6621884"/>
              <a:gd name="connsiteY3" fmla="*/ 104710 h 3002642"/>
              <a:gd name="connsiteX4" fmla="*/ 2897414 w 6621884"/>
              <a:gd name="connsiteY4" fmla="*/ 888481 h 3002642"/>
              <a:gd name="connsiteX5" fmla="*/ 3998427 w 6621884"/>
              <a:gd name="connsiteY5" fmla="*/ 1858865 h 3002642"/>
              <a:gd name="connsiteX6" fmla="*/ 4763537 w 6621884"/>
              <a:gd name="connsiteY6" fmla="*/ 2518228 h 3002642"/>
              <a:gd name="connsiteX7" fmla="*/ 5310933 w 6621884"/>
              <a:gd name="connsiteY7" fmla="*/ 3002642 h 3002642"/>
              <a:gd name="connsiteX8" fmla="*/ 6240884 w 6621884"/>
              <a:gd name="connsiteY8" fmla="*/ 2385656 h 3002642"/>
              <a:gd name="connsiteX9" fmla="*/ 6621884 w 6621884"/>
              <a:gd name="connsiteY9" fmla="*/ 1071206 h 3002642"/>
              <a:gd name="connsiteX0" fmla="*/ 259 w 6621884"/>
              <a:gd name="connsiteY0" fmla="*/ 1653203 h 3002642"/>
              <a:gd name="connsiteX1" fmla="*/ 532104 w 6621884"/>
              <a:gd name="connsiteY1" fmla="*/ 714109 h 3002642"/>
              <a:gd name="connsiteX2" fmla="*/ 987749 w 6621884"/>
              <a:gd name="connsiteY2" fmla="*/ 260220 h 3002642"/>
              <a:gd name="connsiteX3" fmla="*/ 1727978 w 6621884"/>
              <a:gd name="connsiteY3" fmla="*/ 104710 h 3002642"/>
              <a:gd name="connsiteX4" fmla="*/ 2897414 w 6621884"/>
              <a:gd name="connsiteY4" fmla="*/ 888481 h 3002642"/>
              <a:gd name="connsiteX5" fmla="*/ 3998427 w 6621884"/>
              <a:gd name="connsiteY5" fmla="*/ 1858865 h 3002642"/>
              <a:gd name="connsiteX6" fmla="*/ 4763537 w 6621884"/>
              <a:gd name="connsiteY6" fmla="*/ 2518228 h 3002642"/>
              <a:gd name="connsiteX7" fmla="*/ 5310933 w 6621884"/>
              <a:gd name="connsiteY7" fmla="*/ 3002642 h 3002642"/>
              <a:gd name="connsiteX8" fmla="*/ 6240884 w 6621884"/>
              <a:gd name="connsiteY8" fmla="*/ 2385656 h 3002642"/>
              <a:gd name="connsiteX9" fmla="*/ 6621884 w 6621884"/>
              <a:gd name="connsiteY9" fmla="*/ 1071206 h 3002642"/>
              <a:gd name="connsiteX0" fmla="*/ 259 w 6621884"/>
              <a:gd name="connsiteY0" fmla="*/ 1653203 h 2831192"/>
              <a:gd name="connsiteX1" fmla="*/ 532104 w 6621884"/>
              <a:gd name="connsiteY1" fmla="*/ 714109 h 2831192"/>
              <a:gd name="connsiteX2" fmla="*/ 987749 w 6621884"/>
              <a:gd name="connsiteY2" fmla="*/ 260220 h 2831192"/>
              <a:gd name="connsiteX3" fmla="*/ 1727978 w 6621884"/>
              <a:gd name="connsiteY3" fmla="*/ 104710 h 2831192"/>
              <a:gd name="connsiteX4" fmla="*/ 2897414 w 6621884"/>
              <a:gd name="connsiteY4" fmla="*/ 888481 h 2831192"/>
              <a:gd name="connsiteX5" fmla="*/ 3998427 w 6621884"/>
              <a:gd name="connsiteY5" fmla="*/ 1858865 h 2831192"/>
              <a:gd name="connsiteX6" fmla="*/ 4763537 w 6621884"/>
              <a:gd name="connsiteY6" fmla="*/ 2518228 h 2831192"/>
              <a:gd name="connsiteX7" fmla="*/ 5463333 w 6621884"/>
              <a:gd name="connsiteY7" fmla="*/ 2831192 h 2831192"/>
              <a:gd name="connsiteX8" fmla="*/ 6240884 w 6621884"/>
              <a:gd name="connsiteY8" fmla="*/ 2385656 h 2831192"/>
              <a:gd name="connsiteX9" fmla="*/ 6621884 w 6621884"/>
              <a:gd name="connsiteY9" fmla="*/ 1071206 h 2831192"/>
              <a:gd name="connsiteX0" fmla="*/ 1 w 6740896"/>
              <a:gd name="connsiteY0" fmla="*/ 1582847 h 2760836"/>
              <a:gd name="connsiteX1" fmla="*/ 531846 w 6740896"/>
              <a:gd name="connsiteY1" fmla="*/ 643753 h 2760836"/>
              <a:gd name="connsiteX2" fmla="*/ 987491 w 6740896"/>
              <a:gd name="connsiteY2" fmla="*/ 189864 h 2760836"/>
              <a:gd name="connsiteX3" fmla="*/ 1727720 w 6740896"/>
              <a:gd name="connsiteY3" fmla="*/ 34354 h 2760836"/>
              <a:gd name="connsiteX4" fmla="*/ 2897156 w 6740896"/>
              <a:gd name="connsiteY4" fmla="*/ 818125 h 2760836"/>
              <a:gd name="connsiteX5" fmla="*/ 3998169 w 6740896"/>
              <a:gd name="connsiteY5" fmla="*/ 1788509 h 2760836"/>
              <a:gd name="connsiteX6" fmla="*/ 4763279 w 6740896"/>
              <a:gd name="connsiteY6" fmla="*/ 2447872 h 2760836"/>
              <a:gd name="connsiteX7" fmla="*/ 5463075 w 6740896"/>
              <a:gd name="connsiteY7" fmla="*/ 2760836 h 2760836"/>
              <a:gd name="connsiteX8" fmla="*/ 6240626 w 6740896"/>
              <a:gd name="connsiteY8" fmla="*/ 2315300 h 2760836"/>
              <a:gd name="connsiteX9" fmla="*/ 6740896 w 6740896"/>
              <a:gd name="connsiteY9" fmla="*/ 390113 h 2760836"/>
              <a:gd name="connsiteX0" fmla="*/ 1 w 6740896"/>
              <a:gd name="connsiteY0" fmla="*/ 1558226 h 2736215"/>
              <a:gd name="connsiteX1" fmla="*/ 531846 w 6740896"/>
              <a:gd name="connsiteY1" fmla="*/ 619132 h 2736215"/>
              <a:gd name="connsiteX2" fmla="*/ 1020621 w 6740896"/>
              <a:gd name="connsiteY2" fmla="*/ 371465 h 2736215"/>
              <a:gd name="connsiteX3" fmla="*/ 1727720 w 6740896"/>
              <a:gd name="connsiteY3" fmla="*/ 9733 h 2736215"/>
              <a:gd name="connsiteX4" fmla="*/ 2897156 w 6740896"/>
              <a:gd name="connsiteY4" fmla="*/ 793504 h 2736215"/>
              <a:gd name="connsiteX5" fmla="*/ 3998169 w 6740896"/>
              <a:gd name="connsiteY5" fmla="*/ 1763888 h 2736215"/>
              <a:gd name="connsiteX6" fmla="*/ 4763279 w 6740896"/>
              <a:gd name="connsiteY6" fmla="*/ 2423251 h 2736215"/>
              <a:gd name="connsiteX7" fmla="*/ 5463075 w 6740896"/>
              <a:gd name="connsiteY7" fmla="*/ 2736215 h 2736215"/>
              <a:gd name="connsiteX8" fmla="*/ 6240626 w 6740896"/>
              <a:gd name="connsiteY8" fmla="*/ 2290679 h 2736215"/>
              <a:gd name="connsiteX9" fmla="*/ 6740896 w 6740896"/>
              <a:gd name="connsiteY9" fmla="*/ 365492 h 2736215"/>
              <a:gd name="connsiteX0" fmla="*/ 1 w 6740896"/>
              <a:gd name="connsiteY0" fmla="*/ 1559701 h 2737690"/>
              <a:gd name="connsiteX1" fmla="*/ 412576 w 6740896"/>
              <a:gd name="connsiteY1" fmla="*/ 937873 h 2737690"/>
              <a:gd name="connsiteX2" fmla="*/ 1020621 w 6740896"/>
              <a:gd name="connsiteY2" fmla="*/ 372940 h 2737690"/>
              <a:gd name="connsiteX3" fmla="*/ 1727720 w 6740896"/>
              <a:gd name="connsiteY3" fmla="*/ 11208 h 2737690"/>
              <a:gd name="connsiteX4" fmla="*/ 2897156 w 6740896"/>
              <a:gd name="connsiteY4" fmla="*/ 794979 h 2737690"/>
              <a:gd name="connsiteX5" fmla="*/ 3998169 w 6740896"/>
              <a:gd name="connsiteY5" fmla="*/ 1765363 h 2737690"/>
              <a:gd name="connsiteX6" fmla="*/ 4763279 w 6740896"/>
              <a:gd name="connsiteY6" fmla="*/ 2424726 h 2737690"/>
              <a:gd name="connsiteX7" fmla="*/ 5463075 w 6740896"/>
              <a:gd name="connsiteY7" fmla="*/ 2737690 h 2737690"/>
              <a:gd name="connsiteX8" fmla="*/ 6240626 w 6740896"/>
              <a:gd name="connsiteY8" fmla="*/ 2292154 h 2737690"/>
              <a:gd name="connsiteX9" fmla="*/ 6740896 w 6740896"/>
              <a:gd name="connsiteY9" fmla="*/ 366967 h 2737690"/>
              <a:gd name="connsiteX0" fmla="*/ 1 w 6740896"/>
              <a:gd name="connsiteY0" fmla="*/ 1561650 h 2739639"/>
              <a:gd name="connsiteX1" fmla="*/ 412576 w 6740896"/>
              <a:gd name="connsiteY1" fmla="*/ 939822 h 2739639"/>
              <a:gd name="connsiteX2" fmla="*/ 994116 w 6740896"/>
              <a:gd name="connsiteY2" fmla="*/ 351093 h 2739639"/>
              <a:gd name="connsiteX3" fmla="*/ 1727720 w 6740896"/>
              <a:gd name="connsiteY3" fmla="*/ 13157 h 2739639"/>
              <a:gd name="connsiteX4" fmla="*/ 2897156 w 6740896"/>
              <a:gd name="connsiteY4" fmla="*/ 796928 h 2739639"/>
              <a:gd name="connsiteX5" fmla="*/ 3998169 w 6740896"/>
              <a:gd name="connsiteY5" fmla="*/ 1767312 h 2739639"/>
              <a:gd name="connsiteX6" fmla="*/ 4763279 w 6740896"/>
              <a:gd name="connsiteY6" fmla="*/ 2426675 h 2739639"/>
              <a:gd name="connsiteX7" fmla="*/ 5463075 w 6740896"/>
              <a:gd name="connsiteY7" fmla="*/ 2739639 h 2739639"/>
              <a:gd name="connsiteX8" fmla="*/ 6240626 w 6740896"/>
              <a:gd name="connsiteY8" fmla="*/ 2294103 h 2739639"/>
              <a:gd name="connsiteX9" fmla="*/ 6740896 w 6740896"/>
              <a:gd name="connsiteY9" fmla="*/ 368916 h 2739639"/>
              <a:gd name="connsiteX0" fmla="*/ 1 w 6740896"/>
              <a:gd name="connsiteY0" fmla="*/ 1563886 h 2741875"/>
              <a:gd name="connsiteX1" fmla="*/ 412576 w 6740896"/>
              <a:gd name="connsiteY1" fmla="*/ 942058 h 2741875"/>
              <a:gd name="connsiteX2" fmla="*/ 941107 w 6740896"/>
              <a:gd name="connsiteY2" fmla="*/ 329534 h 2741875"/>
              <a:gd name="connsiteX3" fmla="*/ 1727720 w 6740896"/>
              <a:gd name="connsiteY3" fmla="*/ 15393 h 2741875"/>
              <a:gd name="connsiteX4" fmla="*/ 2897156 w 6740896"/>
              <a:gd name="connsiteY4" fmla="*/ 799164 h 2741875"/>
              <a:gd name="connsiteX5" fmla="*/ 3998169 w 6740896"/>
              <a:gd name="connsiteY5" fmla="*/ 1769548 h 2741875"/>
              <a:gd name="connsiteX6" fmla="*/ 4763279 w 6740896"/>
              <a:gd name="connsiteY6" fmla="*/ 2428911 h 2741875"/>
              <a:gd name="connsiteX7" fmla="*/ 5463075 w 6740896"/>
              <a:gd name="connsiteY7" fmla="*/ 2741875 h 2741875"/>
              <a:gd name="connsiteX8" fmla="*/ 6240626 w 6740896"/>
              <a:gd name="connsiteY8" fmla="*/ 2296339 h 2741875"/>
              <a:gd name="connsiteX9" fmla="*/ 6740896 w 6740896"/>
              <a:gd name="connsiteY9" fmla="*/ 371152 h 27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0896" h="2741875">
                <a:moveTo>
                  <a:pt x="1" y="1563886"/>
                </a:moveTo>
                <a:cubicBezTo>
                  <a:pt x="-258" y="1562945"/>
                  <a:pt x="255725" y="1147783"/>
                  <a:pt x="412576" y="942058"/>
                </a:cubicBezTo>
                <a:cubicBezTo>
                  <a:pt x="569427" y="736333"/>
                  <a:pt x="721916" y="483978"/>
                  <a:pt x="941107" y="329534"/>
                </a:cubicBezTo>
                <a:cubicBezTo>
                  <a:pt x="1160298" y="175090"/>
                  <a:pt x="1401712" y="-62879"/>
                  <a:pt x="1727720" y="15393"/>
                </a:cubicBezTo>
                <a:cubicBezTo>
                  <a:pt x="2053728" y="93665"/>
                  <a:pt x="2518748" y="506805"/>
                  <a:pt x="2897156" y="799164"/>
                </a:cubicBezTo>
                <a:cubicBezTo>
                  <a:pt x="3275564" y="1091523"/>
                  <a:pt x="3687149" y="1497924"/>
                  <a:pt x="3998169" y="1769548"/>
                </a:cubicBezTo>
                <a:cubicBezTo>
                  <a:pt x="4309190" y="2041173"/>
                  <a:pt x="4519128" y="2266857"/>
                  <a:pt x="4763279" y="2428911"/>
                </a:cubicBezTo>
                <a:cubicBezTo>
                  <a:pt x="5007430" y="2590965"/>
                  <a:pt x="5191451" y="2697295"/>
                  <a:pt x="5463075" y="2741875"/>
                </a:cubicBezTo>
                <a:cubicBezTo>
                  <a:pt x="5915091" y="2736302"/>
                  <a:pt x="6047534" y="2589670"/>
                  <a:pt x="6240626" y="2296339"/>
                </a:cubicBezTo>
                <a:cubicBezTo>
                  <a:pt x="6433718" y="2003008"/>
                  <a:pt x="6664696" y="860102"/>
                  <a:pt x="6740896" y="37115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09800" y="2235705"/>
            <a:ext cx="1483548" cy="400110"/>
          </a:xfrm>
          <a:prstGeom prst="rect">
            <a:avLst/>
          </a:prstGeom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57800" y="1123950"/>
            <a:ext cx="1098378" cy="400110"/>
          </a:xfrm>
          <a:prstGeom prst="rect">
            <a:avLst/>
          </a:prstGeom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95400" y="4699396"/>
            <a:ext cx="685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7312" y="4714190"/>
            <a:ext cx="1219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Tournament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135349" y="972344"/>
            <a:ext cx="1676400" cy="1599406"/>
          </a:xfrm>
          <a:prstGeom prst="ellipse">
            <a:avLst/>
          </a:prstGeom>
          <a:gradFill flip="none" rotWithShape="1">
            <a:gsLst>
              <a:gs pos="61000">
                <a:schemeClr val="accent1">
                  <a:alpha val="0"/>
                </a:schemeClr>
              </a:gs>
              <a:gs pos="31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2"/>
                </a:solidFill>
                <a:latin typeface="Verdana" pitchFamily="34" charset="0"/>
              </a:rPr>
              <a:t>Intense!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373155" y="1389160"/>
            <a:ext cx="6475445" cy="3067507"/>
          </a:xfrm>
          <a:custGeom>
            <a:avLst/>
            <a:gdLst>
              <a:gd name="connsiteX0" fmla="*/ 0 w 6487886"/>
              <a:gd name="connsiteY0" fmla="*/ 3157893 h 3157893"/>
              <a:gd name="connsiteX1" fmla="*/ 1866123 w 6487886"/>
              <a:gd name="connsiteY1" fmla="*/ 3095689 h 3157893"/>
              <a:gd name="connsiteX2" fmla="*/ 3023118 w 6487886"/>
              <a:gd name="connsiteY2" fmla="*/ 290907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157893 h 3165733"/>
              <a:gd name="connsiteX1" fmla="*/ 1866123 w 6487886"/>
              <a:gd name="connsiteY1" fmla="*/ 3095689 h 3165733"/>
              <a:gd name="connsiteX2" fmla="*/ 3023118 w 6487886"/>
              <a:gd name="connsiteY2" fmla="*/ 2737627 h 3165733"/>
              <a:gd name="connsiteX3" fmla="*/ 3651380 w 6487886"/>
              <a:gd name="connsiteY3" fmla="*/ 2187509 h 3165733"/>
              <a:gd name="connsiteX4" fmla="*/ 4236098 w 6487886"/>
              <a:gd name="connsiteY4" fmla="*/ 1198464 h 3165733"/>
              <a:gd name="connsiteX5" fmla="*/ 4963886 w 6487886"/>
              <a:gd name="connsiteY5" fmla="*/ 196979 h 3165733"/>
              <a:gd name="connsiteX6" fmla="*/ 6487886 w 6487886"/>
              <a:gd name="connsiteY6" fmla="*/ 16587 h 3165733"/>
              <a:gd name="connsiteX0" fmla="*/ 0 w 6487886"/>
              <a:gd name="connsiteY0" fmla="*/ 3157893 h 3157893"/>
              <a:gd name="connsiteX1" fmla="*/ 1866123 w 6487886"/>
              <a:gd name="connsiteY1" fmla="*/ 3000439 h 3157893"/>
              <a:gd name="connsiteX2" fmla="*/ 3023118 w 6487886"/>
              <a:gd name="connsiteY2" fmla="*/ 273762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157893 h 3157893"/>
              <a:gd name="connsiteX1" fmla="*/ 1866123 w 6487886"/>
              <a:gd name="connsiteY1" fmla="*/ 3000439 h 3157893"/>
              <a:gd name="connsiteX2" fmla="*/ 3023118 w 6487886"/>
              <a:gd name="connsiteY2" fmla="*/ 273762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062643 h 3062643"/>
              <a:gd name="connsiteX1" fmla="*/ 1866123 w 6487886"/>
              <a:gd name="connsiteY1" fmla="*/ 3000439 h 3062643"/>
              <a:gd name="connsiteX2" fmla="*/ 3023118 w 6487886"/>
              <a:gd name="connsiteY2" fmla="*/ 2737627 h 3062643"/>
              <a:gd name="connsiteX3" fmla="*/ 3651380 w 6487886"/>
              <a:gd name="connsiteY3" fmla="*/ 2187509 h 3062643"/>
              <a:gd name="connsiteX4" fmla="*/ 4236098 w 6487886"/>
              <a:gd name="connsiteY4" fmla="*/ 1198464 h 3062643"/>
              <a:gd name="connsiteX5" fmla="*/ 4963886 w 6487886"/>
              <a:gd name="connsiteY5" fmla="*/ 196979 h 3062643"/>
              <a:gd name="connsiteX6" fmla="*/ 6487886 w 6487886"/>
              <a:gd name="connsiteY6" fmla="*/ 16587 h 3062643"/>
              <a:gd name="connsiteX0" fmla="*/ 0 w 6487886"/>
              <a:gd name="connsiteY0" fmla="*/ 3054350 h 3054350"/>
              <a:gd name="connsiteX1" fmla="*/ 1866123 w 6487886"/>
              <a:gd name="connsiteY1" fmla="*/ 2992146 h 3054350"/>
              <a:gd name="connsiteX2" fmla="*/ 3023118 w 6487886"/>
              <a:gd name="connsiteY2" fmla="*/ 2729334 h 3054350"/>
              <a:gd name="connsiteX3" fmla="*/ 3651380 w 6487886"/>
              <a:gd name="connsiteY3" fmla="*/ 2179216 h 3054350"/>
              <a:gd name="connsiteX4" fmla="*/ 4236098 w 6487886"/>
              <a:gd name="connsiteY4" fmla="*/ 1190171 h 3054350"/>
              <a:gd name="connsiteX5" fmla="*/ 5040086 w 6487886"/>
              <a:gd name="connsiteY5" fmla="*/ 322036 h 3054350"/>
              <a:gd name="connsiteX6" fmla="*/ 6487886 w 6487886"/>
              <a:gd name="connsiteY6" fmla="*/ 8294 h 3054350"/>
              <a:gd name="connsiteX0" fmla="*/ 0 w 6487886"/>
              <a:gd name="connsiteY0" fmla="*/ 3149600 h 3149600"/>
              <a:gd name="connsiteX1" fmla="*/ 1866123 w 6487886"/>
              <a:gd name="connsiteY1" fmla="*/ 3087396 h 3149600"/>
              <a:gd name="connsiteX2" fmla="*/ 3023118 w 6487886"/>
              <a:gd name="connsiteY2" fmla="*/ 2824584 h 3149600"/>
              <a:gd name="connsiteX3" fmla="*/ 3651380 w 6487886"/>
              <a:gd name="connsiteY3" fmla="*/ 2274466 h 3149600"/>
              <a:gd name="connsiteX4" fmla="*/ 4236098 w 6487886"/>
              <a:gd name="connsiteY4" fmla="*/ 1285421 h 3149600"/>
              <a:gd name="connsiteX5" fmla="*/ 5040086 w 6487886"/>
              <a:gd name="connsiteY5" fmla="*/ 417286 h 3149600"/>
              <a:gd name="connsiteX6" fmla="*/ 6487886 w 6487886"/>
              <a:gd name="connsiteY6" fmla="*/ 8294 h 3149600"/>
              <a:gd name="connsiteX0" fmla="*/ 0 w 6487886"/>
              <a:gd name="connsiteY0" fmla="*/ 3141306 h 3141306"/>
              <a:gd name="connsiteX1" fmla="*/ 1866123 w 6487886"/>
              <a:gd name="connsiteY1" fmla="*/ 3079102 h 3141306"/>
              <a:gd name="connsiteX2" fmla="*/ 3023118 w 6487886"/>
              <a:gd name="connsiteY2" fmla="*/ 2816290 h 3141306"/>
              <a:gd name="connsiteX3" fmla="*/ 3651380 w 6487886"/>
              <a:gd name="connsiteY3" fmla="*/ 2266172 h 3141306"/>
              <a:gd name="connsiteX4" fmla="*/ 4236098 w 6487886"/>
              <a:gd name="connsiteY4" fmla="*/ 1277127 h 3141306"/>
              <a:gd name="connsiteX5" fmla="*/ 5040086 w 6487886"/>
              <a:gd name="connsiteY5" fmla="*/ 408992 h 3141306"/>
              <a:gd name="connsiteX6" fmla="*/ 6487886 w 6487886"/>
              <a:gd name="connsiteY6" fmla="*/ 0 h 3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886" h="3141306">
                <a:moveTo>
                  <a:pt x="0" y="3141306"/>
                </a:moveTo>
                <a:cubicBezTo>
                  <a:pt x="681135" y="3130938"/>
                  <a:pt x="1206760" y="3109102"/>
                  <a:pt x="1866123" y="3079102"/>
                </a:cubicBezTo>
                <a:cubicBezTo>
                  <a:pt x="2369976" y="3009058"/>
                  <a:pt x="2725575" y="2951778"/>
                  <a:pt x="3023118" y="2816290"/>
                </a:cubicBezTo>
                <a:cubicBezTo>
                  <a:pt x="3320661" y="2680802"/>
                  <a:pt x="3449217" y="2522699"/>
                  <a:pt x="3651380" y="2266172"/>
                </a:cubicBezTo>
                <a:cubicBezTo>
                  <a:pt x="3853543" y="2009645"/>
                  <a:pt x="4004647" y="1586657"/>
                  <a:pt x="4236098" y="1277127"/>
                </a:cubicBezTo>
                <a:cubicBezTo>
                  <a:pt x="4467549" y="967597"/>
                  <a:pt x="4664788" y="621846"/>
                  <a:pt x="5040086" y="408992"/>
                </a:cubicBezTo>
                <a:cubicBezTo>
                  <a:pt x="5415384" y="196138"/>
                  <a:pt x="5901094" y="97842"/>
                  <a:pt x="6487886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49769" b="12962"/>
          <a:stretch>
            <a:fillRect/>
          </a:stretch>
        </p:blipFill>
        <p:spPr bwMode="auto">
          <a:xfrm>
            <a:off x="0" y="685801"/>
            <a:ext cx="9144000" cy="447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991600" cy="32861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Keep Your Eyes On The Goal!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90750"/>
            <a:ext cx="1414982" cy="137160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>
          <a:xfrm>
            <a:off x="457200" y="209550"/>
            <a:ext cx="7892562" cy="4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285750"/>
            <a:ext cx="2605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</a:rPr>
              <a:t>Winner Spring 15</a:t>
            </a:r>
          </a:p>
        </p:txBody>
      </p:sp>
    </p:spTree>
    <p:extLst>
      <p:ext uri="{BB962C8B-B14F-4D97-AF65-F5344CB8AC3E}">
        <p14:creationId xmlns:p14="http://schemas.microsoft.com/office/powerpoint/2010/main" val="893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F2BBE9-65BE-04EE-3777-24134EF1C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7924800" cy="4038600"/>
          </a:xfrm>
        </p:spPr>
        <p:txBody>
          <a:bodyPr/>
          <a:lstStyle/>
          <a:p>
            <a:r>
              <a:rPr lang="en-US" dirty="0"/>
              <a:t>Name (slow)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First impressions?</a:t>
            </a:r>
          </a:p>
        </p:txBody>
      </p:sp>
    </p:spTree>
    <p:extLst>
      <p:ext uri="{BB962C8B-B14F-4D97-AF65-F5344CB8AC3E}">
        <p14:creationId xmlns:p14="http://schemas.microsoft.com/office/powerpoint/2010/main" val="114132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“There should be an app for that...”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I: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09751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839200" cy="4800600"/>
          </a:xfrm>
        </p:spPr>
        <p:txBody>
          <a:bodyPr/>
          <a:lstStyle/>
          <a:p>
            <a:r>
              <a:rPr lang="en-US" dirty="0"/>
              <a:t>Process automation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E4A6-D200-4B10-97B3-296C08DC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7508"/>
          <a:stretch/>
        </p:blipFill>
        <p:spPr>
          <a:xfrm>
            <a:off x="0" y="465395"/>
            <a:ext cx="9167780" cy="4267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0D42A-9EAF-45B5-97A3-4D0A748993C9}"/>
              </a:ext>
            </a:extLst>
          </p:cNvPr>
          <p:cNvSpPr/>
          <p:nvPr/>
        </p:nvSpPr>
        <p:spPr>
          <a:xfrm>
            <a:off x="111919" y="2038350"/>
            <a:ext cx="842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MB (from the famed M.S. Commerce Hedge Tournament team "Bilhelm's Bruisers") here, just wanted to send a note to you saying thanks.</a:t>
            </a:r>
          </a:p>
          <a:p>
            <a:pPr algn="l"/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Although by no means do I feel like an expert in VBA, the bits I have taken from your course have helped me a ton in my job already. I am working at Sun Tribe Solar here in Charlottesville, and have used some quite simple macros … to do some powerful stuff, impress my boss and coworkers, and make my job easier by automating all of the boring stuff. …</a:t>
            </a:r>
          </a:p>
        </p:txBody>
      </p:sp>
    </p:spTree>
    <p:extLst>
      <p:ext uri="{BB962C8B-B14F-4D97-AF65-F5344CB8AC3E}">
        <p14:creationId xmlns:p14="http://schemas.microsoft.com/office/powerpoint/2010/main" val="337726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 2022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 2022" id="{51B88A09-9ECA-4398-8C15-F2BF5DBAB178}" vid="{4A3E1A99-5C1E-49C9-AA83-294F8F41E5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 2022</Template>
  <TotalTime>5155</TotalTime>
  <Words>704</Words>
  <Application>Microsoft Office PowerPoint</Application>
  <PresentationFormat>On-screen Show (16:9)</PresentationFormat>
  <Paragraphs>89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ITF  2022</vt:lpstr>
      <vt:lpstr>Process Automation</vt:lpstr>
      <vt:lpstr>PowerPoint Presentation</vt:lpstr>
      <vt:lpstr>Learning objectives</vt:lpstr>
      <vt:lpstr>Workload by Discipline</vt:lpstr>
      <vt:lpstr>Keep Your Eyes On The Goal!</vt:lpstr>
      <vt:lpstr>PowerPoint Presentation</vt:lpstr>
      <vt:lpstr>PowerPoint Presentation</vt:lpstr>
      <vt:lpstr>“There should be an app for that...”</vt:lpstr>
      <vt:lpstr>Process automation</vt:lpstr>
      <vt:lpstr>Process automation</vt:lpstr>
      <vt:lpstr>Creating a macro using the Excel recorder </vt:lpstr>
      <vt:lpstr>Example: Creating Reports</vt:lpstr>
      <vt:lpstr>Other automation examples</vt:lpstr>
      <vt:lpstr>PowerPoint Presentation</vt:lpstr>
      <vt:lpstr>Literacy</vt:lpstr>
      <vt:lpstr>VB, VBA, and Macros</vt:lpstr>
      <vt:lpstr>In summary: three tools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203</cp:revision>
  <dcterms:created xsi:type="dcterms:W3CDTF">2003-01-13T16:56:26Z</dcterms:created>
  <dcterms:modified xsi:type="dcterms:W3CDTF">2024-01-23T17:29:45Z</dcterms:modified>
</cp:coreProperties>
</file>