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32"/>
  </p:notesMasterIdLst>
  <p:sldIdLst>
    <p:sldId id="326" r:id="rId2"/>
    <p:sldId id="294" r:id="rId3"/>
    <p:sldId id="355" r:id="rId4"/>
    <p:sldId id="358" r:id="rId5"/>
    <p:sldId id="360" r:id="rId6"/>
    <p:sldId id="286" r:id="rId7"/>
    <p:sldId id="354" r:id="rId8"/>
    <p:sldId id="352" r:id="rId9"/>
    <p:sldId id="344" r:id="rId10"/>
    <p:sldId id="328" r:id="rId11"/>
    <p:sldId id="329" r:id="rId12"/>
    <p:sldId id="340" r:id="rId13"/>
    <p:sldId id="333" r:id="rId14"/>
    <p:sldId id="357" r:id="rId15"/>
    <p:sldId id="272" r:id="rId16"/>
    <p:sldId id="359" r:id="rId17"/>
    <p:sldId id="341" r:id="rId18"/>
    <p:sldId id="318" r:id="rId19"/>
    <p:sldId id="350" r:id="rId20"/>
    <p:sldId id="351" r:id="rId21"/>
    <p:sldId id="345" r:id="rId22"/>
    <p:sldId id="346" r:id="rId23"/>
    <p:sldId id="347" r:id="rId24"/>
    <p:sldId id="322" r:id="rId25"/>
    <p:sldId id="319" r:id="rId26"/>
    <p:sldId id="342" r:id="rId27"/>
    <p:sldId id="325" r:id="rId28"/>
    <p:sldId id="349" r:id="rId29"/>
    <p:sldId id="281" r:id="rId30"/>
    <p:sldId id="339" r:id="rId3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CC33"/>
    <a:srgbClr val="CCFFFF"/>
    <a:srgbClr val="66FFFF"/>
    <a:srgbClr val="FF0000"/>
    <a:srgbClr val="00FF00"/>
    <a:srgbClr val="0066FF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08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7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4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4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2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3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97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0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65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6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6BA4E-067F-4F6F-B47E-581E554EE7C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4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F6B1-B44D-4F76-9E12-D1E00D5F830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7554B-EB3F-4EB5-83EC-7FBF98EC71C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3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268EA-12F1-447E-837A-2823BBB094B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56906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89758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3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/>
          <a:lstStyle/>
          <a:p>
            <a:fld id="{B09F2BE7-5BA0-4A87-8E00-ADF1ED9EB34B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/>
          <a:lstStyle/>
          <a:p>
            <a:fld id="{AB03EBC3-DA9E-427B-8F60-532C3A51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F515F-C4CD-2855-CD8C-6E6DAF9BA650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09FB4-0D49-9473-C9EE-F47C76245C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39759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2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8D85-D5BE-AE3E-9E3B-B3076E548806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92116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BB46A-6B26-F3EB-E383-938A01DFF3A0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4293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3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1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 building it, model it!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UML</a:t>
            </a:r>
            <a:r>
              <a:rPr lang="en-US" sz="4400" dirty="0"/>
              <a:t>: Unified Modeling Language </a:t>
            </a: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 flipV="1">
            <a:off x="5210176" y="2208610"/>
            <a:ext cx="2036763" cy="951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5345114" y="3311129"/>
            <a:ext cx="190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2717801" y="2424113"/>
            <a:ext cx="2035175" cy="735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3475039" y="3689747"/>
            <a:ext cx="10763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4238625" y="2084785"/>
            <a:ext cx="495300" cy="963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2716214" y="3311129"/>
            <a:ext cx="190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>
            <a:off x="5072063" y="2063354"/>
            <a:ext cx="49530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5156201" y="3311129"/>
            <a:ext cx="1503363" cy="703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2987676" y="1438275"/>
            <a:ext cx="1630363" cy="904875"/>
            <a:chOff x="1152" y="2148"/>
            <a:chExt cx="1165" cy="801"/>
          </a:xfrm>
        </p:grpSpPr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1152" y="2148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Use Case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248" y="2244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Use Case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1344" y="2340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Use Case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  <a:endPara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6271" name="Group 15"/>
          <p:cNvGrpSpPr>
            <a:grpSpLocks/>
          </p:cNvGrpSpPr>
          <p:nvPr/>
        </p:nvGrpSpPr>
        <p:grpSpPr bwMode="auto">
          <a:xfrm>
            <a:off x="990600" y="2981325"/>
            <a:ext cx="1633538" cy="904875"/>
            <a:chOff x="1070" y="2166"/>
            <a:chExt cx="1101" cy="753"/>
          </a:xfrm>
        </p:grpSpPr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070" y="216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161" y="225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74" name="Rectangle 18"/>
            <p:cNvSpPr>
              <a:spLocks noChangeArrowheads="1"/>
            </p:cNvSpPr>
            <p:nvPr/>
          </p:nvSpPr>
          <p:spPr bwMode="auto">
            <a:xfrm>
              <a:off x="1252" y="2347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Deployment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7315200" y="2924175"/>
            <a:ext cx="1633538" cy="904875"/>
            <a:chOff x="3069" y="1174"/>
            <a:chExt cx="1101" cy="753"/>
          </a:xfrm>
        </p:grpSpPr>
        <p:sp>
          <p:nvSpPr>
            <p:cNvPr id="96276" name="Rectangle 20"/>
            <p:cNvSpPr>
              <a:spLocks noChangeArrowheads="1"/>
            </p:cNvSpPr>
            <p:nvPr/>
          </p:nvSpPr>
          <p:spPr bwMode="auto">
            <a:xfrm>
              <a:off x="3069" y="117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77" name="Rectangle 21"/>
            <p:cNvSpPr>
              <a:spLocks noChangeArrowheads="1"/>
            </p:cNvSpPr>
            <p:nvPr/>
          </p:nvSpPr>
          <p:spPr bwMode="auto">
            <a:xfrm>
              <a:off x="3160" y="126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78" name="Rectangle 22"/>
            <p:cNvSpPr>
              <a:spLocks noChangeArrowheads="1"/>
            </p:cNvSpPr>
            <p:nvPr/>
          </p:nvSpPr>
          <p:spPr bwMode="auto">
            <a:xfrm>
              <a:off x="3251" y="1354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Sequence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6172200" y="3952875"/>
            <a:ext cx="1905000" cy="903685"/>
            <a:chOff x="3586" y="1386"/>
            <a:chExt cx="1165" cy="801"/>
          </a:xfrm>
        </p:grpSpPr>
        <p:sp>
          <p:nvSpPr>
            <p:cNvPr id="96280" name="Rectangle 24"/>
            <p:cNvSpPr>
              <a:spLocks noChangeArrowheads="1"/>
            </p:cNvSpPr>
            <p:nvPr/>
          </p:nvSpPr>
          <p:spPr bwMode="auto">
            <a:xfrm>
              <a:off x="3586" y="1386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Component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81" name="Rectangle 25"/>
            <p:cNvSpPr>
              <a:spLocks noChangeArrowheads="1"/>
            </p:cNvSpPr>
            <p:nvPr/>
          </p:nvSpPr>
          <p:spPr bwMode="auto">
            <a:xfrm>
              <a:off x="3682" y="1482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Component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82" name="Rectangle 26"/>
            <p:cNvSpPr>
              <a:spLocks noChangeArrowheads="1"/>
            </p:cNvSpPr>
            <p:nvPr/>
          </p:nvSpPr>
          <p:spPr bwMode="auto">
            <a:xfrm>
              <a:off x="3778" y="1578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Collaboration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7239000" y="1552575"/>
            <a:ext cx="1633538" cy="903685"/>
            <a:chOff x="3069" y="1174"/>
            <a:chExt cx="1101" cy="753"/>
          </a:xfrm>
        </p:grpSpPr>
        <p:sp>
          <p:nvSpPr>
            <p:cNvPr id="96284" name="Rectangle 28"/>
            <p:cNvSpPr>
              <a:spLocks noChangeArrowheads="1"/>
            </p:cNvSpPr>
            <p:nvPr/>
          </p:nvSpPr>
          <p:spPr bwMode="auto">
            <a:xfrm>
              <a:off x="3069" y="117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85" name="Rectangle 29"/>
            <p:cNvSpPr>
              <a:spLocks noChangeArrowheads="1"/>
            </p:cNvSpPr>
            <p:nvPr/>
          </p:nvSpPr>
          <p:spPr bwMode="auto">
            <a:xfrm>
              <a:off x="3160" y="126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86" name="Rectangle 30"/>
            <p:cNvSpPr>
              <a:spLocks noChangeArrowheads="1"/>
            </p:cNvSpPr>
            <p:nvPr/>
          </p:nvSpPr>
          <p:spPr bwMode="auto">
            <a:xfrm>
              <a:off x="3251" y="1354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Package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1905000" y="4105275"/>
            <a:ext cx="1633538" cy="904875"/>
            <a:chOff x="1070" y="2166"/>
            <a:chExt cx="1101" cy="753"/>
          </a:xfrm>
        </p:grpSpPr>
        <p:sp>
          <p:nvSpPr>
            <p:cNvPr id="96288" name="Rectangle 32"/>
            <p:cNvSpPr>
              <a:spLocks noChangeArrowheads="1"/>
            </p:cNvSpPr>
            <p:nvPr/>
          </p:nvSpPr>
          <p:spPr bwMode="auto">
            <a:xfrm>
              <a:off x="1070" y="216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89" name="Rectangle 33"/>
            <p:cNvSpPr>
              <a:spLocks noChangeArrowheads="1"/>
            </p:cNvSpPr>
            <p:nvPr/>
          </p:nvSpPr>
          <p:spPr bwMode="auto">
            <a:xfrm>
              <a:off x="1161" y="225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1252" y="2347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Component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grpSp>
        <p:nvGrpSpPr>
          <p:cNvPr id="96291" name="Group 35"/>
          <p:cNvGrpSpPr>
            <a:grpSpLocks/>
          </p:cNvGrpSpPr>
          <p:nvPr/>
        </p:nvGrpSpPr>
        <p:grpSpPr bwMode="auto">
          <a:xfrm>
            <a:off x="1143000" y="1781175"/>
            <a:ext cx="1631950" cy="904875"/>
            <a:chOff x="1152" y="2148"/>
            <a:chExt cx="1165" cy="801"/>
          </a:xfrm>
        </p:grpSpPr>
        <p:sp>
          <p:nvSpPr>
            <p:cNvPr id="96292" name="Rectangle 36"/>
            <p:cNvSpPr>
              <a:spLocks noChangeArrowheads="1"/>
            </p:cNvSpPr>
            <p:nvPr/>
          </p:nvSpPr>
          <p:spPr bwMode="auto">
            <a:xfrm>
              <a:off x="1152" y="2148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Use Case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  <a:endPara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96293" name="Rectangle 37"/>
            <p:cNvSpPr>
              <a:spLocks noChangeArrowheads="1"/>
            </p:cNvSpPr>
            <p:nvPr/>
          </p:nvSpPr>
          <p:spPr bwMode="auto">
            <a:xfrm>
              <a:off x="1248" y="2244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Use Case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  <a:endPara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96294" name="Rectangle 38"/>
            <p:cNvSpPr>
              <a:spLocks noChangeArrowheads="1"/>
            </p:cNvSpPr>
            <p:nvPr/>
          </p:nvSpPr>
          <p:spPr bwMode="auto">
            <a:xfrm>
              <a:off x="1344" y="2340"/>
              <a:ext cx="973" cy="60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Activity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  <a:endPara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6295" name="Group 39"/>
          <p:cNvGrpSpPr>
            <a:grpSpLocks/>
          </p:cNvGrpSpPr>
          <p:nvPr/>
        </p:nvGrpSpPr>
        <p:grpSpPr bwMode="auto">
          <a:xfrm>
            <a:off x="5105400" y="1323975"/>
            <a:ext cx="1633538" cy="904875"/>
            <a:chOff x="3069" y="1174"/>
            <a:chExt cx="1101" cy="753"/>
          </a:xfrm>
        </p:grpSpPr>
        <p:sp>
          <p:nvSpPr>
            <p:cNvPr id="96296" name="Rectangle 40"/>
            <p:cNvSpPr>
              <a:spLocks noChangeArrowheads="1"/>
            </p:cNvSpPr>
            <p:nvPr/>
          </p:nvSpPr>
          <p:spPr bwMode="auto">
            <a:xfrm>
              <a:off x="3069" y="117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97" name="Rectangle 41"/>
            <p:cNvSpPr>
              <a:spLocks noChangeArrowheads="1"/>
            </p:cNvSpPr>
            <p:nvPr/>
          </p:nvSpPr>
          <p:spPr bwMode="auto">
            <a:xfrm>
              <a:off x="3160" y="1264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298" name="Rectangle 42"/>
            <p:cNvSpPr>
              <a:spLocks noChangeArrowheads="1"/>
            </p:cNvSpPr>
            <p:nvPr/>
          </p:nvSpPr>
          <p:spPr bwMode="auto">
            <a:xfrm>
              <a:off x="3251" y="1354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Class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sp>
        <p:nvSpPr>
          <p:cNvPr id="96299" name="Line 43"/>
          <p:cNvSpPr>
            <a:spLocks noChangeShapeType="1"/>
          </p:cNvSpPr>
          <p:nvPr/>
        </p:nvSpPr>
        <p:spPr bwMode="auto">
          <a:xfrm flipH="1">
            <a:off x="4918076" y="3552825"/>
            <a:ext cx="34925" cy="5703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96300" name="Objec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58977"/>
              </p:ext>
            </p:extLst>
          </p:nvPr>
        </p:nvGraphicFramePr>
        <p:xfrm>
          <a:off x="3962400" y="2824162"/>
          <a:ext cx="2133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0" name="Bitmap Image" r:id="rId4" imgW="3914939" imgH="3047877" progId="PBrush">
                  <p:embed/>
                </p:oleObj>
              </mc:Choice>
              <mc:Fallback>
                <p:oleObj name="Bitmap Image" r:id="rId4" imgW="3914939" imgH="3047877" progId="PBrush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3962400" y="2824162"/>
                        <a:ext cx="2133600" cy="9001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61645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301" name="Group 45"/>
          <p:cNvGrpSpPr>
            <a:grpSpLocks/>
          </p:cNvGrpSpPr>
          <p:nvPr/>
        </p:nvGrpSpPr>
        <p:grpSpPr bwMode="auto">
          <a:xfrm>
            <a:off x="4114800" y="4181475"/>
            <a:ext cx="1633538" cy="904875"/>
            <a:chOff x="1070" y="2166"/>
            <a:chExt cx="1101" cy="753"/>
          </a:xfrm>
        </p:grpSpPr>
        <p:sp>
          <p:nvSpPr>
            <p:cNvPr id="96302" name="Rectangle 46"/>
            <p:cNvSpPr>
              <a:spLocks noChangeArrowheads="1"/>
            </p:cNvSpPr>
            <p:nvPr/>
          </p:nvSpPr>
          <p:spPr bwMode="auto">
            <a:xfrm>
              <a:off x="1070" y="216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303" name="Rectangle 47"/>
            <p:cNvSpPr>
              <a:spLocks noChangeArrowheads="1"/>
            </p:cNvSpPr>
            <p:nvPr/>
          </p:nvSpPr>
          <p:spPr bwMode="auto">
            <a:xfrm>
              <a:off x="1161" y="2256"/>
              <a:ext cx="919" cy="57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Scenario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  <p:sp>
          <p:nvSpPr>
            <p:cNvPr id="96304" name="Rectangle 48"/>
            <p:cNvSpPr>
              <a:spLocks noChangeArrowheads="1"/>
            </p:cNvSpPr>
            <p:nvPr/>
          </p:nvSpPr>
          <p:spPr bwMode="auto">
            <a:xfrm>
              <a:off x="1252" y="2347"/>
              <a:ext cx="919" cy="57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6531" tIns="38266" rIns="76531" bIns="38266" anchor="ctr"/>
            <a:lstStyle/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Statechart</a:t>
              </a:r>
            </a:p>
            <a:p>
              <a:pPr marL="384175" indent="-384175" algn="ctr" defTabSz="903288" eaLnBrk="0" hangingPunct="0">
                <a:lnSpc>
                  <a:spcPct val="90000"/>
                </a:lnSpc>
                <a:buClr>
                  <a:srgbClr val="F6BF69"/>
                </a:buClr>
                <a:buFont typeface="Monotype Sorts" pitchFamily="2" charset="2"/>
                <a:buNone/>
              </a:pPr>
              <a:r>
                <a:rPr lang="en-US" sz="1700" b="1" dirty="0">
                  <a:solidFill>
                    <a:schemeClr val="bg1"/>
                  </a:solidFill>
                  <a:effectLst/>
                  <a:latin typeface="Arial" charset="0"/>
                </a:rPr>
                <a:t>Diagrams</a:t>
              </a:r>
            </a:p>
          </p:txBody>
        </p:sp>
      </p:grpSp>
      <p:sp>
        <p:nvSpPr>
          <p:cNvPr id="49" name="TextBox 48"/>
          <p:cNvSpPr txBox="1"/>
          <p:nvPr/>
        </p:nvSpPr>
        <p:spPr bwMode="auto">
          <a:xfrm>
            <a:off x="304800" y="895350"/>
            <a:ext cx="8161209" cy="4001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International standard: diagramming techniques to describe processes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Activity Diagram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971550"/>
            <a:ext cx="3657600" cy="4171950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Understand &amp; communicate</a:t>
            </a:r>
          </a:p>
          <a:p>
            <a:r>
              <a:rPr lang="en-US" sz="2400" dirty="0"/>
              <a:t>Reengineer &amp; change</a:t>
            </a:r>
          </a:p>
          <a:p>
            <a:r>
              <a:rPr lang="en-US" sz="2400" dirty="0"/>
              <a:t>Specify software</a:t>
            </a:r>
          </a:p>
          <a:p>
            <a:endParaRPr lang="en-US" sz="2400" dirty="0"/>
          </a:p>
          <a:p>
            <a:r>
              <a:rPr lang="en-US" sz="2400" dirty="0"/>
              <a:t>WE WILL USE IT TO DESCRIBE (HOME)WORK</a:t>
            </a:r>
            <a:br>
              <a:rPr lang="en-US" sz="2400" dirty="0"/>
            </a:br>
            <a:r>
              <a:rPr lang="en-US" sz="2400" dirty="0"/>
              <a:t>TO BE DONE.</a:t>
            </a:r>
          </a:p>
          <a:p>
            <a:endParaRPr lang="en-US" sz="2400" dirty="0"/>
          </a:p>
        </p:txBody>
      </p:sp>
      <p:pic>
        <p:nvPicPr>
          <p:cNvPr id="99332" name="Picture 4" descr="activity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830"/>
            <a:ext cx="4953000" cy="417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1063625" y="2628900"/>
            <a:ext cx="539750" cy="2286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endParaRPr lang="en-US" dirty="0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3962400" y="971550"/>
            <a:ext cx="0" cy="417195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5867400" y="971550"/>
            <a:ext cx="0" cy="417195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1251248" y="1031081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91440" bIns="91440" anchor="ctr"/>
          <a:lstStyle/>
          <a:p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10600" y="4838639"/>
            <a:ext cx="381000" cy="285750"/>
            <a:chOff x="4704" y="3792"/>
            <a:chExt cx="240" cy="240"/>
          </a:xfrm>
        </p:grpSpPr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4752" y="3840"/>
              <a:ext cx="144" cy="1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endParaRPr lang="en-US" dirty="0"/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4704" y="3792"/>
              <a:ext cx="240" cy="24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endParaRPr lang="en-US" dirty="0"/>
            </a:p>
          </p:txBody>
        </p:sp>
      </p:grp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457200" y="1366506"/>
            <a:ext cx="17526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 Receive goods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844550" y="3352800"/>
            <a:ext cx="5309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effectLst/>
              </a:rPr>
              <a:t>[OK]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457200" y="1774031"/>
            <a:ext cx="17526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Inspect content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2362200" y="1860137"/>
            <a:ext cx="1371600" cy="400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Return some</a:t>
            </a:r>
            <a:br>
              <a:rPr lang="en-US" sz="1200" b="1" dirty="0">
                <a:solidFill>
                  <a:schemeClr val="bg1"/>
                </a:solidFill>
                <a:effectLst/>
              </a:rPr>
            </a:br>
            <a:r>
              <a:rPr lang="en-US" sz="1200" b="1" dirty="0">
                <a:solidFill>
                  <a:schemeClr val="bg1"/>
                </a:solidFill>
                <a:effectLst/>
              </a:rPr>
              <a:t> goods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4162719" y="4629150"/>
            <a:ext cx="15240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Pay vendor</a:t>
            </a:r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>
            <a:off x="457200" y="4229100"/>
            <a:ext cx="17526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Accept all</a:t>
            </a:r>
            <a:br>
              <a:rPr lang="en-US" sz="1200" b="1" dirty="0">
                <a:solidFill>
                  <a:schemeClr val="bg1"/>
                </a:solidFill>
                <a:effectLst/>
              </a:rPr>
            </a:br>
            <a:r>
              <a:rPr lang="en-US" sz="1200" b="1" dirty="0">
                <a:solidFill>
                  <a:schemeClr val="bg1"/>
                </a:solidFill>
                <a:effectLst/>
              </a:rPr>
              <a:t>goods</a:t>
            </a: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6826250" y="2571750"/>
            <a:ext cx="1752600" cy="342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Receive returns</a:t>
            </a: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2354826" y="2724150"/>
            <a:ext cx="1371600" cy="400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Notify Vendor</a:t>
            </a:r>
            <a:br>
              <a:rPr lang="en-US" sz="1200" b="1" dirty="0">
                <a:solidFill>
                  <a:schemeClr val="bg1"/>
                </a:solidFill>
                <a:effectLst/>
              </a:rPr>
            </a:br>
            <a:r>
              <a:rPr lang="en-US" sz="1200" b="1" dirty="0">
                <a:solidFill>
                  <a:schemeClr val="bg1"/>
                </a:solidFill>
                <a:effectLst/>
              </a:rPr>
              <a:t>and A/P</a:t>
            </a: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6515100" y="3790950"/>
            <a:ext cx="17526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Update A/R</a:t>
            </a:r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>
            <a:off x="6400800" y="4571939"/>
            <a:ext cx="19812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Reconcile Account</a:t>
            </a:r>
          </a:p>
        </p:txBody>
      </p:sp>
      <p:cxnSp>
        <p:nvCxnSpPr>
          <p:cNvPr id="103445" name="AutoShape 21"/>
          <p:cNvCxnSpPr>
            <a:cxnSpLocks noChangeShapeType="1"/>
            <a:stCxn id="103430" idx="4"/>
            <a:endCxn id="103434" idx="0"/>
          </p:cNvCxnSpPr>
          <p:nvPr/>
        </p:nvCxnSpPr>
        <p:spPr bwMode="auto">
          <a:xfrm rot="16200000" flipH="1">
            <a:off x="1238962" y="1271967"/>
            <a:ext cx="183025" cy="605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6" name="AutoShape 22"/>
          <p:cNvCxnSpPr>
            <a:cxnSpLocks noChangeShapeType="1"/>
            <a:stCxn id="103434" idx="2"/>
            <a:endCxn id="103436" idx="0"/>
          </p:cNvCxnSpPr>
          <p:nvPr/>
        </p:nvCxnSpPr>
        <p:spPr bwMode="auto">
          <a:xfrm rot="5400000">
            <a:off x="1244038" y="1684568"/>
            <a:ext cx="17892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7" name="AutoShape 23"/>
          <p:cNvCxnSpPr>
            <a:cxnSpLocks noChangeShapeType="1"/>
            <a:stCxn id="103436" idx="2"/>
          </p:cNvCxnSpPr>
          <p:nvPr/>
        </p:nvCxnSpPr>
        <p:spPr bwMode="auto">
          <a:xfrm>
            <a:off x="1333500" y="2002631"/>
            <a:ext cx="795" cy="6262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8" name="AutoShape 24"/>
          <p:cNvCxnSpPr>
            <a:cxnSpLocks noChangeShapeType="1"/>
            <a:stCxn id="103427" idx="3"/>
            <a:endCxn id="103437" idx="1"/>
          </p:cNvCxnSpPr>
          <p:nvPr/>
        </p:nvCxnSpPr>
        <p:spPr bwMode="auto">
          <a:xfrm flipV="1">
            <a:off x="1603375" y="2060162"/>
            <a:ext cx="758825" cy="6830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49" name="AutoShape 25"/>
          <p:cNvCxnSpPr>
            <a:cxnSpLocks noChangeShapeType="1"/>
            <a:stCxn id="103427" idx="2"/>
            <a:endCxn id="103439" idx="0"/>
          </p:cNvCxnSpPr>
          <p:nvPr/>
        </p:nvCxnSpPr>
        <p:spPr bwMode="auto">
          <a:xfrm rot="5400000">
            <a:off x="647700" y="3543300"/>
            <a:ext cx="1371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50" name="AutoShape 26"/>
          <p:cNvCxnSpPr>
            <a:cxnSpLocks noChangeShapeType="1"/>
            <a:stCxn id="85" idx="1"/>
            <a:endCxn id="103440" idx="1"/>
          </p:cNvCxnSpPr>
          <p:nvPr/>
        </p:nvCxnSpPr>
        <p:spPr bwMode="auto">
          <a:xfrm rot="16200000" flipH="1">
            <a:off x="4956175" y="873125"/>
            <a:ext cx="266699" cy="3473450"/>
          </a:xfrm>
          <a:prstGeom prst="bentConnector4">
            <a:avLst>
              <a:gd name="adj1" fmla="val 40001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51" name="AutoShape 27"/>
          <p:cNvCxnSpPr>
            <a:cxnSpLocks noChangeShapeType="1"/>
            <a:stCxn id="103439" idx="3"/>
            <a:endCxn id="57" idx="1"/>
          </p:cNvCxnSpPr>
          <p:nvPr/>
        </p:nvCxnSpPr>
        <p:spPr bwMode="auto">
          <a:xfrm flipV="1">
            <a:off x="2209800" y="3919210"/>
            <a:ext cx="2473300" cy="53849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52" name="AutoShape 28"/>
          <p:cNvCxnSpPr>
            <a:cxnSpLocks noChangeShapeType="1"/>
            <a:stCxn id="103438" idx="3"/>
            <a:endCxn id="71" idx="1"/>
          </p:cNvCxnSpPr>
          <p:nvPr/>
        </p:nvCxnSpPr>
        <p:spPr bwMode="auto">
          <a:xfrm flipV="1">
            <a:off x="5686719" y="4279850"/>
            <a:ext cx="1434781" cy="463600"/>
          </a:xfrm>
          <a:prstGeom prst="bentConnector3">
            <a:avLst>
              <a:gd name="adj1" fmla="val 3297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53" name="AutoShape 29"/>
          <p:cNvCxnSpPr>
            <a:cxnSpLocks noChangeShapeType="1"/>
            <a:stCxn id="103442" idx="2"/>
            <a:endCxn id="71" idx="0"/>
          </p:cNvCxnSpPr>
          <p:nvPr/>
        </p:nvCxnSpPr>
        <p:spPr bwMode="auto">
          <a:xfrm rot="5400000">
            <a:off x="7318388" y="4092538"/>
            <a:ext cx="146000" cy="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086600" y="3543300"/>
            <a:ext cx="609600" cy="114300"/>
            <a:chOff x="4464" y="2016"/>
            <a:chExt cx="384" cy="96"/>
          </a:xfrm>
        </p:grpSpPr>
        <p:sp>
          <p:nvSpPr>
            <p:cNvPr id="103456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38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tIns="91440" bIns="91440"/>
            <a:lstStyle/>
            <a:p>
              <a:endParaRPr lang="en-US" dirty="0"/>
            </a:p>
          </p:txBody>
        </p:sp>
        <p:sp>
          <p:nvSpPr>
            <p:cNvPr id="103457" name="Oval 33"/>
            <p:cNvSpPr>
              <a:spLocks noChangeArrowheads="1"/>
            </p:cNvSpPr>
            <p:nvPr/>
          </p:nvSpPr>
          <p:spPr bwMode="auto">
            <a:xfrm>
              <a:off x="4608" y="2016"/>
              <a:ext cx="96" cy="9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endParaRPr lang="en-US" dirty="0"/>
            </a:p>
          </p:txBody>
        </p:sp>
      </p:grpSp>
      <p:cxnSp>
        <p:nvCxnSpPr>
          <p:cNvPr id="103458" name="AutoShape 34"/>
          <p:cNvCxnSpPr>
            <a:cxnSpLocks noChangeShapeType="1"/>
            <a:stCxn id="103437" idx="2"/>
            <a:endCxn id="86" idx="0"/>
          </p:cNvCxnSpPr>
          <p:nvPr/>
        </p:nvCxnSpPr>
        <p:spPr bwMode="auto">
          <a:xfrm>
            <a:off x="3048000" y="2260187"/>
            <a:ext cx="0" cy="159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62" name="AutoShape 38"/>
          <p:cNvCxnSpPr>
            <a:cxnSpLocks noChangeShapeType="1"/>
            <a:stCxn id="103441" idx="2"/>
            <a:endCxn id="103461" idx="0"/>
          </p:cNvCxnSpPr>
          <p:nvPr/>
        </p:nvCxnSpPr>
        <p:spPr bwMode="auto">
          <a:xfrm rot="16200000" flipH="1">
            <a:off x="2956207" y="3208619"/>
            <a:ext cx="171450" cy="26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63" name="AutoShape 39"/>
          <p:cNvCxnSpPr>
            <a:cxnSpLocks noChangeShapeType="1"/>
            <a:stCxn id="103460" idx="0"/>
            <a:endCxn id="57" idx="0"/>
          </p:cNvCxnSpPr>
          <p:nvPr/>
        </p:nvCxnSpPr>
        <p:spPr bwMode="auto">
          <a:xfrm rot="16200000" flipH="1">
            <a:off x="3619651" y="2471586"/>
            <a:ext cx="452110" cy="22145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64" name="AutoShape 40"/>
          <p:cNvCxnSpPr>
            <a:cxnSpLocks noChangeShapeType="1"/>
            <a:stCxn id="103460" idx="1"/>
            <a:endCxn id="103456" idx="0"/>
          </p:cNvCxnSpPr>
          <p:nvPr/>
        </p:nvCxnSpPr>
        <p:spPr bwMode="auto">
          <a:xfrm rot="16200000" flipH="1">
            <a:off x="5093494" y="1607344"/>
            <a:ext cx="247649" cy="3738562"/>
          </a:xfrm>
          <a:prstGeom prst="bentConnector5">
            <a:avLst>
              <a:gd name="adj1" fmla="val 45539"/>
              <a:gd name="adj2" fmla="val 50000"/>
              <a:gd name="adj3" fmla="val -1446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65" name="AutoShape 41"/>
          <p:cNvCxnSpPr>
            <a:cxnSpLocks noChangeShapeType="1"/>
            <a:stCxn id="103457" idx="4"/>
            <a:endCxn id="103442" idx="0"/>
          </p:cNvCxnSpPr>
          <p:nvPr/>
        </p:nvCxnSpPr>
        <p:spPr bwMode="auto">
          <a:xfrm rot="5400000">
            <a:off x="7324725" y="3724275"/>
            <a:ext cx="1333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66" name="AutoShape 42"/>
          <p:cNvCxnSpPr>
            <a:cxnSpLocks noChangeShapeType="1"/>
            <a:stCxn id="103444" idx="3"/>
          </p:cNvCxnSpPr>
          <p:nvPr/>
        </p:nvCxnSpPr>
        <p:spPr bwMode="auto">
          <a:xfrm>
            <a:off x="8382000" y="4686239"/>
            <a:ext cx="419100" cy="1524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67" name="AutoShape 43"/>
          <p:cNvCxnSpPr>
            <a:cxnSpLocks noChangeShapeType="1"/>
            <a:stCxn id="103440" idx="2"/>
          </p:cNvCxnSpPr>
          <p:nvPr/>
        </p:nvCxnSpPr>
        <p:spPr bwMode="auto">
          <a:xfrm rot="5400000">
            <a:off x="7375525" y="3235325"/>
            <a:ext cx="647700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1408113" y="2719387"/>
            <a:ext cx="766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effectLst/>
              </a:rPr>
              <a:t>[Errors]</a:t>
            </a: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4240214" y="2216527"/>
            <a:ext cx="14622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effectLst/>
              </a:rPr>
              <a:t>[Returned goods]</a:t>
            </a:r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>
            <a:off x="6715125" y="995363"/>
            <a:ext cx="115929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VENDOR</a:t>
            </a:r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4513264" y="995363"/>
            <a:ext cx="63511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A/P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981200" y="971550"/>
            <a:ext cx="149432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RECEIVING</a:t>
            </a:r>
          </a:p>
        </p:txBody>
      </p:sp>
      <p:cxnSp>
        <p:nvCxnSpPr>
          <p:cNvPr id="103476" name="AutoShape 52"/>
          <p:cNvCxnSpPr>
            <a:cxnSpLocks noChangeShapeType="1"/>
            <a:stCxn id="57" idx="2"/>
            <a:endCxn id="103443" idx="0"/>
          </p:cNvCxnSpPr>
          <p:nvPr/>
        </p:nvCxnSpPr>
        <p:spPr bwMode="auto">
          <a:xfrm rot="16200000" flipH="1">
            <a:off x="4836142" y="4150342"/>
            <a:ext cx="233690" cy="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4683100" y="3804910"/>
            <a:ext cx="539750" cy="2286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endParaRPr lang="en-US" dirty="0"/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>
            <a:off x="4191000" y="4267200"/>
            <a:ext cx="15240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</a:rPr>
              <a:t>Update A/P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05549" y="832247"/>
            <a:ext cx="8809851" cy="4311253"/>
            <a:chOff x="105549" y="832247"/>
            <a:chExt cx="8809851" cy="4311253"/>
          </a:xfrm>
        </p:grpSpPr>
        <p:sp>
          <p:nvSpPr>
            <p:cNvPr id="61" name="Line 63"/>
            <p:cNvSpPr>
              <a:spLocks noChangeShapeType="1"/>
            </p:cNvSpPr>
            <p:nvPr/>
          </p:nvSpPr>
          <p:spPr bwMode="auto">
            <a:xfrm flipH="1" flipV="1">
              <a:off x="1752600" y="2952750"/>
              <a:ext cx="76200" cy="323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tIns="91440" bIns="91440"/>
            <a:lstStyle/>
            <a:p>
              <a:endParaRPr lang="en-US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05549" y="832247"/>
              <a:ext cx="8809851" cy="4311253"/>
              <a:chOff x="105549" y="832247"/>
              <a:chExt cx="8809851" cy="4311253"/>
            </a:xfrm>
          </p:grpSpPr>
          <p:sp>
            <p:nvSpPr>
              <p:cNvPr id="50" name="Text Box 53"/>
              <p:cNvSpPr txBox="1">
                <a:spLocks noChangeArrowheads="1"/>
              </p:cNvSpPr>
              <p:nvPr/>
            </p:nvSpPr>
            <p:spPr bwMode="auto">
              <a:xfrm>
                <a:off x="105549" y="832247"/>
                <a:ext cx="1066800" cy="615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Starting point</a:t>
                </a:r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 flipV="1">
                <a:off x="1082828" y="1107281"/>
                <a:ext cx="13637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52" name="Text Box 55"/>
              <p:cNvSpPr txBox="1">
                <a:spLocks noChangeArrowheads="1"/>
              </p:cNvSpPr>
              <p:nvPr/>
            </p:nvSpPr>
            <p:spPr bwMode="auto">
              <a:xfrm>
                <a:off x="2777127" y="1286967"/>
                <a:ext cx="949299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Activity</a:t>
                </a:r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flipH="1">
                <a:off x="3962400" y="1809750"/>
                <a:ext cx="762000" cy="2286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>
                <a:off x="914400" y="2514600"/>
                <a:ext cx="228600" cy="1143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55" name="Text Box 58"/>
              <p:cNvSpPr txBox="1">
                <a:spLocks noChangeArrowheads="1"/>
              </p:cNvSpPr>
              <p:nvPr/>
            </p:nvSpPr>
            <p:spPr bwMode="auto">
              <a:xfrm>
                <a:off x="152400" y="2019300"/>
                <a:ext cx="1066800" cy="615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/>
                  </a:rPr>
                  <a:t>Decision Point</a:t>
                </a:r>
              </a:p>
            </p:txBody>
          </p:sp>
          <p:sp>
            <p:nvSpPr>
              <p:cNvPr id="56" name="Text Box 59"/>
              <p:cNvSpPr txBox="1">
                <a:spLocks noChangeArrowheads="1"/>
              </p:cNvSpPr>
              <p:nvPr/>
            </p:nvSpPr>
            <p:spPr bwMode="auto">
              <a:xfrm>
                <a:off x="6705600" y="4743390"/>
                <a:ext cx="1141659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/>
                  </a:rPr>
                  <a:t>End point</a:t>
                </a:r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V="1">
                <a:off x="7848600" y="4952939"/>
                <a:ext cx="762000" cy="571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59" name="Text Box 61"/>
              <p:cNvSpPr txBox="1">
                <a:spLocks noChangeArrowheads="1"/>
              </p:cNvSpPr>
              <p:nvPr/>
            </p:nvSpPr>
            <p:spPr bwMode="auto">
              <a:xfrm>
                <a:off x="1600200" y="3162300"/>
                <a:ext cx="12954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FF0000"/>
                    </a:solidFill>
                    <a:effectLst/>
                  </a:rPr>
                  <a:t>[Guard] Model guards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FF0000"/>
                    </a:solidFill>
                    <a:effectLst/>
                  </a:rPr>
                  <a:t>only if they add value</a:t>
                </a:r>
              </a:p>
            </p:txBody>
          </p:sp>
          <p:sp>
            <p:nvSpPr>
              <p:cNvPr id="60" name="Text Box 62"/>
              <p:cNvSpPr txBox="1">
                <a:spLocks noChangeArrowheads="1"/>
              </p:cNvSpPr>
              <p:nvPr/>
            </p:nvSpPr>
            <p:spPr bwMode="auto">
              <a:xfrm>
                <a:off x="4191000" y="1504950"/>
                <a:ext cx="15240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Swimlane</a:t>
                </a:r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 flipH="1">
                <a:off x="2286000" y="1487022"/>
                <a:ext cx="534988" cy="179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63" name="Text Box 65"/>
              <p:cNvSpPr txBox="1">
                <a:spLocks noChangeArrowheads="1"/>
              </p:cNvSpPr>
              <p:nvPr/>
            </p:nvSpPr>
            <p:spPr bwMode="auto">
              <a:xfrm>
                <a:off x="4187103" y="2809814"/>
                <a:ext cx="7620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Fork</a:t>
                </a:r>
              </a:p>
            </p:txBody>
          </p:sp>
          <p:sp>
            <p:nvSpPr>
              <p:cNvPr id="64" name="Text Box 66"/>
              <p:cNvSpPr txBox="1">
                <a:spLocks noChangeArrowheads="1"/>
              </p:cNvSpPr>
              <p:nvPr/>
            </p:nvSpPr>
            <p:spPr bwMode="auto">
              <a:xfrm>
                <a:off x="6477000" y="2876551"/>
                <a:ext cx="7620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Join</a:t>
                </a:r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 flipH="1">
                <a:off x="3352800" y="3019454"/>
                <a:ext cx="914400" cy="257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7086600" y="3105150"/>
                <a:ext cx="152400" cy="3429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67" name="Text Box 69"/>
              <p:cNvSpPr txBox="1">
                <a:spLocks noChangeArrowheads="1"/>
              </p:cNvSpPr>
              <p:nvPr/>
            </p:nvSpPr>
            <p:spPr bwMode="auto">
              <a:xfrm>
                <a:off x="8001000" y="1395844"/>
                <a:ext cx="914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Actor</a:t>
                </a:r>
              </a:p>
            </p:txBody>
          </p:sp>
          <p:sp>
            <p:nvSpPr>
              <p:cNvPr id="68" name="Line 70"/>
              <p:cNvSpPr>
                <a:spLocks noChangeShapeType="1"/>
              </p:cNvSpPr>
              <p:nvPr/>
            </p:nvSpPr>
            <p:spPr bwMode="auto">
              <a:xfrm flipH="1" flipV="1">
                <a:off x="7772400" y="1344168"/>
                <a:ext cx="381000" cy="1714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  <p:sp>
            <p:nvSpPr>
              <p:cNvPr id="69" name="Text Box 58"/>
              <p:cNvSpPr txBox="1">
                <a:spLocks noChangeArrowheads="1"/>
              </p:cNvSpPr>
              <p:nvPr/>
            </p:nvSpPr>
            <p:spPr bwMode="auto">
              <a:xfrm>
                <a:off x="5089524" y="3476625"/>
                <a:ext cx="914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effectLst/>
                  </a:rPr>
                  <a:t> Merge</a:t>
                </a:r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 flipH="1">
                <a:off x="5222850" y="3790949"/>
                <a:ext cx="187350" cy="857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tIns="91440" bIns="91440"/>
              <a:lstStyle/>
              <a:p>
                <a:endParaRPr lang="en-US" dirty="0"/>
              </a:p>
            </p:txBody>
          </p:sp>
        </p:grpSp>
      </p:grp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7121500" y="4165550"/>
            <a:ext cx="539750" cy="2286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endParaRPr lang="en-US" dirty="0"/>
          </a:p>
        </p:txBody>
      </p:sp>
      <p:cxnSp>
        <p:nvCxnSpPr>
          <p:cNvPr id="78" name="AutoShape 29"/>
          <p:cNvCxnSpPr>
            <a:cxnSpLocks noChangeShapeType="1"/>
            <a:stCxn id="71" idx="2"/>
            <a:endCxn id="103444" idx="0"/>
          </p:cNvCxnSpPr>
          <p:nvPr/>
        </p:nvCxnSpPr>
        <p:spPr bwMode="auto">
          <a:xfrm rot="16200000" flipH="1">
            <a:off x="7302493" y="4483031"/>
            <a:ext cx="177789" cy="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" name="AutoShape 52"/>
          <p:cNvCxnSpPr>
            <a:cxnSpLocks noChangeShapeType="1"/>
            <a:stCxn id="103443" idx="2"/>
          </p:cNvCxnSpPr>
          <p:nvPr/>
        </p:nvCxnSpPr>
        <p:spPr bwMode="auto">
          <a:xfrm rot="5400000">
            <a:off x="4886325" y="4562475"/>
            <a:ext cx="1333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34"/>
          <p:cNvCxnSpPr>
            <a:cxnSpLocks noChangeShapeType="1"/>
          </p:cNvCxnSpPr>
          <p:nvPr/>
        </p:nvCxnSpPr>
        <p:spPr bwMode="auto">
          <a:xfrm>
            <a:off x="2777127" y="2457450"/>
            <a:ext cx="0" cy="261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84" name="Group 35"/>
          <p:cNvGrpSpPr>
            <a:grpSpLocks/>
          </p:cNvGrpSpPr>
          <p:nvPr/>
        </p:nvGrpSpPr>
        <p:grpSpPr bwMode="auto">
          <a:xfrm>
            <a:off x="2743200" y="2419350"/>
            <a:ext cx="609600" cy="114300"/>
            <a:chOff x="4464" y="2016"/>
            <a:chExt cx="384" cy="96"/>
          </a:xfrm>
        </p:grpSpPr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4464" y="2064"/>
              <a:ext cx="38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tIns="91440" bIns="91440"/>
            <a:lstStyle/>
            <a:p>
              <a:endParaRPr lang="en-US" dirty="0"/>
            </a:p>
          </p:txBody>
        </p:sp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4608" y="2016"/>
              <a:ext cx="96" cy="9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endParaRPr lang="en-US" dirty="0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738438" y="3295650"/>
            <a:ext cx="609600" cy="114300"/>
            <a:chOff x="4464" y="2016"/>
            <a:chExt cx="384" cy="96"/>
          </a:xfrm>
        </p:grpSpPr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>
              <a:off x="4464" y="2064"/>
              <a:ext cx="38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tIns="91440" bIns="91440"/>
            <a:lstStyle/>
            <a:p>
              <a:endParaRPr lang="en-US" dirty="0"/>
            </a:p>
          </p:txBody>
        </p:sp>
        <p:sp>
          <p:nvSpPr>
            <p:cNvPr id="103461" name="Oval 37"/>
            <p:cNvSpPr>
              <a:spLocks noChangeArrowheads="1"/>
            </p:cNvSpPr>
            <p:nvPr/>
          </p:nvSpPr>
          <p:spPr bwMode="auto">
            <a:xfrm>
              <a:off x="4608" y="2016"/>
              <a:ext cx="96" cy="9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Forks, Joins, and Merges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96824" y="1190919"/>
            <a:ext cx="3730752" cy="329184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join</a:t>
            </a:r>
            <a:r>
              <a:rPr lang="en-US" sz="2000" dirty="0"/>
              <a:t> has a single exit point, that is traversed when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dirty="0"/>
              <a:t>the input activities have occurred.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merge</a:t>
            </a:r>
            <a:r>
              <a:rPr lang="en-US" sz="2000" dirty="0"/>
              <a:t> (same symbol than the decision point) has a single exit and is traversed when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one</a:t>
            </a:r>
            <a:r>
              <a:rPr lang="en-US" sz="2000" dirty="0"/>
              <a:t> of the input activities occurs.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4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fork</a:t>
            </a:r>
            <a:r>
              <a:rPr lang="en-US" sz="2000" dirty="0"/>
              <a:t> has one entry point and multiple exits to activities that can be done in parallel</a:t>
            </a: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7848600" y="30289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7620000" y="35433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8077200" y="35433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25146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27432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30480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32766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2895600" y="25717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4876800" y="40957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4876800" y="45529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7315200" y="3543300"/>
            <a:ext cx="1066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2362200" y="2571750"/>
            <a:ext cx="1066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>
            <a:off x="4572000" y="4381500"/>
            <a:ext cx="609600" cy="228600"/>
          </a:xfrm>
          <a:prstGeom prst="diamond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91440" bIns="91440" anchor="ctr"/>
          <a:lstStyle/>
          <a:p>
            <a:endParaRPr lang="en-US" dirty="0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114800" y="4459900"/>
            <a:ext cx="45720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tIns="91440" bIns="91440"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6938B4B-8B2D-4668-88C8-B38989A79D64}"/>
              </a:ext>
            </a:extLst>
          </p:cNvPr>
          <p:cNvSpPr/>
          <p:nvPr/>
        </p:nvSpPr>
        <p:spPr>
          <a:xfrm>
            <a:off x="8839200" y="493395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3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H3 - DEMO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464711" y="1839419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257300" y="496397"/>
            <a:ext cx="0" cy="1581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419100" y="654575"/>
            <a:ext cx="1676400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enters principal, years, and interest rate</a:t>
            </a:r>
          </a:p>
        </p:txBody>
      </p:sp>
      <p:cxnSp>
        <p:nvCxnSpPr>
          <p:cNvPr id="74763" name="AutoShape 11"/>
          <p:cNvCxnSpPr>
            <a:cxnSpLocks noChangeShapeType="1"/>
            <a:stCxn id="74754" idx="2"/>
            <a:endCxn id="72" idx="0"/>
          </p:cNvCxnSpPr>
          <p:nvPr/>
        </p:nvCxnSpPr>
        <p:spPr bwMode="auto">
          <a:xfrm>
            <a:off x="807611" y="2182319"/>
            <a:ext cx="0" cy="8016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5" name="AutoShape 13"/>
          <p:cNvCxnSpPr>
            <a:cxnSpLocks noChangeShapeType="1"/>
            <a:stCxn id="74756" idx="2"/>
            <a:endCxn id="74754" idx="0"/>
          </p:cNvCxnSpPr>
          <p:nvPr/>
        </p:nvCxnSpPr>
        <p:spPr bwMode="auto">
          <a:xfrm rot="5400000">
            <a:off x="670867" y="1252985"/>
            <a:ext cx="723179" cy="44968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104900" y="324947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507527" y="752027"/>
            <a:ext cx="1038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Principal less than $0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5457533" y="2905690"/>
            <a:ext cx="153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Rate less or equal 0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or more than 10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5491839" y="1829324"/>
            <a:ext cx="1367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Years less than 1 or more than 25</a:t>
            </a:r>
          </a:p>
        </p:txBody>
      </p:sp>
      <p:cxnSp>
        <p:nvCxnSpPr>
          <p:cNvPr id="74789" name="AutoShape 37"/>
          <p:cNvCxnSpPr>
            <a:cxnSpLocks noChangeShapeType="1"/>
            <a:stCxn id="146" idx="3"/>
            <a:endCxn id="74790" idx="2"/>
          </p:cNvCxnSpPr>
          <p:nvPr/>
        </p:nvCxnSpPr>
        <p:spPr bwMode="auto">
          <a:xfrm>
            <a:off x="7010400" y="4392256"/>
            <a:ext cx="906185" cy="2734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90" name="Oval 38"/>
          <p:cNvSpPr>
            <a:spLocks noChangeArrowheads="1"/>
          </p:cNvSpPr>
          <p:nvPr/>
        </p:nvSpPr>
        <p:spPr bwMode="auto">
          <a:xfrm>
            <a:off x="7916585" y="4248150"/>
            <a:ext cx="609600" cy="342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8057873" y="432911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33350"/>
            <a:ext cx="8763000" cy="485775"/>
          </a:xfrm>
        </p:spPr>
        <p:txBody>
          <a:bodyPr/>
          <a:lstStyle/>
          <a:p>
            <a:pPr algn="r"/>
            <a:r>
              <a:rPr lang="en-US" sz="2400" dirty="0"/>
              <a:t>Activity Diagram H3 - Simple Financial Calculator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8" name="AutoShape 5">
            <a:extLst>
              <a:ext uri="{FF2B5EF4-FFF2-40B4-BE49-F238E27FC236}">
                <a16:creationId xmlns:a16="http://schemas.microsoft.com/office/drawing/2014/main" id="{EB376F80-D315-4E30-9CC8-4FCB89C0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473" y="1854280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63" name="AutoShape 13">
            <a:extLst>
              <a:ext uri="{FF2B5EF4-FFF2-40B4-BE49-F238E27FC236}">
                <a16:creationId xmlns:a16="http://schemas.microsoft.com/office/drawing/2014/main" id="{DFFBAC28-1C59-4624-81C4-4F73186FC82F}"/>
              </a:ext>
            </a:extLst>
          </p:cNvPr>
          <p:cNvCxnSpPr>
            <a:cxnSpLocks noChangeShapeType="1"/>
            <a:stCxn id="74754" idx="3"/>
            <a:endCxn id="58" idx="1"/>
          </p:cNvCxnSpPr>
          <p:nvPr/>
        </p:nvCxnSpPr>
        <p:spPr bwMode="auto">
          <a:xfrm>
            <a:off x="1150511" y="2010869"/>
            <a:ext cx="1146962" cy="434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AutoShape 13">
            <a:extLst>
              <a:ext uri="{FF2B5EF4-FFF2-40B4-BE49-F238E27FC236}">
                <a16:creationId xmlns:a16="http://schemas.microsoft.com/office/drawing/2014/main" id="{E32CA4E8-2715-4285-A53F-AB7BB3596CEF}"/>
              </a:ext>
            </a:extLst>
          </p:cNvPr>
          <p:cNvCxnSpPr>
            <a:cxnSpLocks noChangeShapeType="1"/>
            <a:stCxn id="58" idx="3"/>
            <a:endCxn id="69" idx="2"/>
          </p:cNvCxnSpPr>
          <p:nvPr/>
        </p:nvCxnSpPr>
        <p:spPr bwMode="auto">
          <a:xfrm>
            <a:off x="3148788" y="2054305"/>
            <a:ext cx="223934" cy="247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9" name="Oval 17">
            <a:extLst>
              <a:ext uri="{FF2B5EF4-FFF2-40B4-BE49-F238E27FC236}">
                <a16:creationId xmlns:a16="http://schemas.microsoft.com/office/drawing/2014/main" id="{37D12DB4-5D03-49D3-8BAA-82722F873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722" y="1971051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AutoShape 2">
            <a:extLst>
              <a:ext uri="{FF2B5EF4-FFF2-40B4-BE49-F238E27FC236}">
                <a16:creationId xmlns:a16="http://schemas.microsoft.com/office/drawing/2014/main" id="{B92804A3-D9A5-45F8-99BC-E9BCEEC08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11" y="2983970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cxnSp>
        <p:nvCxnSpPr>
          <p:cNvPr id="73" name="AutoShape 11">
            <a:extLst>
              <a:ext uri="{FF2B5EF4-FFF2-40B4-BE49-F238E27FC236}">
                <a16:creationId xmlns:a16="http://schemas.microsoft.com/office/drawing/2014/main" id="{6CB053A5-1365-4B47-98F5-5A5B8A0CB5AE}"/>
              </a:ext>
            </a:extLst>
          </p:cNvPr>
          <p:cNvCxnSpPr>
            <a:cxnSpLocks noChangeShapeType="1"/>
            <a:stCxn id="72" idx="2"/>
            <a:endCxn id="78" idx="0"/>
          </p:cNvCxnSpPr>
          <p:nvPr/>
        </p:nvCxnSpPr>
        <p:spPr bwMode="auto">
          <a:xfrm>
            <a:off x="807611" y="3326870"/>
            <a:ext cx="0" cy="8349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AutoShape 5">
            <a:extLst>
              <a:ext uri="{FF2B5EF4-FFF2-40B4-BE49-F238E27FC236}">
                <a16:creationId xmlns:a16="http://schemas.microsoft.com/office/drawing/2014/main" id="{659F99C4-0245-4736-A6DB-DD6FD0DD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473" y="2997643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75" name="AutoShape 13">
            <a:extLst>
              <a:ext uri="{FF2B5EF4-FFF2-40B4-BE49-F238E27FC236}">
                <a16:creationId xmlns:a16="http://schemas.microsoft.com/office/drawing/2014/main" id="{F4CFAF6A-9F3F-4608-8E9A-40D85CC44701}"/>
              </a:ext>
            </a:extLst>
          </p:cNvPr>
          <p:cNvCxnSpPr>
            <a:cxnSpLocks noChangeShapeType="1"/>
            <a:stCxn id="72" idx="3"/>
            <a:endCxn id="74" idx="1"/>
          </p:cNvCxnSpPr>
          <p:nvPr/>
        </p:nvCxnSpPr>
        <p:spPr bwMode="auto">
          <a:xfrm>
            <a:off x="1150511" y="3155420"/>
            <a:ext cx="1146962" cy="422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13">
            <a:extLst>
              <a:ext uri="{FF2B5EF4-FFF2-40B4-BE49-F238E27FC236}">
                <a16:creationId xmlns:a16="http://schemas.microsoft.com/office/drawing/2014/main" id="{DC86BBC7-8373-4883-95EF-4AE7D27EEBBF}"/>
              </a:ext>
            </a:extLst>
          </p:cNvPr>
          <p:cNvCxnSpPr>
            <a:cxnSpLocks noChangeShapeType="1"/>
            <a:stCxn id="74" idx="3"/>
            <a:endCxn id="77" idx="2"/>
          </p:cNvCxnSpPr>
          <p:nvPr/>
        </p:nvCxnSpPr>
        <p:spPr bwMode="auto">
          <a:xfrm>
            <a:off x="3148788" y="3197668"/>
            <a:ext cx="25659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17">
            <a:extLst>
              <a:ext uri="{FF2B5EF4-FFF2-40B4-BE49-F238E27FC236}">
                <a16:creationId xmlns:a16="http://schemas.microsoft.com/office/drawing/2014/main" id="{C6AE3696-6517-476B-8C4C-587F2D87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381" y="31119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AutoShape 2">
            <a:extLst>
              <a:ext uri="{FF2B5EF4-FFF2-40B4-BE49-F238E27FC236}">
                <a16:creationId xmlns:a16="http://schemas.microsoft.com/office/drawing/2014/main" id="{D8B8983C-6D26-4934-B5D1-CC8B2F0F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11" y="4161780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cxnSp>
        <p:nvCxnSpPr>
          <p:cNvPr id="79" name="AutoShape 11">
            <a:extLst>
              <a:ext uri="{FF2B5EF4-FFF2-40B4-BE49-F238E27FC236}">
                <a16:creationId xmlns:a16="http://schemas.microsoft.com/office/drawing/2014/main" id="{D0BEB868-08FD-4244-B5AE-1F4E66159F81}"/>
              </a:ext>
            </a:extLst>
          </p:cNvPr>
          <p:cNvCxnSpPr>
            <a:cxnSpLocks noChangeShapeType="1"/>
            <a:stCxn id="78" idx="2"/>
            <a:endCxn id="124" idx="0"/>
          </p:cNvCxnSpPr>
          <p:nvPr/>
        </p:nvCxnSpPr>
        <p:spPr bwMode="auto">
          <a:xfrm rot="5400000" flipH="1" flipV="1">
            <a:off x="1228032" y="557387"/>
            <a:ext cx="3526871" cy="4367715"/>
          </a:xfrm>
          <a:prstGeom prst="bentConnector5">
            <a:avLst>
              <a:gd name="adj1" fmla="val -6482"/>
              <a:gd name="adj2" fmla="val 74906"/>
              <a:gd name="adj3" fmla="val 10648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5">
            <a:extLst>
              <a:ext uri="{FF2B5EF4-FFF2-40B4-BE49-F238E27FC236}">
                <a16:creationId xmlns:a16="http://schemas.microsoft.com/office/drawing/2014/main" id="{7044AF15-7990-47F2-B8A5-C8FA9833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473" y="4121903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81" name="AutoShape 13">
            <a:extLst>
              <a:ext uri="{FF2B5EF4-FFF2-40B4-BE49-F238E27FC236}">
                <a16:creationId xmlns:a16="http://schemas.microsoft.com/office/drawing/2014/main" id="{1192E924-D359-4347-9F8F-4B53D2C951F3}"/>
              </a:ext>
            </a:extLst>
          </p:cNvPr>
          <p:cNvCxnSpPr>
            <a:cxnSpLocks noChangeShapeType="1"/>
            <a:stCxn id="78" idx="3"/>
            <a:endCxn id="80" idx="1"/>
          </p:cNvCxnSpPr>
          <p:nvPr/>
        </p:nvCxnSpPr>
        <p:spPr bwMode="auto">
          <a:xfrm flipV="1">
            <a:off x="1150511" y="4321928"/>
            <a:ext cx="1146962" cy="113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13">
            <a:extLst>
              <a:ext uri="{FF2B5EF4-FFF2-40B4-BE49-F238E27FC236}">
                <a16:creationId xmlns:a16="http://schemas.microsoft.com/office/drawing/2014/main" id="{006E59ED-C60F-48E3-9B4F-0D0392656C43}"/>
              </a:ext>
            </a:extLst>
          </p:cNvPr>
          <p:cNvCxnSpPr>
            <a:cxnSpLocks noChangeShapeType="1"/>
            <a:stCxn id="80" idx="3"/>
            <a:endCxn id="83" idx="2"/>
          </p:cNvCxnSpPr>
          <p:nvPr/>
        </p:nvCxnSpPr>
        <p:spPr bwMode="auto">
          <a:xfrm flipV="1">
            <a:off x="3148788" y="4296335"/>
            <a:ext cx="256593" cy="255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Oval 17">
            <a:extLst>
              <a:ext uri="{FF2B5EF4-FFF2-40B4-BE49-F238E27FC236}">
                <a16:creationId xmlns:a16="http://schemas.microsoft.com/office/drawing/2014/main" id="{09644836-8E3A-47C3-9B10-589BC960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381" y="421061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 Box 20">
            <a:extLst>
              <a:ext uri="{FF2B5EF4-FFF2-40B4-BE49-F238E27FC236}">
                <a16:creationId xmlns:a16="http://schemas.microsoft.com/office/drawing/2014/main" id="{AACF8D1F-24E0-462A-9E78-E91D6269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78" y="1535716"/>
            <a:ext cx="1204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Principal missing or </a:t>
            </a:r>
            <a:r>
              <a:rPr lang="en-US" dirty="0" err="1">
                <a:solidFill>
                  <a:schemeClr val="tx1"/>
                </a:solidFill>
                <a:effectLst/>
              </a:rPr>
              <a:t>NaN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AutoShape 2">
            <a:extLst>
              <a:ext uri="{FF2B5EF4-FFF2-40B4-BE49-F238E27FC236}">
                <a16:creationId xmlns:a16="http://schemas.microsoft.com/office/drawing/2014/main" id="{3BA06584-A393-4B96-97ED-F97636B5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426" y="977809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cxnSp>
        <p:nvCxnSpPr>
          <p:cNvPr id="125" name="AutoShape 11">
            <a:extLst>
              <a:ext uri="{FF2B5EF4-FFF2-40B4-BE49-F238E27FC236}">
                <a16:creationId xmlns:a16="http://schemas.microsoft.com/office/drawing/2014/main" id="{B60121E7-A04D-402F-8615-70FC4AE859E6}"/>
              </a:ext>
            </a:extLst>
          </p:cNvPr>
          <p:cNvCxnSpPr>
            <a:cxnSpLocks noChangeShapeType="1"/>
            <a:stCxn id="124" idx="2"/>
            <a:endCxn id="130" idx="0"/>
          </p:cNvCxnSpPr>
          <p:nvPr/>
        </p:nvCxnSpPr>
        <p:spPr bwMode="auto">
          <a:xfrm>
            <a:off x="5175326" y="1320709"/>
            <a:ext cx="0" cy="748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6" name="AutoShape 5">
            <a:extLst>
              <a:ext uri="{FF2B5EF4-FFF2-40B4-BE49-F238E27FC236}">
                <a16:creationId xmlns:a16="http://schemas.microsoft.com/office/drawing/2014/main" id="{F27F64C5-5162-47D0-A26D-054C65AB2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37" y="952082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127" name="AutoShape 13">
            <a:extLst>
              <a:ext uri="{FF2B5EF4-FFF2-40B4-BE49-F238E27FC236}">
                <a16:creationId xmlns:a16="http://schemas.microsoft.com/office/drawing/2014/main" id="{17FFFBE0-78FE-4B74-BA1F-F8F923A9E97A}"/>
              </a:ext>
            </a:extLst>
          </p:cNvPr>
          <p:cNvCxnSpPr>
            <a:cxnSpLocks noChangeShapeType="1"/>
            <a:stCxn id="124" idx="3"/>
            <a:endCxn id="126" idx="1"/>
          </p:cNvCxnSpPr>
          <p:nvPr/>
        </p:nvCxnSpPr>
        <p:spPr bwMode="auto">
          <a:xfrm>
            <a:off x="5518226" y="1149259"/>
            <a:ext cx="1423411" cy="28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8" name="AutoShape 13">
            <a:extLst>
              <a:ext uri="{FF2B5EF4-FFF2-40B4-BE49-F238E27FC236}">
                <a16:creationId xmlns:a16="http://schemas.microsoft.com/office/drawing/2014/main" id="{22CAE81B-9434-4090-A4F1-936D04F6BD2A}"/>
              </a:ext>
            </a:extLst>
          </p:cNvPr>
          <p:cNvCxnSpPr>
            <a:cxnSpLocks noChangeShapeType="1"/>
            <a:stCxn id="126" idx="3"/>
            <a:endCxn id="129" idx="2"/>
          </p:cNvCxnSpPr>
          <p:nvPr/>
        </p:nvCxnSpPr>
        <p:spPr bwMode="auto">
          <a:xfrm>
            <a:off x="7792952" y="1152107"/>
            <a:ext cx="207602" cy="9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9" name="Oval 17">
            <a:extLst>
              <a:ext uri="{FF2B5EF4-FFF2-40B4-BE49-F238E27FC236}">
                <a16:creationId xmlns:a16="http://schemas.microsoft.com/office/drawing/2014/main" id="{9748E1B0-FAF8-4A73-85B9-7BA6F903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554" y="1067377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AutoShape 2">
            <a:extLst>
              <a:ext uri="{FF2B5EF4-FFF2-40B4-BE49-F238E27FC236}">
                <a16:creationId xmlns:a16="http://schemas.microsoft.com/office/drawing/2014/main" id="{207EC7B5-3A42-4766-94E7-4BD0AFEB4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426" y="2069272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cxnSp>
        <p:nvCxnSpPr>
          <p:cNvPr id="131" name="AutoShape 11">
            <a:extLst>
              <a:ext uri="{FF2B5EF4-FFF2-40B4-BE49-F238E27FC236}">
                <a16:creationId xmlns:a16="http://schemas.microsoft.com/office/drawing/2014/main" id="{2CEF193E-3F18-4123-AC98-A139C6E871EE}"/>
              </a:ext>
            </a:extLst>
          </p:cNvPr>
          <p:cNvCxnSpPr>
            <a:cxnSpLocks noChangeShapeType="1"/>
            <a:stCxn id="130" idx="2"/>
            <a:endCxn id="136" idx="0"/>
          </p:cNvCxnSpPr>
          <p:nvPr/>
        </p:nvCxnSpPr>
        <p:spPr bwMode="auto">
          <a:xfrm>
            <a:off x="5175326" y="2412172"/>
            <a:ext cx="0" cy="7432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2" name="AutoShape 5">
            <a:extLst>
              <a:ext uri="{FF2B5EF4-FFF2-40B4-BE49-F238E27FC236}">
                <a16:creationId xmlns:a16="http://schemas.microsoft.com/office/drawing/2014/main" id="{B4799652-DDA4-4449-BA62-0DF3D78A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37" y="2082793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133" name="AutoShape 13">
            <a:extLst>
              <a:ext uri="{FF2B5EF4-FFF2-40B4-BE49-F238E27FC236}">
                <a16:creationId xmlns:a16="http://schemas.microsoft.com/office/drawing/2014/main" id="{C53E499A-ADCE-49FA-BDB0-2828DF652C76}"/>
              </a:ext>
            </a:extLst>
          </p:cNvPr>
          <p:cNvCxnSpPr>
            <a:cxnSpLocks noChangeShapeType="1"/>
            <a:stCxn id="130" idx="3"/>
            <a:endCxn id="132" idx="1"/>
          </p:cNvCxnSpPr>
          <p:nvPr/>
        </p:nvCxnSpPr>
        <p:spPr bwMode="auto">
          <a:xfrm>
            <a:off x="5518226" y="2240722"/>
            <a:ext cx="1423411" cy="420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4" name="AutoShape 13">
            <a:extLst>
              <a:ext uri="{FF2B5EF4-FFF2-40B4-BE49-F238E27FC236}">
                <a16:creationId xmlns:a16="http://schemas.microsoft.com/office/drawing/2014/main" id="{258B2B01-C07A-45DC-B74D-C4DE34578646}"/>
              </a:ext>
            </a:extLst>
          </p:cNvPr>
          <p:cNvCxnSpPr>
            <a:cxnSpLocks noChangeShapeType="1"/>
            <a:stCxn id="132" idx="3"/>
            <a:endCxn id="135" idx="2"/>
          </p:cNvCxnSpPr>
          <p:nvPr/>
        </p:nvCxnSpPr>
        <p:spPr bwMode="auto">
          <a:xfrm>
            <a:off x="7792952" y="2282818"/>
            <a:ext cx="184192" cy="28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5" name="Oval 17">
            <a:extLst>
              <a:ext uri="{FF2B5EF4-FFF2-40B4-BE49-F238E27FC236}">
                <a16:creationId xmlns:a16="http://schemas.microsoft.com/office/drawing/2014/main" id="{4A6582A7-7A30-4196-B886-C29FB5A5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44" y="219997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AutoShape 2">
            <a:extLst>
              <a:ext uri="{FF2B5EF4-FFF2-40B4-BE49-F238E27FC236}">
                <a16:creationId xmlns:a16="http://schemas.microsoft.com/office/drawing/2014/main" id="{F433C3BA-B6B1-436D-AB93-420EDDFE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426" y="3155420"/>
            <a:ext cx="685800" cy="3429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37" name="AutoShape 5">
            <a:extLst>
              <a:ext uri="{FF2B5EF4-FFF2-40B4-BE49-F238E27FC236}">
                <a16:creationId xmlns:a16="http://schemas.microsoft.com/office/drawing/2014/main" id="{1D5DD832-724F-4AA2-8EB2-6A51A1C1B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37" y="3112704"/>
            <a:ext cx="851315" cy="4000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Error message</a:t>
            </a:r>
          </a:p>
        </p:txBody>
      </p:sp>
      <p:cxnSp>
        <p:nvCxnSpPr>
          <p:cNvPr id="138" name="AutoShape 13">
            <a:extLst>
              <a:ext uri="{FF2B5EF4-FFF2-40B4-BE49-F238E27FC236}">
                <a16:creationId xmlns:a16="http://schemas.microsoft.com/office/drawing/2014/main" id="{7306CA2C-1F7A-4A3D-B891-21CA810EA348}"/>
              </a:ext>
            </a:extLst>
          </p:cNvPr>
          <p:cNvCxnSpPr>
            <a:cxnSpLocks noChangeShapeType="1"/>
            <a:stCxn id="136" idx="3"/>
            <a:endCxn id="137" idx="1"/>
          </p:cNvCxnSpPr>
          <p:nvPr/>
        </p:nvCxnSpPr>
        <p:spPr bwMode="auto">
          <a:xfrm flipV="1">
            <a:off x="5518226" y="3312729"/>
            <a:ext cx="1423411" cy="141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9" name="AutoShape 13">
            <a:extLst>
              <a:ext uri="{FF2B5EF4-FFF2-40B4-BE49-F238E27FC236}">
                <a16:creationId xmlns:a16="http://schemas.microsoft.com/office/drawing/2014/main" id="{1FABBA25-3FAE-47D4-BC33-23BC32DE81DF}"/>
              </a:ext>
            </a:extLst>
          </p:cNvPr>
          <p:cNvCxnSpPr>
            <a:cxnSpLocks noChangeShapeType="1"/>
            <a:stCxn id="137" idx="3"/>
            <a:endCxn id="140" idx="2"/>
          </p:cNvCxnSpPr>
          <p:nvPr/>
        </p:nvCxnSpPr>
        <p:spPr bwMode="auto">
          <a:xfrm flipV="1">
            <a:off x="7792952" y="3308460"/>
            <a:ext cx="202793" cy="42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0" name="Oval 17">
            <a:extLst>
              <a:ext uri="{FF2B5EF4-FFF2-40B4-BE49-F238E27FC236}">
                <a16:creationId xmlns:a16="http://schemas.microsoft.com/office/drawing/2014/main" id="{FCA390E6-2628-454D-A844-99A900063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745" y="3222735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Text Box 20">
            <a:extLst>
              <a:ext uri="{FF2B5EF4-FFF2-40B4-BE49-F238E27FC236}">
                <a16:creationId xmlns:a16="http://schemas.microsoft.com/office/drawing/2014/main" id="{853999A0-12E5-4D93-9C2A-06513821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44" y="2705635"/>
            <a:ext cx="1204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Years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missing or </a:t>
            </a:r>
            <a:r>
              <a:rPr lang="en-US" dirty="0" err="1">
                <a:solidFill>
                  <a:schemeClr val="tx1"/>
                </a:solidFill>
                <a:effectLst/>
              </a:rPr>
              <a:t>NaN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Text Box 20">
            <a:extLst>
              <a:ext uri="{FF2B5EF4-FFF2-40B4-BE49-F238E27FC236}">
                <a16:creationId xmlns:a16="http://schemas.microsoft.com/office/drawing/2014/main" id="{D6CDC997-DCD1-44E8-9267-37DE47C4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31" y="3890872"/>
            <a:ext cx="1204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Interest rate missing or </a:t>
            </a:r>
            <a:r>
              <a:rPr lang="en-US" dirty="0" err="1">
                <a:solidFill>
                  <a:schemeClr val="tx1"/>
                </a:solidFill>
                <a:effectLst/>
              </a:rPr>
              <a:t>NaN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5" name="AutoShape 11">
            <a:extLst>
              <a:ext uri="{FF2B5EF4-FFF2-40B4-BE49-F238E27FC236}">
                <a16:creationId xmlns:a16="http://schemas.microsoft.com/office/drawing/2014/main" id="{04C4BE87-EC78-4D2A-94E6-1214B6F353F6}"/>
              </a:ext>
            </a:extLst>
          </p:cNvPr>
          <p:cNvCxnSpPr>
            <a:cxnSpLocks noChangeShapeType="1"/>
            <a:stCxn id="136" idx="2"/>
            <a:endCxn id="146" idx="0"/>
          </p:cNvCxnSpPr>
          <p:nvPr/>
        </p:nvCxnSpPr>
        <p:spPr bwMode="auto">
          <a:xfrm rot="16200000" flipH="1">
            <a:off x="5304822" y="3368824"/>
            <a:ext cx="623583" cy="88257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6" name="AutoShape 5">
            <a:extLst>
              <a:ext uri="{FF2B5EF4-FFF2-40B4-BE49-F238E27FC236}">
                <a16:creationId xmlns:a16="http://schemas.microsoft.com/office/drawing/2014/main" id="{1E608E0C-2041-4448-A924-53FAAB1FA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903"/>
            <a:ext cx="1905000" cy="54070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Compute and display Interest and </a:t>
            </a:r>
            <a:r>
              <a:rPr lang="en-US" sz="1100" b="1" dirty="0" err="1">
                <a:solidFill>
                  <a:schemeClr val="bg1"/>
                </a:solidFill>
                <a:effectLst/>
              </a:rPr>
              <a:t>Principal+Interest</a:t>
            </a:r>
            <a:endParaRPr lang="en-US" sz="11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H3: Financial Math 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0BD5F-8691-4188-89A9-6D48E38619A3}"/>
              </a:ext>
            </a:extLst>
          </p:cNvPr>
          <p:cNvSpPr txBox="1">
            <a:spLocks noChangeArrowheads="1"/>
          </p:cNvSpPr>
          <p:nvPr/>
        </p:nvSpPr>
        <p:spPr>
          <a:xfrm>
            <a:off x="539868" y="1044649"/>
            <a:ext cx="8534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8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8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800" dirty="0">
                <a:effectLst/>
              </a:rPr>
              <a:t>interest = Principal * [(1+ Interest Rate)</a:t>
            </a:r>
            <a:r>
              <a:rPr lang="en-US" sz="2800" baseline="30000" dirty="0">
                <a:effectLst/>
              </a:rPr>
              <a:t>t</a:t>
            </a:r>
            <a:r>
              <a:rPr lang="en-US" sz="2800" dirty="0">
                <a:effectLst/>
              </a:rPr>
              <a:t> – 1]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2800" dirty="0">
              <a:effectLst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ourier Std" pitchFamily="49" charset="0"/>
              </a:rPr>
              <a:t>interest = principal *     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ourier Std" pitchFamily="49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Courier Std" pitchFamily="49" charset="0"/>
              </a:rPr>
              <a:t>         (((1 + interestRate) ^ t) – 1)</a:t>
            </a:r>
            <a:endParaRPr lang="en-US" sz="2800" dirty="0">
              <a:effectLst/>
            </a:endParaRPr>
          </a:p>
          <a:p>
            <a:pPr algn="ctr" fontAlgn="auto">
              <a:spcAft>
                <a:spcPts val="0"/>
              </a:spcAft>
            </a:pPr>
            <a:endParaRPr lang="en-US" sz="2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UML to VBA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Visual Basic for Applications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Are named places in memory where you store information.</a:t>
            </a:r>
            <a:br>
              <a:rPr lang="en-US" sz="2000" dirty="0"/>
            </a:br>
            <a:r>
              <a:rPr lang="en-US" sz="2000" dirty="0"/>
              <a:t>To create a variable, you </a:t>
            </a:r>
            <a:r>
              <a:rPr lang="en-US" sz="2000" i="1" dirty="0">
                <a:solidFill>
                  <a:srgbClr val="0070C0"/>
                </a:solidFill>
              </a:rPr>
              <a:t>declare</a:t>
            </a:r>
            <a:r>
              <a:rPr lang="en-US" sz="2000" dirty="0"/>
              <a:t> it (Dim) and you tell the computer what </a:t>
            </a:r>
            <a:r>
              <a:rPr lang="en-US" sz="2000" dirty="0">
                <a:solidFill>
                  <a:srgbClr val="0070C0"/>
                </a:solidFill>
              </a:rPr>
              <a:t>type</a:t>
            </a:r>
            <a:r>
              <a:rPr lang="en-US" sz="2000" dirty="0"/>
              <a:t> of info you want to store in it (e.g., an integer, a double, a string, a range, etc.).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Dim myInterest as double = 0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Dim userInput as string = “Stefano”</a:t>
            </a:r>
          </a:p>
          <a:p>
            <a:r>
              <a:rPr lang="en-US" sz="2000" dirty="0"/>
              <a:t>To change its content, you use the assignment operator “=”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myInterest = 0.05</a:t>
            </a:r>
          </a:p>
          <a:p>
            <a:r>
              <a:rPr lang="en-US" sz="1800" dirty="0"/>
              <a:t>To use its value, you just write its name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Dim newVariable as double = 0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newVariable = myInterest * 2 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6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>
            <a:noAutofit/>
          </a:bodyPr>
          <a:lstStyle/>
          <a:p>
            <a:r>
              <a:rPr lang="en-US" sz="2800" dirty="0"/>
              <a:t>H1 went well overall. </a:t>
            </a:r>
          </a:p>
          <a:p>
            <a:r>
              <a:rPr lang="en-US" sz="2800" dirty="0"/>
              <a:t>O</a:t>
            </a:r>
            <a:r>
              <a:rPr lang="en-US" sz="2800" i="1" dirty="0"/>
              <a:t>ptional</a:t>
            </a:r>
            <a:r>
              <a:rPr lang="en-US" sz="2800" dirty="0"/>
              <a:t> VBA resources:</a:t>
            </a:r>
            <a:br>
              <a:rPr lang="en-US" sz="2800" dirty="0"/>
            </a:br>
            <a:r>
              <a:rPr lang="en-US" sz="2800" dirty="0"/>
              <a:t>see the readings link on the schedule</a:t>
            </a:r>
          </a:p>
          <a:p>
            <a:r>
              <a:rPr lang="en-US" sz="2800" dirty="0" err="1"/>
              <a:t>EasyMeter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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Are objects with properties and behaviors.</a:t>
            </a:r>
          </a:p>
          <a:p>
            <a:r>
              <a:rPr lang="en-US" sz="2000" dirty="0"/>
              <a:t>No need to pre-specify what king of info you want to store in them.</a:t>
            </a:r>
          </a:p>
          <a:p>
            <a:r>
              <a:rPr lang="en-US" sz="2000" dirty="0"/>
              <a:t>Examples:</a:t>
            </a:r>
          </a:p>
          <a:p>
            <a:endParaRPr lang="en-US" sz="2000" dirty="0"/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Range("A1").Value = “My Excellent Calculator”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Range("A1").Font.Bold = True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Range("A1").ColumnWidth = 30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Range("A3").Value = "Interest is"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Range("B3").Columns.NumberFormat = </a:t>
            </a:r>
            <a:b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"$#,##0.00_);[Red]($#,##0.00)"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Range("B3").Value = interest</a:t>
            </a:r>
          </a:p>
        </p:txBody>
      </p:sp>
    </p:spTree>
    <p:extLst>
      <p:ext uri="{BB962C8B-B14F-4D97-AF65-F5344CB8AC3E}">
        <p14:creationId xmlns:p14="http://schemas.microsoft.com/office/powerpoint/2010/main" val="382919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Once charted with UML, financial processes are easier to implement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Recognize the patterns &amp; follow the examples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116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772802"/>
              </p:ext>
            </p:extLst>
          </p:nvPr>
        </p:nvGraphicFramePr>
        <p:xfrm>
          <a:off x="1600200" y="3638550"/>
          <a:ext cx="2362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8" name="Bitmap Image" r:id="rId4" imgW="3914939" imgH="3047877" progId="PBrush">
                  <p:embed/>
                </p:oleObj>
              </mc:Choice>
              <mc:Fallback>
                <p:oleObj name="Bitmap Image" r:id="rId4" imgW="3914939" imgH="3047877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600200" y="3638550"/>
                        <a:ext cx="2362200" cy="1371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61645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419600" y="4095750"/>
            <a:ext cx="1066800" cy="533400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699199" y="3790950"/>
            <a:ext cx="1810111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VBA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Decision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533400" y="1276350"/>
            <a:ext cx="1676400" cy="304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990575" y="2143614"/>
            <a:ext cx="762000" cy="3810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807" name="AutoShape 7"/>
          <p:cNvCxnSpPr>
            <a:cxnSpLocks noChangeShapeType="1"/>
            <a:stCxn id="76806" idx="3"/>
            <a:endCxn id="28" idx="0"/>
          </p:cNvCxnSpPr>
          <p:nvPr/>
        </p:nvCxnSpPr>
        <p:spPr bwMode="auto">
          <a:xfrm>
            <a:off x="1752575" y="2334114"/>
            <a:ext cx="835025" cy="69483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08" name="AutoShape 8"/>
          <p:cNvCxnSpPr>
            <a:cxnSpLocks noChangeShapeType="1"/>
            <a:stCxn id="76805" idx="2"/>
            <a:endCxn id="76806" idx="0"/>
          </p:cNvCxnSpPr>
          <p:nvPr/>
        </p:nvCxnSpPr>
        <p:spPr bwMode="auto">
          <a:xfrm rot="5400000">
            <a:off x="1090356" y="1862369"/>
            <a:ext cx="562465" cy="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09" name="AutoShape 9"/>
          <p:cNvCxnSpPr>
            <a:cxnSpLocks noChangeShapeType="1"/>
            <a:stCxn id="76806" idx="2"/>
            <a:endCxn id="29" idx="0"/>
          </p:cNvCxnSpPr>
          <p:nvPr/>
        </p:nvCxnSpPr>
        <p:spPr bwMode="auto">
          <a:xfrm rot="5400000">
            <a:off x="1098771" y="2603744"/>
            <a:ext cx="351935" cy="1936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6400" y="1962149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Arial" charset="0"/>
              </a:rPr>
              <a:t>creditRate &gt; 50%</a:t>
            </a:r>
          </a:p>
        </p:txBody>
      </p:sp>
      <p:cxnSp>
        <p:nvCxnSpPr>
          <p:cNvPr id="76827" name="AutoShape 27"/>
          <p:cNvCxnSpPr>
            <a:cxnSpLocks noChangeShapeType="1"/>
            <a:endCxn id="76805" idx="0"/>
          </p:cNvCxnSpPr>
          <p:nvPr/>
        </p:nvCxnSpPr>
        <p:spPr bwMode="auto">
          <a:xfrm rot="5400000">
            <a:off x="1219995" y="1123948"/>
            <a:ext cx="304007" cy="7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6200" y="1276350"/>
            <a:ext cx="5105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8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creditRange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 as Double</a:t>
            </a:r>
          </a:p>
          <a:p>
            <a:pPr algn="l"/>
            <a:endParaRPr lang="en-US" sz="18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‘ More instructions…</a:t>
            </a:r>
          </a:p>
          <a:p>
            <a:pPr algn="l"/>
            <a:endParaRPr lang="en-US" sz="18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creditRate &gt; 0.5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Then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  Range(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"A10"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"Approved!"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Else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  Range(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"A10"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"Rejected"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If</a:t>
            </a:r>
            <a:endParaRPr lang="en-US" sz="1800" b="1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sz="1800" b="1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939900" y="3028949"/>
            <a:ext cx="1295400" cy="685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Print “Approved”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568300" y="2876549"/>
            <a:ext cx="1219200" cy="5334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Print “Rejected”</a:t>
            </a:r>
          </a:p>
        </p:txBody>
      </p:sp>
      <p:cxnSp>
        <p:nvCxnSpPr>
          <p:cNvPr id="43" name="AutoShape 9"/>
          <p:cNvCxnSpPr>
            <a:cxnSpLocks noChangeShapeType="1"/>
            <a:stCxn id="29" idx="2"/>
            <a:endCxn id="45" idx="0"/>
          </p:cNvCxnSpPr>
          <p:nvPr/>
        </p:nvCxnSpPr>
        <p:spPr bwMode="auto">
          <a:xfrm rot="16200000" flipH="1">
            <a:off x="987400" y="3600449"/>
            <a:ext cx="609600" cy="228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568300" y="4019549"/>
            <a:ext cx="1676400" cy="304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48" name="AutoShape 9"/>
          <p:cNvCxnSpPr>
            <a:cxnSpLocks noChangeShapeType="1"/>
            <a:stCxn id="28" idx="2"/>
            <a:endCxn id="45" idx="3"/>
          </p:cNvCxnSpPr>
          <p:nvPr/>
        </p:nvCxnSpPr>
        <p:spPr bwMode="auto">
          <a:xfrm rot="5400000">
            <a:off x="2187550" y="3771898"/>
            <a:ext cx="457201" cy="342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" name="AutoShape 9"/>
          <p:cNvCxnSpPr>
            <a:cxnSpLocks noChangeShapeType="1"/>
          </p:cNvCxnSpPr>
          <p:nvPr/>
        </p:nvCxnSpPr>
        <p:spPr bwMode="auto">
          <a:xfrm rot="16200000" flipH="1">
            <a:off x="1216000" y="4514849"/>
            <a:ext cx="381002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“else” Is Optional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85800" y="1276350"/>
            <a:ext cx="1676400" cy="304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142975" y="2143614"/>
            <a:ext cx="762000" cy="3810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807" name="AutoShape 7"/>
          <p:cNvCxnSpPr>
            <a:cxnSpLocks noChangeShapeType="1"/>
            <a:stCxn id="76806" idx="3"/>
            <a:endCxn id="28" idx="0"/>
          </p:cNvCxnSpPr>
          <p:nvPr/>
        </p:nvCxnSpPr>
        <p:spPr bwMode="auto">
          <a:xfrm>
            <a:off x="1904975" y="2334114"/>
            <a:ext cx="835025" cy="69483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08" name="AutoShape 8"/>
          <p:cNvCxnSpPr>
            <a:cxnSpLocks noChangeShapeType="1"/>
            <a:stCxn id="76805" idx="2"/>
            <a:endCxn id="76806" idx="0"/>
          </p:cNvCxnSpPr>
          <p:nvPr/>
        </p:nvCxnSpPr>
        <p:spPr bwMode="auto">
          <a:xfrm rot="5400000">
            <a:off x="1242756" y="1862369"/>
            <a:ext cx="562465" cy="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911619" y="1962149"/>
            <a:ext cx="1552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Arial" charset="0"/>
              </a:rPr>
              <a:t>cr. rate &gt; 50%</a:t>
            </a:r>
          </a:p>
        </p:txBody>
      </p:sp>
      <p:cxnSp>
        <p:nvCxnSpPr>
          <p:cNvPr id="76827" name="AutoShape 27"/>
          <p:cNvCxnSpPr>
            <a:cxnSpLocks noChangeShapeType="1"/>
            <a:endCxn id="76805" idx="0"/>
          </p:cNvCxnSpPr>
          <p:nvPr/>
        </p:nvCxnSpPr>
        <p:spPr bwMode="auto">
          <a:xfrm rot="5400000">
            <a:off x="1372395" y="1123948"/>
            <a:ext cx="304007" cy="7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6200" y="2038350"/>
            <a:ext cx="518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creditRate &gt; 0.5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Then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  Range(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"A10"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18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"Approved!"</a:t>
            </a:r>
            <a:endParaRPr lang="en-US" sz="18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8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If</a:t>
            </a:r>
            <a:endParaRPr lang="en-US" sz="1800" b="1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sz="18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endParaRPr lang="en-US" sz="1800" b="1" dirty="0"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092300" y="3028949"/>
            <a:ext cx="1295400" cy="685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Print “Approved”</a:t>
            </a:r>
          </a:p>
        </p:txBody>
      </p:sp>
      <p:cxnSp>
        <p:nvCxnSpPr>
          <p:cNvPr id="43" name="AutoShape 9"/>
          <p:cNvCxnSpPr>
            <a:cxnSpLocks noChangeShapeType="1"/>
            <a:stCxn id="76806" idx="2"/>
            <a:endCxn id="45" idx="0"/>
          </p:cNvCxnSpPr>
          <p:nvPr/>
        </p:nvCxnSpPr>
        <p:spPr bwMode="auto">
          <a:xfrm rot="16200000" flipH="1">
            <a:off x="776520" y="3272068"/>
            <a:ext cx="1494935" cy="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685800" y="4019549"/>
            <a:ext cx="1676400" cy="304799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48" name="AutoShape 9"/>
          <p:cNvCxnSpPr>
            <a:cxnSpLocks noChangeShapeType="1"/>
            <a:stCxn id="28" idx="2"/>
            <a:endCxn id="45" idx="3"/>
          </p:cNvCxnSpPr>
          <p:nvPr/>
        </p:nvCxnSpPr>
        <p:spPr bwMode="auto">
          <a:xfrm rot="5400000">
            <a:off x="2322500" y="3754448"/>
            <a:ext cx="457201" cy="3778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" name="AutoShape 9"/>
          <p:cNvCxnSpPr>
            <a:cxnSpLocks noChangeShapeType="1"/>
          </p:cNvCxnSpPr>
          <p:nvPr/>
        </p:nvCxnSpPr>
        <p:spPr bwMode="auto">
          <a:xfrm rot="16200000" flipH="1">
            <a:off x="1333500" y="4514849"/>
            <a:ext cx="381002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38200" y="1009055"/>
            <a:ext cx="7543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effectLst/>
              </a:rPr>
              <a:t>AND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:</a:t>
            </a:r>
            <a:endParaRPr lang="en-US" sz="3600" b="1" dirty="0">
              <a:solidFill>
                <a:schemeClr val="folHlink"/>
              </a:solidFill>
              <a:effectLst/>
            </a:endParaRPr>
          </a:p>
          <a:p>
            <a:pPr algn="l"/>
            <a:endParaRPr lang="en-US" sz="2000" b="1" dirty="0">
              <a:solidFill>
                <a:schemeClr val="folHlink"/>
              </a:solidFill>
              <a:effectLst/>
            </a:endParaRPr>
          </a:p>
          <a:p>
            <a:pPr algn="l"/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	if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 (creditRate &gt; 0.5 ) </a:t>
            </a:r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And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 (age &gt; 21)</a:t>
            </a: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effectLst/>
              </a:rPr>
              <a:t>OR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:</a:t>
            </a:r>
            <a:endParaRPr lang="en-US" sz="4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	if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 (creditRate &lt;= 0.5 ) </a:t>
            </a:r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Or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 (age &gt; 21)</a:t>
            </a: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effectLst/>
              </a:rPr>
              <a:t>NOT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:</a:t>
            </a:r>
            <a:endParaRPr lang="en-US" sz="4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	if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 Not (age = 21)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effectLst/>
                <a:latin typeface="+mn-lt"/>
              </a:rPr>
              <a:t>alternatively, you can use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  <a:effectLst/>
                <a:latin typeface="Courier New" pitchFamily="49" charset="0"/>
              </a:rPr>
              <a:t>	If </a:t>
            </a:r>
            <a:r>
              <a:rPr lang="en-US" sz="2000" b="1" dirty="0">
                <a:solidFill>
                  <a:schemeClr val="tx1"/>
                </a:solidFill>
                <a:effectLst/>
                <a:latin typeface="Courier New" pitchFamily="49" charset="0"/>
              </a:rPr>
              <a:t>age &lt;&gt; 21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 rot="17450002">
            <a:off x="6210260" y="1227236"/>
            <a:ext cx="80" cy="345877"/>
          </a:xfrm>
          <a:prstGeom prst="leftArrow">
            <a:avLst>
              <a:gd name="adj1" fmla="val 44167"/>
              <a:gd name="adj2" fmla="val 4458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 rot="17450002">
            <a:off x="6362660" y="2541686"/>
            <a:ext cx="80" cy="345877"/>
          </a:xfrm>
          <a:prstGeom prst="leftArrow">
            <a:avLst>
              <a:gd name="adj1" fmla="val 44167"/>
              <a:gd name="adj2" fmla="val 4458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 rot="17450002">
            <a:off x="1714460" y="3856136"/>
            <a:ext cx="80" cy="345877"/>
          </a:xfrm>
          <a:prstGeom prst="leftArrow">
            <a:avLst>
              <a:gd name="adj1" fmla="val 44167"/>
              <a:gd name="adj2" fmla="val 4458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Implementing a Decision Loop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95300" y="2931914"/>
            <a:ext cx="84201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inputFromUser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As String</a:t>
            </a:r>
          </a:p>
          <a:p>
            <a:pPr algn="l"/>
            <a:endParaRPr lang="en-US" sz="20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Do</a:t>
            </a:r>
            <a:endParaRPr lang="en-US" sz="20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inputFromUser = InputBox(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“Amount of principal?"</a:t>
            </a:r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principal =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.Parse(inputFromUser)</a:t>
            </a:r>
            <a:endParaRPr lang="en-US" sz="20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principal &lt;= 0</a:t>
            </a:r>
          </a:p>
          <a:p>
            <a:pPr algn="l"/>
            <a:endParaRPr lang="en-US" sz="20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5000" y="1036941"/>
            <a:ext cx="3048000" cy="1943101"/>
            <a:chOff x="152400" y="1619249"/>
            <a:chExt cx="3048000" cy="1943101"/>
          </a:xfrm>
        </p:grpSpPr>
        <p:sp>
          <p:nvSpPr>
            <p:cNvPr id="76805" name="AutoShape 5"/>
            <p:cNvSpPr>
              <a:spLocks noChangeArrowheads="1"/>
            </p:cNvSpPr>
            <p:nvPr/>
          </p:nvSpPr>
          <p:spPr bwMode="auto">
            <a:xfrm>
              <a:off x="152400" y="1809751"/>
              <a:ext cx="2673350" cy="73620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effectLst/>
                  <a:latin typeface="Arial" charset="0"/>
                </a:rPr>
                <a:t>Ask the user the amount of principal in $</a:t>
              </a:r>
            </a:p>
          </p:txBody>
        </p:sp>
        <p:sp>
          <p:nvSpPr>
            <p:cNvPr id="76806" name="AutoShape 6"/>
            <p:cNvSpPr>
              <a:spLocks noChangeArrowheads="1"/>
            </p:cNvSpPr>
            <p:nvPr/>
          </p:nvSpPr>
          <p:spPr bwMode="auto">
            <a:xfrm>
              <a:off x="1108075" y="2837656"/>
              <a:ext cx="762000" cy="381000"/>
            </a:xfrm>
            <a:prstGeom prst="flowChartDecision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6807" name="AutoShape 7"/>
            <p:cNvCxnSpPr>
              <a:cxnSpLocks noChangeShapeType="1"/>
              <a:stCxn id="76806" idx="3"/>
              <a:endCxn id="76805" idx="3"/>
            </p:cNvCxnSpPr>
            <p:nvPr/>
          </p:nvCxnSpPr>
          <p:spPr bwMode="auto">
            <a:xfrm flipV="1">
              <a:off x="1870075" y="2177853"/>
              <a:ext cx="955675" cy="850303"/>
            </a:xfrm>
            <a:prstGeom prst="bentConnector3">
              <a:avLst>
                <a:gd name="adj1" fmla="val 12392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6808" name="AutoShape 8"/>
            <p:cNvCxnSpPr>
              <a:cxnSpLocks noChangeShapeType="1"/>
              <a:stCxn id="76805" idx="2"/>
              <a:endCxn id="76806" idx="0"/>
            </p:cNvCxnSpPr>
            <p:nvPr/>
          </p:nvCxnSpPr>
          <p:spPr bwMode="auto">
            <a:xfrm rot="5400000">
              <a:off x="1343225" y="2691805"/>
              <a:ext cx="291701" cy="15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6809" name="AutoShape 9"/>
            <p:cNvCxnSpPr>
              <a:cxnSpLocks noChangeShapeType="1"/>
              <a:stCxn id="76806" idx="2"/>
            </p:cNvCxnSpPr>
            <p:nvPr/>
          </p:nvCxnSpPr>
          <p:spPr bwMode="auto">
            <a:xfrm rot="5400000">
              <a:off x="1317625" y="3390106"/>
              <a:ext cx="342900" cy="15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1800519" y="2732391"/>
              <a:ext cx="13236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effectLst/>
                  <a:latin typeface="Arial" charset="0"/>
                </a:rPr>
                <a:t>Principal &lt;= $0</a:t>
              </a:r>
            </a:p>
          </p:txBody>
        </p:sp>
        <p:cxnSp>
          <p:nvCxnSpPr>
            <p:cNvPr id="76827" name="AutoShape 27"/>
            <p:cNvCxnSpPr>
              <a:cxnSpLocks noChangeShapeType="1"/>
              <a:endCxn id="76805" idx="0"/>
            </p:cNvCxnSpPr>
            <p:nvPr/>
          </p:nvCxnSpPr>
          <p:spPr bwMode="auto">
            <a:xfrm rot="5400000">
              <a:off x="1394224" y="1714101"/>
              <a:ext cx="190501" cy="79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1676400" y="2609056"/>
              <a:ext cx="1524000" cy="8382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23" name="AutoShape 23"/>
          <p:cNvCxnSpPr>
            <a:cxnSpLocks noChangeShapeType="1"/>
            <a:stCxn id="76819" idx="2"/>
            <a:endCxn id="76824" idx="0"/>
          </p:cNvCxnSpPr>
          <p:nvPr/>
        </p:nvCxnSpPr>
        <p:spPr bwMode="auto">
          <a:xfrm rot="16200000" flipH="1">
            <a:off x="1649857" y="4592591"/>
            <a:ext cx="282079" cy="3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Implementing a Nested Loop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57200" y="1809751"/>
            <a:ext cx="2673350" cy="52744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the amount of principal in $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412875" y="2628900"/>
            <a:ext cx="762000" cy="3810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807" name="AutoShape 7"/>
          <p:cNvCxnSpPr>
            <a:cxnSpLocks noChangeShapeType="1"/>
            <a:stCxn id="76806" idx="3"/>
            <a:endCxn id="76805" idx="3"/>
          </p:cNvCxnSpPr>
          <p:nvPr/>
        </p:nvCxnSpPr>
        <p:spPr bwMode="auto">
          <a:xfrm flipV="1">
            <a:off x="2174875" y="2073475"/>
            <a:ext cx="955675" cy="745925"/>
          </a:xfrm>
          <a:prstGeom prst="bentConnector3">
            <a:avLst>
              <a:gd name="adj1" fmla="val 12392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08" name="AutoShape 8"/>
          <p:cNvCxnSpPr>
            <a:cxnSpLocks noChangeShapeType="1"/>
            <a:stCxn id="76805" idx="2"/>
            <a:endCxn id="76806" idx="0"/>
          </p:cNvCxnSpPr>
          <p:nvPr/>
        </p:nvCxnSpPr>
        <p:spPr bwMode="auto">
          <a:xfrm rot="5400000">
            <a:off x="1648024" y="2483049"/>
            <a:ext cx="291702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09" name="AutoShape 9"/>
          <p:cNvCxnSpPr>
            <a:cxnSpLocks noChangeShapeType="1"/>
            <a:stCxn id="76806" idx="2"/>
            <a:endCxn id="76818" idx="0"/>
          </p:cNvCxnSpPr>
          <p:nvPr/>
        </p:nvCxnSpPr>
        <p:spPr bwMode="auto">
          <a:xfrm rot="5400000">
            <a:off x="1620838" y="3179763"/>
            <a:ext cx="342900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105319" y="2523635"/>
            <a:ext cx="13236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Arial" charset="0"/>
              </a:rPr>
              <a:t>Less than / equal to $0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706368" y="1064739"/>
            <a:ext cx="5410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Do</a:t>
            </a:r>
            <a:endParaRPr lang="en-US" sz="1600" b="1" dirty="0"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rgbClr val="33CC33"/>
                </a:solidFill>
                <a:effectLst/>
                <a:latin typeface="Courier New" pitchFamily="49" charset="0"/>
                <a:cs typeface="Courier New" pitchFamily="49" charset="0"/>
              </a:rPr>
              <a:t>   ‘  Task A </a:t>
            </a:r>
          </a:p>
          <a:p>
            <a:pPr algn="l"/>
            <a:endParaRPr lang="en-US" sz="1600" b="1" dirty="0">
              <a:solidFill>
                <a:srgbClr val="33CC33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Do</a:t>
            </a:r>
            <a:endParaRPr lang="en-US" sz="16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    inputFromUser = InputBox(</a:t>
            </a:r>
            <a:r>
              <a:rPr lang="en-US" sz="16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“Principal?"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principal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=double.Parse(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inputFromUser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   Loop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(inputFromUser &lt;= 0</a:t>
            </a:r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33CC33"/>
                </a:solidFill>
                <a:effectLst/>
                <a:latin typeface="Courier New" pitchFamily="49" charset="0"/>
                <a:cs typeface="Courier New" pitchFamily="49" charset="0"/>
              </a:rPr>
              <a:t>‘  Task B</a:t>
            </a:r>
          </a:p>
          <a:p>
            <a:pPr algn="l"/>
            <a:endParaRPr lang="en-US" sz="1600" b="1" dirty="0">
              <a:solidFill>
                <a:prstClr val="black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inputFromUser = InputBox(</a:t>
            </a:r>
            <a:r>
              <a:rPr lang="en-US" sz="1600" b="1" dirty="0">
                <a:solidFill>
                  <a:srgbClr val="A31515"/>
                </a:solidFill>
                <a:effectLst/>
                <a:latin typeface="Courier New" pitchFamily="49" charset="0"/>
                <a:cs typeface="Courier New" pitchFamily="49" charset="0"/>
              </a:rPr>
              <a:t>“Want to quit?"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600" b="1" dirty="0">
                <a:solidFill>
                  <a:prstClr val="black"/>
                </a:solidFill>
                <a:effectLst/>
                <a:latin typeface="Courier New" pitchFamily="49" charset="0"/>
                <a:cs typeface="Courier New" pitchFamily="49" charset="0"/>
              </a:rPr>
              <a:t> (inputFromUser &lt;&gt;</a:t>
            </a:r>
            <a:r>
              <a:rPr lang="en-US" sz="1600" b="1" dirty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“y”)</a:t>
            </a: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685800" y="3352800"/>
            <a:ext cx="2209800" cy="2857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Task B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685800" y="4038601"/>
            <a:ext cx="2209800" cy="41314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want to quit (n=no)?</a:t>
            </a:r>
          </a:p>
        </p:txBody>
      </p:sp>
      <p:cxnSp>
        <p:nvCxnSpPr>
          <p:cNvPr id="76820" name="AutoShape 20"/>
          <p:cNvCxnSpPr>
            <a:cxnSpLocks noChangeShapeType="1"/>
            <a:stCxn id="76819" idx="3"/>
            <a:endCxn id="76826" idx="0"/>
          </p:cNvCxnSpPr>
          <p:nvPr/>
        </p:nvCxnSpPr>
        <p:spPr bwMode="auto">
          <a:xfrm flipH="1" flipV="1">
            <a:off x="1793875" y="1123950"/>
            <a:ext cx="1101725" cy="3121225"/>
          </a:xfrm>
          <a:prstGeom prst="bentConnector4">
            <a:avLst>
              <a:gd name="adj1" fmla="val -54054"/>
              <a:gd name="adj2" fmla="val 10732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21" name="AutoShape 21"/>
          <p:cNvCxnSpPr>
            <a:cxnSpLocks noChangeShapeType="1"/>
            <a:stCxn id="76818" idx="2"/>
            <a:endCxn id="76819" idx="0"/>
          </p:cNvCxnSpPr>
          <p:nvPr/>
        </p:nvCxnSpPr>
        <p:spPr bwMode="auto">
          <a:xfrm rot="5400000">
            <a:off x="1590675" y="3838575"/>
            <a:ext cx="400051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2895600" y="4210051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/>
                <a:latin typeface="Arial" charset="0"/>
              </a:rPr>
              <a:t>n</a:t>
            </a:r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1486292" y="4733827"/>
            <a:ext cx="609600" cy="3429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>
            <a:off x="1644552" y="480536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457200" y="1123950"/>
            <a:ext cx="2673350" cy="2857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Task A</a:t>
            </a:r>
          </a:p>
        </p:txBody>
      </p:sp>
      <p:cxnSp>
        <p:nvCxnSpPr>
          <p:cNvPr id="76827" name="AutoShape 27"/>
          <p:cNvCxnSpPr>
            <a:cxnSpLocks noChangeShapeType="1"/>
            <a:stCxn id="76826" idx="2"/>
            <a:endCxn id="76805" idx="0"/>
          </p:cNvCxnSpPr>
          <p:nvPr/>
        </p:nvCxnSpPr>
        <p:spPr bwMode="auto">
          <a:xfrm rot="5400000">
            <a:off x="1593850" y="1609725"/>
            <a:ext cx="400051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1752600" y="451479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/>
                <a:latin typeface="Arial" charset="0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9550"/>
            <a:ext cx="8534400" cy="533399"/>
          </a:xfrm>
        </p:spPr>
        <p:txBody>
          <a:bodyPr/>
          <a:lstStyle/>
          <a:p>
            <a:r>
              <a:rPr lang="en-US" sz="2400" dirty="0"/>
              <a:t>An alternative to IF…THEN</a:t>
            </a:r>
            <a:br>
              <a:rPr lang="en-US" sz="2400" dirty="0"/>
            </a:br>
            <a:r>
              <a:rPr lang="en-US" sz="2400" dirty="0"/>
              <a:t>When There Are Multiple Options to choose from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3124200" y="1373029"/>
            <a:ext cx="5943600" cy="3429000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“B5"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“This is case a"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	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“B5"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“This is case b"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“B5"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“this is the Default"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‘ More instructions…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304800" y="1794362"/>
            <a:ext cx="2667000" cy="338554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5400000">
            <a:off x="1456983" y="2314233"/>
            <a:ext cx="362634" cy="12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192005" y="3956937"/>
            <a:ext cx="620524" cy="11430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64016" y="3333750"/>
            <a:ext cx="685800" cy="37007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Print Output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102216" y="3333750"/>
            <a:ext cx="685800" cy="37007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Print Output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905000" y="3333750"/>
            <a:ext cx="685800" cy="37007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Print Output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77705" y="3233037"/>
            <a:ext cx="239524" cy="118110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42391" y="3537841"/>
            <a:ext cx="239525" cy="57149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606916" y="2647948"/>
            <a:ext cx="876300" cy="685802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265483" y="2960933"/>
            <a:ext cx="552450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1905000" y="2638425"/>
            <a:ext cx="342900" cy="695325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609600" y="2647950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71600" y="2800350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362200" y="3087529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3716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6, 7, 8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7454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Be careful about uploading</a:t>
            </a:r>
          </a:p>
          <a:p>
            <a:r>
              <a:rPr lang="en-US" dirty="0"/>
              <a:t>Consult the extra resources listed in the course readings and schedule</a:t>
            </a:r>
          </a:p>
          <a:p>
            <a:r>
              <a:rPr dirty="0"/>
              <a:t>Google is your friend</a:t>
            </a:r>
            <a:endParaRPr lang="en-US" dirty="0"/>
          </a:p>
          <a:p>
            <a:r>
              <a:rPr lang="en-US" dirty="0"/>
              <a:t>Teams/office hours.</a:t>
            </a:r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A600-5803-44B0-9291-E842F7A4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EC42-900C-43F6-B267-915C5D295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71550"/>
            <a:ext cx="8534400" cy="3962400"/>
          </a:xfrm>
        </p:spPr>
        <p:txBody>
          <a:bodyPr/>
          <a:lstStyle/>
          <a:p>
            <a:r>
              <a:rPr lang="en-US" dirty="0"/>
              <a:t>Reading business process models</a:t>
            </a:r>
          </a:p>
          <a:p>
            <a:pPr lvl="1"/>
            <a:r>
              <a:rPr lang="en-US" dirty="0">
                <a:solidFill>
                  <a:srgbClr val="FF9933"/>
                </a:solidFill>
              </a:rPr>
              <a:t>Activity diagrams</a:t>
            </a:r>
          </a:p>
          <a:p>
            <a:r>
              <a:rPr lang="en-US" dirty="0"/>
              <a:t>Using VBA to implement them</a:t>
            </a:r>
          </a:p>
          <a:p>
            <a:pPr lvl="1"/>
            <a:r>
              <a:rPr lang="en-US" dirty="0">
                <a:solidFill>
                  <a:srgbClr val="FF9933"/>
                </a:solidFill>
              </a:rPr>
              <a:t>Variables</a:t>
            </a:r>
          </a:p>
          <a:p>
            <a:pPr lvl="1"/>
            <a:r>
              <a:rPr lang="en-US" dirty="0"/>
              <a:t>Control Structures: IF...THEN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5C7C2-CBEA-421C-AFEE-BA8665077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&amp; last name</a:t>
            </a:r>
          </a:p>
          <a:p>
            <a:r>
              <a:rPr lang="en-US" dirty="0"/>
              <a:t>Comfort level with coding</a:t>
            </a:r>
          </a:p>
          <a:p>
            <a:r>
              <a:rPr lang="en-US" dirty="0" err="1"/>
              <a:t>Comfrot</a:t>
            </a:r>
            <a:r>
              <a:rPr lang="en-US" dirty="0"/>
              <a:t> level with Finance</a:t>
            </a:r>
          </a:p>
          <a:p>
            <a:r>
              <a:rPr lang="en-US" dirty="0"/>
              <a:t>Goals in taking this course</a:t>
            </a:r>
          </a:p>
        </p:txBody>
      </p:sp>
    </p:spTree>
    <p:extLst>
      <p:ext uri="{BB962C8B-B14F-4D97-AF65-F5344CB8AC3E}">
        <p14:creationId xmlns:p14="http://schemas.microsoft.com/office/powerpoint/2010/main" val="10766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07CB7-757A-4C38-9108-90495FD5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512EE-9A51-4EED-AE11-EA60C5DAE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71550"/>
            <a:ext cx="8534400" cy="3962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9933"/>
                </a:solidFill>
              </a:rPr>
              <a:t>Program</a:t>
            </a:r>
          </a:p>
          <a:p>
            <a:r>
              <a:rPr lang="en-US" sz="3200" dirty="0">
                <a:solidFill>
                  <a:srgbClr val="FF9933"/>
                </a:solidFill>
              </a:rPr>
              <a:t>VS</a:t>
            </a:r>
          </a:p>
          <a:p>
            <a:r>
              <a:rPr lang="en-US" sz="3200" dirty="0">
                <a:solidFill>
                  <a:srgbClr val="FF9933"/>
                </a:solidFill>
              </a:rPr>
              <a:t>VB</a:t>
            </a:r>
          </a:p>
          <a:p>
            <a:r>
              <a:rPr lang="en-US" sz="3200" dirty="0">
                <a:solidFill>
                  <a:srgbClr val="FF9933"/>
                </a:solidFill>
              </a:rPr>
              <a:t>VBA</a:t>
            </a:r>
          </a:p>
          <a:p>
            <a:r>
              <a:rPr lang="en-US" sz="3200" dirty="0">
                <a:solidFill>
                  <a:srgbClr val="FF9933"/>
                </a:solidFill>
              </a:rPr>
              <a:t>Macro</a:t>
            </a:r>
          </a:p>
          <a:p>
            <a:r>
              <a:rPr lang="en-US" sz="3200" dirty="0">
                <a:solidFill>
                  <a:srgbClr val="FF9933"/>
                </a:solidFill>
              </a:rPr>
              <a:t>Recorder</a:t>
            </a:r>
          </a:p>
        </p:txBody>
      </p:sp>
    </p:spTree>
    <p:extLst>
      <p:ext uri="{BB962C8B-B14F-4D97-AF65-F5344CB8AC3E}">
        <p14:creationId xmlns:p14="http://schemas.microsoft.com/office/powerpoint/2010/main" val="8715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Process</a:t>
            </a:r>
            <a:br>
              <a:rPr lang="en-US" dirty="0"/>
            </a:br>
            <a:r>
              <a:rPr lang="en-US" dirty="0"/>
              <a:t>Modeling Tools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Activity Diagrams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5420"/>
            <a:ext cx="8812968" cy="4199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E4D3D-4FB5-49B5-9129-C4A83DFC7E51}"/>
              </a:ext>
            </a:extLst>
          </p:cNvPr>
          <p:cNvSpPr txBox="1"/>
          <p:nvPr/>
        </p:nvSpPr>
        <p:spPr>
          <a:xfrm>
            <a:off x="6429003" y="4728822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</a:rPr>
              <a:t>Mendoza, Argentina</a:t>
            </a:r>
          </a:p>
        </p:txBody>
      </p:sp>
    </p:spTree>
    <p:extLst>
      <p:ext uri="{BB962C8B-B14F-4D97-AF65-F5344CB8AC3E}">
        <p14:creationId xmlns:p14="http://schemas.microsoft.com/office/powerpoint/2010/main" val="39670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at Renacer</a:t>
            </a:r>
          </a:p>
        </p:txBody>
      </p:sp>
      <p:pic>
        <p:nvPicPr>
          <p:cNvPr id="112644" name="Picture 4" descr="http://foodngames.files.wordpress.com/2013/11/argentina-rena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2" name="Picture 2" descr="http://www.papmendoza.com/images/grandes/ren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99" y="14478"/>
            <a:ext cx="1539701" cy="8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7" y="1017516"/>
            <a:ext cx="3084513" cy="231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 descr="http://files.winebowtools.com/PDF/brand0052/I0004899_RenacerPFMalbecRsvNVbs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17" y="3409950"/>
            <a:ext cx="441523" cy="16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6094" r="4540" b="8929"/>
          <a:stretch/>
        </p:blipFill>
        <p:spPr>
          <a:xfrm>
            <a:off x="304800" y="971550"/>
            <a:ext cx="58674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6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business processes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45757" y="1428750"/>
            <a:ext cx="23622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Identify the requirements (what needs to be done)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429000" y="1428750"/>
            <a:ext cx="23622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Create a description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of the process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24600" y="1428750"/>
            <a:ext cx="23622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Implement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the process</a:t>
            </a:r>
            <a:b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using IT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84157" y="1962150"/>
            <a:ext cx="3810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867400" y="1962150"/>
            <a:ext cx="3810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3181350"/>
            <a:ext cx="4648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Business Analyst / Consultant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3638550"/>
            <a:ext cx="5029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Technical Analyst / Consultant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4095750"/>
            <a:ext cx="4495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Developer / Consultant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 2023" id="{DCB82EA1-09E2-4D74-9D9F-EAB3890BEBB6}" vid="{4E4F6883-DD86-4704-826A-C904BCC99D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6475</TotalTime>
  <Words>1222</Words>
  <Application>Microsoft Office PowerPoint</Application>
  <PresentationFormat>On-screen Show (16:9)</PresentationFormat>
  <Paragraphs>314</Paragraphs>
  <Slides>30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Courier New</vt:lpstr>
      <vt:lpstr>Courier Std</vt:lpstr>
      <vt:lpstr>Monotype Sorts</vt:lpstr>
      <vt:lpstr>Segoe UI Light</vt:lpstr>
      <vt:lpstr>Segoe UI Semilight</vt:lpstr>
      <vt:lpstr>Times New Roman</vt:lpstr>
      <vt:lpstr>Verdana</vt:lpstr>
      <vt:lpstr>Wingdings</vt:lpstr>
      <vt:lpstr>ITF UG  2023</vt:lpstr>
      <vt:lpstr>Bitmap Image</vt:lpstr>
      <vt:lpstr>Before building it, model it!</vt:lpstr>
      <vt:lpstr>PowerPoint Presentation</vt:lpstr>
      <vt:lpstr>Learning Objectives</vt:lpstr>
      <vt:lpstr>PowerPoint Presentation</vt:lpstr>
      <vt:lpstr>Orange Words</vt:lpstr>
      <vt:lpstr>Business Process Modeling Tools</vt:lpstr>
      <vt:lpstr>PowerPoint Presentation</vt:lpstr>
      <vt:lpstr>SAP at Renacer</vt:lpstr>
      <vt:lpstr>Modeling business processes</vt:lpstr>
      <vt:lpstr>UML: Unified Modeling Language </vt:lpstr>
      <vt:lpstr>An Activity Diagram</vt:lpstr>
      <vt:lpstr>Activity Diagram</vt:lpstr>
      <vt:lpstr>Forks, Joins, and Merges</vt:lpstr>
      <vt:lpstr>PowerPoint Presentation</vt:lpstr>
      <vt:lpstr>Homework</vt:lpstr>
      <vt:lpstr>Activity Diagram H3 - Simple Financial Calculator </vt:lpstr>
      <vt:lpstr>H3: Financial Math Functions</vt:lpstr>
      <vt:lpstr>From UML to VBA</vt:lpstr>
      <vt:lpstr>Variables</vt:lpstr>
      <vt:lpstr>Excel CELLS</vt:lpstr>
      <vt:lpstr>Once charted with UML, financial processes are easier to implement</vt:lpstr>
      <vt:lpstr>Implementing a Decision</vt:lpstr>
      <vt:lpstr>The “else” Is Optional</vt:lpstr>
      <vt:lpstr>Tests</vt:lpstr>
      <vt:lpstr>Implementing a Decision Loop</vt:lpstr>
      <vt:lpstr>Implementing a Nested Loop</vt:lpstr>
      <vt:lpstr>An alternative to IF…THEN When There Are Multiple Options to choose from</vt:lpstr>
      <vt:lpstr>Another example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271</cp:revision>
  <dcterms:created xsi:type="dcterms:W3CDTF">2003-01-13T16:56:26Z</dcterms:created>
  <dcterms:modified xsi:type="dcterms:W3CDTF">2024-01-24T02:47:02Z</dcterms:modified>
</cp:coreProperties>
</file>