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notesMasterIdLst>
    <p:notesMasterId r:id="rId23"/>
  </p:notesMasterIdLst>
  <p:sldIdLst>
    <p:sldId id="256" r:id="rId2"/>
    <p:sldId id="376" r:id="rId3"/>
    <p:sldId id="447" r:id="rId4"/>
    <p:sldId id="443" r:id="rId5"/>
    <p:sldId id="408" r:id="rId6"/>
    <p:sldId id="436" r:id="rId7"/>
    <p:sldId id="452" r:id="rId8"/>
    <p:sldId id="263" r:id="rId9"/>
    <p:sldId id="453" r:id="rId10"/>
    <p:sldId id="356" r:id="rId11"/>
    <p:sldId id="454" r:id="rId12"/>
    <p:sldId id="455" r:id="rId13"/>
    <p:sldId id="422" r:id="rId14"/>
    <p:sldId id="448" r:id="rId15"/>
    <p:sldId id="456" r:id="rId16"/>
    <p:sldId id="457" r:id="rId17"/>
    <p:sldId id="450" r:id="rId18"/>
    <p:sldId id="367" r:id="rId19"/>
    <p:sldId id="444" r:id="rId20"/>
    <p:sldId id="407" r:id="rId21"/>
    <p:sldId id="429" r:id="rId22"/>
  </p:sldIdLst>
  <p:sldSz cx="9144000" cy="5143500" type="screen16x9"/>
  <p:notesSz cx="6858000" cy="91440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1000" kern="1200">
        <a:solidFill>
          <a:srgbClr val="969696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A50021"/>
    <a:srgbClr val="FFFFCC"/>
    <a:srgbClr val="CCFFFF"/>
    <a:srgbClr val="FFFF99"/>
    <a:srgbClr val="66FF33"/>
    <a:srgbClr val="5F5F5F"/>
    <a:srgbClr val="FFFF00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 horzBarState="maximized">
    <p:restoredLeft sz="15632" autoAdjust="0"/>
    <p:restoredTop sz="94660" autoAdjust="0"/>
  </p:normalViewPr>
  <p:slideViewPr>
    <p:cSldViewPr>
      <p:cViewPr varScale="1">
        <p:scale>
          <a:sx n="133" d="100"/>
          <a:sy n="133" d="100"/>
        </p:scale>
        <p:origin x="132" y="113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9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BC977-CB54-49CF-9C3E-04F2D405A0F1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ED7FA63-14F5-4E0A-B1DE-42D1E9B7FFB0}">
      <dgm:prSet/>
      <dgm:spPr>
        <a:solidFill>
          <a:srgbClr val="D77308"/>
        </a:solidFill>
      </dgm:spPr>
      <dgm:t>
        <a:bodyPr/>
        <a:lstStyle/>
        <a:p>
          <a:r>
            <a:rPr lang="en-US" dirty="0"/>
            <a:t>1. Figure out where is the data</a:t>
          </a:r>
          <a:br>
            <a:rPr lang="en-US" dirty="0"/>
          </a:br>
          <a:r>
            <a:rPr lang="en-US" dirty="0"/>
            <a:t>(database, servers, connections…)</a:t>
          </a:r>
        </a:p>
      </dgm:t>
    </dgm:pt>
    <dgm:pt modelId="{3179E06B-779F-443C-BAE6-1030A23ECAF7}" type="parTrans" cxnId="{F91884BF-2FCB-47C1-9DB8-969A335AB7E2}">
      <dgm:prSet/>
      <dgm:spPr/>
      <dgm:t>
        <a:bodyPr/>
        <a:lstStyle/>
        <a:p>
          <a:endParaRPr lang="en-US"/>
        </a:p>
      </dgm:t>
    </dgm:pt>
    <dgm:pt modelId="{64CB701D-EAB8-4DDE-8FC8-464E0F879945}" type="sibTrans" cxnId="{F91884BF-2FCB-47C1-9DB8-969A335AB7E2}">
      <dgm:prSet/>
      <dgm:spPr>
        <a:solidFill>
          <a:schemeClr val="accent5">
            <a:lumMod val="75000"/>
            <a:lumOff val="25000"/>
            <a:alpha val="90000"/>
          </a:scheme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F549F134-2776-4A6A-9A7D-C3C0FA397BD7}">
      <dgm:prSet/>
      <dgm:spPr>
        <a:solidFill>
          <a:srgbClr val="D77308"/>
        </a:solidFill>
      </dgm:spPr>
      <dgm:t>
        <a:bodyPr/>
        <a:lstStyle/>
        <a:p>
          <a:r>
            <a:rPr lang="en-US" dirty="0"/>
            <a:t>2. Understand the data structures, names, and meanings</a:t>
          </a:r>
        </a:p>
      </dgm:t>
    </dgm:pt>
    <dgm:pt modelId="{93B9E839-88FE-4A11-99A9-3A144D8B07EF}" type="parTrans" cxnId="{E3FB7F1D-5114-410F-A0B8-2F1917F5102D}">
      <dgm:prSet/>
      <dgm:spPr/>
      <dgm:t>
        <a:bodyPr/>
        <a:lstStyle/>
        <a:p>
          <a:endParaRPr lang="en-US"/>
        </a:p>
      </dgm:t>
    </dgm:pt>
    <dgm:pt modelId="{CDBBF134-A5E4-4305-B9CD-38C9EFBA94B6}" type="sibTrans" cxnId="{E3FB7F1D-5114-410F-A0B8-2F1917F5102D}">
      <dgm:prSet/>
      <dgm:spPr>
        <a:solidFill>
          <a:schemeClr val="accent5">
            <a:lumMod val="75000"/>
            <a:lumOff val="25000"/>
            <a:alpha val="90000"/>
          </a:schemeClr>
        </a:solidFill>
        <a:ln>
          <a:noFill/>
        </a:ln>
      </dgm:spPr>
      <dgm:t>
        <a:bodyPr/>
        <a:lstStyle/>
        <a:p>
          <a:endParaRPr lang="en-US" dirty="0"/>
        </a:p>
      </dgm:t>
    </dgm:pt>
    <dgm:pt modelId="{FAB959C0-A126-4F34-ADB7-9E9C826FAB50}">
      <dgm:prSet/>
      <dgm:spPr>
        <a:solidFill>
          <a:srgbClr val="D77308"/>
        </a:solidFill>
      </dgm:spPr>
      <dgm:t>
        <a:bodyPr/>
        <a:lstStyle/>
        <a:p>
          <a:r>
            <a:rPr lang="en-US" dirty="0"/>
            <a:t>3. Create SQL queries to get the answers you seek</a:t>
          </a:r>
        </a:p>
      </dgm:t>
    </dgm:pt>
    <dgm:pt modelId="{0CC3B6E2-E35A-420C-8D85-883F3D4A5AF9}" type="parTrans" cxnId="{964CC5B0-1BE8-4983-97F2-477BA7B376D2}">
      <dgm:prSet/>
      <dgm:spPr/>
      <dgm:t>
        <a:bodyPr/>
        <a:lstStyle/>
        <a:p>
          <a:endParaRPr lang="en-US"/>
        </a:p>
      </dgm:t>
    </dgm:pt>
    <dgm:pt modelId="{986CA4A8-5723-4342-9676-327A25D32FC5}" type="sibTrans" cxnId="{964CC5B0-1BE8-4983-97F2-477BA7B376D2}">
      <dgm:prSet/>
      <dgm:spPr/>
      <dgm:t>
        <a:bodyPr/>
        <a:lstStyle/>
        <a:p>
          <a:endParaRPr lang="en-US"/>
        </a:p>
      </dgm:t>
    </dgm:pt>
    <dgm:pt modelId="{93F0EBB2-67C0-4822-9B91-5650695752E6}" type="pres">
      <dgm:prSet presAssocID="{833BC977-CB54-49CF-9C3E-04F2D405A0F1}" presName="outerComposite" presStyleCnt="0">
        <dgm:presLayoutVars>
          <dgm:chMax val="5"/>
          <dgm:dir/>
          <dgm:resizeHandles val="exact"/>
        </dgm:presLayoutVars>
      </dgm:prSet>
      <dgm:spPr/>
    </dgm:pt>
    <dgm:pt modelId="{5FBB4B35-E648-494B-B57B-39697F3CB769}" type="pres">
      <dgm:prSet presAssocID="{833BC977-CB54-49CF-9C3E-04F2D405A0F1}" presName="dummyMaxCanvas" presStyleCnt="0">
        <dgm:presLayoutVars/>
      </dgm:prSet>
      <dgm:spPr/>
    </dgm:pt>
    <dgm:pt modelId="{C4969CB2-F55E-46FF-AC6D-88394618F9DE}" type="pres">
      <dgm:prSet presAssocID="{833BC977-CB54-49CF-9C3E-04F2D405A0F1}" presName="ThreeNodes_1" presStyleLbl="node1" presStyleIdx="0" presStyleCnt="3">
        <dgm:presLayoutVars>
          <dgm:bulletEnabled val="1"/>
        </dgm:presLayoutVars>
      </dgm:prSet>
      <dgm:spPr/>
    </dgm:pt>
    <dgm:pt modelId="{3B05643C-508E-4CD7-8DC6-3CFB1E6D7977}" type="pres">
      <dgm:prSet presAssocID="{833BC977-CB54-49CF-9C3E-04F2D405A0F1}" presName="ThreeNodes_2" presStyleLbl="node1" presStyleIdx="1" presStyleCnt="3">
        <dgm:presLayoutVars>
          <dgm:bulletEnabled val="1"/>
        </dgm:presLayoutVars>
      </dgm:prSet>
      <dgm:spPr/>
    </dgm:pt>
    <dgm:pt modelId="{8D2D0A87-2F0D-410D-A129-C5EF1C50A026}" type="pres">
      <dgm:prSet presAssocID="{833BC977-CB54-49CF-9C3E-04F2D405A0F1}" presName="ThreeNodes_3" presStyleLbl="node1" presStyleIdx="2" presStyleCnt="3">
        <dgm:presLayoutVars>
          <dgm:bulletEnabled val="1"/>
        </dgm:presLayoutVars>
      </dgm:prSet>
      <dgm:spPr/>
    </dgm:pt>
    <dgm:pt modelId="{2C87FD0D-BBE4-4377-B8E2-6DBD4FA3CCAB}" type="pres">
      <dgm:prSet presAssocID="{833BC977-CB54-49CF-9C3E-04F2D405A0F1}" presName="ThreeConn_1-2" presStyleLbl="fgAccFollowNode1" presStyleIdx="0" presStyleCnt="2">
        <dgm:presLayoutVars>
          <dgm:bulletEnabled val="1"/>
        </dgm:presLayoutVars>
      </dgm:prSet>
      <dgm:spPr/>
    </dgm:pt>
    <dgm:pt modelId="{9176A68B-7E5C-4FB8-80AD-74FB8AF4445D}" type="pres">
      <dgm:prSet presAssocID="{833BC977-CB54-49CF-9C3E-04F2D405A0F1}" presName="ThreeConn_2-3" presStyleLbl="fgAccFollowNode1" presStyleIdx="1" presStyleCnt="2">
        <dgm:presLayoutVars>
          <dgm:bulletEnabled val="1"/>
        </dgm:presLayoutVars>
      </dgm:prSet>
      <dgm:spPr/>
    </dgm:pt>
    <dgm:pt modelId="{6CFCEE86-0055-42C6-9EBE-D79BEACDCA6E}" type="pres">
      <dgm:prSet presAssocID="{833BC977-CB54-49CF-9C3E-04F2D405A0F1}" presName="ThreeNodes_1_text" presStyleLbl="node1" presStyleIdx="2" presStyleCnt="3">
        <dgm:presLayoutVars>
          <dgm:bulletEnabled val="1"/>
        </dgm:presLayoutVars>
      </dgm:prSet>
      <dgm:spPr/>
    </dgm:pt>
    <dgm:pt modelId="{FA61B472-F0F0-4657-82FC-E678824B10D3}" type="pres">
      <dgm:prSet presAssocID="{833BC977-CB54-49CF-9C3E-04F2D405A0F1}" presName="ThreeNodes_2_text" presStyleLbl="node1" presStyleIdx="2" presStyleCnt="3">
        <dgm:presLayoutVars>
          <dgm:bulletEnabled val="1"/>
        </dgm:presLayoutVars>
      </dgm:prSet>
      <dgm:spPr/>
    </dgm:pt>
    <dgm:pt modelId="{16B746BD-0B7A-4BEF-94AD-9EE391C2CBC2}" type="pres">
      <dgm:prSet presAssocID="{833BC977-CB54-49CF-9C3E-04F2D405A0F1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3FB7F1D-5114-410F-A0B8-2F1917F5102D}" srcId="{833BC977-CB54-49CF-9C3E-04F2D405A0F1}" destId="{F549F134-2776-4A6A-9A7D-C3C0FA397BD7}" srcOrd="1" destOrd="0" parTransId="{93B9E839-88FE-4A11-99A9-3A144D8B07EF}" sibTransId="{CDBBF134-A5E4-4305-B9CD-38C9EFBA94B6}"/>
    <dgm:cxn modelId="{82AF9B1F-CDE6-4DE7-BD5C-CFE08B6D4916}" type="presOf" srcId="{2ED7FA63-14F5-4E0A-B1DE-42D1E9B7FFB0}" destId="{6CFCEE86-0055-42C6-9EBE-D79BEACDCA6E}" srcOrd="1" destOrd="0" presId="urn:microsoft.com/office/officeart/2005/8/layout/vProcess5"/>
    <dgm:cxn modelId="{40F55526-F974-4650-B099-4D570FA859F2}" type="presOf" srcId="{64CB701D-EAB8-4DDE-8FC8-464E0F879945}" destId="{2C87FD0D-BBE4-4377-B8E2-6DBD4FA3CCAB}" srcOrd="0" destOrd="0" presId="urn:microsoft.com/office/officeart/2005/8/layout/vProcess5"/>
    <dgm:cxn modelId="{1BBAEF77-0506-4431-9708-7C64FCE94E0D}" type="presOf" srcId="{FAB959C0-A126-4F34-ADB7-9E9C826FAB50}" destId="{16B746BD-0B7A-4BEF-94AD-9EE391C2CBC2}" srcOrd="1" destOrd="0" presId="urn:microsoft.com/office/officeart/2005/8/layout/vProcess5"/>
    <dgm:cxn modelId="{CD12B478-9126-4ECD-BE7F-9D421A4E189F}" type="presOf" srcId="{FAB959C0-A126-4F34-ADB7-9E9C826FAB50}" destId="{8D2D0A87-2F0D-410D-A129-C5EF1C50A026}" srcOrd="0" destOrd="0" presId="urn:microsoft.com/office/officeart/2005/8/layout/vProcess5"/>
    <dgm:cxn modelId="{0C3D9D7A-2A85-4209-891F-2D2173781143}" type="presOf" srcId="{F549F134-2776-4A6A-9A7D-C3C0FA397BD7}" destId="{FA61B472-F0F0-4657-82FC-E678824B10D3}" srcOrd="1" destOrd="0" presId="urn:microsoft.com/office/officeart/2005/8/layout/vProcess5"/>
    <dgm:cxn modelId="{7ED2037B-B5C4-4BF5-A481-B7C290484148}" type="presOf" srcId="{CDBBF134-A5E4-4305-B9CD-38C9EFBA94B6}" destId="{9176A68B-7E5C-4FB8-80AD-74FB8AF4445D}" srcOrd="0" destOrd="0" presId="urn:microsoft.com/office/officeart/2005/8/layout/vProcess5"/>
    <dgm:cxn modelId="{D7ACA97B-7681-4B89-929D-9556583ED543}" type="presOf" srcId="{833BC977-CB54-49CF-9C3E-04F2D405A0F1}" destId="{93F0EBB2-67C0-4822-9B91-5650695752E6}" srcOrd="0" destOrd="0" presId="urn:microsoft.com/office/officeart/2005/8/layout/vProcess5"/>
    <dgm:cxn modelId="{964CC5B0-1BE8-4983-97F2-477BA7B376D2}" srcId="{833BC977-CB54-49CF-9C3E-04F2D405A0F1}" destId="{FAB959C0-A126-4F34-ADB7-9E9C826FAB50}" srcOrd="2" destOrd="0" parTransId="{0CC3B6E2-E35A-420C-8D85-883F3D4A5AF9}" sibTransId="{986CA4A8-5723-4342-9676-327A25D32FC5}"/>
    <dgm:cxn modelId="{9A7262BA-096A-440C-B154-0D4B5CEA7579}" type="presOf" srcId="{F549F134-2776-4A6A-9A7D-C3C0FA397BD7}" destId="{3B05643C-508E-4CD7-8DC6-3CFB1E6D7977}" srcOrd="0" destOrd="0" presId="urn:microsoft.com/office/officeart/2005/8/layout/vProcess5"/>
    <dgm:cxn modelId="{C0C21ABF-279A-4654-B322-6EDD855613E4}" type="presOf" srcId="{2ED7FA63-14F5-4E0A-B1DE-42D1E9B7FFB0}" destId="{C4969CB2-F55E-46FF-AC6D-88394618F9DE}" srcOrd="0" destOrd="0" presId="urn:microsoft.com/office/officeart/2005/8/layout/vProcess5"/>
    <dgm:cxn modelId="{F91884BF-2FCB-47C1-9DB8-969A335AB7E2}" srcId="{833BC977-CB54-49CF-9C3E-04F2D405A0F1}" destId="{2ED7FA63-14F5-4E0A-B1DE-42D1E9B7FFB0}" srcOrd="0" destOrd="0" parTransId="{3179E06B-779F-443C-BAE6-1030A23ECAF7}" sibTransId="{64CB701D-EAB8-4DDE-8FC8-464E0F879945}"/>
    <dgm:cxn modelId="{1DFE7700-42BE-45C9-8322-92973B692DFD}" type="presParOf" srcId="{93F0EBB2-67C0-4822-9B91-5650695752E6}" destId="{5FBB4B35-E648-494B-B57B-39697F3CB769}" srcOrd="0" destOrd="0" presId="urn:microsoft.com/office/officeart/2005/8/layout/vProcess5"/>
    <dgm:cxn modelId="{4A6187F4-9F8A-4A5C-82F6-88ABB77E5AEF}" type="presParOf" srcId="{93F0EBB2-67C0-4822-9B91-5650695752E6}" destId="{C4969CB2-F55E-46FF-AC6D-88394618F9DE}" srcOrd="1" destOrd="0" presId="urn:microsoft.com/office/officeart/2005/8/layout/vProcess5"/>
    <dgm:cxn modelId="{A22FF768-5D03-4A27-B30D-8CAB955BC92A}" type="presParOf" srcId="{93F0EBB2-67C0-4822-9B91-5650695752E6}" destId="{3B05643C-508E-4CD7-8DC6-3CFB1E6D7977}" srcOrd="2" destOrd="0" presId="urn:microsoft.com/office/officeart/2005/8/layout/vProcess5"/>
    <dgm:cxn modelId="{349DCB63-1BB6-4E82-AE40-2D0BD2B871B3}" type="presParOf" srcId="{93F0EBB2-67C0-4822-9B91-5650695752E6}" destId="{8D2D0A87-2F0D-410D-A129-C5EF1C50A026}" srcOrd="3" destOrd="0" presId="urn:microsoft.com/office/officeart/2005/8/layout/vProcess5"/>
    <dgm:cxn modelId="{8C8E9C5B-962C-423B-96F2-182009971713}" type="presParOf" srcId="{93F0EBB2-67C0-4822-9B91-5650695752E6}" destId="{2C87FD0D-BBE4-4377-B8E2-6DBD4FA3CCAB}" srcOrd="4" destOrd="0" presId="urn:microsoft.com/office/officeart/2005/8/layout/vProcess5"/>
    <dgm:cxn modelId="{0FA10134-90EA-4870-A519-AF9FE3E37B4B}" type="presParOf" srcId="{93F0EBB2-67C0-4822-9B91-5650695752E6}" destId="{9176A68B-7E5C-4FB8-80AD-74FB8AF4445D}" srcOrd="5" destOrd="0" presId="urn:microsoft.com/office/officeart/2005/8/layout/vProcess5"/>
    <dgm:cxn modelId="{ADEA9B10-08D1-493D-9F90-93C52F9D6357}" type="presParOf" srcId="{93F0EBB2-67C0-4822-9B91-5650695752E6}" destId="{6CFCEE86-0055-42C6-9EBE-D79BEACDCA6E}" srcOrd="6" destOrd="0" presId="urn:microsoft.com/office/officeart/2005/8/layout/vProcess5"/>
    <dgm:cxn modelId="{3186758D-4FFF-479C-B8A0-A2B267716B1C}" type="presParOf" srcId="{93F0EBB2-67C0-4822-9B91-5650695752E6}" destId="{FA61B472-F0F0-4657-82FC-E678824B10D3}" srcOrd="7" destOrd="0" presId="urn:microsoft.com/office/officeart/2005/8/layout/vProcess5"/>
    <dgm:cxn modelId="{9D1522E1-D4EB-4514-94FA-FA88348F9240}" type="presParOf" srcId="{93F0EBB2-67C0-4822-9B91-5650695752E6}" destId="{16B746BD-0B7A-4BEF-94AD-9EE391C2CBC2}" srcOrd="8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969CB2-F55E-46FF-AC6D-88394618F9DE}">
      <dsp:nvSpPr>
        <dsp:cNvPr id="0" name=""/>
        <dsp:cNvSpPr/>
      </dsp:nvSpPr>
      <dsp:spPr>
        <a:xfrm>
          <a:off x="0" y="0"/>
          <a:ext cx="7124700" cy="1234440"/>
        </a:xfrm>
        <a:prstGeom prst="roundRect">
          <a:avLst>
            <a:gd name="adj" fmla="val 10000"/>
          </a:avLst>
        </a:prstGeom>
        <a:solidFill>
          <a:srgbClr val="D7730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1. Figure out where is the data</a:t>
          </a:r>
          <a:br>
            <a:rPr lang="en-US" sz="3100" kern="1200" dirty="0"/>
          </a:br>
          <a:r>
            <a:rPr lang="en-US" sz="3100" kern="1200" dirty="0"/>
            <a:t>(database, servers, connections…)</a:t>
          </a:r>
        </a:p>
      </dsp:txBody>
      <dsp:txXfrm>
        <a:off x="36156" y="36156"/>
        <a:ext cx="5792641" cy="1162128"/>
      </dsp:txXfrm>
    </dsp:sp>
    <dsp:sp modelId="{3B05643C-508E-4CD7-8DC6-3CFB1E6D7977}">
      <dsp:nvSpPr>
        <dsp:cNvPr id="0" name=""/>
        <dsp:cNvSpPr/>
      </dsp:nvSpPr>
      <dsp:spPr>
        <a:xfrm>
          <a:off x="628649" y="1440179"/>
          <a:ext cx="7124700" cy="1234440"/>
        </a:xfrm>
        <a:prstGeom prst="roundRect">
          <a:avLst>
            <a:gd name="adj" fmla="val 10000"/>
          </a:avLst>
        </a:prstGeom>
        <a:solidFill>
          <a:srgbClr val="D7730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2. Understand the data structures, names, and meanings</a:t>
          </a:r>
        </a:p>
      </dsp:txBody>
      <dsp:txXfrm>
        <a:off x="664805" y="1476335"/>
        <a:ext cx="5621352" cy="1162128"/>
      </dsp:txXfrm>
    </dsp:sp>
    <dsp:sp modelId="{8D2D0A87-2F0D-410D-A129-C5EF1C50A026}">
      <dsp:nvSpPr>
        <dsp:cNvPr id="0" name=""/>
        <dsp:cNvSpPr/>
      </dsp:nvSpPr>
      <dsp:spPr>
        <a:xfrm>
          <a:off x="1257299" y="2880359"/>
          <a:ext cx="7124700" cy="1234440"/>
        </a:xfrm>
        <a:prstGeom prst="roundRect">
          <a:avLst>
            <a:gd name="adj" fmla="val 10000"/>
          </a:avLst>
        </a:prstGeom>
        <a:solidFill>
          <a:srgbClr val="D77308"/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3. Create SQL queries to get the answers you seek</a:t>
          </a:r>
        </a:p>
      </dsp:txBody>
      <dsp:txXfrm>
        <a:off x="1293455" y="2916515"/>
        <a:ext cx="5621352" cy="1162128"/>
      </dsp:txXfrm>
    </dsp:sp>
    <dsp:sp modelId="{2C87FD0D-BBE4-4377-B8E2-6DBD4FA3CCAB}">
      <dsp:nvSpPr>
        <dsp:cNvPr id="0" name=""/>
        <dsp:cNvSpPr/>
      </dsp:nvSpPr>
      <dsp:spPr>
        <a:xfrm>
          <a:off x="6322314" y="93611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75000"/>
            <a:lumOff val="25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6502851" y="936117"/>
        <a:ext cx="441312" cy="603795"/>
      </dsp:txXfrm>
    </dsp:sp>
    <dsp:sp modelId="{9176A68B-7E5C-4FB8-80AD-74FB8AF4445D}">
      <dsp:nvSpPr>
        <dsp:cNvPr id="0" name=""/>
        <dsp:cNvSpPr/>
      </dsp:nvSpPr>
      <dsp:spPr>
        <a:xfrm>
          <a:off x="6950964" y="2368067"/>
          <a:ext cx="802386" cy="802386"/>
        </a:xfrm>
        <a:prstGeom prst="downArrow">
          <a:avLst>
            <a:gd name="adj1" fmla="val 55000"/>
            <a:gd name="adj2" fmla="val 45000"/>
          </a:avLst>
        </a:prstGeom>
        <a:solidFill>
          <a:schemeClr val="accent5">
            <a:lumMod val="75000"/>
            <a:lumOff val="25000"/>
            <a:alpha val="90000"/>
          </a:schemeClr>
        </a:solid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 dirty="0"/>
        </a:p>
      </dsp:txBody>
      <dsp:txXfrm>
        <a:off x="7131501" y="2368067"/>
        <a:ext cx="441312" cy="603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4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4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34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fld id="{E7993E8C-4C19-4A21-B133-4A934CA9B4C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03632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5EA1F1C-4E8D-45C7-9FFB-3A7FB7CE3290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301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6889A1-D66F-4998-8F91-28F17D21BDFC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36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1365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A7F058-5F7F-4DB6-8568-8B0BF314564A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9556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7515C9-A152-4EC0-816F-094971B68E6D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2188" cy="3416300"/>
          </a:xfrm>
          <a:ln w="12700" cap="flat">
            <a:solidFill>
              <a:schemeClr val="tx1"/>
            </a:solidFill>
          </a:ln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78" tIns="44445" rIns="90478" bIns="44445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858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DA3F46-6884-44AF-ABFF-E9F84CB6E540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81893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19100" y="703263"/>
            <a:ext cx="6173788" cy="3473450"/>
          </a:xfrm>
          <a:ln cap="flat"/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Trends: vendor consolidation</a:t>
            </a:r>
            <a:r>
              <a:rPr lang="en-US" baseline="0" dirty="0"/>
              <a:t> – latest Sybase by SAP</a:t>
            </a:r>
          </a:p>
        </p:txBody>
      </p:sp>
    </p:spTree>
    <p:extLst>
      <p:ext uri="{BB962C8B-B14F-4D97-AF65-F5344CB8AC3E}">
        <p14:creationId xmlns:p14="http://schemas.microsoft.com/office/powerpoint/2010/main" val="3065309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993E8C-4C19-4A21-B133-4A934CA9B4C9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62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42CA68-3D33-4E48-9A9F-B7A4AD0BCB9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34022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1008CC-61D5-4D5B-9BCD-C05CE07C5C1E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692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 vert="horz" lIns="91440" tIns="45720" rIns="91440" bIns="45720" rtlCol="0" anchor="b">
            <a:noAutofit/>
          </a:bodyPr>
          <a:lstStyle>
            <a:lvl1pPr algn="r">
              <a:defRPr lang="en-US" sz="6600" dirty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</p:spTree>
    <p:extLst>
      <p:ext uri="{BB962C8B-B14F-4D97-AF65-F5344CB8AC3E}">
        <p14:creationId xmlns:p14="http://schemas.microsoft.com/office/powerpoint/2010/main" val="154191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  <p:bldP spid="11" grpId="4" animBg="1"/>
      <p:bldP spid="11" grpId="5" animBg="1"/>
      <p:bldP spid="11" grpId="6" animBg="1"/>
      <p:bldP spid="11" grpId="7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Emphas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2400" y="209550"/>
            <a:ext cx="8839200" cy="4800600"/>
          </a:xfrm>
        </p:spPr>
        <p:txBody>
          <a:bodyPr/>
          <a:lstStyle>
            <a:lvl1pPr algn="ctr">
              <a:defRPr sz="8000" baseline="0"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n-US" dirty="0"/>
              <a:t>Cool Things.</a:t>
            </a:r>
          </a:p>
        </p:txBody>
      </p:sp>
    </p:spTree>
    <p:extLst>
      <p:ext uri="{BB962C8B-B14F-4D97-AF65-F5344CB8AC3E}">
        <p14:creationId xmlns:p14="http://schemas.microsoft.com/office/powerpoint/2010/main" val="8389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54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0046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IN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" y="0"/>
            <a:ext cx="752475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1000"/>
                    </a14:imgEffect>
                    <a14:imgEffect>
                      <a14:saturation sat="0"/>
                    </a14:imgEffect>
                    <a14:imgEffect>
                      <a14:brightnessContrast contras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889794" y="209551"/>
            <a:ext cx="136573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Straight Connector 12"/>
          <p:cNvCxnSpPr/>
          <p:nvPr/>
        </p:nvCxnSpPr>
        <p:spPr>
          <a:xfrm>
            <a:off x="1524000" y="3638550"/>
            <a:ext cx="74676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-2152571" y="2326877"/>
            <a:ext cx="50011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Information Technology In Finance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ED20A74-6754-49A6-A2D8-34032962D2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631" y="704851"/>
            <a:ext cx="5733189" cy="28955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7750857-CD18-4720-9582-E9D7009AB1A1}"/>
              </a:ext>
            </a:extLst>
          </p:cNvPr>
          <p:cNvSpPr txBox="1"/>
          <p:nvPr/>
        </p:nvSpPr>
        <p:spPr>
          <a:xfrm>
            <a:off x="6447337" y="2571750"/>
            <a:ext cx="264219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4400" rtl="0" eaLnBrk="1" latinLnBrk="0" hangingPunct="1">
              <a:spcBef>
                <a:spcPct val="0"/>
              </a:spcBef>
              <a:buNone/>
            </a:pPr>
            <a:r>
              <a:rPr lang="en-US" sz="66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Light" panose="020B0502040204020203" pitchFamily="34" charset="0"/>
                <a:ea typeface="+mj-ea"/>
                <a:cs typeface="Segoe UI Light" panose="020B0502040204020203" pitchFamily="34" charset="0"/>
              </a:rPr>
              <a:t>WINIT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29E20E-7979-4235-B30E-A1EBAAFE16FB}"/>
              </a:ext>
            </a:extLst>
          </p:cNvPr>
          <p:cNvSpPr txBox="1"/>
          <p:nvPr/>
        </p:nvSpPr>
        <p:spPr>
          <a:xfrm>
            <a:off x="6440542" y="3758742"/>
            <a:ext cx="26421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kern="1200" dirty="0"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n-ea"/>
                <a:cs typeface="Segoe UI Semilight" panose="020B0402040204020203" pitchFamily="34" charset="0"/>
              </a:rPr>
              <a:t>What Is New in IT</a:t>
            </a:r>
          </a:p>
        </p:txBody>
      </p:sp>
    </p:spTree>
    <p:extLst>
      <p:ext uri="{BB962C8B-B14F-4D97-AF65-F5344CB8AC3E}">
        <p14:creationId xmlns:p14="http://schemas.microsoft.com/office/powerpoint/2010/main" val="405965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1" grpId="2" animBg="1"/>
      <p:bldP spid="11" grpId="3" animBg="1"/>
    </p:bld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40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346710" y="133350"/>
            <a:ext cx="8763000" cy="485382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Title No Text Layout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69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ritical Thin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89AED-2E1B-4B0F-8BC8-2DEBFA8814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2ECC055-0228-4637-8A5C-8BF92B1947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895350"/>
            <a:ext cx="57912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8D9F6-3A9B-4DD2-9E43-80B004115063}"/>
              </a:ext>
            </a:extLst>
          </p:cNvPr>
          <p:cNvSpPr txBox="1"/>
          <p:nvPr/>
        </p:nvSpPr>
        <p:spPr>
          <a:xfrm>
            <a:off x="228600" y="-33804"/>
            <a:ext cx="54483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Critical Thinking</a:t>
            </a:r>
          </a:p>
        </p:txBody>
      </p:sp>
    </p:spTree>
    <p:extLst>
      <p:ext uri="{BB962C8B-B14F-4D97-AF65-F5344CB8AC3E}">
        <p14:creationId xmlns:p14="http://schemas.microsoft.com/office/powerpoint/2010/main" val="32873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ou do the tal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86696B-A771-4AFA-BDEA-48BC819FEC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rhp3rpah[1]">
            <a:extLst>
              <a:ext uri="{FF2B5EF4-FFF2-40B4-BE49-F238E27FC236}">
                <a16:creationId xmlns:a16="http://schemas.microsoft.com/office/drawing/2014/main" id="{B78BB5D3-653A-4C17-BCE8-C0C18FDDA1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24800" y="31243"/>
            <a:ext cx="1108901" cy="927552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4D0509-F0FC-4640-BC0F-67A19A2B2E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04800" y="971550"/>
            <a:ext cx="64770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5B3E3-F2A6-4A6A-8C99-B675286204B9}"/>
              </a:ext>
            </a:extLst>
          </p:cNvPr>
          <p:cNvSpPr txBox="1"/>
          <p:nvPr/>
        </p:nvSpPr>
        <p:spPr>
          <a:xfrm>
            <a:off x="228600" y="-33804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r>
              <a:rPr lang="en-US" sz="5400" b="0" kern="1200" cap="none" spc="0" dirty="0">
                <a:ln>
                  <a:noFill/>
                </a:ln>
                <a:solidFill>
                  <a:schemeClr val="tx1"/>
                </a:solidFill>
                <a:effectLst/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rPr>
              <a:t>You do the talking</a:t>
            </a:r>
          </a:p>
        </p:txBody>
      </p:sp>
    </p:spTree>
    <p:extLst>
      <p:ext uri="{BB962C8B-B14F-4D97-AF65-F5344CB8AC3E}">
        <p14:creationId xmlns:p14="http://schemas.microsoft.com/office/powerpoint/2010/main" val="81047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81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 Two Lines no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57150"/>
            <a:ext cx="8763000" cy="1219200"/>
          </a:xfrm>
          <a:solidFill>
            <a:schemeClr val="bg1"/>
          </a:solidFill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 on two different lines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13525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85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Sid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6CF25C6-8323-4BCC-B87E-6821B1A511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EF51ED-5A7C-4576-BFE8-E6D46C3B6B44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1AB094-6034-49EE-8681-3A872BB12D75}"/>
              </a:ext>
            </a:extLst>
          </p:cNvPr>
          <p:cNvSpPr/>
          <p:nvPr/>
        </p:nvSpPr>
        <p:spPr>
          <a:xfrm>
            <a:off x="228600" y="742950"/>
            <a:ext cx="8839200" cy="15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4070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5143500"/>
          </a:xfrm>
          <a:prstGeom prst="rect">
            <a:avLst/>
          </a:prstGeom>
          <a:gradFill>
            <a:gsLst>
              <a:gs pos="0">
                <a:schemeClr val="accent5">
                  <a:lumMod val="50000"/>
                  <a:lumOff val="50000"/>
                </a:schemeClr>
              </a:gs>
              <a:gs pos="50000">
                <a:schemeClr val="accent5">
                  <a:lumMod val="75000"/>
                  <a:lumOff val="25000"/>
                </a:schemeClr>
              </a:gs>
              <a:gs pos="100000">
                <a:schemeClr val="accent5">
                  <a:lumMod val="90000"/>
                  <a:lumOff val="1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971550"/>
            <a:ext cx="8610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304800" y="819150"/>
            <a:ext cx="8763000" cy="0"/>
          </a:xfrm>
          <a:prstGeom prst="lin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bg1"/>
                </a:solidFill>
                <a:effectLst/>
              </a:defRPr>
            </a:lvl1pPr>
          </a:lstStyle>
          <a:p>
            <a:fld id="{70D1A9CD-F3D1-40E9-97D1-3B6EEF89FC1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5693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</p:bld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5400" b="0" kern="1200" cap="none" spc="0">
          <a:ln>
            <a:noFill/>
          </a:ln>
          <a:solidFill>
            <a:schemeClr val="tx1"/>
          </a:solidFill>
          <a:effectLst/>
          <a:latin typeface="Segoe UI Semilight" panose="020B0402040204020203" pitchFamily="34" charset="0"/>
          <a:ea typeface="+mj-ea"/>
          <a:cs typeface="Segoe UI Semilight" panose="020B0402040204020203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36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12001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16573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2114550" indent="-285750" algn="l" defTabSz="914400" rtl="0" eaLnBrk="1" latinLnBrk="0" hangingPunct="1">
        <a:spcBef>
          <a:spcPct val="20000"/>
        </a:spcBef>
        <a:buClr>
          <a:srgbClr val="FF9900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/>
          <a:lstStyle/>
          <a:p>
            <a:r>
              <a:rPr lang="en-US" dirty="0"/>
              <a:t>Database Management Systems and SQL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/>
          <a:lstStyle/>
          <a:p>
            <a:r>
              <a:rPr lang="en-US" dirty="0"/>
              <a:t>Stefano Grazioli</a:t>
            </a:r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 dirty="0"/>
              <a:t>Tools you need to do the job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291000" y="875226"/>
            <a:ext cx="8534400" cy="3962400"/>
          </a:xfrm>
        </p:spPr>
        <p:txBody>
          <a:bodyPr>
            <a:normAutofit/>
          </a:bodyPr>
          <a:lstStyle/>
          <a:p>
            <a:r>
              <a:rPr lang="en-US" sz="2400" dirty="0"/>
              <a:t>A </a:t>
            </a:r>
            <a:r>
              <a:rPr lang="en-US" sz="2400" dirty="0">
                <a:solidFill>
                  <a:srgbClr val="FF9933"/>
                </a:solidFill>
              </a:rPr>
              <a:t>DataBase</a:t>
            </a:r>
            <a:r>
              <a:rPr lang="en-US" sz="2400" dirty="0"/>
              <a:t> (DB) is an organized collection of data</a:t>
            </a:r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FF9933"/>
                </a:solidFill>
              </a:rPr>
              <a:t>DataBase Management System </a:t>
            </a:r>
            <a:r>
              <a:rPr lang="en-US" sz="2400" dirty="0"/>
              <a:t>(DBMS) is a software that provides data-related functionality: search, filter, sort…</a:t>
            </a:r>
          </a:p>
          <a:p>
            <a:r>
              <a:rPr lang="en-US" sz="2400" dirty="0"/>
              <a:t>A </a:t>
            </a:r>
            <a:r>
              <a:rPr lang="en-US" sz="2400" dirty="0">
                <a:solidFill>
                  <a:srgbClr val="FF9933"/>
                </a:solidFill>
              </a:rPr>
              <a:t>DB client </a:t>
            </a:r>
            <a:r>
              <a:rPr lang="en-US" sz="2400" dirty="0"/>
              <a:t>is a program that connects to a DBMS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3048000" y="3505200"/>
            <a:ext cx="1828800" cy="857250"/>
          </a:xfrm>
          <a:prstGeom prst="rect">
            <a:avLst/>
          </a:prstGeom>
          <a:solidFill>
            <a:srgbClr val="0070C0"/>
          </a:solidFill>
          <a:ln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 tIns="91440" bIns="91440" anchor="ctr"/>
          <a:lstStyle/>
          <a:p>
            <a:pPr algn="ctr">
              <a:spcBef>
                <a:spcPct val="50000"/>
              </a:spcBef>
            </a:pPr>
            <a:r>
              <a:rPr lang="en-US" sz="4800" dirty="0">
                <a:effectLst/>
              </a:rPr>
              <a:t>DBMS</a:t>
            </a:r>
          </a:p>
        </p:txBody>
      </p:sp>
      <p:cxnSp>
        <p:nvCxnSpPr>
          <p:cNvPr id="138247" name="AutoShape 7"/>
          <p:cNvCxnSpPr>
            <a:cxnSpLocks noChangeShapeType="1"/>
            <a:stCxn id="138245" idx="3"/>
            <a:endCxn id="138244" idx="2"/>
          </p:cNvCxnSpPr>
          <p:nvPr/>
        </p:nvCxnSpPr>
        <p:spPr bwMode="auto">
          <a:xfrm>
            <a:off x="4876800" y="3933825"/>
            <a:ext cx="1219200" cy="18294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folHlink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38248" name="AutoShape 8"/>
          <p:cNvSpPr>
            <a:spLocks noChangeArrowheads="1"/>
          </p:cNvSpPr>
          <p:nvPr/>
        </p:nvSpPr>
        <p:spPr bwMode="auto">
          <a:xfrm>
            <a:off x="5715000" y="2724150"/>
            <a:ext cx="2895600" cy="1299329"/>
          </a:xfrm>
          <a:prstGeom prst="can">
            <a:avLst>
              <a:gd name="adj" fmla="val 17333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eaLnBrk="0" hangingPunct="0"/>
            <a:r>
              <a:rPr lang="en-US" sz="2800" dirty="0">
                <a:solidFill>
                  <a:schemeClr val="tx1"/>
                </a:solidFill>
                <a:effectLst/>
              </a:rPr>
              <a:t>DataBase</a:t>
            </a:r>
          </a:p>
          <a:p>
            <a:pPr algn="ctr" eaLnBrk="0" hangingPunct="0"/>
            <a:endParaRPr lang="en-US" sz="2800" dirty="0">
              <a:solidFill>
                <a:schemeClr val="tx1"/>
              </a:solidFill>
              <a:effectLst/>
            </a:endParaRPr>
          </a:p>
        </p:txBody>
      </p:sp>
      <p:sp>
        <p:nvSpPr>
          <p:cNvPr id="138244" name="AutoShape 4"/>
          <p:cNvSpPr>
            <a:spLocks noChangeArrowheads="1"/>
          </p:cNvSpPr>
          <p:nvPr/>
        </p:nvSpPr>
        <p:spPr bwMode="auto">
          <a:xfrm>
            <a:off x="6096000" y="3467100"/>
            <a:ext cx="2895600" cy="1299329"/>
          </a:xfrm>
          <a:prstGeom prst="can">
            <a:avLst>
              <a:gd name="adj" fmla="val 17333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anchor="ctr">
            <a:noAutofit/>
          </a:bodyPr>
          <a:lstStyle/>
          <a:p>
            <a:pPr algn="ctr" eaLnBrk="0" hangingPunct="0"/>
            <a:r>
              <a:rPr lang="en-US" sz="2800" dirty="0">
                <a:solidFill>
                  <a:schemeClr val="tx1"/>
                </a:solidFill>
                <a:effectLst/>
              </a:rPr>
              <a:t>DataBase</a:t>
            </a:r>
            <a:br>
              <a:rPr lang="en-US" sz="2800" dirty="0">
                <a:solidFill>
                  <a:schemeClr val="tx1"/>
                </a:solidFill>
                <a:effectLst/>
              </a:rPr>
            </a:br>
            <a:r>
              <a:rPr lang="en-US" sz="2800" dirty="0">
                <a:solidFill>
                  <a:schemeClr val="tx1"/>
                </a:solidFill>
                <a:effectLst/>
              </a:rPr>
              <a:t>file(s)</a:t>
            </a:r>
          </a:p>
        </p:txBody>
      </p:sp>
      <p:cxnSp>
        <p:nvCxnSpPr>
          <p:cNvPr id="138249" name="AutoShape 9"/>
          <p:cNvCxnSpPr>
            <a:cxnSpLocks noChangeShapeType="1"/>
            <a:stCxn id="138245" idx="3"/>
            <a:endCxn id="138248" idx="2"/>
          </p:cNvCxnSpPr>
          <p:nvPr/>
        </p:nvCxnSpPr>
        <p:spPr bwMode="auto">
          <a:xfrm flipV="1">
            <a:off x="4876800" y="3373815"/>
            <a:ext cx="838200" cy="560010"/>
          </a:xfrm>
          <a:prstGeom prst="bentConnector3">
            <a:avLst>
              <a:gd name="adj1" fmla="val 50000"/>
            </a:avLst>
          </a:prstGeom>
          <a:noFill/>
          <a:ln w="76200">
            <a:solidFill>
              <a:schemeClr val="folHlink"/>
            </a:solidFill>
            <a:miter lim="800000"/>
            <a:headEnd type="triangle" w="med" len="med"/>
            <a:tailEnd type="triangle" w="med" len="med"/>
          </a:ln>
          <a:effectLst/>
        </p:spPr>
      </p:cxnSp>
      <p:sp>
        <p:nvSpPr>
          <p:cNvPr id="14" name="Oval 10"/>
          <p:cNvSpPr>
            <a:spLocks noChangeArrowheads="1"/>
          </p:cNvSpPr>
          <p:nvPr/>
        </p:nvSpPr>
        <p:spPr bwMode="auto">
          <a:xfrm>
            <a:off x="762000" y="3467100"/>
            <a:ext cx="1600200" cy="908864"/>
          </a:xfrm>
          <a:prstGeom prst="ellipse">
            <a:avLst/>
          </a:prstGeom>
          <a:solidFill>
            <a:srgbClr val="00B050"/>
          </a:solidFill>
          <a:ln>
            <a:headEnd/>
            <a:tailEnd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/>
          <a:p>
            <a:pPr algn="ctr" eaLnBrk="0" hangingPunct="0"/>
            <a:r>
              <a:rPr lang="en-US" sz="1800" b="1" dirty="0">
                <a:solidFill>
                  <a:schemeClr val="bg2"/>
                </a:solidFill>
                <a:latin typeface="Arial" charset="0"/>
              </a:rPr>
              <a:t>‘Client’</a:t>
            </a:r>
            <a:br>
              <a:rPr lang="en-US" sz="1800" b="1" dirty="0">
                <a:solidFill>
                  <a:schemeClr val="bg2"/>
                </a:solidFill>
                <a:latin typeface="Arial" charset="0"/>
              </a:rPr>
            </a:br>
            <a:r>
              <a:rPr lang="en-US" sz="1800" b="1" dirty="0">
                <a:solidFill>
                  <a:schemeClr val="bg2"/>
                </a:solidFill>
                <a:latin typeface="Arial" charset="0"/>
              </a:rPr>
              <a:t>program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667000" y="2876550"/>
            <a:ext cx="0" cy="2095290"/>
          </a:xfrm>
          <a:prstGeom prst="line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0" y="3002899"/>
            <a:ext cx="94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5000"/>
                  </a:schemeClr>
                </a:solidFill>
                <a:effectLst/>
              </a:rPr>
              <a:t>Data center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602221" y="2991205"/>
            <a:ext cx="102784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65000"/>
                  </a:schemeClr>
                </a:solidFill>
                <a:effectLst/>
              </a:rPr>
              <a:t>User location</a:t>
            </a:r>
          </a:p>
        </p:txBody>
      </p:sp>
      <p:cxnSp>
        <p:nvCxnSpPr>
          <p:cNvPr id="138251" name="AutoShape 11"/>
          <p:cNvCxnSpPr>
            <a:cxnSpLocks noChangeShapeType="1"/>
            <a:stCxn id="138245" idx="1"/>
            <a:endCxn id="14" idx="6"/>
          </p:cNvCxnSpPr>
          <p:nvPr/>
        </p:nvCxnSpPr>
        <p:spPr bwMode="auto">
          <a:xfrm flipH="1" flipV="1">
            <a:off x="2362200" y="3921532"/>
            <a:ext cx="685800" cy="12293"/>
          </a:xfrm>
          <a:prstGeom prst="straightConnector1">
            <a:avLst/>
          </a:prstGeom>
          <a:noFill/>
          <a:ln w="76200">
            <a:solidFill>
              <a:schemeClr val="folHlink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4" name="Smiley Face 3"/>
          <p:cNvSpPr/>
          <p:nvPr/>
        </p:nvSpPr>
        <p:spPr>
          <a:xfrm>
            <a:off x="561887" y="3209925"/>
            <a:ext cx="310658" cy="304800"/>
          </a:xfrm>
          <a:prstGeom prst="smileyFace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5037" y="3514725"/>
            <a:ext cx="4734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effectLst/>
              </a:rPr>
              <a:t>YOU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>
            <a:extLst>
              <a:ext uri="{FF2B5EF4-FFF2-40B4-BE49-F238E27FC236}">
                <a16:creationId xmlns:a16="http://schemas.microsoft.com/office/drawing/2014/main" id="{E15E8955-4183-46E8-9459-5B560470E82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803"/>
          <a:stretch/>
        </p:blipFill>
        <p:spPr>
          <a:xfrm>
            <a:off x="1859076" y="1779162"/>
            <a:ext cx="3528366" cy="3364339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F0F9A4-4813-4844-8A7B-BA9ECDC0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1219200"/>
          </a:xfrm>
        </p:spPr>
        <p:txBody>
          <a:bodyPr/>
          <a:lstStyle/>
          <a:p>
            <a:r>
              <a:rPr lang="en-US" dirty="0"/>
              <a:t>Tables are very commonly used representations in business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9306A84-075B-4D2F-A589-E85D6343F911}"/>
              </a:ext>
            </a:extLst>
          </p:cNvPr>
          <p:cNvSpPr/>
          <p:nvPr/>
        </p:nvSpPr>
        <p:spPr>
          <a:xfrm>
            <a:off x="1574328" y="4689936"/>
            <a:ext cx="3813902" cy="453565"/>
          </a:xfrm>
          <a:prstGeom prst="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0D46D28-F3F9-4562-9955-D52787480DC5}"/>
              </a:ext>
            </a:extLst>
          </p:cNvPr>
          <p:cNvSpPr/>
          <p:nvPr/>
        </p:nvSpPr>
        <p:spPr>
          <a:xfrm>
            <a:off x="1524001" y="4926497"/>
            <a:ext cx="3863442" cy="219293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ffectLst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778FB3E-8E2C-4603-A3FA-C5D85272215E}"/>
              </a:ext>
            </a:extLst>
          </p:cNvPr>
          <p:cNvGrpSpPr/>
          <p:nvPr/>
        </p:nvGrpSpPr>
        <p:grpSpPr>
          <a:xfrm>
            <a:off x="689927" y="2055213"/>
            <a:ext cx="1366467" cy="3079506"/>
            <a:chOff x="1121473" y="2049020"/>
            <a:chExt cx="1366467" cy="3079506"/>
          </a:xfrm>
        </p:grpSpPr>
        <p:sp>
          <p:nvSpPr>
            <p:cNvPr id="16" name="Left Brace 15">
              <a:extLst>
                <a:ext uri="{FF2B5EF4-FFF2-40B4-BE49-F238E27FC236}">
                  <a16:creationId xmlns:a16="http://schemas.microsoft.com/office/drawing/2014/main" id="{5E1663BF-95D7-43B2-A7BC-E9D7833D2EA8}"/>
                </a:ext>
              </a:extLst>
            </p:cNvPr>
            <p:cNvSpPr/>
            <p:nvPr/>
          </p:nvSpPr>
          <p:spPr>
            <a:xfrm>
              <a:off x="2260126" y="2049020"/>
              <a:ext cx="227814" cy="3079506"/>
            </a:xfrm>
            <a:prstGeom prst="leftBrace">
              <a:avLst>
                <a:gd name="adj1" fmla="val 8333"/>
                <a:gd name="adj2" fmla="val 34029"/>
              </a:avLst>
            </a:prstGeom>
            <a:ln>
              <a:solidFill>
                <a:srgbClr val="E3621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776774-74A0-4441-964F-2EAEF50F14F0}"/>
                </a:ext>
              </a:extLst>
            </p:cNvPr>
            <p:cNvSpPr txBox="1"/>
            <p:nvPr/>
          </p:nvSpPr>
          <p:spPr>
            <a:xfrm>
              <a:off x="1121473" y="2906698"/>
              <a:ext cx="1050288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E3621B"/>
                  </a:solidFill>
                  <a:effectLst/>
                </a:rPr>
                <a:t>Primary Key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64AF0F6-7501-4299-94E8-0AA5740E48ED}"/>
              </a:ext>
            </a:extLst>
          </p:cNvPr>
          <p:cNvSpPr txBox="1"/>
          <p:nvPr/>
        </p:nvSpPr>
        <p:spPr>
          <a:xfrm>
            <a:off x="1791241" y="1515876"/>
            <a:ext cx="6238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100" b="1" dirty="0">
                <a:solidFill>
                  <a:srgbClr val="4472C4"/>
                </a:solidFill>
                <a:effectLst/>
              </a:rPr>
              <a:t>LOAN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EC01B33-E9EA-4538-8C39-67BFFE0BB715}"/>
              </a:ext>
            </a:extLst>
          </p:cNvPr>
          <p:cNvGrpSpPr/>
          <p:nvPr/>
        </p:nvGrpSpPr>
        <p:grpSpPr>
          <a:xfrm>
            <a:off x="5334000" y="1609371"/>
            <a:ext cx="1908352" cy="261610"/>
            <a:chOff x="6019800" y="1609373"/>
            <a:chExt cx="1908352" cy="26161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BF063D0-E247-4999-8DE9-3C159589A174}"/>
                </a:ext>
              </a:extLst>
            </p:cNvPr>
            <p:cNvSpPr txBox="1"/>
            <p:nvPr/>
          </p:nvSpPr>
          <p:spPr>
            <a:xfrm>
              <a:off x="6629399" y="1609373"/>
              <a:ext cx="1298753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E3621B"/>
                  </a:solidFill>
                  <a:effectLst/>
                </a:rPr>
                <a:t>Column or Field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8F6F06D-DB69-4BCF-8EBF-04862A24F4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9800" y="1775810"/>
              <a:ext cx="685800" cy="84590"/>
            </a:xfrm>
            <a:prstGeom prst="straightConnector1">
              <a:avLst/>
            </a:prstGeom>
            <a:ln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8BE696F-15CD-4F47-BEB2-01690C354EA1}"/>
              </a:ext>
            </a:extLst>
          </p:cNvPr>
          <p:cNvGrpSpPr/>
          <p:nvPr/>
        </p:nvGrpSpPr>
        <p:grpSpPr>
          <a:xfrm>
            <a:off x="5334001" y="2328115"/>
            <a:ext cx="1555191" cy="261610"/>
            <a:chOff x="6019800" y="2328110"/>
            <a:chExt cx="1555191" cy="26161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2366B5-6C12-4B3D-A47D-2AC8CFFBE5BD}"/>
                </a:ext>
              </a:extLst>
            </p:cNvPr>
            <p:cNvSpPr txBox="1"/>
            <p:nvPr/>
          </p:nvSpPr>
          <p:spPr>
            <a:xfrm>
              <a:off x="6357990" y="2328110"/>
              <a:ext cx="1217001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rgbClr val="E3621B"/>
                  </a:solidFill>
                  <a:effectLst/>
                </a:rPr>
                <a:t>Row or Record</a:t>
              </a: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D6E0322F-E5E4-4568-AACA-BBB9F72F5E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019800" y="2480733"/>
              <a:ext cx="370444" cy="0"/>
            </a:xfrm>
            <a:prstGeom prst="straightConnector1">
              <a:avLst/>
            </a:prstGeom>
            <a:ln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EF385B6C-B28D-43D5-8C30-C804A0C62ECF}"/>
              </a:ext>
            </a:extLst>
          </p:cNvPr>
          <p:cNvGrpSpPr/>
          <p:nvPr/>
        </p:nvGrpSpPr>
        <p:grpSpPr>
          <a:xfrm>
            <a:off x="266111" y="1469578"/>
            <a:ext cx="1525130" cy="261610"/>
            <a:chOff x="951909" y="1469574"/>
            <a:chExt cx="1525129" cy="26161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8F6C1625-D633-469C-A9FA-89163CB0866C}"/>
                </a:ext>
              </a:extLst>
            </p:cNvPr>
            <p:cNvSpPr txBox="1"/>
            <p:nvPr/>
          </p:nvSpPr>
          <p:spPr>
            <a:xfrm>
              <a:off x="951909" y="1469574"/>
              <a:ext cx="10278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schemeClr val="accent5">
                      <a:lumMod val="90000"/>
                      <a:lumOff val="10000"/>
                    </a:schemeClr>
                  </a:solidFill>
                  <a:effectLst/>
                </a:rPr>
                <a:t>Table Name</a:t>
              </a:r>
              <a:endParaRPr lang="en-US" sz="1100" dirty="0">
                <a:solidFill>
                  <a:srgbClr val="E3621B"/>
                </a:solidFill>
                <a:effectLst/>
              </a:endParaRP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3CE5C8BE-6A70-4B94-8160-4B0177AB4DAF}"/>
                </a:ext>
              </a:extLst>
            </p:cNvPr>
            <p:cNvCxnSpPr>
              <a:cxnSpLocks/>
              <a:stCxn id="15" idx="3"/>
              <a:endCxn id="14" idx="1"/>
            </p:cNvCxnSpPr>
            <p:nvPr/>
          </p:nvCxnSpPr>
          <p:spPr>
            <a:xfrm>
              <a:off x="1979753" y="1600379"/>
              <a:ext cx="497285" cy="46298"/>
            </a:xfrm>
            <a:prstGeom prst="straightConnector1">
              <a:avLst/>
            </a:prstGeom>
            <a:ln>
              <a:solidFill>
                <a:srgbClr val="E3621B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6391D807-974A-4B7D-AC0E-28D61B4E288E}"/>
              </a:ext>
            </a:extLst>
          </p:cNvPr>
          <p:cNvSpPr txBox="1"/>
          <p:nvPr/>
        </p:nvSpPr>
        <p:spPr>
          <a:xfrm>
            <a:off x="6858000" y="3973950"/>
            <a:ext cx="2286000" cy="1169551"/>
          </a:xfrm>
          <a:prstGeom prst="rect">
            <a:avLst/>
          </a:prstGeom>
          <a:solidFill>
            <a:srgbClr val="FFCC99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b="1" dirty="0">
                <a:solidFill>
                  <a:schemeClr val="tx1"/>
                </a:solidFill>
                <a:effectLst/>
              </a:rPr>
              <a:t>Data Dictionary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L_id = loan id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Principal = amount borrowed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Rate = interest rate</a:t>
            </a:r>
          </a:p>
          <a:p>
            <a:pPr algn="l"/>
            <a:r>
              <a:rPr lang="en-US" dirty="0">
                <a:solidFill>
                  <a:schemeClr val="tx1"/>
                </a:solidFill>
                <a:effectLst/>
              </a:rPr>
              <a:t>Lo_id = id of the loan officer </a:t>
            </a:r>
            <a:br>
              <a:rPr lang="en-US" dirty="0">
                <a:solidFill>
                  <a:schemeClr val="tx1"/>
                </a:solidFill>
                <a:effectLst/>
              </a:rPr>
            </a:br>
            <a:r>
              <a:rPr lang="en-US" dirty="0">
                <a:solidFill>
                  <a:schemeClr val="tx1"/>
                </a:solidFill>
                <a:effectLst/>
              </a:rPr>
              <a:t>            who manages the loan</a:t>
            </a:r>
          </a:p>
          <a:p>
            <a:pPr algn="l"/>
            <a:endParaRPr lang="en-US" dirty="0">
              <a:solidFill>
                <a:schemeClr val="tx1"/>
              </a:solidFill>
              <a:effectLst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462927-1BAD-4343-A883-5199F49D6453}"/>
              </a:ext>
            </a:extLst>
          </p:cNvPr>
          <p:cNvGrpSpPr/>
          <p:nvPr/>
        </p:nvGrpSpPr>
        <p:grpSpPr>
          <a:xfrm>
            <a:off x="5440059" y="2756940"/>
            <a:ext cx="3703942" cy="2405610"/>
            <a:chOff x="5440058" y="2756940"/>
            <a:chExt cx="3703942" cy="240561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C09E7B7-4A0E-4B9A-B988-EE38F81DB6F1}"/>
                </a:ext>
              </a:extLst>
            </p:cNvPr>
            <p:cNvSpPr/>
            <p:nvPr/>
          </p:nvSpPr>
          <p:spPr>
            <a:xfrm>
              <a:off x="5440058" y="2756940"/>
              <a:ext cx="3703942" cy="24056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ffectLst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6C55C8C-FD42-49A4-876B-9BDEC69074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80691" y="3105150"/>
              <a:ext cx="2133785" cy="1518036"/>
            </a:xfrm>
            <a:prstGeom prst="rect">
              <a:avLst/>
            </a:prstGeom>
          </p:spPr>
        </p:pic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21A92634-5031-4A1D-B59F-FEE1E1F4DA2E}"/>
                </a:ext>
              </a:extLst>
            </p:cNvPr>
            <p:cNvSpPr/>
            <p:nvPr/>
          </p:nvSpPr>
          <p:spPr>
            <a:xfrm>
              <a:off x="5440058" y="3503788"/>
              <a:ext cx="788017" cy="720759"/>
            </a:xfrm>
            <a:prstGeom prst="rightArrow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effectLst/>
                </a:rPr>
                <a:t>Same 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343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Rectangle 16"/>
          <p:cNvSpPr>
            <a:spLocks noGrp="1" noChangeArrowheads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 dirty="0"/>
              <a:t>When is a DBMS “</a:t>
            </a:r>
            <a:r>
              <a:rPr lang="en-US" dirty="0">
                <a:solidFill>
                  <a:srgbClr val="FF9933"/>
                </a:solidFill>
              </a:rPr>
              <a:t>relational</a:t>
            </a:r>
            <a:r>
              <a:rPr lang="en-US" dirty="0"/>
              <a:t>”?</a:t>
            </a:r>
          </a:p>
        </p:txBody>
      </p:sp>
      <p:sp>
        <p:nvSpPr>
          <p:cNvPr id="6161" name="Rectangle 17"/>
          <p:cNvSpPr>
            <a:spLocks noGrp="1" noChangeArrowheads="1"/>
          </p:cNvSpPr>
          <p:nvPr>
            <p:ph type="body" sz="quarter" idx="10"/>
          </p:nvPr>
        </p:nvSpPr>
        <p:spPr>
          <a:xfrm>
            <a:off x="376129" y="892175"/>
            <a:ext cx="8534400" cy="3962400"/>
          </a:xfrm>
        </p:spPr>
        <p:txBody>
          <a:bodyPr>
            <a:noAutofit/>
          </a:bodyPr>
          <a:lstStyle/>
          <a:p>
            <a:r>
              <a:rPr lang="en-US" sz="2400" dirty="0"/>
              <a:t>A DB is relational when it presents data as tables and the tables have defined relationships. </a:t>
            </a:r>
          </a:p>
          <a:p>
            <a:r>
              <a:rPr lang="en-US" sz="2000" dirty="0"/>
              <a:t>Oracle,</a:t>
            </a:r>
            <a:br>
              <a:rPr lang="en-US" sz="2000" dirty="0"/>
            </a:br>
            <a:r>
              <a:rPr lang="en-US" sz="2000" dirty="0"/>
              <a:t>Microsoft,</a:t>
            </a:r>
            <a:br>
              <a:rPr lang="en-US" sz="2000" dirty="0"/>
            </a:br>
            <a:r>
              <a:rPr lang="en-US" sz="2000" dirty="0"/>
              <a:t>IBM,</a:t>
            </a:r>
            <a:br>
              <a:rPr lang="en-US" sz="2000" dirty="0"/>
            </a:br>
            <a:r>
              <a:rPr lang="en-US" sz="2000" dirty="0"/>
              <a:t>MySQL/Oracle,</a:t>
            </a:r>
            <a:br>
              <a:rPr lang="en-US" sz="2000" dirty="0"/>
            </a:br>
            <a:r>
              <a:rPr lang="en-US" sz="2000" dirty="0"/>
              <a:t>SAP/Sybase,</a:t>
            </a:r>
            <a:br>
              <a:rPr lang="en-US" sz="2000" dirty="0"/>
            </a:br>
            <a:r>
              <a:rPr lang="en-US" sz="2000" dirty="0"/>
              <a:t>AWS Aurora,</a:t>
            </a:r>
            <a:br>
              <a:rPr lang="en-US" sz="2000" dirty="0"/>
            </a:br>
            <a:r>
              <a:rPr lang="en-US" sz="2000" dirty="0"/>
              <a:t>Snowflake,</a:t>
            </a:r>
            <a:br>
              <a:rPr lang="en-US" sz="2000" dirty="0"/>
            </a:br>
            <a:r>
              <a:rPr lang="en-US" sz="2000" dirty="0"/>
              <a:t>Teradata,</a:t>
            </a:r>
            <a:br>
              <a:rPr lang="en-US" sz="2000" dirty="0"/>
            </a:br>
            <a:r>
              <a:rPr lang="en-US" sz="2000" dirty="0"/>
              <a:t>Google BigQuery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455613" y="4933950"/>
            <a:ext cx="8688387" cy="15557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en-US" sz="675" dirty="0"/>
              <a:t>Gartner 2009, 2013 – Chart by IDC, Bernstein 2015, Blair 2019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9EF24F8-9052-4D34-98A0-6A4A8A5D82C7}"/>
              </a:ext>
            </a:extLst>
          </p:cNvPr>
          <p:cNvGrpSpPr/>
          <p:nvPr/>
        </p:nvGrpSpPr>
        <p:grpSpPr>
          <a:xfrm>
            <a:off x="3048000" y="2114551"/>
            <a:ext cx="5867400" cy="2768106"/>
            <a:chOff x="3048000" y="2114551"/>
            <a:chExt cx="5867400" cy="2768106"/>
          </a:xfrm>
        </p:grpSpPr>
        <p:grpSp>
          <p:nvGrpSpPr>
            <p:cNvPr id="9" name="Group 8"/>
            <p:cNvGrpSpPr/>
            <p:nvPr/>
          </p:nvGrpSpPr>
          <p:grpSpPr>
            <a:xfrm>
              <a:off x="3048000" y="2114551"/>
              <a:ext cx="5867400" cy="2768106"/>
              <a:chOff x="3377796" y="1560798"/>
              <a:chExt cx="5704072" cy="3364505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05200" y="1560798"/>
                <a:ext cx="5576668" cy="2699057"/>
              </a:xfrm>
              <a:prstGeom prst="rect">
                <a:avLst/>
              </a:prstGeom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r="4577"/>
              <a:stretch/>
            </p:blipFill>
            <p:spPr>
              <a:xfrm>
                <a:off x="3377796" y="4360968"/>
                <a:ext cx="5690004" cy="56433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8" name="Rectangle 7"/>
              <p:cNvSpPr/>
              <p:nvPr/>
            </p:nvSpPr>
            <p:spPr>
              <a:xfrm>
                <a:off x="4343400" y="1560798"/>
                <a:ext cx="1676400" cy="70615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>
                  <a:solidFill>
                    <a:srgbClr val="FFFFFF"/>
                  </a:solidFill>
                  <a:latin typeface="+mn-lt"/>
                </a:endParaRPr>
              </a:p>
            </p:txBody>
          </p: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ADE087-0118-46A5-BF1E-708D009AB2B7}"/>
                </a:ext>
              </a:extLst>
            </p:cNvPr>
            <p:cNvSpPr/>
            <p:nvPr/>
          </p:nvSpPr>
          <p:spPr>
            <a:xfrm>
              <a:off x="3987152" y="3007937"/>
              <a:ext cx="571500" cy="1834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DB8614D-BA10-4F4B-917B-CC30FED2B144}"/>
                </a:ext>
              </a:extLst>
            </p:cNvPr>
            <p:cNvSpPr/>
            <p:nvPr/>
          </p:nvSpPr>
          <p:spPr>
            <a:xfrm>
              <a:off x="3987152" y="3190810"/>
              <a:ext cx="571500" cy="76200"/>
            </a:xfrm>
            <a:prstGeom prst="rect">
              <a:avLst/>
            </a:prstGeom>
            <a:solidFill>
              <a:srgbClr val="004165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E77ECD9-3757-4C67-9B82-2BD9F0AFD4F5}"/>
                </a:ext>
              </a:extLst>
            </p:cNvPr>
            <p:cNvSpPr/>
            <p:nvPr/>
          </p:nvSpPr>
          <p:spPr>
            <a:xfrm>
              <a:off x="4808602" y="2916225"/>
              <a:ext cx="571500" cy="183424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9D844087-AC28-4E00-96F5-90510F6664C7}"/>
                </a:ext>
              </a:extLst>
            </p:cNvPr>
            <p:cNvSpPr/>
            <p:nvPr/>
          </p:nvSpPr>
          <p:spPr>
            <a:xfrm>
              <a:off x="5630052" y="2824512"/>
              <a:ext cx="571500" cy="19468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572D015-3A50-47AC-84DB-2108D41AD298}"/>
                </a:ext>
              </a:extLst>
            </p:cNvPr>
            <p:cNvSpPr/>
            <p:nvPr/>
          </p:nvSpPr>
          <p:spPr>
            <a:xfrm>
              <a:off x="6458176" y="2698866"/>
              <a:ext cx="571500" cy="231959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3EC80DB-0FF8-4A70-81A1-9D532BEC93DF}"/>
                </a:ext>
              </a:extLst>
            </p:cNvPr>
            <p:cNvSpPr/>
            <p:nvPr/>
          </p:nvSpPr>
          <p:spPr>
            <a:xfrm>
              <a:off x="7279626" y="2569883"/>
              <a:ext cx="571500" cy="25796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AC50F95-E6C2-4322-912D-D57C9A6F3098}"/>
                </a:ext>
              </a:extLst>
            </p:cNvPr>
            <p:cNvSpPr/>
            <p:nvPr/>
          </p:nvSpPr>
          <p:spPr>
            <a:xfrm>
              <a:off x="8104413" y="2437562"/>
              <a:ext cx="571500" cy="286587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2FE1D9A-9F8E-4E1D-9FAE-F57D39C57530}"/>
                </a:ext>
              </a:extLst>
            </p:cNvPr>
            <p:cNvSpPr/>
            <p:nvPr/>
          </p:nvSpPr>
          <p:spPr>
            <a:xfrm>
              <a:off x="3048000" y="4555864"/>
              <a:ext cx="3810000" cy="14948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1219200"/>
          </a:xfrm>
        </p:spPr>
        <p:txBody>
          <a:bodyPr/>
          <a:lstStyle/>
          <a:p>
            <a:r>
              <a:rPr lang="en-US" dirty="0"/>
              <a:t>Relational DBMSs present data as tables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04800" y="1657350"/>
            <a:ext cx="8839200" cy="31051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b="1" dirty="0">
                <a:solidFill>
                  <a:schemeClr val="accent3"/>
                </a:solidFill>
              </a:rPr>
              <a:t>ACTUAL TABLE     ER DIAGRAM   TREE VIEW</a:t>
            </a:r>
            <a:endParaRPr lang="en-US" sz="1200" b="1" dirty="0">
              <a:solidFill>
                <a:schemeClr val="accent3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 Box 24"/>
          <p:cNvSpPr txBox="1">
            <a:spLocks noChangeArrowheads="1"/>
          </p:cNvSpPr>
          <p:nvPr/>
        </p:nvSpPr>
        <p:spPr bwMode="auto">
          <a:xfrm>
            <a:off x="5638800" y="2250812"/>
            <a:ext cx="89639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800" u="sng" dirty="0">
                <a:solidFill>
                  <a:schemeClr val="bg1"/>
                </a:solidFill>
                <a:effectLst/>
                <a:latin typeface="Tahoma" pitchFamily="34" charset="0"/>
              </a:rPr>
              <a:t>LO id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effectLst/>
                <a:latin typeface="Tahoma" pitchFamily="34" charset="0"/>
              </a:rPr>
              <a:t>f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effectLst/>
                <a:latin typeface="Tahoma" pitchFamily="34" charset="0"/>
              </a:rPr>
              <a:t>l name</a:t>
            </a:r>
          </a:p>
          <a:p>
            <a:pPr algn="l"/>
            <a:r>
              <a:rPr lang="en-US" sz="1800" dirty="0">
                <a:solidFill>
                  <a:schemeClr val="bg1"/>
                </a:solidFill>
                <a:effectLst/>
                <a:latin typeface="Tahoma" pitchFamily="34" charset="0"/>
              </a:rPr>
              <a:t>phone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705" b="64064"/>
          <a:stretch/>
        </p:blipFill>
        <p:spPr bwMode="auto">
          <a:xfrm>
            <a:off x="4267200" y="2250812"/>
            <a:ext cx="1774521" cy="1465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39" y="2322263"/>
            <a:ext cx="3200401" cy="28062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3665985-801E-43C9-B909-BED1F6526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4331" y="2247109"/>
            <a:ext cx="2143468" cy="2759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675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C494EF1E-9462-4D34-BCAB-52B315B44584}"/>
              </a:ext>
            </a:extLst>
          </p:cNvPr>
          <p:cNvGrpSpPr/>
          <p:nvPr/>
        </p:nvGrpSpPr>
        <p:grpSpPr>
          <a:xfrm>
            <a:off x="3564216" y="1826277"/>
            <a:ext cx="5546906" cy="3268164"/>
            <a:chOff x="3564216" y="1826277"/>
            <a:chExt cx="5546906" cy="3268164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69AD220B-6FA0-4B16-B8CB-EEFA50EC3B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2868"/>
            <a:stretch/>
          </p:blipFill>
          <p:spPr bwMode="auto">
            <a:xfrm>
              <a:off x="3564216" y="1826277"/>
              <a:ext cx="5546906" cy="3268164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5936379-08D2-4BA7-B8C7-79749B2F4CF8}"/>
                </a:ext>
              </a:extLst>
            </p:cNvPr>
            <p:cNvSpPr/>
            <p:nvPr/>
          </p:nvSpPr>
          <p:spPr>
            <a:xfrm>
              <a:off x="8528501" y="2988144"/>
              <a:ext cx="211023" cy="716610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AE0A0AF1-0F5A-44DD-A2AE-F2DB4A65C79C}"/>
              </a:ext>
            </a:extLst>
          </p:cNvPr>
          <p:cNvSpPr/>
          <p:nvPr/>
        </p:nvSpPr>
        <p:spPr>
          <a:xfrm>
            <a:off x="4513633" y="3025184"/>
            <a:ext cx="187804" cy="726168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3638F62-597A-4FCF-91D5-48C05686DA24}"/>
              </a:ext>
            </a:extLst>
          </p:cNvPr>
          <p:cNvSpPr/>
          <p:nvPr/>
        </p:nvSpPr>
        <p:spPr>
          <a:xfrm>
            <a:off x="4996219" y="3959818"/>
            <a:ext cx="524288" cy="751661"/>
          </a:xfrm>
          <a:prstGeom prst="rect">
            <a:avLst/>
          </a:prstGeom>
          <a:solidFill>
            <a:schemeClr val="bg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831206B-4F53-4175-A563-2600377E5086}"/>
              </a:ext>
            </a:extLst>
          </p:cNvPr>
          <p:cNvSpPr/>
          <p:nvPr/>
        </p:nvSpPr>
        <p:spPr>
          <a:xfrm>
            <a:off x="6890309" y="4056212"/>
            <a:ext cx="667512" cy="751661"/>
          </a:xfrm>
          <a:prstGeom prst="rect">
            <a:avLst/>
          </a:prstGeom>
          <a:solidFill>
            <a:schemeClr val="bg2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 </a:t>
            </a:r>
            <a:r>
              <a:rPr lang="en-US" sz="3600" dirty="0">
                <a:solidFill>
                  <a:schemeClr val="tx1"/>
                </a:solidFill>
                <a:effectLst/>
              </a:rPr>
              <a:t>So, at work ask for a </a:t>
            </a:r>
            <a:r>
              <a:rPr lang="en-US" sz="3600" dirty="0">
                <a:solidFill>
                  <a:srgbClr val="FF9933"/>
                </a:solidFill>
                <a:effectLst/>
              </a:rPr>
              <a:t>DATA MODEL </a:t>
            </a:r>
            <a:r>
              <a:rPr lang="en-US" sz="3600" dirty="0">
                <a:solidFill>
                  <a:schemeClr val="tx1"/>
                </a:solidFill>
                <a:effectLst/>
              </a:rPr>
              <a:t>and a </a:t>
            </a:r>
            <a:r>
              <a:rPr lang="en-US" sz="3600" dirty="0">
                <a:solidFill>
                  <a:srgbClr val="FF9933"/>
                </a:solidFill>
                <a:effectLst/>
              </a:rPr>
              <a:t>DATA DICTIONARY</a:t>
            </a:r>
            <a:endParaRPr lang="en-US" sz="3600" dirty="0">
              <a:solidFill>
                <a:srgbClr val="FF9933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04800" y="1428750"/>
            <a:ext cx="3124199" cy="198120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Data Dictionary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  lo_id  </a:t>
            </a:r>
            <a:r>
              <a:rPr lang="en-US" sz="1400" i="1" dirty="0">
                <a:solidFill>
                  <a:schemeClr val="accent3"/>
                </a:solidFill>
              </a:rPr>
              <a:t>= the loan officer’s unique id</a:t>
            </a:r>
            <a:endParaRPr lang="en-US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  l_id </a:t>
            </a:r>
            <a:r>
              <a:rPr lang="en-US" sz="1400" i="1" dirty="0">
                <a:solidFill>
                  <a:schemeClr val="accent3"/>
                </a:solidFill>
              </a:rPr>
              <a:t>= the loan unique id</a:t>
            </a:r>
            <a:endParaRPr lang="en-US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  coverage </a:t>
            </a:r>
            <a:r>
              <a:rPr lang="en-US" sz="1400" i="1" dirty="0">
                <a:solidFill>
                  <a:schemeClr val="accent3"/>
                </a:solidFill>
              </a:rPr>
              <a:t>= max. amount covered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  premium </a:t>
            </a:r>
            <a:r>
              <a:rPr lang="en-US" sz="1400" i="1" dirty="0">
                <a:solidFill>
                  <a:schemeClr val="accent3"/>
                </a:solidFill>
              </a:rPr>
              <a:t>= amount to pay every year</a:t>
            </a:r>
            <a:endParaRPr lang="en-US" sz="14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1400" dirty="0"/>
              <a:t>  c_id </a:t>
            </a:r>
            <a:r>
              <a:rPr lang="en-US" sz="1400" i="1" dirty="0">
                <a:solidFill>
                  <a:schemeClr val="accent3"/>
                </a:solidFill>
              </a:rPr>
              <a:t>= the customer’s unique id</a:t>
            </a:r>
          </a:p>
          <a:p>
            <a:pPr marL="457200" lvl="1" indent="0">
              <a:buNone/>
            </a:pPr>
            <a:endParaRPr lang="en-US" sz="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08D121-B0FA-4129-9C76-9EB435571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5695" y="5038286"/>
            <a:ext cx="79255" cy="79255"/>
          </a:xfrm>
          <a:prstGeom prst="rect">
            <a:avLst/>
          </a:prstGeom>
        </p:spPr>
      </p:pic>
      <p:sp>
        <p:nvSpPr>
          <p:cNvPr id="14" name="Callout: Line 13">
            <a:extLst>
              <a:ext uri="{FF2B5EF4-FFF2-40B4-BE49-F238E27FC236}">
                <a16:creationId xmlns:a16="http://schemas.microsoft.com/office/drawing/2014/main" id="{837B9FA0-39EF-4ED7-97AC-CEE4024C7B4F}"/>
              </a:ext>
            </a:extLst>
          </p:cNvPr>
          <p:cNvSpPr/>
          <p:nvPr/>
        </p:nvSpPr>
        <p:spPr>
          <a:xfrm>
            <a:off x="6116510" y="1047751"/>
            <a:ext cx="2036889" cy="627798"/>
          </a:xfrm>
          <a:prstGeom prst="borderCallout1">
            <a:avLst>
              <a:gd name="adj1" fmla="val -747"/>
              <a:gd name="adj2" fmla="val 13936"/>
              <a:gd name="adj3" fmla="val -53115"/>
              <a:gd name="adj4" fmla="val -7829"/>
            </a:avLst>
          </a:prstGeom>
          <a:solidFill>
            <a:schemeClr val="bg1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9933"/>
                </a:solidFill>
                <a:effectLst/>
              </a:rPr>
              <a:t>A map of the DB contents</a:t>
            </a:r>
          </a:p>
        </p:txBody>
      </p:sp>
    </p:spTree>
    <p:extLst>
      <p:ext uri="{BB962C8B-B14F-4D97-AF65-F5344CB8AC3E}">
        <p14:creationId xmlns:p14="http://schemas.microsoft.com/office/powerpoint/2010/main" val="138985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9EA2-D459-C7C4-F0B8-0B367874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9550"/>
            <a:ext cx="8839200" cy="4800600"/>
          </a:xfrm>
        </p:spPr>
        <p:txBody>
          <a:bodyPr/>
          <a:lstStyle/>
          <a:p>
            <a:r>
              <a:rPr lang="en-US" dirty="0"/>
              <a:t>Step three:</a:t>
            </a:r>
            <a:br>
              <a:rPr lang="en-US" dirty="0"/>
            </a:br>
            <a:r>
              <a:rPr lang="en-US" dirty="0"/>
              <a:t>query the DB using SQL </a:t>
            </a:r>
          </a:p>
        </p:txBody>
      </p:sp>
    </p:spTree>
    <p:extLst>
      <p:ext uri="{BB962C8B-B14F-4D97-AF65-F5344CB8AC3E}">
        <p14:creationId xmlns:p14="http://schemas.microsoft.com/office/powerpoint/2010/main" val="230015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45CCC3E-83B8-4E61-A302-F0B70B71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 dirty="0"/>
              <a:t>SQL: an example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8852743-F7D1-45FD-82CF-BACEE01421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SELECT</a:t>
            </a:r>
            <a:r>
              <a:rPr lang="en-US" dirty="0"/>
              <a:t> *</a:t>
            </a:r>
            <a:br>
              <a:rPr lang="en-US" dirty="0"/>
            </a:b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FROM</a:t>
            </a:r>
            <a:r>
              <a:rPr lang="en-US" dirty="0"/>
              <a:t> loan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WHERE</a:t>
            </a:r>
            <a:r>
              <a:rPr lang="en-US" dirty="0"/>
              <a:t> principal &gt; 100000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-- SQL is not case sensitive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D79A92-7D70-4342-8D37-E69597712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ED4E8DE7-8107-485D-819E-7A652D98D056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9FB0056-9BF2-400A-83F5-52E5960B5DD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8000"/>
          <a:stretch/>
        </p:blipFill>
        <p:spPr>
          <a:xfrm>
            <a:off x="7391400" y="4580414"/>
            <a:ext cx="1371600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39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F49103-75D8-4F9B-B199-AA115FC6DE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/>
          <a:lstStyle/>
          <a:p>
            <a:r>
              <a:rPr lang="en-US" dirty="0"/>
              <a:t>Azure Data Studio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97B2459D-0072-4C0B-9F3E-342DF18A4A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1739330-A966-4838-BEA1-A5D8A7ACD34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54575"/>
            <a:ext cx="228600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2050" name="Picture 2" descr="Azure Data Studio or SSMS — which should I use? | by Nikola Ilic | Towards  Data Science">
            <a:extLst>
              <a:ext uri="{FF2B5EF4-FFF2-40B4-BE49-F238E27FC236}">
                <a16:creationId xmlns:a16="http://schemas.microsoft.com/office/drawing/2014/main" id="{D0C7AE55-FA17-40FD-AE7E-1E2C39D604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0955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513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1524000" y="1428750"/>
            <a:ext cx="7467600" cy="2133600"/>
          </a:xfrm>
        </p:spPr>
        <p:txBody>
          <a:bodyPr/>
          <a:lstStyle/>
          <a:p>
            <a:r>
              <a:rPr lang="en-US" dirty="0"/>
              <a:t>WINIT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/>
          <a:lstStyle/>
          <a:p>
            <a:r>
              <a:rPr lang="en-US" dirty="0"/>
              <a:t>What Is New</a:t>
            </a:r>
            <a:br>
              <a:rPr lang="en-US" dirty="0"/>
            </a:br>
            <a:r>
              <a:rPr lang="en-US" dirty="0"/>
              <a:t>In Technology?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E58665-98FA-4B2C-870C-90F0B4DD6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706007"/>
            <a:ext cx="5504589" cy="27801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6A4EE0-B754-4149-A33F-04F9703E9D0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0" y="4845050"/>
            <a:ext cx="223838" cy="274638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212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2D39326-18D1-459F-A115-6CF3CC6325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200" y="3471862"/>
            <a:ext cx="2971800" cy="1671638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 dirty="0"/>
              <a:t>Critical thinking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>
            <a:normAutofit/>
          </a:bodyPr>
          <a:lstStyle/>
          <a:p>
            <a:r>
              <a:rPr lang="en-US" dirty="0"/>
              <a:t>Going well</a:t>
            </a:r>
          </a:p>
          <a:p>
            <a:r>
              <a:rPr lang="en-US" dirty="0"/>
              <a:t>EasyMeter </a:t>
            </a:r>
            <a:r>
              <a:rPr lang="en-US" dirty="0">
                <a:sym typeface="Wingdings" pitchFamily="2" charset="2"/>
              </a:rPr>
              <a:t></a:t>
            </a:r>
          </a:p>
          <a:p>
            <a:r>
              <a:rPr lang="en-US" dirty="0"/>
              <a:t>Part II: Business Intelligence begins today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51A1B67-4CD6-4B17-8105-D0A46A03A3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sz="quarter" idx="11"/>
          </p:nvPr>
        </p:nvSpPr>
        <p:spPr>
          <a:xfrm>
            <a:off x="304800" y="971550"/>
            <a:ext cx="8458200" cy="4038600"/>
          </a:xfrm>
        </p:spPr>
        <p:txBody>
          <a:bodyPr/>
          <a:lstStyle/>
          <a:p>
            <a:r>
              <a:rPr lang="en-US" dirty="0"/>
              <a:t>Name, academics…</a:t>
            </a:r>
          </a:p>
          <a:p>
            <a:r>
              <a:rPr lang="en-US" dirty="0"/>
              <a:t>Comfort with tech and finance</a:t>
            </a:r>
          </a:p>
          <a:p>
            <a:r>
              <a:rPr lang="en-US" dirty="0"/>
              <a:t>Things I like about the course (so far)</a:t>
            </a:r>
          </a:p>
          <a:p>
            <a:r>
              <a:rPr lang="en-US" dirty="0"/>
              <a:t>Things that can be improved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8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150"/>
            <a:ext cx="8763000" cy="1219200"/>
          </a:xfrm>
        </p:spPr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SQL: </a:t>
            </a:r>
            <a:r>
              <a:rPr lang="en-US" dirty="0"/>
              <a:t>a specialized language to manipulate data in tables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type="body" sz="quarter" idx="10"/>
          </p:nvPr>
        </p:nvSpPr>
        <p:spPr>
          <a:xfrm>
            <a:off x="457200" y="1428750"/>
            <a:ext cx="8534400" cy="3714750"/>
          </a:xfrm>
        </p:spPr>
        <p:txBody>
          <a:bodyPr>
            <a:normAutofit/>
          </a:bodyPr>
          <a:lstStyle/>
          <a:p>
            <a:r>
              <a:rPr lang="en-US" dirty="0"/>
              <a:t>SQL - Structured Query Language</a:t>
            </a:r>
          </a:p>
          <a:p>
            <a:r>
              <a:rPr lang="en-US" dirty="0"/>
              <a:t>SEQUEL – Structured English QUEry Language</a:t>
            </a:r>
          </a:p>
          <a:p>
            <a:endParaRPr lang="en-US" dirty="0"/>
          </a:p>
          <a:p>
            <a:r>
              <a:rPr lang="en-US" dirty="0"/>
              <a:t>Standard to manage data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14848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421739"/>
              </p:ext>
            </p:extLst>
          </p:nvPr>
        </p:nvGraphicFramePr>
        <p:xfrm>
          <a:off x="7772400" y="4136033"/>
          <a:ext cx="1219200" cy="402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Bitmap Image" r:id="rId4" imgW="961905" imgH="343039" progId="PBrush">
                  <p:embed/>
                </p:oleObj>
              </mc:Choice>
              <mc:Fallback>
                <p:oleObj name="Bitmap Image" r:id="rId4" imgW="961905" imgH="34303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4136033"/>
                        <a:ext cx="1219200" cy="4024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0427966"/>
              </p:ext>
            </p:extLst>
          </p:nvPr>
        </p:nvGraphicFramePr>
        <p:xfrm>
          <a:off x="7322820" y="4690864"/>
          <a:ext cx="1676400" cy="327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Bitmap Image" r:id="rId6" imgW="1504762" imgH="266737" progId="PBrush">
                  <p:embed/>
                </p:oleObj>
              </mc:Choice>
              <mc:Fallback>
                <p:oleObj name="Bitmap Image" r:id="rId6" imgW="1504762" imgH="266737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22820" y="4690864"/>
                        <a:ext cx="1676400" cy="3274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77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838EB-A5E8-445C-99A8-0EC48BAE7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685800"/>
          </a:xfrm>
        </p:spPr>
        <p:txBody>
          <a:bodyPr/>
          <a:lstStyle/>
          <a:p>
            <a:r>
              <a:rPr lang="en-US" dirty="0">
                <a:solidFill>
                  <a:srgbClr val="FF9933"/>
                </a:solidFill>
              </a:rPr>
              <a:t>Orange words </a:t>
            </a:r>
            <a:r>
              <a:rPr lang="en-US" dirty="0"/>
              <a:t>review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288E7D-DDBD-41A6-8615-43D90A4F3F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181100"/>
            <a:ext cx="8534400" cy="3962400"/>
          </a:xfrm>
        </p:spPr>
        <p:txBody>
          <a:bodyPr/>
          <a:lstStyle/>
          <a:p>
            <a:r>
              <a:rPr lang="en-US" dirty="0"/>
              <a:t>What is ‘source code’ in an IDE?</a:t>
            </a:r>
          </a:p>
          <a:p>
            <a:r>
              <a:rPr lang="en-US" dirty="0"/>
              <a:t>Difference </a:t>
            </a: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For…next </a:t>
            </a:r>
            <a:r>
              <a:rPr lang="en-US" dirty="0"/>
              <a:t>vs.  </a:t>
            </a: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For…each</a:t>
            </a:r>
            <a:r>
              <a:rPr lang="en-US" dirty="0"/>
              <a:t>? </a:t>
            </a:r>
          </a:p>
          <a:p>
            <a:r>
              <a:rPr lang="en-US" dirty="0"/>
              <a:t>Difference </a:t>
            </a: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For…next </a:t>
            </a:r>
            <a:r>
              <a:rPr lang="en-US" dirty="0"/>
              <a:t>vs.  </a:t>
            </a:r>
            <a:r>
              <a:rPr lang="en-US" dirty="0">
                <a:solidFill>
                  <a:schemeClr val="accent5">
                    <a:lumMod val="50000"/>
                    <a:lumOff val="50000"/>
                  </a:schemeClr>
                </a:solidFill>
              </a:rPr>
              <a:t>Do while …loop</a:t>
            </a:r>
            <a:r>
              <a:rPr lang="en-US" dirty="0"/>
              <a:t>?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DCA821-EC24-43FA-8945-8A3A95F0E6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48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46710" y="133350"/>
            <a:ext cx="8763000" cy="485382"/>
          </a:xfrm>
        </p:spPr>
        <p:txBody>
          <a:bodyPr/>
          <a:lstStyle/>
          <a:p>
            <a:r>
              <a:rPr lang="en-US" dirty="0"/>
              <a:t>Learning objective: part II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505200" y="813578"/>
            <a:ext cx="5638800" cy="4276684"/>
            <a:chOff x="3505200" y="813578"/>
            <a:chExt cx="5638800" cy="4276684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588" t="30340" r="4336" b="7348"/>
            <a:stretch/>
          </p:blipFill>
          <p:spPr bwMode="auto">
            <a:xfrm>
              <a:off x="3505200" y="1809750"/>
              <a:ext cx="5622745" cy="328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Rectangle 6"/>
            <p:cNvSpPr/>
            <p:nvPr/>
          </p:nvSpPr>
          <p:spPr>
            <a:xfrm>
              <a:off x="4572000" y="813578"/>
              <a:ext cx="4572000" cy="132343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l"/>
              <a:r>
                <a:rPr lang="en-US" sz="1600" b="1" dirty="0">
                  <a:solidFill>
                    <a:srgbClr val="FF9933"/>
                  </a:solidFill>
                  <a:effectLst/>
                </a:rPr>
                <a:t>Analytics</a:t>
              </a:r>
              <a:r>
                <a:rPr lang="en-US" sz="1600" dirty="0">
                  <a:solidFill>
                    <a:schemeClr val="tx1"/>
                  </a:solidFill>
                  <a:effectLst/>
                </a:rPr>
                <a:t> is “the extensive use of data, statistical and quantitative analysis, explanatory and predictive models, and fact-based management to drive decisions and actions” </a:t>
              </a:r>
              <a:r>
                <a:rPr lang="en-US" sz="900" dirty="0">
                  <a:solidFill>
                    <a:schemeClr val="tx1"/>
                  </a:solidFill>
                  <a:effectLst/>
                </a:rPr>
                <a:t>(Davenport and Harris – Competing on Analytics)</a:t>
              </a:r>
              <a:endParaRPr lang="en-US" sz="1600" dirty="0">
                <a:solidFill>
                  <a:schemeClr val="tx1"/>
                </a:solidFill>
                <a:effectLst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81000" y="819150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effectLst/>
              </a:rPr>
              <a:t>“</a:t>
            </a:r>
            <a:r>
              <a:rPr lang="en-US" sz="1600" b="1" dirty="0">
                <a:solidFill>
                  <a:srgbClr val="FF9933"/>
                </a:solidFill>
                <a:effectLst/>
              </a:rPr>
              <a:t>Business Intelligence</a:t>
            </a:r>
            <a:r>
              <a:rPr lang="en-US" sz="1600" dirty="0">
                <a:solidFill>
                  <a:srgbClr val="FF9933"/>
                </a:solidFill>
                <a:effectLst/>
              </a:rPr>
              <a:t> </a:t>
            </a:r>
            <a:r>
              <a:rPr lang="en-US" sz="1600" dirty="0">
                <a:solidFill>
                  <a:schemeClr val="tx1"/>
                </a:solidFill>
                <a:effectLst/>
              </a:rPr>
              <a:t>refers to the general ability to organize, access and analyze information in order to learn and understand the business.” </a:t>
            </a:r>
            <a:r>
              <a:rPr lang="en-US" dirty="0">
                <a:solidFill>
                  <a:schemeClr val="tx1"/>
                </a:solidFill>
                <a:effectLst/>
              </a:rPr>
              <a:t>(Gartner)</a:t>
            </a:r>
            <a:endParaRPr lang="en-US" sz="1600" dirty="0">
              <a:solidFill>
                <a:schemeClr val="tx1"/>
              </a:solidFill>
              <a:effectLst/>
            </a:endParaRPr>
          </a:p>
        </p:txBody>
      </p:sp>
      <p:sp>
        <p:nvSpPr>
          <p:cNvPr id="3" name="Oval 2"/>
          <p:cNvSpPr/>
          <p:nvPr/>
        </p:nvSpPr>
        <p:spPr>
          <a:xfrm>
            <a:off x="8991600" y="5010150"/>
            <a:ext cx="76200" cy="762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D67717-B3EE-41E8-9134-1FE26CE8E7E1}"/>
              </a:ext>
            </a:extLst>
          </p:cNvPr>
          <p:cNvSpPr txBox="1"/>
          <p:nvPr/>
        </p:nvSpPr>
        <p:spPr>
          <a:xfrm>
            <a:off x="8252460" y="4476750"/>
            <a:ext cx="7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</a:t>
            </a:r>
            <a:b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course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6A14885-8509-4A6F-BBD5-ED3BB8CA9E99}"/>
              </a:ext>
            </a:extLst>
          </p:cNvPr>
          <p:cNvSpPr txBox="1"/>
          <p:nvPr/>
        </p:nvSpPr>
        <p:spPr>
          <a:xfrm>
            <a:off x="8252460" y="3285732"/>
            <a:ext cx="7924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 III</a:t>
            </a:r>
            <a:b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course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D5A8B7E-CB4D-46FC-A3BD-C5E871222F18}"/>
              </a:ext>
            </a:extLst>
          </p:cNvPr>
          <p:cNvSpPr/>
          <p:nvPr/>
        </p:nvSpPr>
        <p:spPr>
          <a:xfrm>
            <a:off x="292721" y="2907090"/>
            <a:ext cx="3124200" cy="1569660"/>
          </a:xfrm>
          <a:prstGeom prst="ellipse">
            <a:avLst/>
          </a:prstGeom>
          <a:solidFill>
            <a:srgbClr val="FF99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Workplace reality is different and blurring</a:t>
            </a:r>
          </a:p>
        </p:txBody>
      </p:sp>
    </p:spTree>
    <p:extLst>
      <p:ext uri="{BB962C8B-B14F-4D97-AF65-F5344CB8AC3E}">
        <p14:creationId xmlns:p14="http://schemas.microsoft.com/office/powerpoint/2010/main" val="1110940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3683" y="445647"/>
            <a:ext cx="7924800" cy="2133600"/>
          </a:xfrm>
        </p:spPr>
        <p:txBody>
          <a:bodyPr/>
          <a:lstStyle/>
          <a:p>
            <a:br>
              <a:rPr lang="en-US" sz="5400" dirty="0"/>
            </a:br>
            <a:r>
              <a:rPr lang="en-US" sz="5400" dirty="0"/>
              <a:t>Congratulations!</a:t>
            </a:r>
            <a:br>
              <a:rPr lang="en-US" sz="5400" dirty="0"/>
            </a:br>
            <a:r>
              <a:rPr lang="en-US" sz="5400" dirty="0"/>
              <a:t>You are hired at SmallBank</a:t>
            </a:r>
            <a:br>
              <a:rPr lang="en-US" sz="5400" dirty="0"/>
            </a:br>
            <a:r>
              <a:rPr lang="en-US" sz="5400" dirty="0"/>
              <a:t>(now what?)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524000" y="3867150"/>
            <a:ext cx="7467600" cy="838200"/>
          </a:xfrm>
        </p:spPr>
        <p:txBody>
          <a:bodyPr/>
          <a:lstStyle/>
          <a:p>
            <a:r>
              <a:rPr lang="en-US" dirty="0"/>
              <a:t>Homework 06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27305"/>
          <a:stretch/>
        </p:blipFill>
        <p:spPr>
          <a:xfrm>
            <a:off x="838200" y="2190750"/>
            <a:ext cx="4313787" cy="25908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84388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7150"/>
            <a:ext cx="8763000" cy="1219200"/>
          </a:xfrm>
        </p:spPr>
        <p:txBody>
          <a:bodyPr/>
          <a:lstStyle/>
          <a:p>
            <a:r>
              <a:rPr lang="en-US" dirty="0"/>
              <a:t>You are a Business Intelligence analyst at SmallBank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B9662E8-710A-4007-96DE-70B8E134B1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0" y="4853889"/>
            <a:ext cx="228601" cy="274637"/>
          </a:xfrm>
        </p:spPr>
        <p:txBody>
          <a:bodyPr/>
          <a:lstStyle/>
          <a:p>
            <a:fld id="{70D1A9CD-F3D1-40E9-97D1-3B6EEF89FC1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ounded Rectangular Callout 3"/>
          <p:cNvSpPr/>
          <p:nvPr/>
        </p:nvSpPr>
        <p:spPr>
          <a:xfrm>
            <a:off x="457200" y="1451058"/>
            <a:ext cx="8229600" cy="2590800"/>
          </a:xfrm>
          <a:prstGeom prst="wedgeRoundRectCallout">
            <a:avLst>
              <a:gd name="adj1" fmla="val 51863"/>
              <a:gd name="adj2" fmla="val 84020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Welcome! So glad that you are here and can help us with Business Intelligence!  I have so many questions for you… </a:t>
            </a:r>
          </a:p>
          <a:p>
            <a:pPr algn="l"/>
            <a:endParaRPr lang="en-US" sz="180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How many loans above 100K do we have in the database?…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What is the average loan size at the 6% rate?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How many customers do we have in each city?</a:t>
            </a:r>
          </a:p>
          <a:p>
            <a:pPr marL="285750" indent="-285750" algn="l">
              <a:buFontTx/>
              <a:buChar char="-"/>
            </a:pPr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…</a:t>
            </a:r>
          </a:p>
          <a:p>
            <a:pPr algn="l"/>
            <a:endParaRPr lang="en-US" sz="1800" dirty="0"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algn="l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Please access our MS SQL Server and create BI reports for me. 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457200" y="4216566"/>
            <a:ext cx="1371600" cy="708233"/>
          </a:xfrm>
          <a:prstGeom prst="wedgeRoundRectCallout">
            <a:avLst>
              <a:gd name="adj1" fmla="val -52017"/>
              <a:gd name="adj2" fmla="val 74007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800" dirty="0">
                <a:solidFill>
                  <a:schemeClr val="tx1"/>
                </a:solidFill>
                <a:effectLst/>
                <a:latin typeface="Comic Sans MS" panose="030F0702030302020204" pitchFamily="66" charset="0"/>
              </a:rPr>
              <a:t>I am on it, boss!</a:t>
            </a:r>
          </a:p>
        </p:txBody>
      </p:sp>
    </p:spTree>
    <p:extLst>
      <p:ext uri="{BB962C8B-B14F-4D97-AF65-F5344CB8AC3E}">
        <p14:creationId xmlns:p14="http://schemas.microsoft.com/office/powerpoint/2010/main" val="31865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8C8F22A-D8AC-4D8E-A2E2-47D70EE631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/>
              <a:t>Congratulations!…Now what?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205DCF8F-B050-69A1-0429-10447B27F1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21510190"/>
              </p:ext>
            </p:extLst>
          </p:nvPr>
        </p:nvGraphicFramePr>
        <p:xfrm>
          <a:off x="609600" y="971550"/>
          <a:ext cx="83820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55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7150"/>
            <a:ext cx="8763000" cy="1219200"/>
          </a:xfrm>
        </p:spPr>
        <p:txBody>
          <a:bodyPr/>
          <a:lstStyle/>
          <a:p>
            <a:r>
              <a:rPr lang="en-US" dirty="0"/>
              <a:t>First, ask about accessing the DB at SmallBank (the DB architecture)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CAC76A0-71A2-49AF-AA29-0FBA25AEFD19}"/>
              </a:ext>
            </a:extLst>
          </p:cNvPr>
          <p:cNvGrpSpPr/>
          <p:nvPr/>
        </p:nvGrpSpPr>
        <p:grpSpPr>
          <a:xfrm>
            <a:off x="4038600" y="1580946"/>
            <a:ext cx="4933294" cy="3350263"/>
            <a:chOff x="4038600" y="1580946"/>
            <a:chExt cx="4933294" cy="3350262"/>
          </a:xfrm>
        </p:grpSpPr>
        <p:sp>
          <p:nvSpPr>
            <p:cNvPr id="14369" name="Text Box 33"/>
            <p:cNvSpPr txBox="1">
              <a:spLocks noChangeArrowheads="1"/>
            </p:cNvSpPr>
            <p:nvPr/>
          </p:nvSpPr>
          <p:spPr bwMode="auto">
            <a:xfrm>
              <a:off x="4038600" y="4469543"/>
              <a:ext cx="276710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E3621B"/>
                  </a:solidFill>
                  <a:effectLst/>
                </a:rPr>
                <a:t>Window Server</a:t>
              </a:r>
            </a:p>
            <a:p>
              <a:pPr algn="l"/>
              <a:r>
                <a:rPr lang="en-US" sz="1200" b="1" dirty="0">
                  <a:solidFill>
                    <a:srgbClr val="E3621B"/>
                  </a:solidFill>
                  <a:effectLst/>
                </a:rPr>
                <a:t>F-sg6m-s4.comm.virginia.edu</a:t>
              </a:r>
            </a:p>
          </p:txBody>
        </p: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F2094A11-3EED-46AC-A17A-8175E26AFC83}"/>
                </a:ext>
              </a:extLst>
            </p:cNvPr>
            <p:cNvSpPr/>
            <p:nvPr/>
          </p:nvSpPr>
          <p:spPr>
            <a:xfrm>
              <a:off x="4191000" y="1580946"/>
              <a:ext cx="4780894" cy="2865700"/>
            </a:xfrm>
            <a:prstGeom prst="rect">
              <a:avLst/>
            </a:prstGeom>
            <a:noFill/>
            <a:ln w="38100">
              <a:solidFill>
                <a:srgbClr val="E3621B"/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409EFB1-E902-CF07-0D3F-44B07090DBE3}"/>
              </a:ext>
            </a:extLst>
          </p:cNvPr>
          <p:cNvGrpSpPr/>
          <p:nvPr/>
        </p:nvGrpSpPr>
        <p:grpSpPr>
          <a:xfrm>
            <a:off x="400593" y="1429624"/>
            <a:ext cx="4228016" cy="2395936"/>
            <a:chOff x="400592" y="1429624"/>
            <a:chExt cx="4228016" cy="2395936"/>
          </a:xfrm>
        </p:grpSpPr>
        <p:sp>
          <p:nvSpPr>
            <p:cNvPr id="14378" name="Text Box 42"/>
            <p:cNvSpPr txBox="1">
              <a:spLocks noChangeArrowheads="1"/>
            </p:cNvSpPr>
            <p:nvPr/>
          </p:nvSpPr>
          <p:spPr bwMode="auto">
            <a:xfrm>
              <a:off x="751938" y="3179229"/>
              <a:ext cx="23622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  <a:effectLst/>
                </a:rPr>
                <a:t>Your computer running Microsoft’s </a:t>
              </a:r>
              <a:r>
                <a:rPr lang="en-US" sz="1200" b="1" dirty="0">
                  <a:solidFill>
                    <a:srgbClr val="FF9933"/>
                  </a:solidFill>
                  <a:effectLst/>
                </a:rPr>
                <a:t>ADS</a:t>
              </a:r>
              <a:r>
                <a:rPr lang="en-US" sz="1200" b="1" dirty="0">
                  <a:solidFill>
                    <a:srgbClr val="0070C0"/>
                  </a:solidFill>
                  <a:effectLst/>
                </a:rPr>
                <a:t>:</a:t>
              </a:r>
              <a:br>
                <a:rPr lang="en-US" sz="1200" b="1" dirty="0">
                  <a:solidFill>
                    <a:srgbClr val="0070C0"/>
                  </a:solidFill>
                  <a:effectLst/>
                </a:rPr>
              </a:br>
              <a:r>
                <a:rPr lang="en-US" sz="1200" b="1" dirty="0">
                  <a:solidFill>
                    <a:srgbClr val="0070C0"/>
                  </a:solidFill>
                  <a:effectLst/>
                </a:rPr>
                <a:t>AZURE DATA STUDIO</a:t>
              </a:r>
            </a:p>
          </p:txBody>
        </p:sp>
        <p:cxnSp>
          <p:nvCxnSpPr>
            <p:cNvPr id="14361" name="AutoShape 25"/>
            <p:cNvCxnSpPr>
              <a:cxnSpLocks noChangeShapeType="1"/>
              <a:stCxn id="14340" idx="3"/>
            </p:cNvCxnSpPr>
            <p:nvPr/>
          </p:nvCxnSpPr>
          <p:spPr bwMode="auto">
            <a:xfrm>
              <a:off x="1543592" y="2616388"/>
              <a:ext cx="3085016" cy="659838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14340" name="AutoShape 4"/>
            <p:cNvSpPr>
              <a:spLocks noChangeArrowheads="1"/>
            </p:cNvSpPr>
            <p:nvPr/>
          </p:nvSpPr>
          <p:spPr bwMode="auto">
            <a:xfrm>
              <a:off x="400592" y="2395051"/>
              <a:ext cx="1143000" cy="442674"/>
            </a:xfrm>
            <a:prstGeom prst="roundRect">
              <a:avLst>
                <a:gd name="adj" fmla="val 16667"/>
              </a:avLst>
            </a:prstGeom>
            <a:solidFill>
              <a:srgbClr val="E3621B"/>
            </a:solidFill>
            <a:ln>
              <a:solidFill>
                <a:srgbClr val="D77308"/>
              </a:solidFill>
              <a:headEnd/>
              <a:tailEnd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sz="2000" b="1" dirty="0">
                  <a:solidFill>
                    <a:srgbClr val="FFFFFF"/>
                  </a:solidFill>
                </a:rPr>
                <a:t>You</a:t>
              </a:r>
            </a:p>
          </p:txBody>
        </p:sp>
        <p:sp>
          <p:nvSpPr>
            <p:cNvPr id="14373" name="Text Box 37"/>
            <p:cNvSpPr txBox="1">
              <a:spLocks noChangeArrowheads="1"/>
            </p:cNvSpPr>
            <p:nvPr/>
          </p:nvSpPr>
          <p:spPr bwMode="auto">
            <a:xfrm>
              <a:off x="981488" y="1429624"/>
              <a:ext cx="85953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sz="2400" b="1" dirty="0">
                  <a:solidFill>
                    <a:srgbClr val="000000"/>
                  </a:solidFill>
                  <a:effectLst/>
                </a:rPr>
                <a:t>SQL</a:t>
              </a:r>
            </a:p>
          </p:txBody>
        </p:sp>
        <p:sp>
          <p:nvSpPr>
            <p:cNvPr id="14374" name="Line 38"/>
            <p:cNvSpPr>
              <a:spLocks noChangeShapeType="1"/>
            </p:cNvSpPr>
            <p:nvPr/>
          </p:nvSpPr>
          <p:spPr bwMode="auto">
            <a:xfrm>
              <a:off x="1465953" y="1891289"/>
              <a:ext cx="353469" cy="659838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pic>
          <p:nvPicPr>
            <p:cNvPr id="1026" name="Picture 2" descr="Azure Data Studio (@AzureDataStudio) | Twitter">
              <a:extLst>
                <a:ext uri="{FF2B5EF4-FFF2-40B4-BE49-F238E27FC236}">
                  <a16:creationId xmlns:a16="http://schemas.microsoft.com/office/drawing/2014/main" id="{9B621E51-AD02-4784-A3A3-8736B41760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0053" y="2150768"/>
              <a:ext cx="945875" cy="983524"/>
            </a:xfrm>
            <a:prstGeom prst="rect">
              <a:avLst/>
            </a:prstGeom>
            <a:noFill/>
            <a:ln w="38100">
              <a:solidFill>
                <a:srgbClr val="0271CB"/>
              </a:solidFill>
              <a:prstDash val="dash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7239000" y="3720837"/>
            <a:ext cx="1676400" cy="618626"/>
          </a:xfrm>
          <a:prstGeom prst="can">
            <a:avLst>
              <a:gd name="adj" fmla="val 25000"/>
            </a:avLst>
          </a:prstGeom>
          <a:solidFill>
            <a:srgbClr val="FFCC00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eaLnBrk="0" hangingPunct="0"/>
            <a:r>
              <a:rPr lang="en-US" sz="2000" b="1" dirty="0">
                <a:solidFill>
                  <a:schemeClr val="tx1"/>
                </a:solidFill>
                <a:effectLst/>
              </a:rPr>
              <a:t>SmallBank DB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B85D4CF-079C-413D-841C-D2BD40E73C71}"/>
              </a:ext>
            </a:extLst>
          </p:cNvPr>
          <p:cNvGrpSpPr/>
          <p:nvPr/>
        </p:nvGrpSpPr>
        <p:grpSpPr>
          <a:xfrm>
            <a:off x="2408010" y="1451322"/>
            <a:ext cx="6628316" cy="3606918"/>
            <a:chOff x="2408009" y="1451321"/>
            <a:chExt cx="6628316" cy="3606918"/>
          </a:xfrm>
        </p:grpSpPr>
        <p:sp>
          <p:nvSpPr>
            <p:cNvPr id="21" name="Text Box 42">
              <a:extLst>
                <a:ext uri="{FF2B5EF4-FFF2-40B4-BE49-F238E27FC236}">
                  <a16:creationId xmlns:a16="http://schemas.microsoft.com/office/drawing/2014/main" id="{5F6ED65F-106D-4D35-99F6-D04B4B85A3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8009" y="4781240"/>
              <a:ext cx="12181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  <a:effectLst/>
                </a:rPr>
                <a:t>Azure Cloud</a:t>
              </a: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C39E8C9-7640-4365-A8B4-F62A9A98636E}"/>
                </a:ext>
              </a:extLst>
            </p:cNvPr>
            <p:cNvSpPr/>
            <p:nvPr/>
          </p:nvSpPr>
          <p:spPr>
            <a:xfrm>
              <a:off x="3626125" y="1451321"/>
              <a:ext cx="5410200" cy="3502785"/>
            </a:xfrm>
            <a:prstGeom prst="rect">
              <a:avLst/>
            </a:prstGeom>
            <a:noFill/>
            <a:ln w="38100">
              <a:solidFill>
                <a:schemeClr val="bg1">
                  <a:lumMod val="50000"/>
                </a:schemeClr>
              </a:solidFill>
              <a:prstDash val="dash"/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rgbClr val="FFFFFF"/>
                </a:solidFill>
                <a:latin typeface="+mn-lt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6423546A-9F84-314B-13A2-418F85F383C6}"/>
              </a:ext>
            </a:extLst>
          </p:cNvPr>
          <p:cNvGrpSpPr/>
          <p:nvPr/>
        </p:nvGrpSpPr>
        <p:grpSpPr>
          <a:xfrm>
            <a:off x="4374117" y="1632066"/>
            <a:ext cx="4547358" cy="2398084"/>
            <a:chOff x="4374117" y="1632065"/>
            <a:chExt cx="4547358" cy="2398084"/>
          </a:xfrm>
        </p:grpSpPr>
        <p:sp>
          <p:nvSpPr>
            <p:cNvPr id="14347" name="AutoShape 11"/>
            <p:cNvSpPr>
              <a:spLocks noChangeArrowheads="1"/>
            </p:cNvSpPr>
            <p:nvPr/>
          </p:nvSpPr>
          <p:spPr bwMode="auto">
            <a:xfrm>
              <a:off x="7315200" y="1803372"/>
              <a:ext cx="1600200" cy="587216"/>
            </a:xfrm>
            <a:prstGeom prst="can">
              <a:avLst>
                <a:gd name="adj" fmla="val 25000"/>
              </a:avLst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sz="1800" dirty="0">
                  <a:solidFill>
                    <a:schemeClr val="tx1"/>
                  </a:solidFill>
                  <a:effectLst/>
                </a:rPr>
                <a:t>Pressly AD</a:t>
              </a:r>
            </a:p>
          </p:txBody>
        </p:sp>
        <p:cxnSp>
          <p:nvCxnSpPr>
            <p:cNvPr id="14359" name="AutoShape 23"/>
            <p:cNvCxnSpPr>
              <a:cxnSpLocks noChangeShapeType="1"/>
              <a:stCxn id="14354" idx="3"/>
              <a:endCxn id="14347" idx="2"/>
            </p:cNvCxnSpPr>
            <p:nvPr/>
          </p:nvCxnSpPr>
          <p:spPr bwMode="auto">
            <a:xfrm flipV="1">
              <a:off x="6705600" y="2096980"/>
              <a:ext cx="609600" cy="1065526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cxnSp>
          <p:nvCxnSpPr>
            <p:cNvPr id="33" name="AutoShape 23"/>
            <p:cNvCxnSpPr>
              <a:cxnSpLocks noChangeShapeType="1"/>
              <a:endCxn id="14349" idx="2"/>
            </p:cNvCxnSpPr>
            <p:nvPr/>
          </p:nvCxnSpPr>
          <p:spPr bwMode="auto">
            <a:xfrm rot="16200000" flipH="1">
              <a:off x="6693768" y="3484917"/>
              <a:ext cx="861866" cy="228598"/>
            </a:xfrm>
            <a:prstGeom prst="bentConnector2">
              <a:avLst/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42" name="AutoShape 11">
              <a:extLst>
                <a:ext uri="{FF2B5EF4-FFF2-40B4-BE49-F238E27FC236}">
                  <a16:creationId xmlns:a16="http://schemas.microsoft.com/office/drawing/2014/main" id="{5D35875F-26F7-4BF3-9167-665DED88B9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21275" y="2747949"/>
              <a:ext cx="1600200" cy="587216"/>
            </a:xfrm>
            <a:prstGeom prst="can">
              <a:avLst>
                <a:gd name="adj" fmla="val 25000"/>
              </a:avLst>
            </a:prstGeom>
            <a:solidFill>
              <a:srgbClr val="FFCC00"/>
            </a:solidFill>
            <a:ln>
              <a:solidFill>
                <a:schemeClr val="bg1">
                  <a:lumMod val="50000"/>
                </a:schemeClr>
              </a:solidFill>
              <a:headEnd/>
              <a:tailEnd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algn="ctr" eaLnBrk="0" hangingPunct="0"/>
              <a:r>
                <a:rPr lang="en-US" sz="1800" dirty="0">
                  <a:solidFill>
                    <a:schemeClr val="tx1"/>
                  </a:solidFill>
                  <a:effectLst/>
                </a:rPr>
                <a:t>Notflix</a:t>
              </a:r>
            </a:p>
          </p:txBody>
        </p:sp>
        <p:cxnSp>
          <p:nvCxnSpPr>
            <p:cNvPr id="43" name="AutoShape 23">
              <a:extLst>
                <a:ext uri="{FF2B5EF4-FFF2-40B4-BE49-F238E27FC236}">
                  <a16:creationId xmlns:a16="http://schemas.microsoft.com/office/drawing/2014/main" id="{E8A3DDFC-0839-4441-AB99-AF57096FC13C}"/>
                </a:ext>
              </a:extLst>
            </p:cNvPr>
            <p:cNvCxnSpPr>
              <a:cxnSpLocks noChangeShapeType="1"/>
              <a:endCxn id="42" idx="2"/>
            </p:cNvCxnSpPr>
            <p:nvPr/>
          </p:nvCxnSpPr>
          <p:spPr bwMode="auto">
            <a:xfrm flipV="1">
              <a:off x="7016475" y="3041557"/>
              <a:ext cx="304800" cy="77016"/>
            </a:xfrm>
            <a:prstGeom prst="bentConnector3">
              <a:avLst>
                <a:gd name="adj1" fmla="val 50000"/>
              </a:avLst>
            </a:prstGeom>
            <a:noFill/>
            <a:ln w="38100">
              <a:solidFill>
                <a:schemeClr val="tx2">
                  <a:lumMod val="90000"/>
                  <a:lumOff val="10000"/>
                </a:schemeClr>
              </a:solidFill>
              <a:miter lim="800000"/>
              <a:headEnd/>
              <a:tailEnd/>
            </a:ln>
            <a:effectLst/>
          </p:spPr>
        </p:cxnSp>
        <p:sp>
          <p:nvSpPr>
            <p:cNvPr id="25" name="Text Box 42">
              <a:extLst>
                <a:ext uri="{FF2B5EF4-FFF2-40B4-BE49-F238E27FC236}">
                  <a16:creationId xmlns:a16="http://schemas.microsoft.com/office/drawing/2014/main" id="{1CEA0412-F220-4956-955E-3332D18177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21211" y="1632065"/>
              <a:ext cx="111228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l"/>
              <a:r>
                <a:rPr lang="en-US" sz="1200" b="1" dirty="0">
                  <a:solidFill>
                    <a:srgbClr val="FFCC00"/>
                  </a:solidFill>
                  <a:effectLst/>
                </a:rPr>
                <a:t>A file</a:t>
              </a:r>
            </a:p>
          </p:txBody>
        </p:sp>
        <p:sp>
          <p:nvSpPr>
            <p:cNvPr id="28" name="Line 38">
              <a:extLst>
                <a:ext uri="{FF2B5EF4-FFF2-40B4-BE49-F238E27FC236}">
                  <a16:creationId xmlns:a16="http://schemas.microsoft.com/office/drawing/2014/main" id="{0928F85E-5189-4AE7-9621-FC7F549F68A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704516" y="1803371"/>
              <a:ext cx="558611" cy="156953"/>
            </a:xfrm>
            <a:prstGeom prst="line">
              <a:avLst/>
            </a:prstGeom>
            <a:noFill/>
            <a:ln w="9525">
              <a:solidFill>
                <a:schemeClr val="bg1">
                  <a:lumMod val="65000"/>
                </a:schemeClr>
              </a:solidFill>
              <a:miter lim="800000"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5953114-3EF6-4F47-8485-5E890928A88A}"/>
                </a:ext>
              </a:extLst>
            </p:cNvPr>
            <p:cNvGrpSpPr/>
            <p:nvPr/>
          </p:nvGrpSpPr>
          <p:grpSpPr>
            <a:xfrm>
              <a:off x="4374117" y="1657350"/>
              <a:ext cx="2331483" cy="2051273"/>
              <a:chOff x="4374117" y="1657350"/>
              <a:chExt cx="2331483" cy="2051273"/>
            </a:xfrm>
          </p:grpSpPr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3DE62109-4A51-4C56-B371-F29581FE4F9D}"/>
                  </a:ext>
                </a:extLst>
              </p:cNvPr>
              <p:cNvGrpSpPr/>
              <p:nvPr/>
            </p:nvGrpSpPr>
            <p:grpSpPr>
              <a:xfrm>
                <a:off x="4374117" y="1657350"/>
                <a:ext cx="2331483" cy="2051273"/>
                <a:chOff x="4374117" y="1657350"/>
                <a:chExt cx="2331483" cy="2051273"/>
              </a:xfrm>
            </p:grpSpPr>
            <p:sp>
              <p:nvSpPr>
                <p:cNvPr id="14354" name="Rectangle 18"/>
                <p:cNvSpPr>
                  <a:spLocks noChangeArrowheads="1"/>
                </p:cNvSpPr>
                <p:nvPr/>
              </p:nvSpPr>
              <p:spPr bwMode="auto">
                <a:xfrm>
                  <a:off x="4495800" y="2616388"/>
                  <a:ext cx="2209800" cy="1092235"/>
                </a:xfrm>
                <a:prstGeom prst="rect">
                  <a:avLst/>
                </a:prstGeom>
                <a:solidFill>
                  <a:srgbClr val="0271CB"/>
                </a:solidFill>
                <a:ln/>
              </p:spPr>
              <p:style>
                <a:lnRef idx="0">
                  <a:schemeClr val="accent2"/>
                </a:lnRef>
                <a:fillRef idx="3">
                  <a:schemeClr val="accent2"/>
                </a:fillRef>
                <a:effectRef idx="3">
                  <a:schemeClr val="accent2"/>
                </a:effectRef>
                <a:fontRef idx="minor">
                  <a:schemeClr val="lt1"/>
                </a:fontRef>
              </p:style>
              <p:txBody>
                <a:bodyPr wrap="none" tIns="0" bIns="0" anchor="ctr"/>
                <a:lstStyle/>
                <a:p>
                  <a:pPr algn="ctr" eaLnBrk="0" hangingPunct="0"/>
                  <a:endParaRPr lang="en-US" sz="2400" dirty="0">
                    <a:solidFill>
                      <a:srgbClr val="FFFFFF"/>
                    </a:solidFill>
                    <a:latin typeface="Arial" charset="0"/>
                  </a:endParaRPr>
                </a:p>
                <a:p>
                  <a:pPr algn="ctr" eaLnBrk="0" hangingPunct="0"/>
                  <a:r>
                    <a:rPr lang="en-US" sz="2400" dirty="0">
                      <a:solidFill>
                        <a:srgbClr val="FFFFFF"/>
                      </a:solidFill>
                      <a:latin typeface="Arial" charset="0"/>
                    </a:rPr>
                    <a:t>SQL Server</a:t>
                  </a:r>
                  <a:br>
                    <a:rPr lang="en-US" sz="2400" dirty="0">
                      <a:solidFill>
                        <a:srgbClr val="FFFFFF"/>
                      </a:solidFill>
                      <a:latin typeface="Arial" charset="0"/>
                    </a:rPr>
                  </a:br>
                  <a:r>
                    <a:rPr lang="en-US" sz="2400" dirty="0">
                      <a:solidFill>
                        <a:srgbClr val="FFFFFF"/>
                      </a:solidFill>
                      <a:latin typeface="Arial" charset="0"/>
                    </a:rPr>
                    <a:t>RDBMS</a:t>
                  </a:r>
                </a:p>
              </p:txBody>
            </p:sp>
            <p:sp>
              <p:nvSpPr>
                <p:cNvPr id="23" name="Text Box 42">
                  <a:extLst>
                    <a:ext uri="{FF2B5EF4-FFF2-40B4-BE49-F238E27FC236}">
                      <a16:creationId xmlns:a16="http://schemas.microsoft.com/office/drawing/2014/main" id="{134AD7B0-4406-4F90-9023-A4FCC5041524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374117" y="1657350"/>
                  <a:ext cx="1112283" cy="27699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l"/>
                  <a:r>
                    <a:rPr lang="en-US" sz="1200" b="1" dirty="0">
                      <a:solidFill>
                        <a:srgbClr val="0271CB"/>
                      </a:solidFill>
                      <a:effectLst/>
                    </a:rPr>
                    <a:t>A program</a:t>
                  </a:r>
                </a:p>
              </p:txBody>
            </p:sp>
            <p:sp>
              <p:nvSpPr>
                <p:cNvPr id="26" name="Line 38">
                  <a:extLst>
                    <a:ext uri="{FF2B5EF4-FFF2-40B4-BE49-F238E27FC236}">
                      <a16:creationId xmlns:a16="http://schemas.microsoft.com/office/drawing/2014/main" id="{54B36C52-F3C9-4C75-862C-1AC9F370A25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4788832" y="1921363"/>
                  <a:ext cx="240368" cy="658567"/>
                </a:xfrm>
                <a:prstGeom prst="line">
                  <a:avLst/>
                </a:prstGeom>
                <a:noFill/>
                <a:ln w="9525">
                  <a:solidFill>
                    <a:schemeClr val="bg1">
                      <a:lumMod val="65000"/>
                    </a:schemeClr>
                  </a:solidFill>
                  <a:miter lim="800000"/>
                  <a:headEnd/>
                  <a:tailEnd type="triangle" w="med" len="med"/>
                </a:ln>
                <a:effectLst/>
              </p:spPr>
              <p:txBody>
                <a:bodyPr wrap="none"/>
                <a:lstStyle/>
                <a:p>
                  <a:endParaRPr lang="en-US" dirty="0">
                    <a:solidFill>
                      <a:schemeClr val="bg1"/>
                    </a:solidFill>
                  </a:endParaRPr>
                </a:p>
              </p:txBody>
            </p:sp>
          </p:grpSp>
          <p:pic>
            <p:nvPicPr>
              <p:cNvPr id="14397" name="Picture 61" descr="Microsoft Home"/>
              <p:cNvPicPr>
                <a:picLocks noChangeAspect="1" noChangeArrowheads="1"/>
              </p:cNvPicPr>
              <p:nvPr/>
            </p:nvPicPr>
            <p:blipFill>
              <a:blip r:embed="rId4" cstate="print">
                <a:clrChange>
                  <a:clrFrom>
                    <a:srgbClr val="0A6CCE"/>
                  </a:clrFrom>
                  <a:clrTo>
                    <a:srgbClr val="0A6CCE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30324" y="2647893"/>
                <a:ext cx="1143000" cy="264739"/>
              </a:xfrm>
              <a:prstGeom prst="rect">
                <a:avLst/>
              </a:prstGeom>
              <a:noFill/>
            </p:spPr>
          </p:pic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959EA2-D459-C7C4-F0B8-0B367874B0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209550"/>
            <a:ext cx="8839200" cy="4800600"/>
          </a:xfrm>
        </p:spPr>
        <p:txBody>
          <a:bodyPr/>
          <a:lstStyle/>
          <a:p>
            <a:r>
              <a:rPr lang="en-US" dirty="0"/>
              <a:t>Step two: understand the data structures, names, meaning </a:t>
            </a:r>
          </a:p>
        </p:txBody>
      </p:sp>
    </p:spTree>
    <p:extLst>
      <p:ext uri="{BB962C8B-B14F-4D97-AF65-F5344CB8AC3E}">
        <p14:creationId xmlns:p14="http://schemas.microsoft.com/office/powerpoint/2010/main" val="175488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TF UG blue  2023">
  <a:themeElements>
    <a:clrScheme name="MSCommerce">
      <a:dk1>
        <a:srgbClr val="000000"/>
      </a:dk1>
      <a:lt1>
        <a:srgbClr val="FFFFFF"/>
      </a:lt1>
      <a:dk2>
        <a:srgbClr val="595959"/>
      </a:dk2>
      <a:lt2>
        <a:srgbClr val="FFFFFF"/>
      </a:lt2>
      <a:accent1>
        <a:srgbClr val="CC0000"/>
      </a:accent1>
      <a:accent2>
        <a:srgbClr val="FF0000"/>
      </a:accent2>
      <a:accent3>
        <a:srgbClr val="336699"/>
      </a:accent3>
      <a:accent4>
        <a:srgbClr val="FFFF00"/>
      </a:accent4>
      <a:accent5>
        <a:srgbClr val="000032"/>
      </a:accent5>
      <a:accent6>
        <a:srgbClr val="00B0F0"/>
      </a:accent6>
      <a:hlink>
        <a:srgbClr val="336699"/>
      </a:hlink>
      <a:folHlink>
        <a:srgbClr val="9A0000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>
            <a:effectLst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F UG blue  2023" id="{E0F663F3-29F5-4071-B620-96251C436B42}" vid="{64808BDF-C3B9-4B30-B025-AE4774DA7C0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ITF UG blue  2023</Template>
  <TotalTime>11527</TotalTime>
  <Words>740</Words>
  <Application>Microsoft Office PowerPoint</Application>
  <PresentationFormat>On-screen Show (16:9)</PresentationFormat>
  <Paragraphs>130</Paragraphs>
  <Slides>21</Slides>
  <Notes>10</Notes>
  <HiddenSlides>1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Arial</vt:lpstr>
      <vt:lpstr>Calibri</vt:lpstr>
      <vt:lpstr>Comic Sans MS</vt:lpstr>
      <vt:lpstr>Segoe UI Light</vt:lpstr>
      <vt:lpstr>Segoe UI Semilight</vt:lpstr>
      <vt:lpstr>Tahoma</vt:lpstr>
      <vt:lpstr>Times New Roman</vt:lpstr>
      <vt:lpstr>Verdana</vt:lpstr>
      <vt:lpstr>Wingdings</vt:lpstr>
      <vt:lpstr>ITF UG blue  2023</vt:lpstr>
      <vt:lpstr>Bitmap Image</vt:lpstr>
      <vt:lpstr>Database Management Systems and SQL</vt:lpstr>
      <vt:lpstr>Critical thinking</vt:lpstr>
      <vt:lpstr>Orange words review</vt:lpstr>
      <vt:lpstr>Learning objective: part II</vt:lpstr>
      <vt:lpstr> Congratulations! You are hired at SmallBank (now what?)</vt:lpstr>
      <vt:lpstr>You are a Business Intelligence analyst at SmallBank</vt:lpstr>
      <vt:lpstr>Congratulations!…Now what?</vt:lpstr>
      <vt:lpstr>First, ask about accessing the DB at SmallBank (the DB architecture)</vt:lpstr>
      <vt:lpstr>Step two: understand the data structures, names, meaning </vt:lpstr>
      <vt:lpstr>Tools you need to do the job</vt:lpstr>
      <vt:lpstr>Tables are very commonly used representations in business</vt:lpstr>
      <vt:lpstr>When is a DBMS “relational”?</vt:lpstr>
      <vt:lpstr>Relational DBMSs present data as tables</vt:lpstr>
      <vt:lpstr> So, at work ask for a DATA MODEL and a DATA DICTIONARY</vt:lpstr>
      <vt:lpstr>Step three: query the DB using SQL </vt:lpstr>
      <vt:lpstr>SQL: an example</vt:lpstr>
      <vt:lpstr>Azure Data Studio</vt:lpstr>
      <vt:lpstr>WINIT</vt:lpstr>
      <vt:lpstr>PowerPoint Presentation</vt:lpstr>
      <vt:lpstr>PowerPoint Presentation</vt:lpstr>
      <vt:lpstr>SQL: a specialized language to manipulate data in tables</vt:lpstr>
    </vt:vector>
  </TitlesOfParts>
  <Company>University of Virginia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xyz</dc:creator>
  <cp:lastModifiedBy>Grazioli, Stefano (sg6m)</cp:lastModifiedBy>
  <cp:revision>702</cp:revision>
  <dcterms:created xsi:type="dcterms:W3CDTF">2003-01-13T16:56:26Z</dcterms:created>
  <dcterms:modified xsi:type="dcterms:W3CDTF">2024-02-06T15:58:46Z</dcterms:modified>
</cp:coreProperties>
</file>