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16"/>
  </p:notesMasterIdLst>
  <p:sldIdLst>
    <p:sldId id="408" r:id="rId2"/>
    <p:sldId id="376" r:id="rId3"/>
    <p:sldId id="409" r:id="rId4"/>
    <p:sldId id="398" r:id="rId5"/>
    <p:sldId id="272" r:id="rId6"/>
    <p:sldId id="410" r:id="rId7"/>
    <p:sldId id="407" r:id="rId8"/>
    <p:sldId id="403" r:id="rId9"/>
    <p:sldId id="401" r:id="rId10"/>
    <p:sldId id="377" r:id="rId11"/>
    <p:sldId id="367" r:id="rId12"/>
    <p:sldId id="281" r:id="rId13"/>
    <p:sldId id="372" r:id="rId14"/>
    <p:sldId id="402" r:id="rId15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FCC"/>
    <a:srgbClr val="A50021"/>
    <a:srgbClr val="CCFFFF"/>
    <a:srgbClr val="FFFF99"/>
    <a:srgbClr val="66FF33"/>
    <a:srgbClr val="969696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 autoAdjust="0"/>
  </p:normalViewPr>
  <p:slideViewPr>
    <p:cSldViewPr>
      <p:cViewPr varScale="1">
        <p:scale>
          <a:sx n="200" d="100"/>
          <a:sy n="200" d="100"/>
        </p:scale>
        <p:origin x="1410" y="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09226DA7-A3DE-482E-84D2-0CA5FAEC1DD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91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0B3478-6A69-4339-89E2-79B955D57B9E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8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86B776-3B76-48C6-9C12-5983D24B97EF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862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26DA7-A3DE-482E-84D2-0CA5FAEC1DD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97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365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825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722DBE-0EA8-4D62-AEE8-E14147976D42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583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26DA7-A3DE-482E-84D2-0CA5FAEC1DD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181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26DA7-A3DE-482E-84D2-0CA5FAEC1DD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651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AFE6DE-E3EF-4108-B093-7B07AEA2A5B7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069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02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2AC089-FC64-4980-BE20-F96A34688A14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935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</p:spTree>
    <p:extLst>
      <p:ext uri="{BB962C8B-B14F-4D97-AF65-F5344CB8AC3E}">
        <p14:creationId xmlns:p14="http://schemas.microsoft.com/office/powerpoint/2010/main" val="210888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412604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50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3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1" y="704851"/>
            <a:ext cx="5733189" cy="2895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750857-CD18-4720-9582-E9D7009AB1A1}"/>
              </a:ext>
            </a:extLst>
          </p:cNvPr>
          <p:cNvSpPr txBox="1"/>
          <p:nvPr/>
        </p:nvSpPr>
        <p:spPr>
          <a:xfrm>
            <a:off x="6447337" y="25717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9E20E-7979-4235-B30E-A1EBAAFE16FB}"/>
              </a:ext>
            </a:extLst>
          </p:cNvPr>
          <p:cNvSpPr txBox="1"/>
          <p:nvPr/>
        </p:nvSpPr>
        <p:spPr>
          <a:xfrm>
            <a:off x="6440542" y="3758742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113271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A65EF2B9-9AE3-481E-9DF6-39B9BC07E8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08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A65EF2B9-9AE3-481E-9DF6-39B9BC07E8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4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EF2B9-9AE3-481E-9DF6-39B9BC07E8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ECC055-0228-4637-8A5C-8BF92B1947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57912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8D9F6-3A9B-4DD2-9E43-80B004115063}"/>
              </a:ext>
            </a:extLst>
          </p:cNvPr>
          <p:cNvSpPr txBox="1"/>
          <p:nvPr/>
        </p:nvSpPr>
        <p:spPr>
          <a:xfrm>
            <a:off x="228600" y="-33804"/>
            <a:ext cx="544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319102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EF2B9-9AE3-481E-9DF6-39B9BC07E8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F5B3E3-F2A6-4A6A-8C99-B675286204B9}"/>
              </a:ext>
            </a:extLst>
          </p:cNvPr>
          <p:cNvSpPr txBox="1"/>
          <p:nvPr/>
        </p:nvSpPr>
        <p:spPr>
          <a:xfrm>
            <a:off x="228600" y="-33804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243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A65EF2B9-9AE3-481E-9DF6-39B9BC07E8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1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A65EF2B9-9AE3-481E-9DF6-39B9BC07E8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6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EF2B9-9AE3-481E-9DF6-39B9BC07E8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1AB094-6034-49EE-8681-3A872BB12D75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96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A65EF2B9-9AE3-481E-9DF6-39B9BC07E8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0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BI: Accessing</a:t>
            </a:r>
            <a:br>
              <a:rPr lang="en-US" dirty="0"/>
            </a:br>
            <a:r>
              <a:rPr lang="en-US" dirty="0"/>
              <a:t>Enterprise Data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“Canned” queries using Excel, VBA, and SQL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87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8" name="Rectangle 6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 architecture (6 “Legos”)</a:t>
            </a:r>
          </a:p>
        </p:txBody>
      </p:sp>
      <p:sp>
        <p:nvSpPr>
          <p:cNvPr id="163851" name="AutoShape 11"/>
          <p:cNvSpPr>
            <a:spLocks noChangeArrowheads="1"/>
          </p:cNvSpPr>
          <p:nvPr/>
        </p:nvSpPr>
        <p:spPr bwMode="auto">
          <a:xfrm>
            <a:off x="340390" y="895349"/>
            <a:ext cx="1524000" cy="1626445"/>
          </a:xfrm>
          <a:prstGeom prst="can">
            <a:avLst>
              <a:gd name="adj" fmla="val 18200"/>
            </a:avLst>
          </a:prstGeom>
          <a:ln>
            <a:headEnd/>
            <a:tailEnd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sz="1600" b="1" dirty="0">
                <a:solidFill>
                  <a:schemeClr val="bg2"/>
                </a:solidFill>
                <a:effectLst/>
                <a:latin typeface="Tahoma" pitchFamily="34" charset="0"/>
              </a:rPr>
              <a:t>Remote</a:t>
            </a:r>
            <a:br>
              <a:rPr lang="en-US" sz="1600" b="1" dirty="0">
                <a:solidFill>
                  <a:schemeClr val="bg2"/>
                </a:solidFill>
                <a:effectLst/>
                <a:latin typeface="Tahoma" pitchFamily="34" charset="0"/>
              </a:rPr>
            </a:br>
            <a:r>
              <a:rPr lang="en-US" sz="1600" b="1" dirty="0">
                <a:solidFill>
                  <a:schemeClr val="bg2"/>
                </a:solidFill>
                <a:effectLst/>
                <a:latin typeface="Tahoma" pitchFamily="34" charset="0"/>
              </a:rPr>
              <a:t>RDBMS</a:t>
            </a:r>
          </a:p>
          <a:p>
            <a:pPr algn="ctr"/>
            <a:r>
              <a:rPr lang="en-US" sz="1600" b="1" dirty="0">
                <a:solidFill>
                  <a:schemeClr val="bg2"/>
                </a:solidFill>
                <a:effectLst/>
                <a:latin typeface="Tahoma" pitchFamily="34" charset="0"/>
              </a:rPr>
              <a:t>(DB with financial data)</a:t>
            </a:r>
            <a:endParaRPr lang="en-US" sz="1100" b="1" dirty="0">
              <a:solidFill>
                <a:schemeClr val="bg2"/>
              </a:solidFill>
              <a:effectLst/>
              <a:latin typeface="Tahoma" pitchFamily="34" charset="0"/>
            </a:endParaRPr>
          </a:p>
        </p:txBody>
      </p:sp>
      <p:sp>
        <p:nvSpPr>
          <p:cNvPr id="163853" name="Rectangle 13"/>
          <p:cNvSpPr>
            <a:spLocks noChangeArrowheads="1"/>
          </p:cNvSpPr>
          <p:nvPr/>
        </p:nvSpPr>
        <p:spPr bwMode="auto">
          <a:xfrm>
            <a:off x="2209800" y="971550"/>
            <a:ext cx="4572000" cy="4114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tIns="91440" bIns="91440" anchor="ctr"/>
          <a:lstStyle/>
          <a:p>
            <a:endParaRPr lang="en-US" dirty="0"/>
          </a:p>
        </p:txBody>
      </p:sp>
      <p:sp>
        <p:nvSpPr>
          <p:cNvPr id="163855" name="Text Box 15"/>
          <p:cNvSpPr txBox="1">
            <a:spLocks noChangeArrowheads="1"/>
          </p:cNvSpPr>
          <p:nvPr/>
        </p:nvSpPr>
        <p:spPr bwMode="auto">
          <a:xfrm>
            <a:off x="6825439" y="858045"/>
            <a:ext cx="1266693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dirty="0">
                <a:solidFill>
                  <a:schemeClr val="tx1"/>
                </a:solidFill>
                <a:effectLst/>
              </a:rPr>
              <a:t>Client</a:t>
            </a:r>
            <a:br>
              <a:rPr lang="en-US" sz="1600" b="1" dirty="0">
                <a:solidFill>
                  <a:schemeClr val="tx1"/>
                </a:solidFill>
                <a:effectLst/>
              </a:rPr>
            </a:br>
            <a:r>
              <a:rPr lang="en-US" sz="1600" b="1" dirty="0">
                <a:solidFill>
                  <a:schemeClr val="tx1"/>
                </a:solidFill>
                <a:effectLst/>
              </a:rPr>
              <a:t>(your pc)</a:t>
            </a:r>
          </a:p>
        </p:txBody>
      </p:sp>
      <p:sp>
        <p:nvSpPr>
          <p:cNvPr id="163897" name="Text Box 57"/>
          <p:cNvSpPr txBox="1">
            <a:spLocks noChangeArrowheads="1"/>
          </p:cNvSpPr>
          <p:nvPr/>
        </p:nvSpPr>
        <p:spPr bwMode="auto">
          <a:xfrm>
            <a:off x="267479" y="2412197"/>
            <a:ext cx="159691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tx1"/>
                </a:solidFill>
                <a:effectLst/>
              </a:rPr>
              <a:t>DB server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CF06DE-C54D-4D8A-9463-9B5CB1015D4C}"/>
              </a:ext>
            </a:extLst>
          </p:cNvPr>
          <p:cNvGrpSpPr/>
          <p:nvPr/>
        </p:nvGrpSpPr>
        <p:grpSpPr>
          <a:xfrm>
            <a:off x="2514751" y="1096248"/>
            <a:ext cx="6507140" cy="1378767"/>
            <a:chOff x="2514751" y="1096248"/>
            <a:chExt cx="6507140" cy="1378767"/>
          </a:xfrm>
        </p:grpSpPr>
        <p:sp>
          <p:nvSpPr>
            <p:cNvPr id="163883" name="Rectangle 43"/>
            <p:cNvSpPr>
              <a:spLocks noChangeArrowheads="1"/>
            </p:cNvSpPr>
            <p:nvPr/>
          </p:nvSpPr>
          <p:spPr bwMode="auto">
            <a:xfrm>
              <a:off x="6905372" y="1903515"/>
              <a:ext cx="2116519" cy="571500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tIns="91440" bIns="91440" anchor="ctr"/>
            <a:lstStyle/>
            <a:p>
              <a:pPr algn="l">
                <a:spcBef>
                  <a:spcPct val="50000"/>
                </a:spcBef>
              </a:pPr>
              <a:r>
                <a:rPr lang="en-US" b="1" dirty="0">
                  <a:solidFill>
                    <a:sysClr val="windowText" lastClr="000000"/>
                  </a:solidFill>
                  <a:effectLst/>
                </a:rPr>
                <a:t>Example connection string</a:t>
              </a:r>
              <a:br>
                <a:rPr lang="en-US" b="1" dirty="0">
                  <a:solidFill>
                    <a:sysClr val="windowText" lastClr="000000"/>
                  </a:solidFill>
                  <a:effectLst/>
                </a:rPr>
              </a:br>
              <a:r>
                <a:rPr lang="en-US" sz="900" b="1" dirty="0">
                  <a:solidFill>
                    <a:schemeClr val="accent1"/>
                  </a:solidFill>
                  <a:effectLst/>
                </a:rPr>
                <a:t>"Data Source=f-sg6m-s4.comm.virginia.edu;</a:t>
              </a:r>
              <a:br>
                <a:rPr lang="en-US" sz="900" b="1" dirty="0">
                  <a:solidFill>
                    <a:schemeClr val="accent1"/>
                  </a:solidFill>
                  <a:effectLst/>
                </a:rPr>
              </a:br>
              <a:r>
                <a:rPr lang="en-US" sz="900" b="1" dirty="0">
                  <a:solidFill>
                    <a:schemeClr val="accent1"/>
                  </a:solidFill>
                  <a:effectLst/>
                </a:rPr>
                <a:t>Initial Catalog=SmallBankDB;</a:t>
              </a:r>
              <a:br>
                <a:rPr lang="en-US" sz="900" b="1" dirty="0">
                  <a:solidFill>
                    <a:schemeClr val="accent1"/>
                  </a:solidFill>
                  <a:effectLst/>
                </a:rPr>
              </a:br>
              <a:r>
                <a:rPr lang="en-US" sz="900" b="1" dirty="0">
                  <a:solidFill>
                    <a:schemeClr val="accent1"/>
                  </a:solidFill>
                  <a:effectLst/>
                </a:rPr>
                <a:t>Integrated Security=True"</a:t>
              </a:r>
              <a:endParaRPr lang="en-US" b="1" dirty="0">
                <a:solidFill>
                  <a:schemeClr val="accent1"/>
                </a:solidFill>
                <a:effectLst/>
              </a:endParaRPr>
            </a:p>
          </p:txBody>
        </p:sp>
        <p:cxnSp>
          <p:nvCxnSpPr>
            <p:cNvPr id="163884" name="AutoShape 44"/>
            <p:cNvCxnSpPr>
              <a:cxnSpLocks noChangeShapeType="1"/>
            </p:cNvCxnSpPr>
            <p:nvPr/>
          </p:nvCxnSpPr>
          <p:spPr bwMode="auto">
            <a:xfrm flipH="1" flipV="1">
              <a:off x="6332722" y="1329329"/>
              <a:ext cx="1282483" cy="522041"/>
            </a:xfrm>
            <a:prstGeom prst="straightConnector1">
              <a:avLst/>
            </a:prstGeom>
            <a:ln>
              <a:headEnd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3844" name="Rectangle 4"/>
            <p:cNvSpPr>
              <a:spLocks noChangeArrowheads="1"/>
            </p:cNvSpPr>
            <p:nvPr/>
          </p:nvSpPr>
          <p:spPr bwMode="auto">
            <a:xfrm>
              <a:off x="2514751" y="1096248"/>
              <a:ext cx="3810000" cy="540261"/>
            </a:xfrm>
            <a:prstGeom prst="rect">
              <a:avLst/>
            </a:prstGeom>
            <a:ln>
              <a:headEnd/>
              <a:tailEnd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>
                <a:lnSpc>
                  <a:spcPts val="1600"/>
                </a:lnSpc>
                <a:spcBef>
                  <a:spcPts val="0"/>
                </a:spcBef>
              </a:pPr>
              <a:r>
                <a:rPr lang="en-US" sz="1800" b="1" dirty="0">
                  <a:solidFill>
                    <a:schemeClr val="bg2"/>
                  </a:solidFill>
                  <a:effectLst/>
                </a:rPr>
                <a:t>1. </a:t>
              </a:r>
              <a:r>
                <a:rPr lang="en-US" sz="1800" b="1" u="sng" dirty="0">
                  <a:solidFill>
                    <a:schemeClr val="bg2"/>
                  </a:solidFill>
                  <a:effectLst/>
                </a:rPr>
                <a:t>SqlConnection</a:t>
              </a:r>
              <a:r>
                <a:rPr lang="en-US" sz="1800" b="1" dirty="0">
                  <a:solidFill>
                    <a:schemeClr val="bg2"/>
                  </a:solidFill>
                  <a:effectLst/>
                </a:rPr>
                <a:t>: given a connection  string it will connect you to a DB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E10D0E5-DA72-42F6-AA63-AB4FD5FAADD5}"/>
              </a:ext>
            </a:extLst>
          </p:cNvPr>
          <p:cNvGrpSpPr/>
          <p:nvPr/>
        </p:nvGrpSpPr>
        <p:grpSpPr>
          <a:xfrm>
            <a:off x="3078280" y="1636509"/>
            <a:ext cx="5706882" cy="1788342"/>
            <a:chOff x="3078280" y="1636509"/>
            <a:chExt cx="5706882" cy="1788342"/>
          </a:xfrm>
        </p:grpSpPr>
        <p:sp>
          <p:nvSpPr>
            <p:cNvPr id="163881" name="Rectangle 41"/>
            <p:cNvSpPr>
              <a:spLocks noChangeArrowheads="1"/>
            </p:cNvSpPr>
            <p:nvPr/>
          </p:nvSpPr>
          <p:spPr bwMode="auto">
            <a:xfrm>
              <a:off x="7142099" y="2521795"/>
              <a:ext cx="1643063" cy="903056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tIns="91440" bIns="91440" anchor="ctr"/>
            <a:lstStyle/>
            <a:p>
              <a:pPr algn="l">
                <a:spcBef>
                  <a:spcPct val="50000"/>
                </a:spcBef>
              </a:pPr>
              <a:r>
                <a:rPr lang="en-US" sz="1100" b="1" dirty="0">
                  <a:solidFill>
                    <a:sysClr val="windowText" lastClr="000000"/>
                  </a:solidFill>
                  <a:effectLst/>
                </a:rPr>
                <a:t>Example query</a:t>
              </a:r>
              <a:br>
                <a:rPr lang="en-US" sz="1100" b="1" dirty="0">
                  <a:solidFill>
                    <a:sysClr val="windowText" lastClr="000000"/>
                  </a:solidFill>
                  <a:effectLst/>
                </a:rPr>
              </a:br>
              <a:r>
                <a:rPr lang="en-US" sz="1100" b="1" dirty="0">
                  <a:solidFill>
                    <a:srgbClr val="0066FF"/>
                  </a:solidFill>
                  <a:effectLst/>
                </a:rPr>
                <a:t>Select *</a:t>
              </a:r>
              <a:br>
                <a:rPr lang="en-US" sz="1100" b="1" dirty="0">
                  <a:solidFill>
                    <a:srgbClr val="0066FF"/>
                  </a:solidFill>
                  <a:effectLst/>
                </a:rPr>
              </a:br>
              <a:r>
                <a:rPr lang="en-US" sz="1100" b="1" dirty="0">
                  <a:solidFill>
                    <a:srgbClr val="0066FF"/>
                  </a:solidFill>
                  <a:effectLst/>
                </a:rPr>
                <a:t>from Customer</a:t>
              </a:r>
              <a:br>
                <a:rPr lang="en-US" sz="1100" b="1" dirty="0">
                  <a:solidFill>
                    <a:srgbClr val="0066FF"/>
                  </a:solidFill>
                  <a:effectLst/>
                </a:rPr>
              </a:br>
              <a:r>
                <a:rPr lang="en-US" sz="1100" b="1" dirty="0">
                  <a:solidFill>
                    <a:srgbClr val="0066FF"/>
                  </a:solidFill>
                  <a:effectLst/>
                </a:rPr>
                <a:t>where state = ‘VA’</a:t>
              </a:r>
            </a:p>
          </p:txBody>
        </p:sp>
        <p:cxnSp>
          <p:nvCxnSpPr>
            <p:cNvPr id="163882" name="AutoShape 42"/>
            <p:cNvCxnSpPr>
              <a:cxnSpLocks noChangeShapeType="1"/>
              <a:endCxn id="163902" idx="3"/>
            </p:cNvCxnSpPr>
            <p:nvPr/>
          </p:nvCxnSpPr>
          <p:spPr bwMode="auto">
            <a:xfrm flipH="1" flipV="1">
              <a:off x="5761222" y="2137678"/>
              <a:ext cx="1401578" cy="605008"/>
            </a:xfrm>
            <a:prstGeom prst="straightConnector1">
              <a:avLst/>
            </a:prstGeom>
            <a:ln>
              <a:headEnd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3898" name="AutoShape 58"/>
            <p:cNvCxnSpPr>
              <a:cxnSpLocks noChangeShapeType="1"/>
              <a:stCxn id="163844" idx="2"/>
              <a:endCxn id="163902" idx="0"/>
            </p:cNvCxnSpPr>
            <p:nvPr/>
          </p:nvCxnSpPr>
          <p:spPr bwMode="auto">
            <a:xfrm>
              <a:off x="4419751" y="1636509"/>
              <a:ext cx="0" cy="24897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63902" name="Rectangle 62"/>
            <p:cNvSpPr>
              <a:spLocks noChangeArrowheads="1"/>
            </p:cNvSpPr>
            <p:nvPr/>
          </p:nvSpPr>
          <p:spPr bwMode="auto">
            <a:xfrm>
              <a:off x="3078280" y="1885488"/>
              <a:ext cx="2682942" cy="504380"/>
            </a:xfrm>
            <a:prstGeom prst="rect">
              <a:avLst/>
            </a:prstGeom>
            <a:ln>
              <a:headEnd/>
              <a:tailEnd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>
                <a:lnSpc>
                  <a:spcPts val="1600"/>
                </a:lnSpc>
                <a:spcBef>
                  <a:spcPts val="0"/>
                </a:spcBef>
              </a:pPr>
              <a:r>
                <a:rPr lang="en-US" sz="1800" b="1" dirty="0">
                  <a:solidFill>
                    <a:schemeClr val="bg2"/>
                  </a:solidFill>
                  <a:effectLst/>
                </a:rPr>
                <a:t>2. </a:t>
              </a:r>
              <a:r>
                <a:rPr lang="en-US" sz="1800" b="1" u="sng" dirty="0">
                  <a:solidFill>
                    <a:schemeClr val="bg2"/>
                  </a:solidFill>
                  <a:effectLst/>
                </a:rPr>
                <a:t>SqlCommand</a:t>
              </a:r>
              <a:r>
                <a:rPr lang="en-US" sz="1800" b="1" dirty="0">
                  <a:solidFill>
                    <a:schemeClr val="bg2"/>
                  </a:solidFill>
                  <a:effectLst/>
                </a:rPr>
                <a:t>: stores your SQL query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13F9A3F-63A7-4350-875A-343798FCAE08}"/>
              </a:ext>
            </a:extLst>
          </p:cNvPr>
          <p:cNvGrpSpPr/>
          <p:nvPr/>
        </p:nvGrpSpPr>
        <p:grpSpPr>
          <a:xfrm>
            <a:off x="1864390" y="1708572"/>
            <a:ext cx="4468332" cy="1752116"/>
            <a:chOff x="1864390" y="1708572"/>
            <a:chExt cx="4468332" cy="1752116"/>
          </a:xfrm>
        </p:grpSpPr>
        <p:cxnSp>
          <p:nvCxnSpPr>
            <p:cNvPr id="163856" name="AutoShape 16"/>
            <p:cNvCxnSpPr>
              <a:cxnSpLocks noChangeShapeType="1"/>
              <a:stCxn id="163851" idx="4"/>
              <a:endCxn id="163863" idx="1"/>
            </p:cNvCxnSpPr>
            <p:nvPr/>
          </p:nvCxnSpPr>
          <p:spPr bwMode="auto">
            <a:xfrm>
              <a:off x="1864390" y="1708572"/>
              <a:ext cx="642390" cy="1365603"/>
            </a:xfrm>
            <a:prstGeom prst="bentConnector3">
              <a:avLst>
                <a:gd name="adj1" fmla="val 50000"/>
              </a:avLst>
            </a:prstGeom>
            <a:noFill/>
            <a:ln w="76200">
              <a:solidFill>
                <a:schemeClr val="folHlink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sp>
          <p:nvSpPr>
            <p:cNvPr id="163863" name="Rectangle 23"/>
            <p:cNvSpPr>
              <a:spLocks noChangeArrowheads="1"/>
            </p:cNvSpPr>
            <p:nvPr/>
          </p:nvSpPr>
          <p:spPr bwMode="auto">
            <a:xfrm>
              <a:off x="2506780" y="2687662"/>
              <a:ext cx="3825942" cy="773026"/>
            </a:xfrm>
            <a:prstGeom prst="rect">
              <a:avLst/>
            </a:prstGeom>
            <a:ln>
              <a:headEnd/>
              <a:tailEnd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>
                <a:lnSpc>
                  <a:spcPts val="1600"/>
                </a:lnSpc>
                <a:spcBef>
                  <a:spcPts val="0"/>
                </a:spcBef>
              </a:pPr>
              <a:r>
                <a:rPr lang="en-US" sz="1800" b="1" dirty="0">
                  <a:solidFill>
                    <a:schemeClr val="bg2"/>
                  </a:solidFill>
                  <a:effectLst/>
                </a:rPr>
                <a:t>3. </a:t>
              </a:r>
              <a:r>
                <a:rPr lang="en-US" sz="1800" b="1" u="sng" dirty="0">
                  <a:solidFill>
                    <a:schemeClr val="bg2"/>
                  </a:solidFill>
                  <a:effectLst/>
                </a:rPr>
                <a:t>SqlAdapter</a:t>
              </a:r>
              <a:r>
                <a:rPr lang="en-US" sz="1800" b="1" dirty="0">
                  <a:solidFill>
                    <a:schemeClr val="bg2"/>
                  </a:solidFill>
                  <a:effectLst/>
                </a:rPr>
                <a:t>: the ‘engine’ that moves the data.  It fills a table in a dataset using the query in SqlCommand</a:t>
              </a:r>
            </a:p>
          </p:txBody>
        </p:sp>
        <p:cxnSp>
          <p:nvCxnSpPr>
            <p:cNvPr id="163904" name="AutoShape 64"/>
            <p:cNvCxnSpPr>
              <a:cxnSpLocks noChangeShapeType="1"/>
              <a:stCxn id="163902" idx="2"/>
              <a:endCxn id="163863" idx="0"/>
            </p:cNvCxnSpPr>
            <p:nvPr/>
          </p:nvCxnSpPr>
          <p:spPr bwMode="auto">
            <a:xfrm>
              <a:off x="4419751" y="2389868"/>
              <a:ext cx="0" cy="29779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9DE1281-F52C-40F8-B667-16C30274A94C}"/>
              </a:ext>
            </a:extLst>
          </p:cNvPr>
          <p:cNvGrpSpPr/>
          <p:nvPr/>
        </p:nvGrpSpPr>
        <p:grpSpPr>
          <a:xfrm>
            <a:off x="3010051" y="3460688"/>
            <a:ext cx="2819400" cy="781612"/>
            <a:chOff x="3010051" y="3460688"/>
            <a:chExt cx="2819400" cy="781612"/>
          </a:xfrm>
        </p:grpSpPr>
        <p:sp>
          <p:nvSpPr>
            <p:cNvPr id="163848" name="Rectangle 8"/>
            <p:cNvSpPr>
              <a:spLocks noChangeArrowheads="1"/>
            </p:cNvSpPr>
            <p:nvPr/>
          </p:nvSpPr>
          <p:spPr bwMode="auto">
            <a:xfrm>
              <a:off x="3010051" y="3758251"/>
              <a:ext cx="2819400" cy="484049"/>
            </a:xfrm>
            <a:prstGeom prst="rect">
              <a:avLst/>
            </a:prstGeom>
            <a:ln>
              <a:headEnd/>
              <a:tailEnd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>
                <a:lnSpc>
                  <a:spcPts val="1600"/>
                </a:lnSpc>
                <a:spcBef>
                  <a:spcPts val="0"/>
                </a:spcBef>
              </a:pPr>
              <a:r>
                <a:rPr lang="en-US" sz="1800" b="1" dirty="0">
                  <a:solidFill>
                    <a:schemeClr val="bg2"/>
                  </a:solidFill>
                  <a:effectLst/>
                </a:rPr>
                <a:t>4. </a:t>
              </a:r>
              <a:r>
                <a:rPr lang="en-US" sz="1800" b="1" u="sng" dirty="0">
                  <a:solidFill>
                    <a:schemeClr val="bg2"/>
                  </a:solidFill>
                  <a:effectLst/>
                </a:rPr>
                <a:t>DataSet</a:t>
              </a:r>
              <a:r>
                <a:rPr lang="en-US" sz="1800" b="1" dirty="0">
                  <a:solidFill>
                    <a:schemeClr val="bg2"/>
                  </a:solidFill>
                  <a:effectLst/>
                </a:rPr>
                <a:t> that contains</a:t>
              </a:r>
              <a:br>
                <a:rPr lang="en-US" sz="1800" b="1" dirty="0">
                  <a:solidFill>
                    <a:schemeClr val="bg2"/>
                  </a:solidFill>
                  <a:effectLst/>
                </a:rPr>
              </a:br>
              <a:r>
                <a:rPr lang="en-US" sz="1800" b="1" dirty="0">
                  <a:solidFill>
                    <a:schemeClr val="bg2"/>
                  </a:solidFill>
                  <a:effectLst/>
                </a:rPr>
                <a:t>5. </a:t>
              </a:r>
              <a:r>
                <a:rPr lang="en-US" sz="1800" b="1" u="sng" dirty="0">
                  <a:solidFill>
                    <a:schemeClr val="bg2"/>
                  </a:solidFill>
                  <a:effectLst/>
                </a:rPr>
                <a:t>DataTables</a:t>
              </a:r>
            </a:p>
          </p:txBody>
        </p:sp>
        <p:cxnSp>
          <p:nvCxnSpPr>
            <p:cNvPr id="163899" name="AutoShape 59"/>
            <p:cNvCxnSpPr>
              <a:cxnSpLocks noChangeShapeType="1"/>
              <a:stCxn id="163863" idx="2"/>
              <a:endCxn id="163848" idx="0"/>
            </p:cNvCxnSpPr>
            <p:nvPr/>
          </p:nvCxnSpPr>
          <p:spPr bwMode="auto">
            <a:xfrm>
              <a:off x="4419751" y="3460688"/>
              <a:ext cx="0" cy="29756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63840" name="Picture 1638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136" y="3568394"/>
            <a:ext cx="1716574" cy="149094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68993D5-12CD-41AA-83E9-BA4AE185DCD7}"/>
              </a:ext>
            </a:extLst>
          </p:cNvPr>
          <p:cNvGrpSpPr/>
          <p:nvPr/>
        </p:nvGrpSpPr>
        <p:grpSpPr>
          <a:xfrm>
            <a:off x="3010051" y="4242300"/>
            <a:ext cx="4533749" cy="798324"/>
            <a:chOff x="3010051" y="4242300"/>
            <a:chExt cx="4533749" cy="798324"/>
          </a:xfrm>
        </p:grpSpPr>
        <p:sp>
          <p:nvSpPr>
            <p:cNvPr id="163872" name="Rectangle 32"/>
            <p:cNvSpPr>
              <a:spLocks noChangeArrowheads="1"/>
            </p:cNvSpPr>
            <p:nvPr/>
          </p:nvSpPr>
          <p:spPr bwMode="auto">
            <a:xfrm>
              <a:off x="3010051" y="4539862"/>
              <a:ext cx="2819400" cy="500762"/>
            </a:xfrm>
            <a:prstGeom prst="rect">
              <a:avLst/>
            </a:prstGeom>
            <a:ln>
              <a:headEnd/>
              <a:tailEnd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>
                <a:lnSpc>
                  <a:spcPts val="1600"/>
                </a:lnSpc>
                <a:spcBef>
                  <a:spcPts val="0"/>
                </a:spcBef>
              </a:pPr>
              <a:r>
                <a:rPr lang="en-US" sz="1800" b="1" dirty="0">
                  <a:solidFill>
                    <a:schemeClr val="bg2"/>
                  </a:solidFill>
                  <a:effectLst/>
                </a:rPr>
                <a:t>6. </a:t>
              </a:r>
              <a:r>
                <a:rPr lang="en-US" sz="1800" b="1" u="sng" dirty="0">
                  <a:solidFill>
                    <a:schemeClr val="bg2"/>
                  </a:solidFill>
                  <a:effectLst/>
                </a:rPr>
                <a:t>ListObject</a:t>
              </a:r>
              <a:r>
                <a:rPr lang="en-US" sz="1800" b="1" dirty="0">
                  <a:solidFill>
                    <a:schemeClr val="bg2"/>
                  </a:solidFill>
                  <a:effectLst/>
                </a:rPr>
                <a:t> shows you the data in the DataTable</a:t>
              </a:r>
            </a:p>
          </p:txBody>
        </p:sp>
        <p:cxnSp>
          <p:nvCxnSpPr>
            <p:cNvPr id="163900" name="AutoShape 60"/>
            <p:cNvCxnSpPr>
              <a:cxnSpLocks noChangeShapeType="1"/>
              <a:stCxn id="163848" idx="2"/>
              <a:endCxn id="163872" idx="0"/>
            </p:cNvCxnSpPr>
            <p:nvPr/>
          </p:nvCxnSpPr>
          <p:spPr bwMode="auto">
            <a:xfrm>
              <a:off x="4419751" y="4242300"/>
              <a:ext cx="0" cy="29756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8" name="AutoShape 60"/>
            <p:cNvCxnSpPr>
              <a:cxnSpLocks noChangeShapeType="1"/>
              <a:stCxn id="163872" idx="3"/>
            </p:cNvCxnSpPr>
            <p:nvPr/>
          </p:nvCxnSpPr>
          <p:spPr bwMode="auto">
            <a:xfrm flipV="1">
              <a:off x="5829451" y="4400550"/>
              <a:ext cx="1714349" cy="38969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5881F995-4F43-4C5F-B1C5-F4C142C6F7D2}"/>
              </a:ext>
            </a:extLst>
          </p:cNvPr>
          <p:cNvSpPr/>
          <p:nvPr/>
        </p:nvSpPr>
        <p:spPr>
          <a:xfrm>
            <a:off x="9021891" y="5010150"/>
            <a:ext cx="45719" cy="4918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WINIT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New</a:t>
            </a:r>
            <a:br>
              <a:rPr lang="en-US" dirty="0"/>
            </a:br>
            <a:r>
              <a:rPr lang="en-US" dirty="0"/>
              <a:t>In Technology?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E58665-98FA-4B2C-870C-90F0B4DD6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90550"/>
            <a:ext cx="5733189" cy="2895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04800" y="971550"/>
            <a:ext cx="6629400" cy="41148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Make sure that you understand the ADO architecture diagram before coding.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24" name="Picture 4" descr="PE0148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28600"/>
            <a:ext cx="2076450" cy="1531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differences?</a:t>
            </a:r>
          </a:p>
        </p:txBody>
      </p:sp>
      <p:sp>
        <p:nvSpPr>
          <p:cNvPr id="4" name="Can 3"/>
          <p:cNvSpPr/>
          <p:nvPr/>
        </p:nvSpPr>
        <p:spPr bwMode="auto">
          <a:xfrm>
            <a:off x="2057400" y="1007270"/>
            <a:ext cx="1930103" cy="174228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2"/>
                </a:solidFill>
                <a:latin typeface="Verdana" pitchFamily="34" charset="0"/>
              </a:rPr>
              <a:t>Tables in a RDBMS on the network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5" name="Can 4"/>
          <p:cNvSpPr/>
          <p:nvPr/>
        </p:nvSpPr>
        <p:spPr bwMode="auto">
          <a:xfrm>
            <a:off x="4908492" y="1243010"/>
            <a:ext cx="1447800" cy="13716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In memory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DATASET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150142"/>
            <a:ext cx="1228850" cy="1252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02542"/>
            <a:ext cx="1228850" cy="1252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454942"/>
            <a:ext cx="1228850" cy="1252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Left-Right Arrow 10"/>
          <p:cNvSpPr/>
          <p:nvPr/>
        </p:nvSpPr>
        <p:spPr bwMode="auto">
          <a:xfrm>
            <a:off x="6408145" y="1790462"/>
            <a:ext cx="702802" cy="397669"/>
          </a:xfrm>
          <a:prstGeom prst="leftRightArrow">
            <a:avLst>
              <a:gd name="adj1" fmla="val 56387"/>
              <a:gd name="adj2" fmla="val 19661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faster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988050"/>
              </p:ext>
            </p:extLst>
          </p:nvPr>
        </p:nvGraphicFramePr>
        <p:xfrm>
          <a:off x="609600" y="2800350"/>
          <a:ext cx="8086850" cy="1854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3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0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08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Speed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Fast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Faster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Slow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Volume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Very large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Small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Access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Difficult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Easy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Backup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Manual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Security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Excellent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Poor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Left-Right Arrow 12"/>
          <p:cNvSpPr/>
          <p:nvPr/>
        </p:nvSpPr>
        <p:spPr bwMode="auto">
          <a:xfrm>
            <a:off x="4495800" y="4705350"/>
            <a:ext cx="4200650" cy="304800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Your local machine</a:t>
            </a:r>
          </a:p>
        </p:txBody>
      </p:sp>
      <p:sp>
        <p:nvSpPr>
          <p:cNvPr id="17" name="Left-Right Arrow 16"/>
          <p:cNvSpPr/>
          <p:nvPr/>
        </p:nvSpPr>
        <p:spPr bwMode="auto">
          <a:xfrm>
            <a:off x="1981200" y="4705350"/>
            <a:ext cx="2388551" cy="304800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effectLst/>
                <a:latin typeface="Verdana" pitchFamily="34" charset="0"/>
              </a:rPr>
              <a:t>Server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432775" y="2707480"/>
            <a:ext cx="0" cy="2302670"/>
          </a:xfrm>
          <a:prstGeom prst="line">
            <a:avLst/>
          </a:pr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Left-Right Arrow 6"/>
          <p:cNvSpPr/>
          <p:nvPr/>
        </p:nvSpPr>
        <p:spPr bwMode="auto">
          <a:xfrm>
            <a:off x="4007579" y="1719425"/>
            <a:ext cx="860454" cy="473869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slower</a:t>
            </a:r>
          </a:p>
        </p:txBody>
      </p:sp>
    </p:spTree>
    <p:extLst>
      <p:ext uri="{BB962C8B-B14F-4D97-AF65-F5344CB8AC3E}">
        <p14:creationId xmlns:p14="http://schemas.microsoft.com/office/powerpoint/2010/main" val="2815069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D39326-18D1-459F-A115-6CF3CC632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thinking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81000" y="895350"/>
            <a:ext cx="8534400" cy="3962400"/>
          </a:xfrm>
        </p:spPr>
        <p:txBody>
          <a:bodyPr>
            <a:normAutofit/>
          </a:bodyPr>
          <a:lstStyle/>
          <a:p>
            <a:r>
              <a:rPr lang="en-US" dirty="0"/>
              <a:t>Going well</a:t>
            </a:r>
          </a:p>
          <a:p>
            <a:r>
              <a:rPr lang="en-US" dirty="0"/>
              <a:t>Easy meter</a:t>
            </a:r>
          </a:p>
          <a:p>
            <a:r>
              <a:rPr lang="en-US" dirty="0"/>
              <a:t>Stocks</a:t>
            </a:r>
          </a:p>
          <a:p>
            <a:r>
              <a:rPr lang="en-US" dirty="0"/>
              <a:t>MS Teams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1A1B67-4CD6-4B17-8105-D0A46A03A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696BB-57A9-48C7-BED3-0350C64F5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D989C-DD19-45C1-8235-6124047F7B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DBMS</a:t>
            </a:r>
          </a:p>
          <a:p>
            <a:r>
              <a:rPr lang="en-US" dirty="0">
                <a:solidFill>
                  <a:schemeClr val="accent1"/>
                </a:solidFill>
              </a:rPr>
              <a:t>RDBMS</a:t>
            </a:r>
          </a:p>
          <a:p>
            <a:r>
              <a:rPr lang="en-US" dirty="0">
                <a:solidFill>
                  <a:schemeClr val="accent1"/>
                </a:solidFill>
              </a:rPr>
              <a:t>SQL</a:t>
            </a:r>
          </a:p>
          <a:p>
            <a:r>
              <a:rPr lang="en-US" dirty="0">
                <a:solidFill>
                  <a:schemeClr val="accent1"/>
                </a:solidFill>
              </a:rPr>
              <a:t>Difference between BI and Analytics?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BD74BD0-6292-4AD2-93F4-040A4867B406}"/>
              </a:ext>
            </a:extLst>
          </p:cNvPr>
          <p:cNvSpPr/>
          <p:nvPr/>
        </p:nvSpPr>
        <p:spPr>
          <a:xfrm>
            <a:off x="8991600" y="5010150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0886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971550"/>
            <a:ext cx="7924800" cy="4038600"/>
          </a:xfrm>
        </p:spPr>
        <p:txBody>
          <a:bodyPr/>
          <a:lstStyle/>
          <a:p>
            <a:r>
              <a:rPr lang="en-US" dirty="0"/>
              <a:t>Name, Academics</a:t>
            </a:r>
          </a:p>
          <a:p>
            <a:r>
              <a:rPr lang="en-US" dirty="0"/>
              <a:t>Feeling better about coding?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</p:txBody>
      </p:sp>
    </p:spTree>
    <p:extLst>
      <p:ext uri="{BB962C8B-B14F-4D97-AF65-F5344CB8AC3E}">
        <p14:creationId xmlns:p14="http://schemas.microsoft.com/office/powerpoint/2010/main" val="61022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Automating Business Intelligence at SmallBank </a:t>
            </a:r>
          </a:p>
        </p:txBody>
      </p:sp>
      <p:pic>
        <p:nvPicPr>
          <p:cNvPr id="3" name="Picture 2" descr="A picture containing text, outdoor, building, government building&#10;&#10;Description automatically generated">
            <a:extLst>
              <a:ext uri="{FF2B5EF4-FFF2-40B4-BE49-F238E27FC236}">
                <a16:creationId xmlns:a16="http://schemas.microsoft.com/office/drawing/2014/main" id="{B2A99DEF-18A9-4598-808C-D4085BAF2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7150"/>
            <a:ext cx="2667000" cy="18527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12763A-52C8-A2AD-6D43-EA8344205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915400" cy="5143500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9F92CF05-44A5-DC86-409C-F1BCF92F26C8}"/>
              </a:ext>
            </a:extLst>
          </p:cNvPr>
          <p:cNvSpPr/>
          <p:nvPr/>
        </p:nvSpPr>
        <p:spPr>
          <a:xfrm>
            <a:off x="2590800" y="971550"/>
            <a:ext cx="6019800" cy="2667000"/>
          </a:xfrm>
          <a:prstGeom prst="cloudCallout">
            <a:avLst>
              <a:gd name="adj1" fmla="val 49755"/>
              <a:gd name="adj2" fmla="val 57075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I like my new job at SmallBank, </a:t>
            </a:r>
            <a:r>
              <a:rPr lang="en-US" sz="1600" i="1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except </a:t>
            </a:r>
            <a:r>
              <a:rPr lang="en-US" sz="16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that every day at the close of business I must access the bank DB and create dozens of updated lists of customers for management review.  </a:t>
            </a:r>
            <a:r>
              <a:rPr lang="en-US" sz="1600" i="1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 hate it!</a:t>
            </a:r>
            <a:r>
              <a:rPr lang="en-US" sz="16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 It is a </a:t>
            </a:r>
            <a:r>
              <a:rPr lang="en-US" sz="1600" i="1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super-boring repetitive task.</a:t>
            </a:r>
            <a:br>
              <a:rPr lang="en-US" sz="1600" i="1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</a:br>
            <a:endParaRPr lang="en-US" sz="1600" i="1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6" name="Wave 5">
            <a:extLst>
              <a:ext uri="{FF2B5EF4-FFF2-40B4-BE49-F238E27FC236}">
                <a16:creationId xmlns:a16="http://schemas.microsoft.com/office/drawing/2014/main" id="{2379B6C3-D401-5B85-45EC-29F5E6C07C2A}"/>
              </a:ext>
            </a:extLst>
          </p:cNvPr>
          <p:cNvSpPr/>
          <p:nvPr/>
        </p:nvSpPr>
        <p:spPr>
          <a:xfrm>
            <a:off x="381000" y="118311"/>
            <a:ext cx="2438400" cy="929439"/>
          </a:xfrm>
          <a:prstGeom prst="wave">
            <a:avLst>
              <a:gd name="adj1" fmla="val 7237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"There's got to be a better way to do that!"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FC1ADB-381F-4936-893C-6B5F45A42A83}"/>
              </a:ext>
            </a:extLst>
          </p:cNvPr>
          <p:cNvSpPr/>
          <p:nvPr/>
        </p:nvSpPr>
        <p:spPr>
          <a:xfrm>
            <a:off x="3505200" y="2876550"/>
            <a:ext cx="3886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Mmmm</a:t>
            </a:r>
            <a:r>
              <a:rPr lang="en-US" sz="16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... maybe I can automate it....</a:t>
            </a:r>
            <a:endParaRPr lang="en-US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2318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0698"/>
          <a:stretch/>
        </p:blipFill>
        <p:spPr>
          <a:xfrm>
            <a:off x="914400" y="742949"/>
            <a:ext cx="3651460" cy="28194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65839" y="4843031"/>
            <a:ext cx="30107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Picture shows the demo, not the homework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683B51-01B7-4E52-891F-33115FF185A1}"/>
              </a:ext>
            </a:extLst>
          </p:cNvPr>
          <p:cNvSpPr/>
          <p:nvPr/>
        </p:nvSpPr>
        <p:spPr>
          <a:xfrm>
            <a:off x="8953500" y="95250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0E4C8C0-10DB-468F-94A1-090FAFC542C9}"/>
              </a:ext>
            </a:extLst>
          </p:cNvPr>
          <p:cNvSpPr/>
          <p:nvPr/>
        </p:nvSpPr>
        <p:spPr>
          <a:xfrm>
            <a:off x="8953500" y="4933950"/>
            <a:ext cx="76200" cy="1143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FB7E10-4472-4EA5-B016-0B18A744A3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DFB83D5-6737-410E-A52E-4DC2587FB2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Canned queries</a:t>
            </a:r>
          </a:p>
        </p:txBody>
      </p:sp>
    </p:spTree>
    <p:extLst>
      <p:ext uri="{BB962C8B-B14F-4D97-AF65-F5344CB8AC3E}">
        <p14:creationId xmlns:p14="http://schemas.microsoft.com/office/powerpoint/2010/main" val="306817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How do I access remote data and show them in Excel? A two-step process</a:t>
            </a:r>
          </a:p>
        </p:txBody>
      </p:sp>
      <p:sp>
        <p:nvSpPr>
          <p:cNvPr id="4" name="Can 3"/>
          <p:cNvSpPr/>
          <p:nvPr/>
        </p:nvSpPr>
        <p:spPr bwMode="auto">
          <a:xfrm>
            <a:off x="551073" y="2038350"/>
            <a:ext cx="2186429" cy="2503726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2"/>
                </a:solidFill>
                <a:latin typeface="Verdana" pitchFamily="34" charset="0"/>
              </a:rPr>
              <a:t>Tables in a DB in the remote RDBMS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5" name="Can 4"/>
          <p:cNvSpPr/>
          <p:nvPr/>
        </p:nvSpPr>
        <p:spPr bwMode="auto">
          <a:xfrm>
            <a:off x="3776038" y="2343150"/>
            <a:ext cx="1686481" cy="21336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2"/>
                </a:solidFill>
                <a:latin typeface="Verdana" pitchFamily="34" charset="0"/>
              </a:rPr>
              <a:t>‘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Tables’ in a DATASET</a:t>
            </a:r>
            <a:endParaRPr lang="en-US" sz="2000" dirty="0">
              <a:solidFill>
                <a:schemeClr val="bg2"/>
              </a:solidFill>
              <a:latin typeface="Verdana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in your PC memory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787934" y="2667000"/>
            <a:ext cx="958908" cy="1371600"/>
          </a:xfrm>
          <a:prstGeom prst="rightArrow">
            <a:avLst>
              <a:gd name="adj1" fmla="val 50000"/>
              <a:gd name="adj2" fmla="val 6089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/>
              <a:t>VBA runs a SQL Query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5520070" y="2781300"/>
            <a:ext cx="958908" cy="1143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/>
              <a:t>more VBA commands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469" y="2358866"/>
            <a:ext cx="2343150" cy="20259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C919D6-F907-42D3-84AD-28A1DE24DA02}"/>
              </a:ext>
            </a:extLst>
          </p:cNvPr>
          <p:cNvSpPr txBox="1"/>
          <p:nvPr/>
        </p:nvSpPr>
        <p:spPr>
          <a:xfrm>
            <a:off x="6629400" y="4418965"/>
            <a:ext cx="20681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A </a:t>
            </a:r>
            <a:r>
              <a:rPr lang="en-US" dirty="0"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listobject</a:t>
            </a:r>
            <a:r>
              <a:rPr lang="en-US" dirty="0">
                <a:solidFill>
                  <a:schemeClr val="tx1"/>
                </a:solidFill>
                <a:effectLst/>
              </a:rPr>
              <a:t> on a spreadsheet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BDB75ED-AEB4-4933-827A-7EDE1340A4EF}"/>
              </a:ext>
            </a:extLst>
          </p:cNvPr>
          <p:cNvSpPr/>
          <p:nvPr/>
        </p:nvSpPr>
        <p:spPr>
          <a:xfrm rot="16200000">
            <a:off x="7103270" y="4186623"/>
            <a:ext cx="500063" cy="7620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E4A685-34FB-63FE-367D-0C825F006669}"/>
              </a:ext>
            </a:extLst>
          </p:cNvPr>
          <p:cNvSpPr txBox="1"/>
          <p:nvPr/>
        </p:nvSpPr>
        <p:spPr>
          <a:xfrm>
            <a:off x="752503" y="4542075"/>
            <a:ext cx="16914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Remote server / Cloud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39649D-7462-9058-897A-5D1CEF7F9BAF}"/>
              </a:ext>
            </a:extLst>
          </p:cNvPr>
          <p:cNvSpPr txBox="1"/>
          <p:nvPr/>
        </p:nvSpPr>
        <p:spPr>
          <a:xfrm>
            <a:off x="4227194" y="4542075"/>
            <a:ext cx="6896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Your PC</a:t>
            </a:r>
          </a:p>
        </p:txBody>
      </p:sp>
    </p:spTree>
    <p:extLst>
      <p:ext uri="{BB962C8B-B14F-4D97-AF65-F5344CB8AC3E}">
        <p14:creationId xmlns:p14="http://schemas.microsoft.com/office/powerpoint/2010/main" val="360294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9761"/>
          <a:stretch/>
        </p:blipFill>
        <p:spPr>
          <a:xfrm>
            <a:off x="2667000" y="957213"/>
            <a:ext cx="6474077" cy="417005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“Legos”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04800" y="971550"/>
            <a:ext cx="2667000" cy="4114800"/>
          </a:xfrm>
          <a:solidFill>
            <a:schemeClr val="bg1">
              <a:alpha val="56000"/>
            </a:schemeClr>
          </a:solidFill>
        </p:spPr>
        <p:txBody>
          <a:bodyPr>
            <a:noAutofit/>
          </a:bodyPr>
          <a:lstStyle/>
          <a:p>
            <a:r>
              <a:rPr lang="en-US" sz="2000" dirty="0"/>
              <a:t>Standard software objects</a:t>
            </a:r>
            <a:br>
              <a:rPr lang="en-US" sz="2000" dirty="0"/>
            </a:br>
            <a:r>
              <a:rPr lang="en-US" sz="2000" dirty="0"/>
              <a:t>stitched together</a:t>
            </a:r>
          </a:p>
          <a:p>
            <a:endParaRPr lang="en-US" sz="2000" dirty="0"/>
          </a:p>
          <a:p>
            <a:r>
              <a:rPr lang="en-US" sz="2000" dirty="0"/>
              <a:t>ADO.NET</a:t>
            </a:r>
            <a:br>
              <a:rPr lang="en-US" sz="2000" dirty="0"/>
            </a:br>
            <a:r>
              <a:rPr lang="en-US" sz="2000" b="1" dirty="0">
                <a:solidFill>
                  <a:schemeClr val="accent1"/>
                </a:solidFill>
              </a:rPr>
              <a:t>A</a:t>
            </a:r>
            <a:r>
              <a:rPr lang="en-US" sz="2000" dirty="0"/>
              <a:t>ctiveX </a:t>
            </a:r>
            <a:r>
              <a:rPr lang="en-US" sz="2000" b="1" dirty="0">
                <a:solidFill>
                  <a:schemeClr val="accent1"/>
                </a:solidFill>
              </a:rPr>
              <a:t>D</a:t>
            </a:r>
            <a:r>
              <a:rPr lang="en-US" sz="2000" dirty="0"/>
              <a:t>ata </a:t>
            </a:r>
            <a:r>
              <a:rPr lang="en-US" sz="2000" b="1" dirty="0">
                <a:solidFill>
                  <a:schemeClr val="accent1"/>
                </a:solidFill>
              </a:rPr>
              <a:t>O</a:t>
            </a:r>
            <a:r>
              <a:rPr lang="en-US" sz="2000" dirty="0"/>
              <a:t>bject. It is a MSFT technology to manage enterprise data</a:t>
            </a:r>
            <a:br>
              <a:rPr lang="en-US" sz="2000" dirty="0"/>
            </a:br>
            <a:r>
              <a:rPr lang="en-US" sz="2000" dirty="0"/>
              <a:t>(on your CV)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6" name="AutoShape 2" descr="Image result for lego pie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58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F UG blue 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F UG blue  2023" id="{E0F663F3-29F5-4071-B620-96251C436B42}" vid="{64808BDF-C3B9-4B30-B025-AE4774DA7C0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ITF UG blue  2023</Template>
  <TotalTime>7856</TotalTime>
  <Words>438</Words>
  <Application>Microsoft Office PowerPoint</Application>
  <PresentationFormat>On-screen Show (16:9)</PresentationFormat>
  <Paragraphs>94</Paragraphs>
  <Slides>14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Calibri</vt:lpstr>
      <vt:lpstr>Comic Sans MS</vt:lpstr>
      <vt:lpstr>Segoe UI Light</vt:lpstr>
      <vt:lpstr>Segoe UI Semilight</vt:lpstr>
      <vt:lpstr>Tahoma</vt:lpstr>
      <vt:lpstr>Times New Roman</vt:lpstr>
      <vt:lpstr>Verdana</vt:lpstr>
      <vt:lpstr>Wingdings</vt:lpstr>
      <vt:lpstr>ITF UG blue  2023</vt:lpstr>
      <vt:lpstr>BI: Accessing Enterprise Data</vt:lpstr>
      <vt:lpstr>Critical thinking</vt:lpstr>
      <vt:lpstr>Red words</vt:lpstr>
      <vt:lpstr>PowerPoint Presentation</vt:lpstr>
      <vt:lpstr>Homework</vt:lpstr>
      <vt:lpstr>PowerPoint Presentation</vt:lpstr>
      <vt:lpstr>Demo</vt:lpstr>
      <vt:lpstr>How do I access remote data and show them in Excel? A two-step process</vt:lpstr>
      <vt:lpstr>Database “Legos”</vt:lpstr>
      <vt:lpstr>ADO architecture (6 “Legos”)</vt:lpstr>
      <vt:lpstr>WINIT</vt:lpstr>
      <vt:lpstr>Suggestions</vt:lpstr>
      <vt:lpstr>PowerPoint Presentation</vt:lpstr>
      <vt:lpstr>What are the differences?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Stefano</cp:lastModifiedBy>
  <cp:revision>230</cp:revision>
  <dcterms:created xsi:type="dcterms:W3CDTF">2003-01-13T16:56:26Z</dcterms:created>
  <dcterms:modified xsi:type="dcterms:W3CDTF">2023-02-09T02:57:32Z</dcterms:modified>
</cp:coreProperties>
</file>