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notesMasterIdLst>
    <p:notesMasterId r:id="rId19"/>
  </p:notesMasterIdLst>
  <p:sldIdLst>
    <p:sldId id="399" r:id="rId2"/>
    <p:sldId id="386" r:id="rId3"/>
    <p:sldId id="418" r:id="rId4"/>
    <p:sldId id="424" r:id="rId5"/>
    <p:sldId id="421" r:id="rId6"/>
    <p:sldId id="422" r:id="rId7"/>
    <p:sldId id="425" r:id="rId8"/>
    <p:sldId id="419" r:id="rId9"/>
    <p:sldId id="423" r:id="rId10"/>
    <p:sldId id="426" r:id="rId11"/>
    <p:sldId id="394" r:id="rId12"/>
    <p:sldId id="414" r:id="rId13"/>
    <p:sldId id="410" r:id="rId14"/>
    <p:sldId id="413" r:id="rId15"/>
    <p:sldId id="427" r:id="rId16"/>
    <p:sldId id="281" r:id="rId17"/>
    <p:sldId id="372" r:id="rId18"/>
  </p:sldIdLst>
  <p:sldSz cx="9144000" cy="5143500" type="screen16x9"/>
  <p:notesSz cx="6858000" cy="9144000"/>
  <p:defaultTextStyle>
    <a:defPPr>
      <a:defRPr lang="en-US"/>
    </a:defPPr>
    <a:lvl1pPr algn="r" rtl="0" fontAlgn="base">
      <a:spcBef>
        <a:spcPct val="0"/>
      </a:spcBef>
      <a:spcAft>
        <a:spcPct val="0"/>
      </a:spcAft>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1pPr>
    <a:lvl2pPr marL="457200" algn="r" rtl="0" fontAlgn="base">
      <a:spcBef>
        <a:spcPct val="0"/>
      </a:spcBef>
      <a:spcAft>
        <a:spcPct val="0"/>
      </a:spcAft>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2pPr>
    <a:lvl3pPr marL="914400" algn="r" rtl="0" fontAlgn="base">
      <a:spcBef>
        <a:spcPct val="0"/>
      </a:spcBef>
      <a:spcAft>
        <a:spcPct val="0"/>
      </a:spcAft>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3pPr>
    <a:lvl4pPr marL="1371600" algn="r" rtl="0" fontAlgn="base">
      <a:spcBef>
        <a:spcPct val="0"/>
      </a:spcBef>
      <a:spcAft>
        <a:spcPct val="0"/>
      </a:spcAft>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4pPr>
    <a:lvl5pPr marL="1828800" algn="r" rtl="0" fontAlgn="base">
      <a:spcBef>
        <a:spcPct val="0"/>
      </a:spcBef>
      <a:spcAft>
        <a:spcPct val="0"/>
      </a:spcAft>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5pPr>
    <a:lvl6pPr marL="2286000" algn="l" defTabSz="914400" rtl="0" eaLnBrk="1" latinLnBrk="0" hangingPunct="1">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6pPr>
    <a:lvl7pPr marL="2743200" algn="l" defTabSz="914400" rtl="0" eaLnBrk="1" latinLnBrk="0" hangingPunct="1">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7pPr>
    <a:lvl8pPr marL="3200400" algn="l" defTabSz="914400" rtl="0" eaLnBrk="1" latinLnBrk="0" hangingPunct="1">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8pPr>
    <a:lvl9pPr marL="3657600" algn="l" defTabSz="914400" rtl="0" eaLnBrk="1" latinLnBrk="0" hangingPunct="1">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6600"/>
    <a:srgbClr val="FF9900"/>
    <a:srgbClr val="A50021"/>
    <a:srgbClr val="FFFFCC"/>
    <a:srgbClr val="CCFFFF"/>
    <a:srgbClr val="FFFF99"/>
    <a:srgbClr val="66FF33"/>
    <a:srgbClr val="96969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05" autoAdjust="0"/>
    <p:restoredTop sz="94609" autoAdjust="0"/>
  </p:normalViewPr>
  <p:slideViewPr>
    <p:cSldViewPr>
      <p:cViewPr varScale="1">
        <p:scale>
          <a:sx n="128" d="100"/>
          <a:sy n="128" d="100"/>
        </p:scale>
        <p:origin x="1086" y="14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effectLst/>
                <a:latin typeface="Times New Roman" pitchFamily="18" charset="0"/>
              </a:defRPr>
            </a:lvl1pPr>
          </a:lstStyle>
          <a:p>
            <a:endParaRPr lang="en-US" dirty="0"/>
          </a:p>
        </p:txBody>
      </p:sp>
      <p:sp>
        <p:nvSpPr>
          <p:cNvPr id="134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effectLst/>
                <a:latin typeface="Times New Roman" pitchFamily="18" charset="0"/>
              </a:defRPr>
            </a:lvl1pPr>
          </a:lstStyle>
          <a:p>
            <a:endParaRPr lang="en-US" dirty="0"/>
          </a:p>
        </p:txBody>
      </p:sp>
      <p:sp>
        <p:nvSpPr>
          <p:cNvPr id="13414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134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4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effectLst/>
                <a:latin typeface="Times New Roman" pitchFamily="18" charset="0"/>
              </a:defRPr>
            </a:lvl1pPr>
          </a:lstStyle>
          <a:p>
            <a:endParaRPr lang="en-US" dirty="0"/>
          </a:p>
        </p:txBody>
      </p:sp>
      <p:sp>
        <p:nvSpPr>
          <p:cNvPr id="134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effectLst/>
                <a:latin typeface="Times New Roman" pitchFamily="18" charset="0"/>
              </a:defRPr>
            </a:lvl1pPr>
          </a:lstStyle>
          <a:p>
            <a:fld id="{5E4052EB-748E-4F35-948F-6967857D5B8E}" type="slidenum">
              <a:rPr lang="en-US"/>
              <a:pPr/>
              <a:t>‹#›</a:t>
            </a:fld>
            <a:endParaRPr lang="en-US" dirty="0"/>
          </a:p>
        </p:txBody>
      </p:sp>
    </p:spTree>
    <p:extLst>
      <p:ext uri="{BB962C8B-B14F-4D97-AF65-F5344CB8AC3E}">
        <p14:creationId xmlns:p14="http://schemas.microsoft.com/office/powerpoint/2010/main" val="392081286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F2F066-0B02-482C-BC80-76058A619966}" type="slidenum">
              <a:rPr lang="en-US"/>
              <a:pPr/>
              <a:t>1</a:t>
            </a:fld>
            <a:endParaRPr lang="en-US" dirty="0"/>
          </a:p>
        </p:txBody>
      </p:sp>
      <p:sp>
        <p:nvSpPr>
          <p:cNvPr id="188418" name="Rectangle 2"/>
          <p:cNvSpPr>
            <a:spLocks noGrp="1" noRot="1" noChangeAspect="1" noChangeArrowheads="1" noTextEdit="1"/>
          </p:cNvSpPr>
          <p:nvPr>
            <p:ph type="sldImg"/>
          </p:nvPr>
        </p:nvSpPr>
        <p:spPr>
          <a:xfrm>
            <a:off x="381000" y="685800"/>
            <a:ext cx="6096000" cy="3429000"/>
          </a:xfrm>
          <a:ln/>
        </p:spPr>
      </p:sp>
      <p:sp>
        <p:nvSpPr>
          <p:cNvPr id="1884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77775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668939-29E9-4750-B4EE-CC785320E36E}" type="slidenum">
              <a:rPr lang="en-US"/>
              <a:pPr/>
              <a:t>2</a:t>
            </a:fld>
            <a:endParaRPr lang="en-US" dirty="0"/>
          </a:p>
        </p:txBody>
      </p:sp>
      <p:sp>
        <p:nvSpPr>
          <p:cNvPr id="191490" name="Rectangle 2"/>
          <p:cNvSpPr>
            <a:spLocks noGrp="1" noRot="1" noChangeAspect="1" noChangeArrowheads="1" noTextEdit="1"/>
          </p:cNvSpPr>
          <p:nvPr>
            <p:ph type="sldImg"/>
          </p:nvPr>
        </p:nvSpPr>
        <p:spPr>
          <a:xfrm>
            <a:off x="381000" y="685800"/>
            <a:ext cx="6096000" cy="3429000"/>
          </a:xfrm>
          <a:ln/>
        </p:spPr>
      </p:sp>
      <p:sp>
        <p:nvSpPr>
          <p:cNvPr id="1914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69080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1008CC-61D5-4D5B-9BCD-C05CE07C5C1E}" type="slidenum">
              <a:rPr lang="en-US"/>
              <a:pPr/>
              <a:t>3</a:t>
            </a:fld>
            <a:endParaRPr lang="en-US" dirty="0"/>
          </a:p>
        </p:txBody>
      </p:sp>
      <p:sp>
        <p:nvSpPr>
          <p:cNvPr id="131074" name="Rectangle 2"/>
          <p:cNvSpPr>
            <a:spLocks noGrp="1" noRot="1" noChangeAspect="1" noChangeArrowheads="1" noTextEdit="1"/>
          </p:cNvSpPr>
          <p:nvPr>
            <p:ph type="sldImg"/>
          </p:nvPr>
        </p:nvSpPr>
        <p:spPr>
          <a:xfrm>
            <a:off x="381000" y="685800"/>
            <a:ext cx="6096000" cy="3429000"/>
          </a:xfrm>
          <a:ln/>
        </p:spPr>
      </p:sp>
      <p:sp>
        <p:nvSpPr>
          <p:cNvPr id="1310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3654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Source: https://www.automateexcel.com/vba/object-model/</a:t>
            </a:r>
          </a:p>
          <a:p>
            <a:endParaRPr lang="en-US" dirty="0"/>
          </a:p>
        </p:txBody>
      </p:sp>
      <p:sp>
        <p:nvSpPr>
          <p:cNvPr id="4" name="Slide Number Placeholder 3"/>
          <p:cNvSpPr>
            <a:spLocks noGrp="1"/>
          </p:cNvSpPr>
          <p:nvPr>
            <p:ph type="sldNum" sz="quarter" idx="5"/>
          </p:nvPr>
        </p:nvSpPr>
        <p:spPr/>
        <p:txBody>
          <a:bodyPr/>
          <a:lstStyle/>
          <a:p>
            <a:fld id="{5E4052EB-748E-4F35-948F-6967857D5B8E}" type="slidenum">
              <a:rPr lang="en-US" smtClean="0"/>
              <a:pPr/>
              <a:t>7</a:t>
            </a:fld>
            <a:endParaRPr lang="en-US" dirty="0"/>
          </a:p>
        </p:txBody>
      </p:sp>
    </p:spTree>
    <p:extLst>
      <p:ext uri="{BB962C8B-B14F-4D97-AF65-F5344CB8AC3E}">
        <p14:creationId xmlns:p14="http://schemas.microsoft.com/office/powerpoint/2010/main" val="4227207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6D358E-E460-424F-A716-8C065CEA9858}" type="slidenum">
              <a:rPr lang="en-US"/>
              <a:pPr/>
              <a:t>11</a:t>
            </a:fld>
            <a:endParaRPr lang="en-US" dirty="0"/>
          </a:p>
        </p:txBody>
      </p:sp>
      <p:sp>
        <p:nvSpPr>
          <p:cNvPr id="205826" name="Rectangle 2"/>
          <p:cNvSpPr>
            <a:spLocks noGrp="1" noRot="1" noChangeAspect="1" noChangeArrowheads="1" noTextEdit="1"/>
          </p:cNvSpPr>
          <p:nvPr>
            <p:ph type="sldImg"/>
          </p:nvPr>
        </p:nvSpPr>
        <p:spPr>
          <a:xfrm>
            <a:off x="381000" y="685800"/>
            <a:ext cx="6096000" cy="3429000"/>
          </a:xfrm>
          <a:ln/>
        </p:spPr>
      </p:sp>
      <p:sp>
        <p:nvSpPr>
          <p:cNvPr id="20582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519541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4052EB-748E-4F35-948F-6967857D5B8E}" type="slidenum">
              <a:rPr lang="en-US" smtClean="0"/>
              <a:pPr/>
              <a:t>14</a:t>
            </a:fld>
            <a:endParaRPr lang="en-US" dirty="0"/>
          </a:p>
        </p:txBody>
      </p:sp>
    </p:spTree>
    <p:extLst>
      <p:ext uri="{BB962C8B-B14F-4D97-AF65-F5344CB8AC3E}">
        <p14:creationId xmlns:p14="http://schemas.microsoft.com/office/powerpoint/2010/main" val="2664392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8EB8A7-8D5D-42A4-B22E-41EC5E56F22B}" type="slidenum">
              <a:rPr lang="en-US"/>
              <a:pPr/>
              <a:t>16</a:t>
            </a:fld>
            <a:endParaRPr lang="en-US" dirty="0"/>
          </a:p>
        </p:txBody>
      </p:sp>
      <p:sp>
        <p:nvSpPr>
          <p:cNvPr id="202754" name="Rectangle 2"/>
          <p:cNvSpPr>
            <a:spLocks noGrp="1" noRot="1" noChangeAspect="1" noChangeArrowheads="1" noTextEdit="1"/>
          </p:cNvSpPr>
          <p:nvPr>
            <p:ph type="sldImg"/>
          </p:nvPr>
        </p:nvSpPr>
        <p:spPr>
          <a:xfrm>
            <a:off x="381000" y="685800"/>
            <a:ext cx="6096000" cy="3429000"/>
          </a:xfrm>
          <a:ln/>
        </p:spPr>
      </p:sp>
      <p:sp>
        <p:nvSpPr>
          <p:cNvPr id="2027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09727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7C820F-40D2-45FB-A256-5392C187306C}" type="slidenum">
              <a:rPr lang="en-US"/>
              <a:pPr/>
              <a:t>17</a:t>
            </a:fld>
            <a:endParaRPr lang="en-US" dirty="0"/>
          </a:p>
        </p:txBody>
      </p:sp>
      <p:sp>
        <p:nvSpPr>
          <p:cNvPr id="203778" name="Rectangle 2"/>
          <p:cNvSpPr>
            <a:spLocks noGrp="1" noRot="1" noChangeAspect="1" noChangeArrowheads="1" noTextEdit="1"/>
          </p:cNvSpPr>
          <p:nvPr>
            <p:ph type="sldImg"/>
          </p:nvPr>
        </p:nvSpPr>
        <p:spPr>
          <a:xfrm>
            <a:off x="381000" y="685800"/>
            <a:ext cx="6096000" cy="3429000"/>
          </a:xfrm>
          <a:ln/>
        </p:spPr>
      </p:sp>
      <p:sp>
        <p:nvSpPr>
          <p:cNvPr id="2037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5416585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1" y="0"/>
            <a:ext cx="752475" cy="5143500"/>
          </a:xfrm>
          <a:prstGeom prst="rect">
            <a:avLst/>
          </a:prstGeom>
          <a:gradFill>
            <a:gsLst>
              <a:gs pos="0">
                <a:schemeClr val="accent5">
                  <a:lumMod val="50000"/>
                  <a:lumOff val="50000"/>
                </a:schemeClr>
              </a:gs>
              <a:gs pos="50000">
                <a:schemeClr val="accent5">
                  <a:lumMod val="75000"/>
                  <a:lumOff val="25000"/>
                </a:schemeClr>
              </a:gs>
              <a:gs pos="100000">
                <a:schemeClr val="accent5">
                  <a:lumMod val="90000"/>
                  <a:lumOff val="1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innerShdw blurRad="63500" dist="50800" dir="18900000">
                  <a:prstClr val="black">
                    <a:alpha val="50000"/>
                  </a:prstClr>
                </a:innerShdw>
              </a:effectLst>
            </a:endParaRPr>
          </a:p>
        </p:txBody>
      </p:sp>
      <p:sp>
        <p:nvSpPr>
          <p:cNvPr id="2" name="Title 1"/>
          <p:cNvSpPr>
            <a:spLocks noGrp="1"/>
          </p:cNvSpPr>
          <p:nvPr>
            <p:ph type="ctrTitle"/>
          </p:nvPr>
        </p:nvSpPr>
        <p:spPr>
          <a:xfrm>
            <a:off x="1524000" y="1428750"/>
            <a:ext cx="7467600" cy="2133600"/>
          </a:xfrm>
        </p:spPr>
        <p:txBody>
          <a:bodyPr vert="horz" lIns="91440" tIns="45720" rIns="91440" bIns="45720" rtlCol="0" anchor="b">
            <a:noAutofit/>
          </a:bodyPr>
          <a:lstStyle>
            <a:lvl1pPr algn="r">
              <a:defRPr lang="en-US" sz="6600" dirty="0">
                <a:latin typeface="Segoe UI Light" panose="020B0502040204020203" pitchFamily="34" charset="0"/>
                <a:cs typeface="Segoe UI Light" panose="020B0502040204020203" pitchFamily="34" charset="0"/>
              </a:defRPr>
            </a:lvl1pPr>
          </a:lstStyle>
          <a:p>
            <a:pPr lvl="0"/>
            <a:r>
              <a:rPr lang="en-US"/>
              <a:t>Click to edit Master title style</a:t>
            </a:r>
            <a:endParaRPr lang="en-US" dirty="0"/>
          </a:p>
        </p:txBody>
      </p:sp>
      <p:sp>
        <p:nvSpPr>
          <p:cNvPr id="3" name="Subtitle 2"/>
          <p:cNvSpPr>
            <a:spLocks noGrp="1"/>
          </p:cNvSpPr>
          <p:nvPr>
            <p:ph type="subTitle" idx="1"/>
          </p:nvPr>
        </p:nvSpPr>
        <p:spPr>
          <a:xfrm>
            <a:off x="1524000" y="3867150"/>
            <a:ext cx="7467600" cy="838200"/>
          </a:xfrm>
        </p:spPr>
        <p:txBody>
          <a:bodyPr>
            <a:normAutofit/>
          </a:bodyPr>
          <a:lstStyle>
            <a:lvl1pPr marL="0" indent="0" algn="r">
              <a:buNone/>
              <a:defRPr sz="2400">
                <a:solidFill>
                  <a:schemeClr val="tx1"/>
                </a:solidFill>
                <a:latin typeface="Segoe UI Semilight" panose="020B0402040204020203" pitchFamily="34" charset="0"/>
                <a:cs typeface="Segoe UI Semilight" panose="020B04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26" name="Picture 2"/>
          <p:cNvPicPr>
            <a:picLocks noChangeAspect="1" noChangeArrowheads="1"/>
          </p:cNvPicPr>
          <p:nvPr/>
        </p:nvPicPr>
        <p:blipFill>
          <a:blip r:embed="rId2" cstate="print">
            <a:grayscl/>
            <a:extLst>
              <a:ext uri="{BEBA8EAE-BF5A-486C-A8C5-ECC9F3942E4B}">
                <a14:imgProps xmlns:a14="http://schemas.microsoft.com/office/drawing/2010/main">
                  <a14:imgLayer r:embed="rId3">
                    <a14:imgEffect>
                      <a14:sharpenSoften amount="11000"/>
                    </a14:imgEffect>
                    <a14:imgEffect>
                      <a14:saturation sat="0"/>
                    </a14:imgEffect>
                    <a14:imgEffect>
                      <a14:brightnessContrast contrast="19000"/>
                    </a14:imgEffect>
                  </a14:imgLayer>
                </a14:imgProps>
              </a:ext>
              <a:ext uri="{28A0092B-C50C-407E-A947-70E740481C1C}">
                <a14:useLocalDpi xmlns:a14="http://schemas.microsoft.com/office/drawing/2010/main" val="0"/>
              </a:ext>
            </a:extLst>
          </a:blip>
          <a:stretch>
            <a:fillRect/>
          </a:stretch>
        </p:blipFill>
        <p:spPr bwMode="gray">
          <a:xfrm>
            <a:off x="889794" y="209551"/>
            <a:ext cx="1365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Connector 12"/>
          <p:cNvCxnSpPr/>
          <p:nvPr/>
        </p:nvCxnSpPr>
        <p:spPr>
          <a:xfrm>
            <a:off x="1524000" y="3638550"/>
            <a:ext cx="7467600" cy="0"/>
          </a:xfrm>
          <a:prstGeom prst="line">
            <a:avLst/>
          </a:prstGeom>
          <a:ln>
            <a:solidFill>
              <a:srgbClr val="FF99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6200000">
            <a:off x="-2152571" y="2326877"/>
            <a:ext cx="5001121" cy="461665"/>
          </a:xfrm>
          <a:prstGeom prst="rect">
            <a:avLst/>
          </a:prstGeom>
          <a:noFill/>
        </p:spPr>
        <p:txBody>
          <a:bodyPr wrap="square" rtlCol="0">
            <a:spAutoFit/>
          </a:bodyPr>
          <a:lstStyle/>
          <a:p>
            <a:pPr algn="l"/>
            <a:r>
              <a:rPr lang="en-US" sz="2400" dirty="0">
                <a:solidFill>
                  <a:schemeClr val="bg1"/>
                </a:solidFill>
                <a:latin typeface="Segoe UI Light" panose="020B0502040204020203" pitchFamily="34" charset="0"/>
                <a:cs typeface="Segoe UI Light" panose="020B0502040204020203" pitchFamily="34" charset="0"/>
              </a:rPr>
              <a:t>Information Technology In Finance</a:t>
            </a:r>
          </a:p>
        </p:txBody>
      </p:sp>
    </p:spTree>
    <p:extLst>
      <p:ext uri="{BB962C8B-B14F-4D97-AF65-F5344CB8AC3E}">
        <p14:creationId xmlns:p14="http://schemas.microsoft.com/office/powerpoint/2010/main" val="24174117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1" grpId="3" animBg="1"/>
      <p:bldP spid="11" grpId="4" animBg="1"/>
      <p:bldP spid="11" grpId="5" animBg="1"/>
      <p:bldP spid="11" grpId="6" animBg="1"/>
      <p:bldP spid="11" grpId="7"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Emphasi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209550"/>
            <a:ext cx="8839200" cy="4800600"/>
          </a:xfrm>
        </p:spPr>
        <p:txBody>
          <a:bodyPr/>
          <a:lstStyle>
            <a:lvl1pPr algn="ctr">
              <a:defRPr sz="8000" baseline="0">
                <a:latin typeface="Segoe UI Light" panose="020B0502040204020203" pitchFamily="34" charset="0"/>
                <a:cs typeface="Segoe UI Light" panose="020B0502040204020203" pitchFamily="34" charset="0"/>
              </a:defRPr>
            </a:lvl1pPr>
          </a:lstStyle>
          <a:p>
            <a:r>
              <a:rPr lang="en-US" dirty="0"/>
              <a:t>Cool Things.</a:t>
            </a:r>
          </a:p>
        </p:txBody>
      </p:sp>
    </p:spTree>
    <p:extLst>
      <p:ext uri="{BB962C8B-B14F-4D97-AF65-F5344CB8AC3E}">
        <p14:creationId xmlns:p14="http://schemas.microsoft.com/office/powerpoint/2010/main" val="1866300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c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9205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45459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ritical Think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07253-D5F2-4AE5-8A17-CCE5CFBB6909}"/>
              </a:ext>
            </a:extLst>
          </p:cNvPr>
          <p:cNvSpPr>
            <a:spLocks noGrp="1"/>
          </p:cNvSpPr>
          <p:nvPr>
            <p:ph type="title" hasCustomPrompt="1"/>
          </p:nvPr>
        </p:nvSpPr>
        <p:spPr/>
        <p:txBody>
          <a:bodyPr/>
          <a:lstStyle>
            <a:lvl1pPr>
              <a:defRPr/>
            </a:lvl1pPr>
          </a:lstStyle>
          <a:p>
            <a:r>
              <a:rPr lang="en-US" dirty="0"/>
              <a:t>Critical Thinking</a:t>
            </a:r>
          </a:p>
        </p:txBody>
      </p:sp>
      <p:sp>
        <p:nvSpPr>
          <p:cNvPr id="3" name="Slide Number Placeholder 2">
            <a:extLst>
              <a:ext uri="{FF2B5EF4-FFF2-40B4-BE49-F238E27FC236}">
                <a16:creationId xmlns:a16="http://schemas.microsoft.com/office/drawing/2014/main" id="{9B86696B-A771-4AFA-BDEA-48BC819FEC17}"/>
              </a:ext>
            </a:extLst>
          </p:cNvPr>
          <p:cNvSpPr>
            <a:spLocks noGrp="1"/>
          </p:cNvSpPr>
          <p:nvPr>
            <p:ph type="sldNum" sz="quarter" idx="10"/>
          </p:nvPr>
        </p:nvSpPr>
        <p:spPr/>
        <p:txBody>
          <a:bodyPr/>
          <a:lstStyle/>
          <a:p>
            <a:fld id="{70D1A9CD-F3D1-40E9-97D1-3B6EEF89FC10}" type="slidenum">
              <a:rPr lang="en-US" smtClean="0"/>
              <a:pPr/>
              <a:t>‹#›</a:t>
            </a:fld>
            <a:endParaRPr lang="en-US" dirty="0"/>
          </a:p>
        </p:txBody>
      </p:sp>
      <p:pic>
        <p:nvPicPr>
          <p:cNvPr id="4" name="Picture 3">
            <a:extLst>
              <a:ext uri="{FF2B5EF4-FFF2-40B4-BE49-F238E27FC236}">
                <a16:creationId xmlns:a16="http://schemas.microsoft.com/office/drawing/2014/main" id="{A6189AED-2E1B-4B0F-8BC8-2DEBFA881487}"/>
              </a:ext>
            </a:extLst>
          </p:cNvPr>
          <p:cNvPicPr>
            <a:picLocks noChangeAspect="1"/>
          </p:cNvPicPr>
          <p:nvPr userDrawn="1"/>
        </p:nvPicPr>
        <p:blipFill>
          <a:blip r:embed="rId2"/>
          <a:stretch>
            <a:fillRect/>
          </a:stretch>
        </p:blipFill>
        <p:spPr>
          <a:xfrm>
            <a:off x="6172200" y="3471862"/>
            <a:ext cx="2971800" cy="1671638"/>
          </a:xfrm>
          <a:prstGeom prst="rect">
            <a:avLst/>
          </a:prstGeom>
        </p:spPr>
      </p:pic>
    </p:spTree>
    <p:extLst>
      <p:ext uri="{BB962C8B-B14F-4D97-AF65-F5344CB8AC3E}">
        <p14:creationId xmlns:p14="http://schemas.microsoft.com/office/powerpoint/2010/main" val="5785622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WINIT">
    <p:spTree>
      <p:nvGrpSpPr>
        <p:cNvPr id="1" name=""/>
        <p:cNvGrpSpPr/>
        <p:nvPr/>
      </p:nvGrpSpPr>
      <p:grpSpPr>
        <a:xfrm>
          <a:off x="0" y="0"/>
          <a:ext cx="0" cy="0"/>
          <a:chOff x="0" y="0"/>
          <a:chExt cx="0" cy="0"/>
        </a:xfrm>
      </p:grpSpPr>
      <p:sp>
        <p:nvSpPr>
          <p:cNvPr id="11" name="Rectangle 10"/>
          <p:cNvSpPr/>
          <p:nvPr/>
        </p:nvSpPr>
        <p:spPr>
          <a:xfrm>
            <a:off x="1" y="0"/>
            <a:ext cx="752475" cy="5143500"/>
          </a:xfrm>
          <a:prstGeom prst="rect">
            <a:avLst/>
          </a:prstGeom>
          <a:gradFill>
            <a:gsLst>
              <a:gs pos="0">
                <a:schemeClr val="accent5">
                  <a:lumMod val="50000"/>
                  <a:lumOff val="50000"/>
                </a:schemeClr>
              </a:gs>
              <a:gs pos="50000">
                <a:schemeClr val="accent5">
                  <a:lumMod val="75000"/>
                  <a:lumOff val="25000"/>
                </a:schemeClr>
              </a:gs>
              <a:gs pos="100000">
                <a:schemeClr val="accent5">
                  <a:lumMod val="90000"/>
                  <a:lumOff val="1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innerShdw blurRad="63500" dist="50800" dir="18900000">
                  <a:prstClr val="black">
                    <a:alpha val="50000"/>
                  </a:prstClr>
                </a:innerShdw>
              </a:effectLst>
            </a:endParaRPr>
          </a:p>
        </p:txBody>
      </p:sp>
      <p:pic>
        <p:nvPicPr>
          <p:cNvPr id="1026" name="Picture 2"/>
          <p:cNvPicPr>
            <a:picLocks noChangeAspect="1" noChangeArrowheads="1"/>
          </p:cNvPicPr>
          <p:nvPr/>
        </p:nvPicPr>
        <p:blipFill>
          <a:blip r:embed="rId2" cstate="print">
            <a:grayscl/>
            <a:extLst>
              <a:ext uri="{BEBA8EAE-BF5A-486C-A8C5-ECC9F3942E4B}">
                <a14:imgProps xmlns:a14="http://schemas.microsoft.com/office/drawing/2010/main">
                  <a14:imgLayer r:embed="rId3">
                    <a14:imgEffect>
                      <a14:sharpenSoften amount="11000"/>
                    </a14:imgEffect>
                    <a14:imgEffect>
                      <a14:saturation sat="0"/>
                    </a14:imgEffect>
                    <a14:imgEffect>
                      <a14:brightnessContrast contrast="19000"/>
                    </a14:imgEffect>
                  </a14:imgLayer>
                </a14:imgProps>
              </a:ext>
              <a:ext uri="{28A0092B-C50C-407E-A947-70E740481C1C}">
                <a14:useLocalDpi xmlns:a14="http://schemas.microsoft.com/office/drawing/2010/main" val="0"/>
              </a:ext>
            </a:extLst>
          </a:blip>
          <a:stretch>
            <a:fillRect/>
          </a:stretch>
        </p:blipFill>
        <p:spPr bwMode="gray">
          <a:xfrm>
            <a:off x="889794" y="209551"/>
            <a:ext cx="1365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Connector 12"/>
          <p:cNvCxnSpPr/>
          <p:nvPr/>
        </p:nvCxnSpPr>
        <p:spPr>
          <a:xfrm>
            <a:off x="1524000" y="3638550"/>
            <a:ext cx="7467600" cy="0"/>
          </a:xfrm>
          <a:prstGeom prst="line">
            <a:avLst/>
          </a:prstGeom>
          <a:ln>
            <a:solidFill>
              <a:srgbClr val="FF99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6200000">
            <a:off x="-2152571" y="2326877"/>
            <a:ext cx="5001121" cy="461665"/>
          </a:xfrm>
          <a:prstGeom prst="rect">
            <a:avLst/>
          </a:prstGeom>
          <a:noFill/>
        </p:spPr>
        <p:txBody>
          <a:bodyPr wrap="square" rtlCol="0">
            <a:spAutoFit/>
          </a:bodyPr>
          <a:lstStyle/>
          <a:p>
            <a:pPr algn="l"/>
            <a:r>
              <a:rPr lang="en-US" sz="2400" dirty="0">
                <a:solidFill>
                  <a:schemeClr val="bg1"/>
                </a:solidFill>
                <a:latin typeface="Segoe UI Light" panose="020B0502040204020203" pitchFamily="34" charset="0"/>
                <a:cs typeface="Segoe UI Light" panose="020B0502040204020203" pitchFamily="34" charset="0"/>
              </a:rPr>
              <a:t>Information Technology In Finance</a:t>
            </a:r>
          </a:p>
        </p:txBody>
      </p:sp>
      <p:pic>
        <p:nvPicPr>
          <p:cNvPr id="8" name="Picture 7">
            <a:extLst>
              <a:ext uri="{FF2B5EF4-FFF2-40B4-BE49-F238E27FC236}">
                <a16:creationId xmlns:a16="http://schemas.microsoft.com/office/drawing/2014/main" id="{9ED20A74-6754-49A6-A2D8-34032962D250}"/>
              </a:ext>
            </a:extLst>
          </p:cNvPr>
          <p:cNvPicPr>
            <a:picLocks noChangeAspect="1"/>
          </p:cNvPicPr>
          <p:nvPr/>
        </p:nvPicPr>
        <p:blipFill>
          <a:blip r:embed="rId4"/>
          <a:stretch>
            <a:fillRect/>
          </a:stretch>
        </p:blipFill>
        <p:spPr>
          <a:xfrm>
            <a:off x="869631" y="704851"/>
            <a:ext cx="5733189" cy="2895599"/>
          </a:xfrm>
          <a:prstGeom prst="rect">
            <a:avLst/>
          </a:prstGeom>
        </p:spPr>
      </p:pic>
      <p:sp>
        <p:nvSpPr>
          <p:cNvPr id="9" name="TextBox 8">
            <a:extLst>
              <a:ext uri="{FF2B5EF4-FFF2-40B4-BE49-F238E27FC236}">
                <a16:creationId xmlns:a16="http://schemas.microsoft.com/office/drawing/2014/main" id="{87750857-CD18-4720-9582-E9D7009AB1A1}"/>
              </a:ext>
            </a:extLst>
          </p:cNvPr>
          <p:cNvSpPr txBox="1"/>
          <p:nvPr/>
        </p:nvSpPr>
        <p:spPr>
          <a:xfrm>
            <a:off x="6447337" y="2571750"/>
            <a:ext cx="2642190" cy="1107996"/>
          </a:xfrm>
          <a:prstGeom prst="rect">
            <a:avLst/>
          </a:prstGeom>
          <a:noFill/>
        </p:spPr>
        <p:txBody>
          <a:bodyPr wrap="square" rtlCol="0">
            <a:spAutoFit/>
          </a:bodyPr>
          <a:lstStyle/>
          <a:p>
            <a:pPr lvl="0" algn="r" defTabSz="914400" rtl="0" eaLnBrk="1" latinLnBrk="0" hangingPunct="1">
              <a:spcBef>
                <a:spcPct val="0"/>
              </a:spcBef>
              <a:buNone/>
            </a:pPr>
            <a:r>
              <a:rPr lang="en-US" sz="6600" b="0" kern="1200" cap="none" spc="0" dirty="0">
                <a:ln>
                  <a:noFill/>
                </a:ln>
                <a:solidFill>
                  <a:schemeClr val="tx1"/>
                </a:solidFill>
                <a:effectLst/>
                <a:latin typeface="Segoe UI Light" panose="020B0502040204020203" pitchFamily="34" charset="0"/>
                <a:ea typeface="+mj-ea"/>
                <a:cs typeface="Segoe UI Light" panose="020B0502040204020203" pitchFamily="34" charset="0"/>
              </a:rPr>
              <a:t>WINIT</a:t>
            </a:r>
          </a:p>
        </p:txBody>
      </p:sp>
      <p:sp>
        <p:nvSpPr>
          <p:cNvPr id="10" name="TextBox 9">
            <a:extLst>
              <a:ext uri="{FF2B5EF4-FFF2-40B4-BE49-F238E27FC236}">
                <a16:creationId xmlns:a16="http://schemas.microsoft.com/office/drawing/2014/main" id="{3E29E20E-7979-4235-B30E-A1EBAAFE16FB}"/>
              </a:ext>
            </a:extLst>
          </p:cNvPr>
          <p:cNvSpPr txBox="1"/>
          <p:nvPr/>
        </p:nvSpPr>
        <p:spPr>
          <a:xfrm>
            <a:off x="6440542" y="3758742"/>
            <a:ext cx="2642190" cy="461665"/>
          </a:xfrm>
          <a:prstGeom prst="rect">
            <a:avLst/>
          </a:prstGeom>
          <a:noFill/>
        </p:spPr>
        <p:txBody>
          <a:bodyPr wrap="square" rtlCol="0">
            <a:spAutoFit/>
          </a:bodyPr>
          <a:lstStyle/>
          <a:p>
            <a:r>
              <a:rPr lang="en-US" sz="2400" kern="1200" dirty="0">
                <a:solidFill>
                  <a:schemeClr val="tx1"/>
                </a:solidFill>
                <a:effectLst/>
                <a:latin typeface="Segoe UI Semilight" panose="020B0402040204020203" pitchFamily="34" charset="0"/>
                <a:ea typeface="+mn-ea"/>
                <a:cs typeface="Segoe UI Semilight" panose="020B0402040204020203" pitchFamily="34" charset="0"/>
              </a:rPr>
              <a:t>What Is New in IT</a:t>
            </a:r>
          </a:p>
        </p:txBody>
      </p:sp>
    </p:spTree>
    <p:extLst>
      <p:ext uri="{BB962C8B-B14F-4D97-AF65-F5344CB8AC3E}">
        <p14:creationId xmlns:p14="http://schemas.microsoft.com/office/powerpoint/2010/main" val="28501417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1" grpId="3" animBg="1"/>
    </p:bld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57150"/>
            <a:ext cx="8763000" cy="685800"/>
          </a:xfrm>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457200" y="1181100"/>
            <a:ext cx="8534400" cy="396240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4"/>
          </p:nvPr>
        </p:nvSpPr>
        <p:spPr>
          <a:xfrm>
            <a:off x="0" y="4853889"/>
            <a:ext cx="228601" cy="274637"/>
          </a:xfrm>
          <a:prstGeom prst="rect">
            <a:avLst/>
          </a:prstGeom>
        </p:spPr>
        <p:txBody>
          <a:bodyPr vert="horz" lIns="0" tIns="0" rIns="0" bIns="0" rtlCol="0" anchor="ctr"/>
          <a:lstStyle>
            <a:lvl1pPr algn="ctr">
              <a:defRPr sz="1000">
                <a:solidFill>
                  <a:schemeClr val="bg1"/>
                </a:solidFill>
                <a:effectLst/>
              </a:defRPr>
            </a:lvl1pPr>
          </a:lstStyle>
          <a:p>
            <a:fld id="{70D1A9CD-F3D1-40E9-97D1-3B6EEF89FC10}" type="slidenum">
              <a:rPr lang="en-US" smtClean="0"/>
              <a:pPr/>
              <a:t>‹#›</a:t>
            </a:fld>
            <a:endParaRPr lang="en-US" dirty="0"/>
          </a:p>
        </p:txBody>
      </p:sp>
    </p:spTree>
    <p:extLst>
      <p:ext uri="{BB962C8B-B14F-4D97-AF65-F5344CB8AC3E}">
        <p14:creationId xmlns:p14="http://schemas.microsoft.com/office/powerpoint/2010/main" val="35206879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no tex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46710" y="133350"/>
            <a:ext cx="8763000" cy="485382"/>
          </a:xfrm>
        </p:spPr>
        <p:txBody>
          <a:bodyPr vert="horz" lIns="91440" tIns="45720" rIns="91440" bIns="45720" rtlCol="0" anchor="ctr">
            <a:noAutofit/>
          </a:bodyPr>
          <a:lstStyle>
            <a:lvl1pPr>
              <a:defRPr lang="en-US" dirty="0"/>
            </a:lvl1pPr>
          </a:lstStyle>
          <a:p>
            <a:pPr lvl="0"/>
            <a:r>
              <a:rPr lang="en-US" dirty="0"/>
              <a:t>Title No Text Layout</a:t>
            </a:r>
          </a:p>
        </p:txBody>
      </p:sp>
      <p:sp>
        <p:nvSpPr>
          <p:cNvPr id="6" name="Slide Number Placeholder 3"/>
          <p:cNvSpPr>
            <a:spLocks noGrp="1"/>
          </p:cNvSpPr>
          <p:nvPr>
            <p:ph type="sldNum" sz="quarter" idx="4"/>
          </p:nvPr>
        </p:nvSpPr>
        <p:spPr>
          <a:xfrm>
            <a:off x="0" y="4853889"/>
            <a:ext cx="228601" cy="274637"/>
          </a:xfrm>
          <a:prstGeom prst="rect">
            <a:avLst/>
          </a:prstGeom>
        </p:spPr>
        <p:txBody>
          <a:bodyPr vert="horz" lIns="0" tIns="0" rIns="0" bIns="0" rtlCol="0" anchor="ctr"/>
          <a:lstStyle>
            <a:lvl1pPr algn="ctr">
              <a:defRPr sz="1000">
                <a:solidFill>
                  <a:schemeClr val="bg1"/>
                </a:solidFill>
                <a:effectLst/>
              </a:defRPr>
            </a:lvl1pPr>
          </a:lstStyle>
          <a:p>
            <a:fld id="{70D1A9CD-F3D1-40E9-97D1-3B6EEF89FC10}" type="slidenum">
              <a:rPr lang="en-US" smtClean="0"/>
              <a:pPr/>
              <a:t>‹#›</a:t>
            </a:fld>
            <a:endParaRPr lang="en-US" dirty="0"/>
          </a:p>
        </p:txBody>
      </p:sp>
    </p:spTree>
    <p:extLst>
      <p:ext uri="{BB962C8B-B14F-4D97-AF65-F5344CB8AC3E}">
        <p14:creationId xmlns:p14="http://schemas.microsoft.com/office/powerpoint/2010/main" val="27346906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Critical Thinkin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B86696B-A771-4AFA-BDEA-48BC819FEC17}"/>
              </a:ext>
            </a:extLst>
          </p:cNvPr>
          <p:cNvSpPr>
            <a:spLocks noGrp="1"/>
          </p:cNvSpPr>
          <p:nvPr>
            <p:ph type="sldNum" sz="quarter" idx="10"/>
          </p:nvPr>
        </p:nvSpPr>
        <p:spPr/>
        <p:txBody>
          <a:bodyPr/>
          <a:lstStyle/>
          <a:p>
            <a:fld id="{70D1A9CD-F3D1-40E9-97D1-3B6EEF89FC10}" type="slidenum">
              <a:rPr lang="en-US" smtClean="0"/>
              <a:pPr/>
              <a:t>‹#›</a:t>
            </a:fld>
            <a:endParaRPr lang="en-US" dirty="0"/>
          </a:p>
        </p:txBody>
      </p:sp>
      <p:pic>
        <p:nvPicPr>
          <p:cNvPr id="4" name="Picture 3">
            <a:extLst>
              <a:ext uri="{FF2B5EF4-FFF2-40B4-BE49-F238E27FC236}">
                <a16:creationId xmlns:a16="http://schemas.microsoft.com/office/drawing/2014/main" id="{A6189AED-2E1B-4B0F-8BC8-2DEBFA881487}"/>
              </a:ext>
            </a:extLst>
          </p:cNvPr>
          <p:cNvPicPr>
            <a:picLocks noChangeAspect="1"/>
          </p:cNvPicPr>
          <p:nvPr/>
        </p:nvPicPr>
        <p:blipFill>
          <a:blip r:embed="rId2"/>
          <a:stretch>
            <a:fillRect/>
          </a:stretch>
        </p:blipFill>
        <p:spPr>
          <a:xfrm>
            <a:off x="6172200" y="3471862"/>
            <a:ext cx="2971800" cy="1671638"/>
          </a:xfrm>
          <a:prstGeom prst="rect">
            <a:avLst/>
          </a:prstGeom>
        </p:spPr>
      </p:pic>
      <p:sp>
        <p:nvSpPr>
          <p:cNvPr id="6" name="Text Placeholder 5">
            <a:extLst>
              <a:ext uri="{FF2B5EF4-FFF2-40B4-BE49-F238E27FC236}">
                <a16:creationId xmlns:a16="http://schemas.microsoft.com/office/drawing/2014/main" id="{A2ECC055-0228-4637-8A5C-8BF92B194722}"/>
              </a:ext>
            </a:extLst>
          </p:cNvPr>
          <p:cNvSpPr>
            <a:spLocks noGrp="1"/>
          </p:cNvSpPr>
          <p:nvPr>
            <p:ph type="body" sz="quarter" idx="11"/>
          </p:nvPr>
        </p:nvSpPr>
        <p:spPr>
          <a:xfrm>
            <a:off x="304800" y="895350"/>
            <a:ext cx="5791200" cy="3959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70E8D9F6-3A9B-4DD2-9E43-80B004115063}"/>
              </a:ext>
            </a:extLst>
          </p:cNvPr>
          <p:cNvSpPr txBox="1"/>
          <p:nvPr/>
        </p:nvSpPr>
        <p:spPr>
          <a:xfrm>
            <a:off x="228600" y="-33804"/>
            <a:ext cx="5448300" cy="923330"/>
          </a:xfrm>
          <a:prstGeom prst="rect">
            <a:avLst/>
          </a:prstGeom>
          <a:noFill/>
        </p:spPr>
        <p:txBody>
          <a:bodyPr wrap="square" rtlCol="0">
            <a:spAutoFit/>
          </a:bodyPr>
          <a:lstStyle/>
          <a:p>
            <a:pPr algn="l" defTabSz="914400" rtl="0" eaLnBrk="1" latinLnBrk="0" hangingPunct="1">
              <a:spcBef>
                <a:spcPct val="0"/>
              </a:spcBef>
              <a:buNone/>
            </a:pPr>
            <a:r>
              <a:rPr lang="en-US" sz="5400" b="0" kern="1200" cap="none" spc="0" dirty="0">
                <a:ln>
                  <a:noFill/>
                </a:ln>
                <a:solidFill>
                  <a:schemeClr val="tx1"/>
                </a:solidFill>
                <a:effectLst/>
                <a:latin typeface="Segoe UI Semilight" panose="020B0402040204020203" pitchFamily="34" charset="0"/>
                <a:ea typeface="+mj-ea"/>
                <a:cs typeface="Segoe UI Semilight" panose="020B0402040204020203" pitchFamily="34" charset="0"/>
              </a:rPr>
              <a:t>Critical Thinking</a:t>
            </a:r>
          </a:p>
        </p:txBody>
      </p:sp>
    </p:spTree>
    <p:extLst>
      <p:ext uri="{BB962C8B-B14F-4D97-AF65-F5344CB8AC3E}">
        <p14:creationId xmlns:p14="http://schemas.microsoft.com/office/powerpoint/2010/main" val="15853432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You do the talkin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B86696B-A771-4AFA-BDEA-48BC819FEC17}"/>
              </a:ext>
            </a:extLst>
          </p:cNvPr>
          <p:cNvSpPr>
            <a:spLocks noGrp="1"/>
          </p:cNvSpPr>
          <p:nvPr>
            <p:ph type="sldNum" sz="quarter" idx="10"/>
          </p:nvPr>
        </p:nvSpPr>
        <p:spPr/>
        <p:txBody>
          <a:bodyPr/>
          <a:lstStyle/>
          <a:p>
            <a:fld id="{70D1A9CD-F3D1-40E9-97D1-3B6EEF89FC10}" type="slidenum">
              <a:rPr lang="en-US" smtClean="0"/>
              <a:pPr/>
              <a:t>‹#›</a:t>
            </a:fld>
            <a:endParaRPr lang="en-US" dirty="0"/>
          </a:p>
        </p:txBody>
      </p:sp>
      <p:pic>
        <p:nvPicPr>
          <p:cNvPr id="5" name="Picture 4" descr="rhp3rpah[1]">
            <a:extLst>
              <a:ext uri="{FF2B5EF4-FFF2-40B4-BE49-F238E27FC236}">
                <a16:creationId xmlns:a16="http://schemas.microsoft.com/office/drawing/2014/main" id="{B78BB5D3-653A-4C17-BCE8-C0C18FDDA158}"/>
              </a:ext>
            </a:extLst>
          </p:cNvPr>
          <p:cNvPicPr>
            <a:picLocks noChangeAspect="1" noChangeArrowheads="1"/>
          </p:cNvPicPr>
          <p:nvPr/>
        </p:nvPicPr>
        <p:blipFill>
          <a:blip r:embed="rId2" cstate="print"/>
          <a:srcRect/>
          <a:stretch>
            <a:fillRect/>
          </a:stretch>
        </p:blipFill>
        <p:spPr bwMode="auto">
          <a:xfrm>
            <a:off x="7924800" y="31243"/>
            <a:ext cx="1108901" cy="927552"/>
          </a:xfrm>
          <a:prstGeom prst="rect">
            <a:avLst/>
          </a:prstGeom>
          <a:ln>
            <a:noFill/>
          </a:ln>
          <a:effectLst/>
        </p:spPr>
      </p:pic>
      <p:sp>
        <p:nvSpPr>
          <p:cNvPr id="6" name="Text Placeholder 5">
            <a:extLst>
              <a:ext uri="{FF2B5EF4-FFF2-40B4-BE49-F238E27FC236}">
                <a16:creationId xmlns:a16="http://schemas.microsoft.com/office/drawing/2014/main" id="{514D0509-F0FC-4640-BC0F-67A19A2B2E16}"/>
              </a:ext>
            </a:extLst>
          </p:cNvPr>
          <p:cNvSpPr>
            <a:spLocks noGrp="1"/>
          </p:cNvSpPr>
          <p:nvPr>
            <p:ph type="body" sz="quarter" idx="11"/>
          </p:nvPr>
        </p:nvSpPr>
        <p:spPr>
          <a:xfrm>
            <a:off x="304800" y="971550"/>
            <a:ext cx="64770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8EF5B3E3-F2A6-4A6A-8C99-B675286204B9}"/>
              </a:ext>
            </a:extLst>
          </p:cNvPr>
          <p:cNvSpPr txBox="1"/>
          <p:nvPr/>
        </p:nvSpPr>
        <p:spPr>
          <a:xfrm>
            <a:off x="228600" y="-33804"/>
            <a:ext cx="6934200" cy="923330"/>
          </a:xfrm>
          <a:prstGeom prst="rect">
            <a:avLst/>
          </a:prstGeom>
          <a:noFill/>
        </p:spPr>
        <p:txBody>
          <a:bodyPr wrap="square" rtlCol="0">
            <a:spAutoFit/>
          </a:bodyPr>
          <a:lstStyle/>
          <a:p>
            <a:pPr algn="l" defTabSz="914400" rtl="0" eaLnBrk="1" latinLnBrk="0" hangingPunct="1">
              <a:spcBef>
                <a:spcPct val="0"/>
              </a:spcBef>
              <a:buNone/>
            </a:pPr>
            <a:r>
              <a:rPr lang="en-US" sz="5400" b="0" kern="1200" cap="none" spc="0" dirty="0">
                <a:ln>
                  <a:noFill/>
                </a:ln>
                <a:solidFill>
                  <a:schemeClr val="tx1"/>
                </a:solidFill>
                <a:effectLst/>
                <a:latin typeface="Segoe UI Semilight" panose="020B0402040204020203" pitchFamily="34" charset="0"/>
                <a:ea typeface="+mj-ea"/>
                <a:cs typeface="Segoe UI Semilight" panose="020B0402040204020203" pitchFamily="34" charset="0"/>
              </a:rPr>
              <a:t>You do the talking</a:t>
            </a:r>
          </a:p>
        </p:txBody>
      </p:sp>
    </p:spTree>
    <p:extLst>
      <p:ext uri="{BB962C8B-B14F-4D97-AF65-F5344CB8AC3E}">
        <p14:creationId xmlns:p14="http://schemas.microsoft.com/office/powerpoint/2010/main" val="14983029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 Two Lin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57150"/>
            <a:ext cx="8763000" cy="1219200"/>
          </a:xfrm>
          <a:solidFill>
            <a:schemeClr val="bg1"/>
          </a:solidFill>
        </p:spPr>
        <p:txBody>
          <a:bodyPr/>
          <a:lstStyle>
            <a:lvl1pPr>
              <a:defRPr sz="4400"/>
            </a:lvl1pPr>
          </a:lstStyle>
          <a:p>
            <a:r>
              <a:rPr lang="en-US" dirty="0"/>
              <a:t>Click to edit Master title style on two different lines</a:t>
            </a:r>
          </a:p>
        </p:txBody>
      </p:sp>
      <p:sp>
        <p:nvSpPr>
          <p:cNvPr id="4" name="Text Placeholder 3"/>
          <p:cNvSpPr>
            <a:spLocks noGrp="1"/>
          </p:cNvSpPr>
          <p:nvPr>
            <p:ph type="body" sz="quarter" idx="10"/>
          </p:nvPr>
        </p:nvSpPr>
        <p:spPr>
          <a:xfrm>
            <a:off x="457200" y="1428750"/>
            <a:ext cx="8534400" cy="371475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p:cNvCxnSpPr/>
          <p:nvPr/>
        </p:nvCxnSpPr>
        <p:spPr>
          <a:xfrm>
            <a:off x="304800" y="1352550"/>
            <a:ext cx="8763000" cy="0"/>
          </a:xfrm>
          <a:prstGeom prst="line">
            <a:avLst/>
          </a:prstGeom>
          <a:ln>
            <a:solidFill>
              <a:srgbClr val="FF9900"/>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a:spLocks noGrp="1"/>
          </p:cNvSpPr>
          <p:nvPr>
            <p:ph type="sldNum" sz="quarter" idx="4"/>
          </p:nvPr>
        </p:nvSpPr>
        <p:spPr>
          <a:xfrm>
            <a:off x="0" y="4853889"/>
            <a:ext cx="228601" cy="274637"/>
          </a:xfrm>
          <a:prstGeom prst="rect">
            <a:avLst/>
          </a:prstGeom>
        </p:spPr>
        <p:txBody>
          <a:bodyPr vert="horz" lIns="0" tIns="0" rIns="0" bIns="0" rtlCol="0" anchor="ctr"/>
          <a:lstStyle>
            <a:lvl1pPr algn="ctr">
              <a:defRPr sz="1000">
                <a:solidFill>
                  <a:schemeClr val="bg1"/>
                </a:solidFill>
                <a:effectLst/>
              </a:defRPr>
            </a:lvl1pPr>
          </a:lstStyle>
          <a:p>
            <a:fld id="{70D1A9CD-F3D1-40E9-97D1-3B6EEF89FC10}" type="slidenum">
              <a:rPr lang="en-US" smtClean="0"/>
              <a:pPr/>
              <a:t>‹#›</a:t>
            </a:fld>
            <a:endParaRPr lang="en-US" dirty="0"/>
          </a:p>
        </p:txBody>
      </p:sp>
    </p:spTree>
    <p:extLst>
      <p:ext uri="{BB962C8B-B14F-4D97-AF65-F5344CB8AC3E}">
        <p14:creationId xmlns:p14="http://schemas.microsoft.com/office/powerpoint/2010/main" val="4291418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 Two Lines no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57150"/>
            <a:ext cx="8763000" cy="1219200"/>
          </a:xfrm>
          <a:solidFill>
            <a:schemeClr val="bg1"/>
          </a:solidFill>
        </p:spPr>
        <p:txBody>
          <a:bodyPr/>
          <a:lstStyle>
            <a:lvl1pPr>
              <a:defRPr sz="4400"/>
            </a:lvl1pPr>
          </a:lstStyle>
          <a:p>
            <a:r>
              <a:rPr lang="en-US" dirty="0"/>
              <a:t>Click to edit Master title style on two different lines</a:t>
            </a:r>
          </a:p>
        </p:txBody>
      </p:sp>
      <p:cxnSp>
        <p:nvCxnSpPr>
          <p:cNvPr id="5" name="Straight Connector 4"/>
          <p:cNvCxnSpPr/>
          <p:nvPr/>
        </p:nvCxnSpPr>
        <p:spPr>
          <a:xfrm>
            <a:off x="304800" y="1352550"/>
            <a:ext cx="8763000" cy="0"/>
          </a:xfrm>
          <a:prstGeom prst="line">
            <a:avLst/>
          </a:prstGeom>
          <a:ln>
            <a:solidFill>
              <a:srgbClr val="FF9900"/>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a:spLocks noGrp="1"/>
          </p:cNvSpPr>
          <p:nvPr>
            <p:ph type="sldNum" sz="quarter" idx="4"/>
          </p:nvPr>
        </p:nvSpPr>
        <p:spPr>
          <a:xfrm>
            <a:off x="0" y="4853889"/>
            <a:ext cx="228601" cy="274637"/>
          </a:xfrm>
          <a:prstGeom prst="rect">
            <a:avLst/>
          </a:prstGeom>
        </p:spPr>
        <p:txBody>
          <a:bodyPr vert="horz" lIns="0" tIns="0" rIns="0" bIns="0" rtlCol="0" anchor="ctr"/>
          <a:lstStyle>
            <a:lvl1pPr algn="ctr">
              <a:defRPr sz="1000">
                <a:solidFill>
                  <a:schemeClr val="bg1"/>
                </a:solidFill>
                <a:effectLst/>
              </a:defRPr>
            </a:lvl1pPr>
          </a:lstStyle>
          <a:p>
            <a:fld id="{70D1A9CD-F3D1-40E9-97D1-3B6EEF89FC10}" type="slidenum">
              <a:rPr lang="en-US" smtClean="0"/>
              <a:pPr/>
              <a:t>‹#›</a:t>
            </a:fld>
            <a:endParaRPr lang="en-US" dirty="0"/>
          </a:p>
        </p:txBody>
      </p:sp>
    </p:spTree>
    <p:extLst>
      <p:ext uri="{BB962C8B-B14F-4D97-AF65-F5344CB8AC3E}">
        <p14:creationId xmlns:p14="http://schemas.microsoft.com/office/powerpoint/2010/main" val="3518356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nlySidebar">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CF25C6-8323-4BCC-B87E-6821B1A511F4}"/>
              </a:ext>
            </a:extLst>
          </p:cNvPr>
          <p:cNvSpPr>
            <a:spLocks noGrp="1"/>
          </p:cNvSpPr>
          <p:nvPr>
            <p:ph type="sldNum" sz="quarter" idx="10"/>
          </p:nvPr>
        </p:nvSpPr>
        <p:spPr/>
        <p:txBody>
          <a:bodyPr/>
          <a:lstStyle/>
          <a:p>
            <a:fld id="{70D1A9CD-F3D1-40E9-97D1-3B6EEF89FC10}" type="slidenum">
              <a:rPr lang="en-US" smtClean="0"/>
              <a:pPr/>
              <a:t>‹#›</a:t>
            </a:fld>
            <a:endParaRPr lang="en-US" dirty="0"/>
          </a:p>
        </p:txBody>
      </p:sp>
      <p:sp>
        <p:nvSpPr>
          <p:cNvPr id="4" name="Rectangle 3">
            <a:extLst>
              <a:ext uri="{FF2B5EF4-FFF2-40B4-BE49-F238E27FC236}">
                <a16:creationId xmlns:a16="http://schemas.microsoft.com/office/drawing/2014/main" id="{49EF51ED-5A7C-4576-BFE8-E6D46C3B6B44}"/>
              </a:ext>
            </a:extLst>
          </p:cNvPr>
          <p:cNvSpPr/>
          <p:nvPr/>
        </p:nvSpPr>
        <p:spPr>
          <a:xfrm>
            <a:off x="228600" y="742950"/>
            <a:ext cx="8839200" cy="152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D1AB094-6034-49EE-8681-3A872BB12D75}"/>
              </a:ext>
            </a:extLst>
          </p:cNvPr>
          <p:cNvSpPr/>
          <p:nvPr/>
        </p:nvSpPr>
        <p:spPr>
          <a:xfrm>
            <a:off x="228600" y="742950"/>
            <a:ext cx="8839200" cy="152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7707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0"/>
            <a:ext cx="228600" cy="51435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innerShdw blurRad="63500" dist="50800" dir="18900000">
                  <a:prstClr val="black">
                    <a:alpha val="50000"/>
                  </a:prstClr>
                </a:innerShdw>
              </a:effectLst>
            </a:endParaRPr>
          </a:p>
        </p:txBody>
      </p:sp>
      <p:sp>
        <p:nvSpPr>
          <p:cNvPr id="13" name="Rectangle 12"/>
          <p:cNvSpPr/>
          <p:nvPr/>
        </p:nvSpPr>
        <p:spPr>
          <a:xfrm>
            <a:off x="0" y="0"/>
            <a:ext cx="228600" cy="5143500"/>
          </a:xfrm>
          <a:prstGeom prst="rect">
            <a:avLst/>
          </a:prstGeom>
          <a:gradFill>
            <a:gsLst>
              <a:gs pos="0">
                <a:schemeClr val="accent5">
                  <a:lumMod val="50000"/>
                  <a:lumOff val="50000"/>
                </a:schemeClr>
              </a:gs>
              <a:gs pos="50000">
                <a:schemeClr val="accent5">
                  <a:lumMod val="75000"/>
                  <a:lumOff val="25000"/>
                </a:schemeClr>
              </a:gs>
              <a:gs pos="100000">
                <a:schemeClr val="accent5">
                  <a:lumMod val="90000"/>
                  <a:lumOff val="1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304800" y="57150"/>
            <a:ext cx="8763000" cy="685800"/>
          </a:xfrm>
          <a:prstGeom prst="rect">
            <a:avLst/>
          </a:prstGeom>
        </p:spPr>
        <p:txBody>
          <a:bodyPr vert="horz" lIns="91440" tIns="45720" rIns="91440" bIns="45720" rtlCol="0" anchor="ctr">
            <a:noAutofit/>
          </a:bodyPr>
          <a:lstStyle/>
          <a:p>
            <a:endParaRPr lang="en-US" dirty="0"/>
          </a:p>
        </p:txBody>
      </p:sp>
      <p:sp>
        <p:nvSpPr>
          <p:cNvPr id="3" name="Text Placeholder 2"/>
          <p:cNvSpPr>
            <a:spLocks noGrp="1"/>
          </p:cNvSpPr>
          <p:nvPr>
            <p:ph type="body" idx="1"/>
          </p:nvPr>
        </p:nvSpPr>
        <p:spPr>
          <a:xfrm>
            <a:off x="304800" y="971550"/>
            <a:ext cx="86106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a:xfrm>
            <a:off x="304800" y="819150"/>
            <a:ext cx="8763000" cy="0"/>
          </a:xfrm>
          <a:prstGeom prst="line">
            <a:avLst/>
          </a:prstGeom>
          <a:ln>
            <a:solidFill>
              <a:srgbClr val="FF990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4"/>
          </p:nvPr>
        </p:nvSpPr>
        <p:spPr>
          <a:xfrm>
            <a:off x="0" y="4853889"/>
            <a:ext cx="228601" cy="274637"/>
          </a:xfrm>
          <a:prstGeom prst="rect">
            <a:avLst/>
          </a:prstGeom>
        </p:spPr>
        <p:txBody>
          <a:bodyPr vert="horz" lIns="0" tIns="0" rIns="0" bIns="0" rtlCol="0" anchor="ctr"/>
          <a:lstStyle>
            <a:lvl1pPr algn="ctr">
              <a:defRPr sz="1000">
                <a:solidFill>
                  <a:schemeClr val="bg1"/>
                </a:solidFill>
                <a:effectLst/>
              </a:defRPr>
            </a:lvl1pPr>
          </a:lstStyle>
          <a:p>
            <a:fld id="{70D1A9CD-F3D1-40E9-97D1-3B6EEF89FC10}" type="slidenum">
              <a:rPr lang="en-US" smtClean="0"/>
              <a:pPr/>
              <a:t>‹#›</a:t>
            </a:fld>
            <a:endParaRPr lang="en-US" dirty="0"/>
          </a:p>
        </p:txBody>
      </p:sp>
    </p:spTree>
    <p:extLst>
      <p:ext uri="{BB962C8B-B14F-4D97-AF65-F5344CB8AC3E}">
        <p14:creationId xmlns:p14="http://schemas.microsoft.com/office/powerpoint/2010/main" val="689777906"/>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3" grpId="3" animBg="1"/>
      <p:bldP spid="13" grpId="4" animBg="1"/>
      <p:bldP spid="13" grpId="5" animBg="1"/>
      <p:bldP spid="13" grpId="6" animBg="1"/>
      <p:bldP spid="13" grpId="7" animBg="1"/>
      <p:bldP spid="13" grpId="8" animBg="1"/>
      <p:bldP spid="13" grpId="9" animBg="1"/>
      <p:bldP spid="13" grpId="10" animBg="1"/>
      <p:bldP spid="13" grpId="11" animBg="1"/>
      <p:bldP spid="13" grpId="12" animBg="1"/>
      <p:bldP spid="13" grpId="13" animBg="1"/>
    </p:bldLst>
  </p:timing>
  <p:hf hdr="0" ftr="0" dt="0"/>
  <p:txStyles>
    <p:titleStyle>
      <a:lvl1pPr algn="l" defTabSz="914400" rtl="0" eaLnBrk="1" latinLnBrk="0" hangingPunct="1">
        <a:spcBef>
          <a:spcPct val="0"/>
        </a:spcBef>
        <a:buNone/>
        <a:defRPr sz="5400" b="0" kern="1200" cap="none" spc="0">
          <a:ln>
            <a:noFill/>
          </a:ln>
          <a:solidFill>
            <a:schemeClr val="tx1"/>
          </a:solidFill>
          <a:effectLst/>
          <a:latin typeface="Segoe UI Semilight" panose="020B0402040204020203" pitchFamily="34" charset="0"/>
          <a:ea typeface="+mj-ea"/>
          <a:cs typeface="Segoe UI Semilight" panose="020B0402040204020203" pitchFamily="34" charset="0"/>
        </a:defRPr>
      </a:lvl1pPr>
    </p:titleStyle>
    <p:bodyStyle>
      <a:lvl1pPr marL="457200" indent="-457200" algn="l" defTabSz="914400" rtl="0" eaLnBrk="1" latinLnBrk="0" hangingPunct="1">
        <a:spcBef>
          <a:spcPct val="20000"/>
        </a:spcBef>
        <a:buClr>
          <a:srgbClr val="FF9900"/>
        </a:buClr>
        <a:buFont typeface="Wingdings" panose="05000000000000000000" pitchFamily="2" charset="2"/>
        <a:buChar char="§"/>
        <a:defRPr sz="3600" kern="1200">
          <a:solidFill>
            <a:schemeClr val="tx1"/>
          </a:solidFill>
          <a:latin typeface="Segoe UI Semilight" panose="020B0402040204020203" pitchFamily="34" charset="0"/>
          <a:ea typeface="+mn-ea"/>
          <a:cs typeface="Segoe UI Semilight" panose="020B0402040204020203" pitchFamily="34" charset="0"/>
        </a:defRPr>
      </a:lvl1pPr>
      <a:lvl2pPr marL="742950" indent="-285750" algn="l" defTabSz="914400" rtl="0" eaLnBrk="1" latinLnBrk="0" hangingPunct="1">
        <a:spcBef>
          <a:spcPct val="20000"/>
        </a:spcBef>
        <a:buClr>
          <a:srgbClr val="FF9900"/>
        </a:buClr>
        <a:buFont typeface="Wingdings" panose="05000000000000000000" pitchFamily="2" charset="2"/>
        <a:buChar char="§"/>
        <a:defRPr sz="2400" kern="1200">
          <a:solidFill>
            <a:schemeClr val="tx1"/>
          </a:solidFill>
          <a:latin typeface="Segoe UI Semilight" panose="020B0402040204020203" pitchFamily="34" charset="0"/>
          <a:ea typeface="+mn-ea"/>
          <a:cs typeface="Segoe UI Semilight" panose="020B0402040204020203" pitchFamily="34" charset="0"/>
        </a:defRPr>
      </a:lvl2pPr>
      <a:lvl3pPr marL="1200150" indent="-285750" algn="l" defTabSz="914400" rtl="0" eaLnBrk="1" latinLnBrk="0" hangingPunct="1">
        <a:spcBef>
          <a:spcPct val="20000"/>
        </a:spcBef>
        <a:buClr>
          <a:srgbClr val="FF9900"/>
        </a:buClr>
        <a:buFont typeface="Wingdings" panose="05000000000000000000" pitchFamily="2" charset="2"/>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1657350" indent="-285750" algn="l" defTabSz="914400" rtl="0" eaLnBrk="1" latinLnBrk="0" hangingPunct="1">
        <a:spcBef>
          <a:spcPct val="20000"/>
        </a:spcBef>
        <a:buClr>
          <a:srgbClr val="FF9900"/>
        </a:buClr>
        <a:buFont typeface="Wingdings" panose="05000000000000000000" pitchFamily="2" charset="2"/>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2114550" indent="-285750" algn="l" defTabSz="914400" rtl="0" eaLnBrk="1" latinLnBrk="0" hangingPunct="1">
        <a:spcBef>
          <a:spcPct val="20000"/>
        </a:spcBef>
        <a:buClr>
          <a:srgbClr val="FF9900"/>
        </a:buClr>
        <a:buFont typeface="Wingdings" panose="05000000000000000000" pitchFamily="2" charset="2"/>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t>Dynamic SQL Queries</a:t>
            </a:r>
          </a:p>
        </p:txBody>
      </p:sp>
      <p:sp>
        <p:nvSpPr>
          <p:cNvPr id="2051" name="Rectangle 3"/>
          <p:cNvSpPr>
            <a:spLocks noGrp="1" noChangeArrowheads="1"/>
          </p:cNvSpPr>
          <p:nvPr>
            <p:ph type="subTitle" idx="1"/>
          </p:nvPr>
        </p:nvSpPr>
        <p:spPr/>
        <p:txBody>
          <a:bodyPr/>
          <a:lstStyle/>
          <a:p>
            <a:r>
              <a:rPr lang="en-US" dirty="0"/>
              <a:t>Stefano Grazioli</a:t>
            </a:r>
          </a:p>
        </p:txBody>
      </p:sp>
    </p:spTree>
    <p:extLst>
      <p:ext uri="{BB962C8B-B14F-4D97-AF65-F5344CB8AC3E}">
        <p14:creationId xmlns:p14="http://schemas.microsoft.com/office/powerpoint/2010/main" val="131505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DataTables</a:t>
            </a:r>
            <a:r>
              <a:rPr lang="en-US" dirty="0"/>
              <a:t> are objects</a:t>
            </a:r>
          </a:p>
        </p:txBody>
      </p:sp>
      <p:sp>
        <p:nvSpPr>
          <p:cNvPr id="2" name="Slide Number Placeholder 1">
            <a:extLst>
              <a:ext uri="{FF2B5EF4-FFF2-40B4-BE49-F238E27FC236}">
                <a16:creationId xmlns:a16="http://schemas.microsoft.com/office/drawing/2014/main" id="{8796F04B-CAC4-4996-A056-8D0F702B7F55}"/>
              </a:ext>
            </a:extLst>
          </p:cNvPr>
          <p:cNvSpPr>
            <a:spLocks noGrp="1"/>
          </p:cNvSpPr>
          <p:nvPr>
            <p:ph type="sldNum" sz="quarter" idx="4"/>
          </p:nvPr>
        </p:nvSpPr>
        <p:spPr/>
        <p:txBody>
          <a:bodyPr/>
          <a:lstStyle/>
          <a:p>
            <a:fld id="{70D1A9CD-F3D1-40E9-97D1-3B6EEF89FC10}" type="slidenum">
              <a:rPr lang="en-US" smtClean="0"/>
              <a:pPr/>
              <a:t>10</a:t>
            </a:fld>
            <a:endParaRPr lang="en-US" dirty="0"/>
          </a:p>
        </p:txBody>
      </p:sp>
      <p:sp>
        <p:nvSpPr>
          <p:cNvPr id="8" name="Line Callout 1 7"/>
          <p:cNvSpPr/>
          <p:nvPr/>
        </p:nvSpPr>
        <p:spPr>
          <a:xfrm>
            <a:off x="6248400" y="1138167"/>
            <a:ext cx="2895600" cy="381000"/>
          </a:xfrm>
          <a:prstGeom prst="borderCallout1">
            <a:avLst>
              <a:gd name="adj1" fmla="val 125965"/>
              <a:gd name="adj2" fmla="val 49305"/>
              <a:gd name="adj3" fmla="val 458051"/>
              <a:gd name="adj4" fmla="val 10041"/>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effectLst/>
              </a:rPr>
              <a:t>myStockData.Rows</a:t>
            </a:r>
            <a:endParaRPr lang="en-US" sz="2400" dirty="0">
              <a:solidFill>
                <a:schemeClr val="tx1"/>
              </a:solidFill>
              <a:effectLst/>
            </a:endParaRPr>
          </a:p>
        </p:txBody>
      </p:sp>
      <p:sp>
        <p:nvSpPr>
          <p:cNvPr id="11" name="Line Callout 1 10"/>
          <p:cNvSpPr/>
          <p:nvPr/>
        </p:nvSpPr>
        <p:spPr>
          <a:xfrm>
            <a:off x="381000" y="4521118"/>
            <a:ext cx="5791200" cy="388300"/>
          </a:xfrm>
          <a:prstGeom prst="borderCallout1">
            <a:avLst>
              <a:gd name="adj1" fmla="val 119520"/>
              <a:gd name="adj2" fmla="val 1217"/>
              <a:gd name="adj3" fmla="val 120390"/>
              <a:gd name="adj4" fmla="val 97971"/>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effectLst/>
              </a:rPr>
              <a:t>myDataSet.Tables</a:t>
            </a:r>
            <a:r>
              <a:rPr lang="en-US" sz="2400" dirty="0">
                <a:solidFill>
                  <a:schemeClr val="tx1"/>
                </a:solidFill>
                <a:effectLst/>
              </a:rPr>
              <a:t>(“</a:t>
            </a:r>
            <a:r>
              <a:rPr lang="en-US" sz="2400" dirty="0" err="1">
                <a:solidFill>
                  <a:schemeClr val="tx1"/>
                </a:solidFill>
                <a:effectLst/>
              </a:rPr>
              <a:t>MyStockDataTbl</a:t>
            </a:r>
            <a:r>
              <a:rPr lang="en-US" sz="2400" dirty="0">
                <a:solidFill>
                  <a:schemeClr val="tx1"/>
                </a:solidFill>
                <a:effectLst/>
              </a:rPr>
              <a:t>").Rows</a:t>
            </a:r>
          </a:p>
        </p:txBody>
      </p:sp>
      <p:sp>
        <p:nvSpPr>
          <p:cNvPr id="12" name="Line Callout 1 9">
            <a:extLst>
              <a:ext uri="{FF2B5EF4-FFF2-40B4-BE49-F238E27FC236}">
                <a16:creationId xmlns:a16="http://schemas.microsoft.com/office/drawing/2014/main" id="{A594E5B9-AF25-48A5-B112-2F015E2BA63E}"/>
              </a:ext>
            </a:extLst>
          </p:cNvPr>
          <p:cNvSpPr/>
          <p:nvPr/>
        </p:nvSpPr>
        <p:spPr>
          <a:xfrm>
            <a:off x="334623" y="927652"/>
            <a:ext cx="2256177" cy="388300"/>
          </a:xfrm>
          <a:prstGeom prst="borderCallout1">
            <a:avLst>
              <a:gd name="adj1" fmla="val 114951"/>
              <a:gd name="adj2" fmla="val 34103"/>
              <a:gd name="adj3" fmla="val 170417"/>
              <a:gd name="adj4" fmla="val 52499"/>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effectLst/>
              </a:rPr>
              <a:t>myStockDataTbl</a:t>
            </a:r>
            <a:endParaRPr lang="en-US" sz="2400" dirty="0">
              <a:solidFill>
                <a:schemeClr val="tx1"/>
              </a:solidFill>
              <a:effectLst/>
            </a:endParaRPr>
          </a:p>
        </p:txBody>
      </p:sp>
      <p:pic>
        <p:nvPicPr>
          <p:cNvPr id="5" name="Picture 4">
            <a:extLst>
              <a:ext uri="{FF2B5EF4-FFF2-40B4-BE49-F238E27FC236}">
                <a16:creationId xmlns:a16="http://schemas.microsoft.com/office/drawing/2014/main" id="{9B0EECE2-49F5-4B2D-9CFB-CFCA245E8C47}"/>
              </a:ext>
            </a:extLst>
          </p:cNvPr>
          <p:cNvPicPr>
            <a:picLocks noChangeAspect="1"/>
          </p:cNvPicPr>
          <p:nvPr/>
        </p:nvPicPr>
        <p:blipFill rotWithShape="1">
          <a:blip r:embed="rId2"/>
          <a:srcRect b="25608"/>
          <a:stretch/>
        </p:blipFill>
        <p:spPr>
          <a:xfrm>
            <a:off x="533400" y="1661646"/>
            <a:ext cx="5829886" cy="2546902"/>
          </a:xfrm>
          <a:prstGeom prst="rect">
            <a:avLst/>
          </a:prstGeom>
          <a:effectLst>
            <a:outerShdw blurRad="50800" dist="38100" dir="2700000" algn="tl" rotWithShape="0">
              <a:prstClr val="black">
                <a:alpha val="40000"/>
              </a:prstClr>
            </a:outerShdw>
          </a:effectLst>
        </p:spPr>
      </p:pic>
      <p:cxnSp>
        <p:nvCxnSpPr>
          <p:cNvPr id="7" name="Straight Connector 6">
            <a:extLst>
              <a:ext uri="{FF2B5EF4-FFF2-40B4-BE49-F238E27FC236}">
                <a16:creationId xmlns:a16="http://schemas.microsoft.com/office/drawing/2014/main" id="{210B9ED1-A608-401B-A51A-D7718FA8BC93}"/>
              </a:ext>
            </a:extLst>
          </p:cNvPr>
          <p:cNvCxnSpPr/>
          <p:nvPr/>
        </p:nvCxnSpPr>
        <p:spPr>
          <a:xfrm>
            <a:off x="6477000" y="1885950"/>
            <a:ext cx="0" cy="2338749"/>
          </a:xfrm>
          <a:prstGeom prst="line">
            <a:avLst/>
          </a:prstGeom>
          <a:ln w="28575">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D003E32-B128-4FB2-8CC0-E12F4374E38D}"/>
              </a:ext>
            </a:extLst>
          </p:cNvPr>
          <p:cNvCxnSpPr>
            <a:cxnSpLocks/>
          </p:cNvCxnSpPr>
          <p:nvPr/>
        </p:nvCxnSpPr>
        <p:spPr>
          <a:xfrm flipH="1">
            <a:off x="6324600" y="1885950"/>
            <a:ext cx="152400" cy="0"/>
          </a:xfrm>
          <a:prstGeom prst="line">
            <a:avLst/>
          </a:prstGeom>
          <a:ln w="28575">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5926B17-71D1-4B46-8029-280B35968F7D}"/>
              </a:ext>
            </a:extLst>
          </p:cNvPr>
          <p:cNvCxnSpPr>
            <a:cxnSpLocks/>
          </p:cNvCxnSpPr>
          <p:nvPr/>
        </p:nvCxnSpPr>
        <p:spPr>
          <a:xfrm flipH="1">
            <a:off x="6324600" y="4212481"/>
            <a:ext cx="152400" cy="0"/>
          </a:xfrm>
          <a:prstGeom prst="line">
            <a:avLst/>
          </a:prstGeom>
          <a:ln w="28575">
            <a:solidFill>
              <a:srgbClr val="A50021"/>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8A0D9898-0411-4979-880F-E9C415921067}"/>
              </a:ext>
            </a:extLst>
          </p:cNvPr>
          <p:cNvSpPr/>
          <p:nvPr/>
        </p:nvSpPr>
        <p:spPr>
          <a:xfrm>
            <a:off x="8991600" y="4985618"/>
            <a:ext cx="76200" cy="100732"/>
          </a:xfrm>
          <a:prstGeom prst="ellipse">
            <a:avLst/>
          </a:prstGeom>
          <a:solidFill>
            <a:schemeClr val="accent5">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36880912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Homework</a:t>
            </a:r>
          </a:p>
        </p:txBody>
      </p:sp>
      <p:sp>
        <p:nvSpPr>
          <p:cNvPr id="5" name="Subtitle 4"/>
          <p:cNvSpPr>
            <a:spLocks noGrp="1"/>
          </p:cNvSpPr>
          <p:nvPr>
            <p:ph type="subTitle" idx="1"/>
          </p:nvPr>
        </p:nvSpPr>
        <p:spPr/>
        <p:txBody>
          <a:bodyPr/>
          <a:lstStyle/>
          <a:p>
            <a:r>
              <a:rPr lang="en-US" dirty="0"/>
              <a:t>  h8</a:t>
            </a:r>
          </a:p>
        </p:txBody>
      </p:sp>
    </p:spTree>
    <p:extLst>
      <p:ext uri="{BB962C8B-B14F-4D97-AF65-F5344CB8AC3E}">
        <p14:creationId xmlns:p14="http://schemas.microsoft.com/office/powerpoint/2010/main" val="38934878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12763A-52C8-A2AD-6D43-EA8344205C87}"/>
              </a:ext>
            </a:extLst>
          </p:cNvPr>
          <p:cNvPicPr>
            <a:picLocks noChangeAspect="1"/>
          </p:cNvPicPr>
          <p:nvPr/>
        </p:nvPicPr>
        <p:blipFill>
          <a:blip r:embed="rId2"/>
          <a:stretch>
            <a:fillRect/>
          </a:stretch>
        </p:blipFill>
        <p:spPr>
          <a:xfrm>
            <a:off x="228600" y="0"/>
            <a:ext cx="8915400" cy="5143500"/>
          </a:xfrm>
          <a:prstGeom prst="rect">
            <a:avLst/>
          </a:prstGeom>
        </p:spPr>
      </p:pic>
      <p:sp>
        <p:nvSpPr>
          <p:cNvPr id="5" name="Speech Bubble: Rectangle with Corners Rounded 4">
            <a:extLst>
              <a:ext uri="{FF2B5EF4-FFF2-40B4-BE49-F238E27FC236}">
                <a16:creationId xmlns:a16="http://schemas.microsoft.com/office/drawing/2014/main" id="{16C9C028-0D31-48FB-9127-CE68A9ED4D52}"/>
              </a:ext>
            </a:extLst>
          </p:cNvPr>
          <p:cNvSpPr/>
          <p:nvPr/>
        </p:nvSpPr>
        <p:spPr>
          <a:xfrm>
            <a:off x="457200" y="104775"/>
            <a:ext cx="6781800" cy="1371600"/>
          </a:xfrm>
          <a:prstGeom prst="wedgeRoundRectCallout">
            <a:avLst>
              <a:gd name="adj1" fmla="val -51577"/>
              <a:gd name="adj2" fmla="val 97421"/>
              <a:gd name="adj3" fmla="val 16667"/>
            </a:avLst>
          </a:prstGeom>
          <a:solidFill>
            <a:schemeClr val="bg1">
              <a:lumMod val="9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dirty="0" err="1">
                <a:solidFill>
                  <a:srgbClr val="474F51"/>
                </a:solidFill>
                <a:effectLst/>
                <a:latin typeface="Comic Sans MS" panose="030F0702030302020204" pitchFamily="66" charset="0"/>
              </a:rPr>
              <a:t>Gooood</a:t>
            </a:r>
            <a:r>
              <a:rPr lang="en-US" sz="1800" b="0" i="0" dirty="0">
                <a:solidFill>
                  <a:srgbClr val="474F51"/>
                </a:solidFill>
                <a:effectLst/>
                <a:latin typeface="Comic Sans MS" panose="030F0702030302020204" pitchFamily="66" charset="0"/>
              </a:rPr>
              <a:t> morning! That app you built is so useful!  None of my managers uses the old client reports anymore.  They ALL use your Excel app to check the lists of customers from the various states that we serve. Exceptionally well done!</a:t>
            </a:r>
            <a:endParaRPr lang="en-US" sz="1800" dirty="0">
              <a:effectLst/>
              <a:latin typeface="Comic Sans MS" panose="030F0702030302020204" pitchFamily="66" charset="0"/>
            </a:endParaRPr>
          </a:p>
        </p:txBody>
      </p:sp>
      <p:sp>
        <p:nvSpPr>
          <p:cNvPr id="7" name="Speech Bubble: Rectangle with Corners Rounded 6">
            <a:extLst>
              <a:ext uri="{FF2B5EF4-FFF2-40B4-BE49-F238E27FC236}">
                <a16:creationId xmlns:a16="http://schemas.microsoft.com/office/drawing/2014/main" id="{13FB7452-78B2-4EE7-9120-15EB24A8F322}"/>
              </a:ext>
            </a:extLst>
          </p:cNvPr>
          <p:cNvSpPr/>
          <p:nvPr/>
        </p:nvSpPr>
        <p:spPr>
          <a:xfrm>
            <a:off x="2590800" y="1581150"/>
            <a:ext cx="5486400" cy="1600200"/>
          </a:xfrm>
          <a:prstGeom prst="wedgeRoundRectCallout">
            <a:avLst>
              <a:gd name="adj1" fmla="val -90833"/>
              <a:gd name="adj2" fmla="val 32102"/>
              <a:gd name="adj3" fmla="val 16667"/>
            </a:avLst>
          </a:prstGeom>
          <a:solidFill>
            <a:schemeClr val="bg1">
              <a:lumMod val="9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dirty="0">
                <a:solidFill>
                  <a:srgbClr val="474F51"/>
                </a:solidFill>
                <a:effectLst/>
                <a:latin typeface="Comic Sans MS" panose="030F0702030302020204" pitchFamily="66" charset="0"/>
              </a:rPr>
              <a:t>I wonder if you could do something like that for our financial advisors...  They often need to access historical stock data to answer customer questions... I bet that they would love it!</a:t>
            </a:r>
            <a:endParaRPr lang="en-US" sz="1800" dirty="0">
              <a:effectLst/>
              <a:latin typeface="Comic Sans MS" panose="030F0702030302020204" pitchFamily="66" charset="0"/>
            </a:endParaRPr>
          </a:p>
        </p:txBody>
      </p:sp>
      <p:sp>
        <p:nvSpPr>
          <p:cNvPr id="8" name="Speech Bubble: Rectangle with Corners Rounded 7">
            <a:extLst>
              <a:ext uri="{FF2B5EF4-FFF2-40B4-BE49-F238E27FC236}">
                <a16:creationId xmlns:a16="http://schemas.microsoft.com/office/drawing/2014/main" id="{6693E496-AD05-4947-A5AF-E7F83D40024B}"/>
              </a:ext>
            </a:extLst>
          </p:cNvPr>
          <p:cNvSpPr/>
          <p:nvPr/>
        </p:nvSpPr>
        <p:spPr>
          <a:xfrm>
            <a:off x="6553200" y="3488381"/>
            <a:ext cx="2286000" cy="674043"/>
          </a:xfrm>
          <a:prstGeom prst="wedgeRoundRectCallout">
            <a:avLst>
              <a:gd name="adj1" fmla="val 54749"/>
              <a:gd name="adj2" fmla="val 90192"/>
              <a:gd name="adj3" fmla="val 16667"/>
            </a:avLst>
          </a:prstGeom>
          <a:solidFill>
            <a:schemeClr val="bg1">
              <a:lumMod val="9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dirty="0">
                <a:solidFill>
                  <a:srgbClr val="474F51"/>
                </a:solidFill>
                <a:effectLst/>
                <a:latin typeface="Comic Sans MS" panose="030F0702030302020204" pitchFamily="66" charset="0"/>
              </a:rPr>
              <a:t>I am on it, Boss.</a:t>
            </a:r>
            <a:endParaRPr lang="en-US" sz="1800" dirty="0">
              <a:effectLst/>
              <a:latin typeface="Comic Sans MS" panose="030F0702030302020204" pitchFamily="66" charset="0"/>
            </a:endParaRPr>
          </a:p>
        </p:txBody>
      </p:sp>
    </p:spTree>
    <p:extLst>
      <p:ext uri="{BB962C8B-B14F-4D97-AF65-F5344CB8AC3E}">
        <p14:creationId xmlns:p14="http://schemas.microsoft.com/office/powerpoint/2010/main" val="15231856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(‘Canned’) queries vs Dynamic SQL queries</a:t>
            </a:r>
          </a:p>
        </p:txBody>
      </p:sp>
      <p:sp>
        <p:nvSpPr>
          <p:cNvPr id="6" name="Text Placeholder 5"/>
          <p:cNvSpPr>
            <a:spLocks noGrp="1"/>
          </p:cNvSpPr>
          <p:nvPr>
            <p:ph type="body" sz="quarter" idx="10"/>
          </p:nvPr>
        </p:nvSpPr>
        <p:spPr>
          <a:xfrm>
            <a:off x="308610" y="1428750"/>
            <a:ext cx="8534400" cy="3714750"/>
          </a:xfrm>
        </p:spPr>
        <p:txBody>
          <a:bodyPr>
            <a:noAutofit/>
          </a:bodyPr>
          <a:lstStyle/>
          <a:p>
            <a:pPr marL="0" lvl="0" indent="0">
              <a:buClr>
                <a:srgbClr val="CC0000"/>
              </a:buClr>
              <a:buNone/>
            </a:pPr>
            <a:r>
              <a:rPr lang="en-US" sz="3200" dirty="0">
                <a:solidFill>
                  <a:srgbClr val="000000"/>
                </a:solidFill>
                <a:latin typeface="Consolas" panose="020B0609020204030204" pitchFamily="49" charset="0"/>
              </a:rPr>
              <a:t>mySQL = </a:t>
            </a:r>
            <a:r>
              <a:rPr lang="en-US" sz="3200" dirty="0">
                <a:solidFill>
                  <a:srgbClr val="A31515"/>
                </a:solidFill>
                <a:latin typeface="Consolas" panose="020B0609020204030204" pitchFamily="49" charset="0"/>
              </a:rPr>
              <a:t>"SELECT * FROM StockMarket where date = '</a:t>
            </a:r>
            <a:r>
              <a:rPr lang="en-US" sz="3200" dirty="0">
                <a:solidFill>
                  <a:srgbClr val="0066FF"/>
                </a:solidFill>
                <a:latin typeface="Consolas" panose="020B0609020204030204" pitchFamily="49" charset="0"/>
              </a:rPr>
              <a:t>5/2/2023</a:t>
            </a:r>
            <a:r>
              <a:rPr lang="en-US" sz="3200" dirty="0">
                <a:solidFill>
                  <a:srgbClr val="A31515"/>
                </a:solidFill>
                <a:latin typeface="Consolas" panose="020B0609020204030204" pitchFamily="49" charset="0"/>
              </a:rPr>
              <a:t>'"</a:t>
            </a:r>
            <a:br>
              <a:rPr lang="en-US" sz="3200" dirty="0">
                <a:solidFill>
                  <a:srgbClr val="000000"/>
                </a:solidFill>
                <a:latin typeface="Consolas" panose="020B0609020204030204" pitchFamily="49" charset="0"/>
              </a:rPr>
            </a:br>
            <a:endParaRPr lang="en-US" sz="3200" dirty="0">
              <a:solidFill>
                <a:srgbClr val="000000"/>
              </a:solidFill>
              <a:latin typeface="Consolas" panose="020B0609020204030204" pitchFamily="49" charset="0"/>
            </a:endParaRPr>
          </a:p>
          <a:p>
            <a:pPr marL="0" indent="0">
              <a:buNone/>
            </a:pPr>
            <a:r>
              <a:rPr lang="en-US" sz="3200" dirty="0">
                <a:solidFill>
                  <a:srgbClr val="000000"/>
                </a:solidFill>
                <a:latin typeface="Consolas" panose="020B0609020204030204" pitchFamily="49" charset="0"/>
              </a:rPr>
              <a:t>mySQL = </a:t>
            </a:r>
            <a:r>
              <a:rPr lang="en-US" sz="3200" dirty="0">
                <a:solidFill>
                  <a:srgbClr val="A31515"/>
                </a:solidFill>
                <a:latin typeface="Consolas" panose="020B0609020204030204" pitchFamily="49" charset="0"/>
              </a:rPr>
              <a:t>"SELECT * FROM StockMarket where date = '"</a:t>
            </a:r>
            <a:r>
              <a:rPr lang="en-US" sz="3200" dirty="0">
                <a:solidFill>
                  <a:srgbClr val="000000"/>
                </a:solidFill>
                <a:latin typeface="Consolas" panose="020B0609020204030204" pitchFamily="49" charset="0"/>
              </a:rPr>
              <a:t> + </a:t>
            </a:r>
            <a:r>
              <a:rPr lang="en-US" sz="3200" dirty="0">
                <a:solidFill>
                  <a:srgbClr val="0066FF"/>
                </a:solidFill>
                <a:latin typeface="Consolas" panose="020B0609020204030204" pitchFamily="49" charset="0"/>
              </a:rPr>
              <a:t>DateCBox.SelectedItem </a:t>
            </a:r>
            <a:r>
              <a:rPr lang="en-US" sz="3200" dirty="0">
                <a:solidFill>
                  <a:srgbClr val="000000"/>
                </a:solidFill>
                <a:latin typeface="Consolas" panose="020B0609020204030204" pitchFamily="49" charset="0"/>
              </a:rPr>
              <a:t>+ </a:t>
            </a:r>
            <a:r>
              <a:rPr lang="en-US" sz="3200" dirty="0">
                <a:solidFill>
                  <a:srgbClr val="A31515"/>
                </a:solidFill>
                <a:latin typeface="Consolas" panose="020B0609020204030204" pitchFamily="49" charset="0"/>
              </a:rPr>
              <a:t>"'"</a:t>
            </a:r>
            <a:endParaRPr lang="en-US" sz="3200" dirty="0"/>
          </a:p>
        </p:txBody>
      </p:sp>
      <p:sp>
        <p:nvSpPr>
          <p:cNvPr id="4" name="Slide Number Placeholder 3">
            <a:extLst>
              <a:ext uri="{FF2B5EF4-FFF2-40B4-BE49-F238E27FC236}">
                <a16:creationId xmlns:a16="http://schemas.microsoft.com/office/drawing/2014/main" id="{87A3B709-06C6-460C-A40B-E0F874F9D451}"/>
              </a:ext>
            </a:extLst>
          </p:cNvPr>
          <p:cNvSpPr>
            <a:spLocks noGrp="1"/>
          </p:cNvSpPr>
          <p:nvPr>
            <p:ph type="sldNum" sz="quarter" idx="4"/>
          </p:nvPr>
        </p:nvSpPr>
        <p:spPr/>
        <p:txBody>
          <a:bodyPr/>
          <a:lstStyle/>
          <a:p>
            <a:fld id="{70D1A9CD-F3D1-40E9-97D1-3B6EEF89FC10}" type="slidenum">
              <a:rPr lang="en-US" smtClean="0"/>
              <a:pPr/>
              <a:t>14</a:t>
            </a:fld>
            <a:endParaRPr lang="en-US" dirty="0"/>
          </a:p>
        </p:txBody>
      </p:sp>
      <p:grpSp>
        <p:nvGrpSpPr>
          <p:cNvPr id="9" name="Group 8"/>
          <p:cNvGrpSpPr/>
          <p:nvPr/>
        </p:nvGrpSpPr>
        <p:grpSpPr>
          <a:xfrm>
            <a:off x="3276600" y="3562350"/>
            <a:ext cx="2950435" cy="719984"/>
            <a:chOff x="3886200" y="3562350"/>
            <a:chExt cx="2950435" cy="719984"/>
          </a:xfrm>
        </p:grpSpPr>
        <p:sp>
          <p:nvSpPr>
            <p:cNvPr id="7" name="Oval 6"/>
            <p:cNvSpPr/>
            <p:nvPr/>
          </p:nvSpPr>
          <p:spPr>
            <a:xfrm>
              <a:off x="3886200" y="3562350"/>
              <a:ext cx="228600" cy="228600"/>
            </a:xfrm>
            <a:prstGeom prst="ellipse">
              <a:avLst/>
            </a:prstGeom>
            <a:noFill/>
            <a:ln w="285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6608035" y="4053734"/>
              <a:ext cx="228600" cy="228600"/>
            </a:xfrm>
            <a:prstGeom prst="ellipse">
              <a:avLst/>
            </a:prstGeom>
            <a:noFill/>
            <a:ln w="285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p:nvPr/>
        </p:nvSpPr>
        <p:spPr>
          <a:xfrm>
            <a:off x="8991600" y="5010150"/>
            <a:ext cx="76200" cy="76200"/>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5223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53DEF8-3E5D-4305-9F68-F0E276EBB246}"/>
              </a:ext>
            </a:extLst>
          </p:cNvPr>
          <p:cNvSpPr>
            <a:spLocks noGrp="1"/>
          </p:cNvSpPr>
          <p:nvPr>
            <p:ph type="title"/>
          </p:nvPr>
        </p:nvSpPr>
        <p:spPr/>
        <p:txBody>
          <a:bodyPr/>
          <a:lstStyle/>
          <a:p>
            <a:r>
              <a:rPr lang="en-US" dirty="0"/>
              <a:t>Breakpoints</a:t>
            </a:r>
          </a:p>
        </p:txBody>
      </p:sp>
      <p:sp>
        <p:nvSpPr>
          <p:cNvPr id="4" name="Slide Number Placeholder 3">
            <a:extLst>
              <a:ext uri="{FF2B5EF4-FFF2-40B4-BE49-F238E27FC236}">
                <a16:creationId xmlns:a16="http://schemas.microsoft.com/office/drawing/2014/main" id="{172DB36C-6D3F-4DAF-9986-97CAF6E7AA85}"/>
              </a:ext>
            </a:extLst>
          </p:cNvPr>
          <p:cNvSpPr>
            <a:spLocks noGrp="1"/>
          </p:cNvSpPr>
          <p:nvPr>
            <p:ph type="sldNum" sz="quarter" idx="4"/>
          </p:nvPr>
        </p:nvSpPr>
        <p:spPr/>
        <p:txBody>
          <a:bodyPr/>
          <a:lstStyle/>
          <a:p>
            <a:fld id="{70D1A9CD-F3D1-40E9-97D1-3B6EEF89FC10}" type="slidenum">
              <a:rPr lang="en-US" smtClean="0"/>
              <a:pPr/>
              <a:t>15</a:t>
            </a:fld>
            <a:endParaRPr lang="en-US" dirty="0"/>
          </a:p>
        </p:txBody>
      </p:sp>
      <p:pic>
        <p:nvPicPr>
          <p:cNvPr id="8" name="Picture 7">
            <a:extLst>
              <a:ext uri="{FF2B5EF4-FFF2-40B4-BE49-F238E27FC236}">
                <a16:creationId xmlns:a16="http://schemas.microsoft.com/office/drawing/2014/main" id="{FACFA690-6A01-48B4-9638-9DA14ABFBE06}"/>
              </a:ext>
            </a:extLst>
          </p:cNvPr>
          <p:cNvPicPr>
            <a:picLocks noChangeAspect="1"/>
          </p:cNvPicPr>
          <p:nvPr/>
        </p:nvPicPr>
        <p:blipFill>
          <a:blip r:embed="rId2"/>
          <a:stretch>
            <a:fillRect/>
          </a:stretch>
        </p:blipFill>
        <p:spPr>
          <a:xfrm>
            <a:off x="346709" y="1200150"/>
            <a:ext cx="8638817" cy="3581400"/>
          </a:xfrm>
          <a:prstGeom prst="rect">
            <a:avLst/>
          </a:prstGeom>
        </p:spPr>
      </p:pic>
    </p:spTree>
    <p:extLst>
      <p:ext uri="{BB962C8B-B14F-4D97-AF65-F5344CB8AC3E}">
        <p14:creationId xmlns:p14="http://schemas.microsoft.com/office/powerpoint/2010/main" val="3630062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a:t>Suggestions</a:t>
            </a:r>
          </a:p>
        </p:txBody>
      </p:sp>
      <p:sp>
        <p:nvSpPr>
          <p:cNvPr id="30723" name="Rectangle 3"/>
          <p:cNvSpPr>
            <a:spLocks noGrp="1" noChangeArrowheads="1"/>
          </p:cNvSpPr>
          <p:nvPr>
            <p:ph type="body" sz="quarter" idx="10"/>
          </p:nvPr>
        </p:nvSpPr>
        <p:spPr>
          <a:xfrm>
            <a:off x="304800" y="971550"/>
            <a:ext cx="5791200" cy="4114800"/>
          </a:xfrm>
        </p:spPr>
        <p:txBody>
          <a:bodyPr/>
          <a:lstStyle/>
          <a:p>
            <a:pPr>
              <a:buFont typeface="Wingdings" pitchFamily="2" charset="2"/>
              <a:buNone/>
            </a:pPr>
            <a:endParaRPr lang="en-US" dirty="0"/>
          </a:p>
          <a:p>
            <a:r>
              <a:rPr lang="en-US" dirty="0"/>
              <a:t>Make sure that you understand the ADO architecture diagrams before coding.</a:t>
            </a:r>
          </a:p>
          <a:p>
            <a:endParaRPr lang="en-US" dirty="0"/>
          </a:p>
          <a:p>
            <a:pPr>
              <a:buFont typeface="Wingdings" pitchFamily="2" charset="2"/>
              <a:buNone/>
            </a:pPr>
            <a:endParaRPr lang="en-US" dirty="0"/>
          </a:p>
          <a:p>
            <a:endParaRPr lang="en-US" dirty="0"/>
          </a:p>
        </p:txBody>
      </p:sp>
      <p:sp>
        <p:nvSpPr>
          <p:cNvPr id="2" name="Slide Number Placeholder 1">
            <a:extLst>
              <a:ext uri="{FF2B5EF4-FFF2-40B4-BE49-F238E27FC236}">
                <a16:creationId xmlns:a16="http://schemas.microsoft.com/office/drawing/2014/main" id="{82EE48E3-CAAB-4309-9ADD-EAC59883C93E}"/>
              </a:ext>
            </a:extLst>
          </p:cNvPr>
          <p:cNvSpPr>
            <a:spLocks noGrp="1"/>
          </p:cNvSpPr>
          <p:nvPr>
            <p:ph type="sldNum" sz="quarter" idx="4"/>
          </p:nvPr>
        </p:nvSpPr>
        <p:spPr/>
        <p:txBody>
          <a:bodyPr/>
          <a:lstStyle/>
          <a:p>
            <a:fld id="{70D1A9CD-F3D1-40E9-97D1-3B6EEF89FC10}" type="slidenum">
              <a:rPr lang="en-US" smtClean="0"/>
              <a:pPr/>
              <a:t>16</a:t>
            </a:fld>
            <a:endParaRPr lang="en-US" dirty="0"/>
          </a:p>
        </p:txBody>
      </p:sp>
      <p:pic>
        <p:nvPicPr>
          <p:cNvPr id="30724" name="Picture 4" descr="PE01487_"/>
          <p:cNvPicPr>
            <a:picLocks noChangeAspect="1" noChangeArrowheads="1"/>
          </p:cNvPicPr>
          <p:nvPr/>
        </p:nvPicPr>
        <p:blipFill>
          <a:blip r:embed="rId3" cstate="print"/>
          <a:srcRect/>
          <a:stretch>
            <a:fillRect/>
          </a:stretch>
        </p:blipFill>
        <p:spPr bwMode="auto">
          <a:xfrm>
            <a:off x="6858000" y="133350"/>
            <a:ext cx="1981200" cy="1531144"/>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65DA49-FF48-4D2D-BF39-70A5F43EB815}"/>
              </a:ext>
            </a:extLst>
          </p:cNvPr>
          <p:cNvSpPr>
            <a:spLocks noGrp="1"/>
          </p:cNvSpPr>
          <p:nvPr>
            <p:ph type="sldNum" sz="quarter" idx="10"/>
          </p:nvPr>
        </p:nvSpPr>
        <p:spPr/>
        <p:txBody>
          <a:bodyPr/>
          <a:lstStyle/>
          <a:p>
            <a:fld id="{70D1A9CD-F3D1-40E9-97D1-3B6EEF89FC10}" type="slidenum">
              <a:rPr lang="en-US" smtClean="0"/>
              <a:pPr/>
              <a:t>2</a:t>
            </a:fld>
            <a:endParaRPr lang="en-US" dirty="0"/>
          </a:p>
        </p:txBody>
      </p:sp>
      <p:sp>
        <p:nvSpPr>
          <p:cNvPr id="173059" name="Rectangle 3"/>
          <p:cNvSpPr>
            <a:spLocks noGrp="1" noChangeArrowheads="1"/>
          </p:cNvSpPr>
          <p:nvPr>
            <p:ph type="body" sz="quarter" idx="11"/>
          </p:nvPr>
        </p:nvSpPr>
        <p:spPr/>
        <p:txBody>
          <a:bodyPr/>
          <a:lstStyle/>
          <a:p>
            <a:r>
              <a:rPr lang="en-US" dirty="0"/>
              <a:t>Going well</a:t>
            </a:r>
          </a:p>
          <a:p>
            <a:r>
              <a:rPr lang="en-US" dirty="0"/>
              <a:t>Easy meter</a:t>
            </a:r>
          </a:p>
          <a:p>
            <a:r>
              <a:rPr lang="en-US" dirty="0"/>
              <a:t>It is time to start thinking about teams</a:t>
            </a:r>
          </a:p>
          <a:p>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36888E-9BF5-4E2F-8BF1-019F5DB23C11}"/>
              </a:ext>
            </a:extLst>
          </p:cNvPr>
          <p:cNvSpPr>
            <a:spLocks noGrp="1"/>
          </p:cNvSpPr>
          <p:nvPr>
            <p:ph type="sldNum" sz="quarter" idx="10"/>
          </p:nvPr>
        </p:nvSpPr>
        <p:spPr>
          <a:xfrm>
            <a:off x="0" y="4853889"/>
            <a:ext cx="228601" cy="274637"/>
          </a:xfrm>
        </p:spPr>
        <p:txBody>
          <a:bodyPr/>
          <a:lstStyle/>
          <a:p>
            <a:fld id="{70D1A9CD-F3D1-40E9-97D1-3B6EEF89FC10}" type="slidenum">
              <a:rPr lang="en-US" smtClean="0"/>
              <a:pPr/>
              <a:t>3</a:t>
            </a:fld>
            <a:endParaRPr lang="en-US" dirty="0"/>
          </a:p>
        </p:txBody>
      </p:sp>
      <p:sp>
        <p:nvSpPr>
          <p:cNvPr id="79875" name="Rectangle 3"/>
          <p:cNvSpPr>
            <a:spLocks noGrp="1" noChangeArrowheads="1"/>
          </p:cNvSpPr>
          <p:nvPr>
            <p:ph type="body" sz="quarter" idx="11"/>
          </p:nvPr>
        </p:nvSpPr>
        <p:spPr>
          <a:xfrm>
            <a:off x="304800" y="971550"/>
            <a:ext cx="7696200" cy="4038600"/>
          </a:xfrm>
        </p:spPr>
        <p:txBody>
          <a:bodyPr/>
          <a:lstStyle/>
          <a:p>
            <a:pPr marL="0" indent="0">
              <a:buNone/>
            </a:pPr>
            <a:r>
              <a:rPr lang="en-US" dirty="0"/>
              <a:t>(no team yet)</a:t>
            </a:r>
          </a:p>
          <a:p>
            <a:r>
              <a:rPr lang="en-US" dirty="0"/>
              <a:t>Name</a:t>
            </a:r>
          </a:p>
          <a:p>
            <a:r>
              <a:rPr lang="en-US" dirty="0"/>
              <a:t>Academics</a:t>
            </a:r>
          </a:p>
          <a:p>
            <a:r>
              <a:rPr lang="en-US" dirty="0"/>
              <a:t>Things you like about the class</a:t>
            </a:r>
          </a:p>
          <a:p>
            <a:r>
              <a:rPr lang="en-US" dirty="0"/>
              <a:t>Things that can be improved</a:t>
            </a:r>
          </a:p>
        </p:txBody>
      </p:sp>
    </p:spTree>
    <p:extLst>
      <p:ext uri="{BB962C8B-B14F-4D97-AF65-F5344CB8AC3E}">
        <p14:creationId xmlns:p14="http://schemas.microsoft.com/office/powerpoint/2010/main" val="3277187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18954D-AD31-46BC-9DE2-A7EDEB272953}"/>
              </a:ext>
            </a:extLst>
          </p:cNvPr>
          <p:cNvSpPr>
            <a:spLocks noGrp="1"/>
          </p:cNvSpPr>
          <p:nvPr>
            <p:ph type="title"/>
          </p:nvPr>
        </p:nvSpPr>
        <p:spPr/>
        <p:txBody>
          <a:bodyPr/>
          <a:lstStyle/>
          <a:p>
            <a:r>
              <a:rPr lang="en-US" dirty="0"/>
              <a:t>Learning Objectives</a:t>
            </a:r>
          </a:p>
        </p:txBody>
      </p:sp>
      <p:sp>
        <p:nvSpPr>
          <p:cNvPr id="5" name="Text Placeholder 4">
            <a:extLst>
              <a:ext uri="{FF2B5EF4-FFF2-40B4-BE49-F238E27FC236}">
                <a16:creationId xmlns:a16="http://schemas.microsoft.com/office/drawing/2014/main" id="{41E4225C-FF9A-4862-BDAC-548D669EE0B0}"/>
              </a:ext>
            </a:extLst>
          </p:cNvPr>
          <p:cNvSpPr>
            <a:spLocks noGrp="1"/>
          </p:cNvSpPr>
          <p:nvPr>
            <p:ph type="body" sz="quarter" idx="10"/>
          </p:nvPr>
        </p:nvSpPr>
        <p:spPr/>
        <p:txBody>
          <a:bodyPr/>
          <a:lstStyle/>
          <a:p>
            <a:r>
              <a:rPr lang="en-US" dirty="0"/>
              <a:t>BI: Automating SQL</a:t>
            </a:r>
          </a:p>
          <a:p>
            <a:pPr lvl="1"/>
            <a:r>
              <a:rPr lang="en-US" dirty="0">
                <a:solidFill>
                  <a:srgbClr val="FF6600"/>
                </a:solidFill>
              </a:rPr>
              <a:t>Static (‘Canned’) queries</a:t>
            </a:r>
          </a:p>
          <a:p>
            <a:pPr lvl="1"/>
            <a:r>
              <a:rPr lang="en-US" dirty="0">
                <a:solidFill>
                  <a:srgbClr val="FF6600"/>
                </a:solidFill>
              </a:rPr>
              <a:t>Dynamic queries</a:t>
            </a:r>
          </a:p>
          <a:p>
            <a:pPr lvl="1"/>
            <a:r>
              <a:rPr lang="en-US" dirty="0">
                <a:solidFill>
                  <a:srgbClr val="FF6600"/>
                </a:solidFill>
              </a:rPr>
              <a:t>Non-queries</a:t>
            </a:r>
            <a:br>
              <a:rPr lang="en-US" dirty="0">
                <a:solidFill>
                  <a:srgbClr val="FF6600"/>
                </a:solidFill>
              </a:rPr>
            </a:br>
            <a:endParaRPr lang="en-US" dirty="0">
              <a:solidFill>
                <a:srgbClr val="FF6600"/>
              </a:solidFill>
            </a:endParaRPr>
          </a:p>
          <a:p>
            <a:r>
              <a:rPr lang="en-US" dirty="0">
                <a:solidFill>
                  <a:srgbClr val="FF6600"/>
                </a:solidFill>
              </a:rPr>
              <a:t>Excel/VBA Object Model</a:t>
            </a:r>
          </a:p>
        </p:txBody>
      </p:sp>
      <p:sp>
        <p:nvSpPr>
          <p:cNvPr id="2" name="Slide Number Placeholder 1">
            <a:extLst>
              <a:ext uri="{FF2B5EF4-FFF2-40B4-BE49-F238E27FC236}">
                <a16:creationId xmlns:a16="http://schemas.microsoft.com/office/drawing/2014/main" id="{FFA18AB5-C4FF-46D4-9E1F-3CFD127CDC4F}"/>
              </a:ext>
            </a:extLst>
          </p:cNvPr>
          <p:cNvSpPr>
            <a:spLocks noGrp="1"/>
          </p:cNvSpPr>
          <p:nvPr>
            <p:ph type="sldNum" sz="quarter" idx="4"/>
          </p:nvPr>
        </p:nvSpPr>
        <p:spPr/>
        <p:txBody>
          <a:bodyPr/>
          <a:lstStyle/>
          <a:p>
            <a:fld id="{70D1A9CD-F3D1-40E9-97D1-3B6EEF89FC10}" type="slidenum">
              <a:rPr lang="en-US" smtClean="0"/>
              <a:pPr/>
              <a:t>4</a:t>
            </a:fld>
            <a:endParaRPr lang="en-US" dirty="0"/>
          </a:p>
        </p:txBody>
      </p:sp>
      <p:sp>
        <p:nvSpPr>
          <p:cNvPr id="6" name="Arrow: Right 5">
            <a:extLst>
              <a:ext uri="{FF2B5EF4-FFF2-40B4-BE49-F238E27FC236}">
                <a16:creationId xmlns:a16="http://schemas.microsoft.com/office/drawing/2014/main" id="{F63D7E8D-64CF-43C6-9326-0F10F9304823}"/>
              </a:ext>
            </a:extLst>
          </p:cNvPr>
          <p:cNvSpPr/>
          <p:nvPr/>
        </p:nvSpPr>
        <p:spPr>
          <a:xfrm flipH="1">
            <a:off x="3657600" y="2343150"/>
            <a:ext cx="838200" cy="38100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effectLst/>
              </a:rPr>
              <a:t>Today</a:t>
            </a:r>
          </a:p>
        </p:txBody>
      </p:sp>
    </p:spTree>
    <p:extLst>
      <p:ext uri="{BB962C8B-B14F-4D97-AF65-F5344CB8AC3E}">
        <p14:creationId xmlns:p14="http://schemas.microsoft.com/office/powerpoint/2010/main" val="531139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3ADD00-36DA-4752-9088-6FB41CF6C2EC}"/>
              </a:ext>
            </a:extLst>
          </p:cNvPr>
          <p:cNvSpPr>
            <a:spLocks noGrp="1"/>
          </p:cNvSpPr>
          <p:nvPr>
            <p:ph type="ctrTitle"/>
          </p:nvPr>
        </p:nvSpPr>
        <p:spPr/>
        <p:txBody>
          <a:bodyPr/>
          <a:lstStyle/>
          <a:p>
            <a:r>
              <a:rPr lang="en-US" dirty="0"/>
              <a:t>The Excel object model</a:t>
            </a:r>
          </a:p>
        </p:txBody>
      </p:sp>
      <p:sp>
        <p:nvSpPr>
          <p:cNvPr id="5" name="Subtitle 4">
            <a:extLst>
              <a:ext uri="{FF2B5EF4-FFF2-40B4-BE49-F238E27FC236}">
                <a16:creationId xmlns:a16="http://schemas.microsoft.com/office/drawing/2014/main" id="{0C634755-F8B5-46B1-A07E-28AFEEA6B6B4}"/>
              </a:ext>
            </a:extLst>
          </p:cNvPr>
          <p:cNvSpPr>
            <a:spLocks noGrp="1"/>
          </p:cNvSpPr>
          <p:nvPr>
            <p:ph type="subTitle" idx="1"/>
          </p:nvPr>
        </p:nvSpPr>
        <p:spPr/>
        <p:txBody>
          <a:bodyPr/>
          <a:lstStyle/>
          <a:p>
            <a:r>
              <a:rPr lang="en-US" dirty="0"/>
              <a:t>And the dot notation</a:t>
            </a:r>
          </a:p>
        </p:txBody>
      </p:sp>
    </p:spTree>
    <p:extLst>
      <p:ext uri="{BB962C8B-B14F-4D97-AF65-F5344CB8AC3E}">
        <p14:creationId xmlns:p14="http://schemas.microsoft.com/office/powerpoint/2010/main" val="735873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AAA3C39-0FB7-47B6-B1FF-00BAEC11CDDC}"/>
              </a:ext>
            </a:extLst>
          </p:cNvPr>
          <p:cNvSpPr>
            <a:spLocks noGrp="1"/>
          </p:cNvSpPr>
          <p:nvPr>
            <p:ph type="title"/>
          </p:nvPr>
        </p:nvSpPr>
        <p:spPr/>
        <p:txBody>
          <a:bodyPr/>
          <a:lstStyle/>
          <a:p>
            <a:r>
              <a:rPr lang="en-US" dirty="0"/>
              <a:t>The Excel Object Model</a:t>
            </a:r>
          </a:p>
        </p:txBody>
      </p:sp>
      <p:sp>
        <p:nvSpPr>
          <p:cNvPr id="3" name="Text Placeholder 2">
            <a:extLst>
              <a:ext uri="{FF2B5EF4-FFF2-40B4-BE49-F238E27FC236}">
                <a16:creationId xmlns:a16="http://schemas.microsoft.com/office/drawing/2014/main" id="{280859FC-6582-49B7-B071-70F14114C35D}"/>
              </a:ext>
            </a:extLst>
          </p:cNvPr>
          <p:cNvSpPr>
            <a:spLocks noGrp="1"/>
          </p:cNvSpPr>
          <p:nvPr>
            <p:ph type="body" sz="quarter" idx="10"/>
          </p:nvPr>
        </p:nvSpPr>
        <p:spPr>
          <a:xfrm>
            <a:off x="304800" y="906300"/>
            <a:ext cx="8534400" cy="3962400"/>
          </a:xfrm>
        </p:spPr>
        <p:txBody>
          <a:bodyPr>
            <a:noAutofit/>
          </a:bodyPr>
          <a:lstStyle/>
          <a:p>
            <a:r>
              <a:rPr lang="en-US" dirty="0">
                <a:solidFill>
                  <a:srgbClr val="FF9900"/>
                </a:solidFill>
              </a:rPr>
              <a:t>Objects</a:t>
            </a:r>
            <a:r>
              <a:rPr lang="en-US" dirty="0"/>
              <a:t> are software ‘bundles’ of  methods and properties</a:t>
            </a:r>
          </a:p>
          <a:p>
            <a:pPr marL="0" indent="0">
              <a:buNone/>
            </a:pPr>
            <a:endParaRPr lang="en-US" sz="2400" dirty="0">
              <a:solidFill>
                <a:schemeClr val="accent5">
                  <a:lumMod val="50000"/>
                  <a:lumOff val="50000"/>
                </a:schemeClr>
              </a:solidFill>
              <a:latin typeface="Consolas" panose="020B0609020204030204" pitchFamily="49" charset="0"/>
            </a:endParaRPr>
          </a:p>
          <a:p>
            <a:pPr marL="0" indent="0">
              <a:buNone/>
            </a:pPr>
            <a:r>
              <a:rPr lang="en-US" sz="2400" dirty="0">
                <a:solidFill>
                  <a:schemeClr val="accent5">
                    <a:lumMod val="50000"/>
                    <a:lumOff val="50000"/>
                  </a:schemeClr>
                </a:solidFill>
                <a:latin typeface="Consolas" panose="020B0609020204030204" pitchFamily="49" charset="0"/>
              </a:rPr>
              <a:t>	</a:t>
            </a:r>
            <a:r>
              <a:rPr lang="en-US" sz="2800" dirty="0">
                <a:solidFill>
                  <a:schemeClr val="accent5">
                    <a:lumMod val="50000"/>
                    <a:lumOff val="50000"/>
                  </a:schemeClr>
                </a:solidFill>
                <a:latin typeface="Consolas" panose="020B0609020204030204" pitchFamily="49" charset="0"/>
              </a:rPr>
              <a:t>Range("A1").value</a:t>
            </a:r>
          </a:p>
          <a:p>
            <a:pPr marL="0" indent="0">
              <a:buNone/>
            </a:pPr>
            <a:r>
              <a:rPr lang="en-US" sz="2800" dirty="0">
                <a:solidFill>
                  <a:schemeClr val="accent5">
                    <a:lumMod val="50000"/>
                    <a:lumOff val="50000"/>
                  </a:schemeClr>
                </a:solidFill>
                <a:latin typeface="Consolas" panose="020B0609020204030204" pitchFamily="49" charset="0"/>
              </a:rPr>
              <a:t>	Range("A1").clear()</a:t>
            </a:r>
            <a:endParaRPr lang="en-US" sz="2800" dirty="0"/>
          </a:p>
          <a:p>
            <a:pPr marL="0" indent="0">
              <a:buNone/>
            </a:pPr>
            <a:endParaRPr lang="en-US" dirty="0"/>
          </a:p>
        </p:txBody>
      </p:sp>
      <p:sp>
        <p:nvSpPr>
          <p:cNvPr id="2" name="Slide Number Placeholder 1">
            <a:extLst>
              <a:ext uri="{FF2B5EF4-FFF2-40B4-BE49-F238E27FC236}">
                <a16:creationId xmlns:a16="http://schemas.microsoft.com/office/drawing/2014/main" id="{492851F3-6E8A-419A-B412-C2875DE59ECB}"/>
              </a:ext>
            </a:extLst>
          </p:cNvPr>
          <p:cNvSpPr>
            <a:spLocks noGrp="1"/>
          </p:cNvSpPr>
          <p:nvPr>
            <p:ph type="sldNum" sz="quarter" idx="4"/>
          </p:nvPr>
        </p:nvSpPr>
        <p:spPr/>
        <p:txBody>
          <a:bodyPr/>
          <a:lstStyle/>
          <a:p>
            <a:fld id="{70D1A9CD-F3D1-40E9-97D1-3B6EEF89FC10}" type="slidenum">
              <a:rPr lang="en-US" smtClean="0"/>
              <a:pPr/>
              <a:t>6</a:t>
            </a:fld>
            <a:endParaRPr lang="en-US" dirty="0"/>
          </a:p>
        </p:txBody>
      </p:sp>
      <p:sp>
        <p:nvSpPr>
          <p:cNvPr id="13" name="Line Callout 1 9">
            <a:extLst>
              <a:ext uri="{FF2B5EF4-FFF2-40B4-BE49-F238E27FC236}">
                <a16:creationId xmlns:a16="http://schemas.microsoft.com/office/drawing/2014/main" id="{6C0D549B-ACDE-42E8-9AD1-9E2611B14CB0}"/>
              </a:ext>
            </a:extLst>
          </p:cNvPr>
          <p:cNvSpPr/>
          <p:nvPr/>
        </p:nvSpPr>
        <p:spPr>
          <a:xfrm>
            <a:off x="5334000" y="2266950"/>
            <a:ext cx="1676400" cy="388300"/>
          </a:xfrm>
          <a:prstGeom prst="borderCallout1">
            <a:avLst>
              <a:gd name="adj1" fmla="val 45457"/>
              <a:gd name="adj2" fmla="val -2446"/>
              <a:gd name="adj3" fmla="val 72937"/>
              <a:gd name="adj4" fmla="val -322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effectLst/>
              </a:rPr>
              <a:t>property</a:t>
            </a:r>
          </a:p>
        </p:txBody>
      </p:sp>
      <p:sp>
        <p:nvSpPr>
          <p:cNvPr id="14" name="Line Callout 1 9">
            <a:extLst>
              <a:ext uri="{FF2B5EF4-FFF2-40B4-BE49-F238E27FC236}">
                <a16:creationId xmlns:a16="http://schemas.microsoft.com/office/drawing/2014/main" id="{DC1FC620-846E-40C1-B11A-9BFB576D132B}"/>
              </a:ext>
            </a:extLst>
          </p:cNvPr>
          <p:cNvSpPr/>
          <p:nvPr/>
        </p:nvSpPr>
        <p:spPr>
          <a:xfrm>
            <a:off x="5715000" y="3297475"/>
            <a:ext cx="1676400" cy="388300"/>
          </a:xfrm>
          <a:prstGeom prst="borderCallout1">
            <a:avLst>
              <a:gd name="adj1" fmla="val 45457"/>
              <a:gd name="adj2" fmla="val -2446"/>
              <a:gd name="adj3" fmla="val -1528"/>
              <a:gd name="adj4" fmla="val -371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effectLst/>
              </a:rPr>
              <a:t>method</a:t>
            </a:r>
          </a:p>
        </p:txBody>
      </p:sp>
      <p:cxnSp>
        <p:nvCxnSpPr>
          <p:cNvPr id="5" name="Straight Arrow Connector 4">
            <a:extLst>
              <a:ext uri="{FF2B5EF4-FFF2-40B4-BE49-F238E27FC236}">
                <a16:creationId xmlns:a16="http://schemas.microsoft.com/office/drawing/2014/main" id="{A25D4DED-9D7E-46CB-8197-5AF5A2A6F7C8}"/>
              </a:ext>
            </a:extLst>
          </p:cNvPr>
          <p:cNvCxnSpPr/>
          <p:nvPr/>
        </p:nvCxnSpPr>
        <p:spPr>
          <a:xfrm flipH="1">
            <a:off x="4800600" y="2571750"/>
            <a:ext cx="762000" cy="163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E63354C-9165-4CD5-A72E-832358E8F3E5}"/>
              </a:ext>
            </a:extLst>
          </p:cNvPr>
          <p:cNvCxnSpPr>
            <a:cxnSpLocks/>
          </p:cNvCxnSpPr>
          <p:nvPr/>
        </p:nvCxnSpPr>
        <p:spPr>
          <a:xfrm flipH="1" flipV="1">
            <a:off x="5029200" y="3297475"/>
            <a:ext cx="914400" cy="1941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Line Callout 1 9">
            <a:extLst>
              <a:ext uri="{FF2B5EF4-FFF2-40B4-BE49-F238E27FC236}">
                <a16:creationId xmlns:a16="http://schemas.microsoft.com/office/drawing/2014/main" id="{2EC39ACB-7956-4721-B16E-5B003EC8E88F}"/>
              </a:ext>
            </a:extLst>
          </p:cNvPr>
          <p:cNvSpPr/>
          <p:nvPr/>
        </p:nvSpPr>
        <p:spPr>
          <a:xfrm>
            <a:off x="304800" y="4575974"/>
            <a:ext cx="8229600" cy="388300"/>
          </a:xfrm>
          <a:prstGeom prst="borderCallout1">
            <a:avLst>
              <a:gd name="adj1" fmla="val 45457"/>
              <a:gd name="adj2" fmla="val -2446"/>
              <a:gd name="adj3" fmla="val -8024"/>
              <a:gd name="adj4" fmla="val 46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dirty="0">
                <a:solidFill>
                  <a:schemeClr val="tx1"/>
                </a:solidFill>
                <a:effectLst/>
              </a:rPr>
              <a:t>BUT we surely have multiple cells “A1” in our computers….</a:t>
            </a:r>
          </a:p>
        </p:txBody>
      </p:sp>
      <p:sp>
        <p:nvSpPr>
          <p:cNvPr id="18" name="Line Callout 1 9">
            <a:extLst>
              <a:ext uri="{FF2B5EF4-FFF2-40B4-BE49-F238E27FC236}">
                <a16:creationId xmlns:a16="http://schemas.microsoft.com/office/drawing/2014/main" id="{20601469-B949-42AF-BB8A-218A17DD4C00}"/>
              </a:ext>
            </a:extLst>
          </p:cNvPr>
          <p:cNvSpPr/>
          <p:nvPr/>
        </p:nvSpPr>
        <p:spPr>
          <a:xfrm>
            <a:off x="4419600" y="3886657"/>
            <a:ext cx="1981200" cy="388300"/>
          </a:xfrm>
          <a:prstGeom prst="borderCallout1">
            <a:avLst>
              <a:gd name="adj1" fmla="val 45457"/>
              <a:gd name="adj2" fmla="val -2446"/>
              <a:gd name="adj3" fmla="val -1528"/>
              <a:gd name="adj4" fmla="val -371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effectLst/>
              </a:rPr>
              <a:t>dot notation</a:t>
            </a:r>
          </a:p>
        </p:txBody>
      </p:sp>
      <p:cxnSp>
        <p:nvCxnSpPr>
          <p:cNvPr id="19" name="Straight Arrow Connector 18">
            <a:extLst>
              <a:ext uri="{FF2B5EF4-FFF2-40B4-BE49-F238E27FC236}">
                <a16:creationId xmlns:a16="http://schemas.microsoft.com/office/drawing/2014/main" id="{26178C2E-03AA-4D7C-9BEA-758E93748007}"/>
              </a:ext>
            </a:extLst>
          </p:cNvPr>
          <p:cNvCxnSpPr>
            <a:cxnSpLocks/>
          </p:cNvCxnSpPr>
          <p:nvPr/>
        </p:nvCxnSpPr>
        <p:spPr>
          <a:xfrm flipH="1" flipV="1">
            <a:off x="3581400" y="3461387"/>
            <a:ext cx="990600" cy="6194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79640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0859FC-6582-49B7-B071-70F14114C35D}"/>
              </a:ext>
            </a:extLst>
          </p:cNvPr>
          <p:cNvSpPr>
            <a:spLocks noGrp="1"/>
          </p:cNvSpPr>
          <p:nvPr>
            <p:ph type="body" sz="quarter" idx="10"/>
          </p:nvPr>
        </p:nvSpPr>
        <p:spPr>
          <a:xfrm>
            <a:off x="304800" y="866569"/>
            <a:ext cx="8534400" cy="1001550"/>
          </a:xfrm>
        </p:spPr>
        <p:txBody>
          <a:bodyPr>
            <a:noAutofit/>
          </a:bodyPr>
          <a:lstStyle/>
          <a:p>
            <a:r>
              <a:rPr lang="en-US" sz="3200" dirty="0"/>
              <a:t>VBA Objects are arranged in a hierarchy</a:t>
            </a:r>
          </a:p>
          <a:p>
            <a:endParaRPr lang="en-US" sz="2400" dirty="0">
              <a:solidFill>
                <a:schemeClr val="accent5">
                  <a:lumMod val="50000"/>
                  <a:lumOff val="50000"/>
                </a:schemeClr>
              </a:solidFill>
              <a:latin typeface="Consolas" panose="020B0609020204030204" pitchFamily="49" charset="0"/>
            </a:endParaRPr>
          </a:p>
          <a:p>
            <a:pPr marL="0" indent="0">
              <a:buNone/>
            </a:pPr>
            <a:endParaRPr lang="en-US" sz="2400" dirty="0">
              <a:solidFill>
                <a:schemeClr val="accent5">
                  <a:lumMod val="50000"/>
                  <a:lumOff val="50000"/>
                </a:schemeClr>
              </a:solidFill>
              <a:latin typeface="Consolas" panose="020B0609020204030204" pitchFamily="49" charset="0"/>
            </a:endParaRPr>
          </a:p>
          <a:p>
            <a:pPr marL="0" indent="0">
              <a:buNone/>
            </a:pPr>
            <a:endParaRPr lang="en-US" sz="2400" dirty="0">
              <a:solidFill>
                <a:schemeClr val="accent5">
                  <a:lumMod val="50000"/>
                  <a:lumOff val="50000"/>
                </a:schemeClr>
              </a:solidFill>
              <a:latin typeface="Consolas" panose="020B0609020204030204" pitchFamily="49" charset="0"/>
            </a:endParaRPr>
          </a:p>
          <a:p>
            <a:pPr marL="0" indent="0">
              <a:buNone/>
            </a:pPr>
            <a:endParaRPr lang="en-US" sz="2400" dirty="0">
              <a:solidFill>
                <a:schemeClr val="accent5">
                  <a:lumMod val="50000"/>
                  <a:lumOff val="50000"/>
                </a:schemeClr>
              </a:solidFill>
              <a:latin typeface="Consolas" panose="020B0609020204030204" pitchFamily="49" charset="0"/>
            </a:endParaRPr>
          </a:p>
          <a:p>
            <a:pPr marL="0" indent="0">
              <a:buNone/>
            </a:pPr>
            <a:endParaRPr lang="en-US" sz="2400" dirty="0">
              <a:solidFill>
                <a:schemeClr val="accent5">
                  <a:lumMod val="50000"/>
                  <a:lumOff val="50000"/>
                </a:schemeClr>
              </a:solidFill>
              <a:latin typeface="Consolas" panose="020B0609020204030204" pitchFamily="49" charset="0"/>
            </a:endParaRPr>
          </a:p>
          <a:p>
            <a:pPr marL="0" indent="0">
              <a:buNone/>
            </a:pPr>
            <a:endParaRPr lang="en-US" sz="2400" dirty="0">
              <a:solidFill>
                <a:schemeClr val="accent5">
                  <a:lumMod val="50000"/>
                  <a:lumOff val="50000"/>
                </a:schemeClr>
              </a:solidFill>
              <a:latin typeface="Consolas" panose="020B0609020204030204" pitchFamily="49" charset="0"/>
            </a:endParaRPr>
          </a:p>
          <a:p>
            <a:pPr marL="0" indent="0">
              <a:buNone/>
            </a:pPr>
            <a:r>
              <a:rPr lang="en-US" sz="2400" dirty="0" err="1">
                <a:solidFill>
                  <a:schemeClr val="accent5">
                    <a:lumMod val="50000"/>
                    <a:lumOff val="50000"/>
                  </a:schemeClr>
                </a:solidFill>
                <a:latin typeface="Consolas" panose="020B0609020204030204" pitchFamily="49" charset="0"/>
              </a:rPr>
              <a:t>Application.Workbooks.Item</a:t>
            </a:r>
            <a:r>
              <a:rPr lang="en-US" sz="2400" dirty="0">
                <a:solidFill>
                  <a:schemeClr val="accent5">
                    <a:lumMod val="50000"/>
                    <a:lumOff val="50000"/>
                  </a:schemeClr>
                </a:solidFill>
                <a:latin typeface="Consolas" panose="020B0609020204030204" pitchFamily="49" charset="0"/>
              </a:rPr>
              <a:t>("MyWBook.xlsx").</a:t>
            </a:r>
            <a:br>
              <a:rPr lang="en-US" sz="2400" dirty="0">
                <a:solidFill>
                  <a:schemeClr val="accent5">
                    <a:lumMod val="50000"/>
                    <a:lumOff val="50000"/>
                  </a:schemeClr>
                </a:solidFill>
                <a:latin typeface="Consolas" panose="020B0609020204030204" pitchFamily="49" charset="0"/>
              </a:rPr>
            </a:br>
            <a:r>
              <a:rPr lang="en-US" sz="2400" dirty="0" err="1">
                <a:solidFill>
                  <a:schemeClr val="accent5">
                    <a:lumMod val="50000"/>
                    <a:lumOff val="50000"/>
                  </a:schemeClr>
                </a:solidFill>
                <a:latin typeface="Consolas" panose="020B0609020204030204" pitchFamily="49" charset="0"/>
              </a:rPr>
              <a:t>Worksheets.Item</a:t>
            </a:r>
            <a:r>
              <a:rPr lang="en-US" sz="2400" dirty="0">
                <a:solidFill>
                  <a:schemeClr val="accent5">
                    <a:lumMod val="50000"/>
                    <a:lumOff val="50000"/>
                  </a:schemeClr>
                </a:solidFill>
                <a:latin typeface="Consolas" panose="020B0609020204030204" pitchFamily="49" charset="0"/>
              </a:rPr>
              <a:t>(1).Range("A1")</a:t>
            </a:r>
            <a:br>
              <a:rPr lang="en-US" sz="2400" dirty="0">
                <a:solidFill>
                  <a:schemeClr val="accent5">
                    <a:lumMod val="50000"/>
                    <a:lumOff val="50000"/>
                  </a:schemeClr>
                </a:solidFill>
                <a:latin typeface="Consolas" panose="020B0609020204030204" pitchFamily="49" charset="0"/>
              </a:rPr>
            </a:br>
            <a:endParaRPr lang="en-US" sz="3200" dirty="0"/>
          </a:p>
          <a:p>
            <a:pPr marL="0" indent="0">
              <a:buNone/>
            </a:pPr>
            <a:endParaRPr lang="en-US" sz="3200" dirty="0"/>
          </a:p>
        </p:txBody>
      </p:sp>
      <p:pic>
        <p:nvPicPr>
          <p:cNvPr id="5" name="Picture 4">
            <a:extLst>
              <a:ext uri="{FF2B5EF4-FFF2-40B4-BE49-F238E27FC236}">
                <a16:creationId xmlns:a16="http://schemas.microsoft.com/office/drawing/2014/main" id="{EC8E1F72-4D9C-4AEF-A4D3-6563E9D12F79}"/>
              </a:ext>
            </a:extLst>
          </p:cNvPr>
          <p:cNvPicPr>
            <a:picLocks noChangeAspect="1"/>
          </p:cNvPicPr>
          <p:nvPr/>
        </p:nvPicPr>
        <p:blipFill rotWithShape="1">
          <a:blip r:embed="rId3"/>
          <a:srcRect l="3869" t="8744" r="11989" b="6881"/>
          <a:stretch/>
        </p:blipFill>
        <p:spPr>
          <a:xfrm>
            <a:off x="1447800" y="1532885"/>
            <a:ext cx="4385734" cy="1667814"/>
          </a:xfrm>
          <a:prstGeom prst="rect">
            <a:avLst/>
          </a:prstGeom>
        </p:spPr>
      </p:pic>
      <p:sp>
        <p:nvSpPr>
          <p:cNvPr id="11" name="Title 10">
            <a:extLst>
              <a:ext uri="{FF2B5EF4-FFF2-40B4-BE49-F238E27FC236}">
                <a16:creationId xmlns:a16="http://schemas.microsoft.com/office/drawing/2014/main" id="{0AAA3C39-0FB7-47B6-B1FF-00BAEC11CDDC}"/>
              </a:ext>
            </a:extLst>
          </p:cNvPr>
          <p:cNvSpPr>
            <a:spLocks noGrp="1"/>
          </p:cNvSpPr>
          <p:nvPr>
            <p:ph type="title"/>
          </p:nvPr>
        </p:nvSpPr>
        <p:spPr/>
        <p:txBody>
          <a:bodyPr/>
          <a:lstStyle/>
          <a:p>
            <a:r>
              <a:rPr lang="en-US" dirty="0">
                <a:solidFill>
                  <a:srgbClr val="FF9900"/>
                </a:solidFill>
              </a:rPr>
              <a:t>The Excel Object Model</a:t>
            </a:r>
          </a:p>
        </p:txBody>
      </p:sp>
      <p:sp>
        <p:nvSpPr>
          <p:cNvPr id="2" name="Slide Number Placeholder 1">
            <a:extLst>
              <a:ext uri="{FF2B5EF4-FFF2-40B4-BE49-F238E27FC236}">
                <a16:creationId xmlns:a16="http://schemas.microsoft.com/office/drawing/2014/main" id="{492851F3-6E8A-419A-B412-C2875DE59ECB}"/>
              </a:ext>
            </a:extLst>
          </p:cNvPr>
          <p:cNvSpPr>
            <a:spLocks noGrp="1"/>
          </p:cNvSpPr>
          <p:nvPr>
            <p:ph type="sldNum" sz="quarter" idx="4"/>
          </p:nvPr>
        </p:nvSpPr>
        <p:spPr/>
        <p:txBody>
          <a:bodyPr/>
          <a:lstStyle/>
          <a:p>
            <a:fld id="{70D1A9CD-F3D1-40E9-97D1-3B6EEF89FC10}" type="slidenum">
              <a:rPr lang="en-US" smtClean="0"/>
              <a:pPr/>
              <a:t>7</a:t>
            </a:fld>
            <a:endParaRPr lang="en-US" dirty="0"/>
          </a:p>
        </p:txBody>
      </p:sp>
      <p:sp>
        <p:nvSpPr>
          <p:cNvPr id="12" name="Line Callout 1 9">
            <a:extLst>
              <a:ext uri="{FF2B5EF4-FFF2-40B4-BE49-F238E27FC236}">
                <a16:creationId xmlns:a16="http://schemas.microsoft.com/office/drawing/2014/main" id="{92D433CC-B585-45A8-ABF4-0EE21A4D2364}"/>
              </a:ext>
            </a:extLst>
          </p:cNvPr>
          <p:cNvSpPr/>
          <p:nvPr/>
        </p:nvSpPr>
        <p:spPr>
          <a:xfrm>
            <a:off x="2209800" y="3638550"/>
            <a:ext cx="1447800" cy="388300"/>
          </a:xfrm>
          <a:prstGeom prst="borderCallout1">
            <a:avLst>
              <a:gd name="adj1" fmla="val 112448"/>
              <a:gd name="adj2" fmla="val 32507"/>
              <a:gd name="adj3" fmla="val 138626"/>
              <a:gd name="adj4" fmla="val 429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effectLst/>
              </a:rPr>
              <a:t>Collection (s)</a:t>
            </a:r>
          </a:p>
        </p:txBody>
      </p:sp>
      <p:sp>
        <p:nvSpPr>
          <p:cNvPr id="15" name="Line Callout 1 9">
            <a:extLst>
              <a:ext uri="{FF2B5EF4-FFF2-40B4-BE49-F238E27FC236}">
                <a16:creationId xmlns:a16="http://schemas.microsoft.com/office/drawing/2014/main" id="{8F820409-3066-465C-A413-947BC6D0A7F2}"/>
              </a:ext>
            </a:extLst>
          </p:cNvPr>
          <p:cNvSpPr/>
          <p:nvPr/>
        </p:nvSpPr>
        <p:spPr>
          <a:xfrm>
            <a:off x="7772399" y="4705350"/>
            <a:ext cx="1277587" cy="419960"/>
          </a:xfrm>
          <a:prstGeom prst="borderCallout1">
            <a:avLst>
              <a:gd name="adj1" fmla="val 93314"/>
              <a:gd name="adj2" fmla="val -2919"/>
              <a:gd name="adj3" fmla="val 6888"/>
              <a:gd name="adj4" fmla="val -27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effectLst/>
              </a:rPr>
              <a:t>Full names are rarely used</a:t>
            </a:r>
          </a:p>
        </p:txBody>
      </p:sp>
      <p:sp>
        <p:nvSpPr>
          <p:cNvPr id="9" name="Line Callout 1 9">
            <a:extLst>
              <a:ext uri="{FF2B5EF4-FFF2-40B4-BE49-F238E27FC236}">
                <a16:creationId xmlns:a16="http://schemas.microsoft.com/office/drawing/2014/main" id="{4657FC69-517F-408A-AF71-B56185098469}"/>
              </a:ext>
            </a:extLst>
          </p:cNvPr>
          <p:cNvSpPr/>
          <p:nvPr/>
        </p:nvSpPr>
        <p:spPr>
          <a:xfrm>
            <a:off x="6019800" y="3370201"/>
            <a:ext cx="1963512" cy="419960"/>
          </a:xfrm>
          <a:prstGeom prst="borderCallout1">
            <a:avLst>
              <a:gd name="adj1" fmla="val 65405"/>
              <a:gd name="adj2" fmla="val -1688"/>
              <a:gd name="adj3" fmla="val 163087"/>
              <a:gd name="adj4" fmla="val -4090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effectLst/>
              </a:rPr>
              <a:t>Method to access an element</a:t>
            </a:r>
          </a:p>
        </p:txBody>
      </p:sp>
      <p:cxnSp>
        <p:nvCxnSpPr>
          <p:cNvPr id="7" name="Straight Arrow Connector 6">
            <a:extLst>
              <a:ext uri="{FF2B5EF4-FFF2-40B4-BE49-F238E27FC236}">
                <a16:creationId xmlns:a16="http://schemas.microsoft.com/office/drawing/2014/main" id="{095BCB7A-B92B-4A85-AEBF-DFEDB10C730B}"/>
              </a:ext>
            </a:extLst>
          </p:cNvPr>
          <p:cNvCxnSpPr>
            <a:cxnSpLocks/>
          </p:cNvCxnSpPr>
          <p:nvPr/>
        </p:nvCxnSpPr>
        <p:spPr>
          <a:xfrm>
            <a:off x="2819400" y="3949693"/>
            <a:ext cx="152400" cy="2222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2ABFAA3-079B-463E-8A36-628A286BCED9}"/>
              </a:ext>
            </a:extLst>
          </p:cNvPr>
          <p:cNvCxnSpPr>
            <a:cxnSpLocks/>
            <a:stCxn id="9" idx="2"/>
          </p:cNvCxnSpPr>
          <p:nvPr/>
        </p:nvCxnSpPr>
        <p:spPr>
          <a:xfrm flipH="1">
            <a:off x="4572000" y="3580181"/>
            <a:ext cx="1447800" cy="591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Line Callout 1 9">
            <a:extLst>
              <a:ext uri="{FF2B5EF4-FFF2-40B4-BE49-F238E27FC236}">
                <a16:creationId xmlns:a16="http://schemas.microsoft.com/office/drawing/2014/main" id="{F483D0D7-AF04-4ED3-AB0F-3B041EB06DD1}"/>
              </a:ext>
            </a:extLst>
          </p:cNvPr>
          <p:cNvSpPr/>
          <p:nvPr/>
        </p:nvSpPr>
        <p:spPr>
          <a:xfrm>
            <a:off x="381000" y="3561393"/>
            <a:ext cx="1447800" cy="388300"/>
          </a:xfrm>
          <a:prstGeom prst="borderCallout1">
            <a:avLst>
              <a:gd name="adj1" fmla="val 112448"/>
              <a:gd name="adj2" fmla="val 32507"/>
              <a:gd name="adj3" fmla="val 138626"/>
              <a:gd name="adj4" fmla="val 429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effectLst/>
              </a:rPr>
              <a:t>Excel itself</a:t>
            </a:r>
          </a:p>
        </p:txBody>
      </p:sp>
      <p:cxnSp>
        <p:nvCxnSpPr>
          <p:cNvPr id="22" name="Straight Arrow Connector 21">
            <a:extLst>
              <a:ext uri="{FF2B5EF4-FFF2-40B4-BE49-F238E27FC236}">
                <a16:creationId xmlns:a16="http://schemas.microsoft.com/office/drawing/2014/main" id="{E48C70F4-701E-45C3-B578-407FCF9E2FEF}"/>
              </a:ext>
            </a:extLst>
          </p:cNvPr>
          <p:cNvCxnSpPr>
            <a:cxnSpLocks/>
          </p:cNvCxnSpPr>
          <p:nvPr/>
        </p:nvCxnSpPr>
        <p:spPr>
          <a:xfrm>
            <a:off x="855888" y="3905363"/>
            <a:ext cx="152400" cy="2222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6634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FF9900"/>
                </a:solidFill>
              </a:rPr>
              <a:t>Combo boxes </a:t>
            </a:r>
            <a:r>
              <a:rPr lang="en-US" dirty="0"/>
              <a:t>are objects</a:t>
            </a:r>
          </a:p>
        </p:txBody>
      </p:sp>
      <p:sp>
        <p:nvSpPr>
          <p:cNvPr id="2" name="Slide Number Placeholder 1">
            <a:extLst>
              <a:ext uri="{FF2B5EF4-FFF2-40B4-BE49-F238E27FC236}">
                <a16:creationId xmlns:a16="http://schemas.microsoft.com/office/drawing/2014/main" id="{8796F04B-CAC4-4996-A056-8D0F702B7F55}"/>
              </a:ext>
            </a:extLst>
          </p:cNvPr>
          <p:cNvSpPr>
            <a:spLocks noGrp="1"/>
          </p:cNvSpPr>
          <p:nvPr>
            <p:ph type="sldNum" sz="quarter" idx="4"/>
          </p:nvPr>
        </p:nvSpPr>
        <p:spPr/>
        <p:txBody>
          <a:bodyPr/>
          <a:lstStyle/>
          <a:p>
            <a:fld id="{70D1A9CD-F3D1-40E9-97D1-3B6EEF89FC10}" type="slidenum">
              <a:rPr lang="en-US" smtClean="0"/>
              <a:pPr/>
              <a:t>8</a:t>
            </a:fld>
            <a:endParaRPr lang="en-US" dirty="0"/>
          </a:p>
        </p:txBody>
      </p:sp>
      <p:grpSp>
        <p:nvGrpSpPr>
          <p:cNvPr id="7" name="Group 6"/>
          <p:cNvGrpSpPr/>
          <p:nvPr/>
        </p:nvGrpSpPr>
        <p:grpSpPr>
          <a:xfrm>
            <a:off x="3733800" y="1962150"/>
            <a:ext cx="1628775" cy="1828800"/>
            <a:chOff x="3733800" y="1962150"/>
            <a:chExt cx="1628775" cy="1828800"/>
          </a:xfrm>
        </p:grpSpPr>
        <p:pic>
          <p:nvPicPr>
            <p:cNvPr id="5" name="Picture 4"/>
            <p:cNvPicPr>
              <a:picLocks noChangeAspect="1"/>
            </p:cNvPicPr>
            <p:nvPr/>
          </p:nvPicPr>
          <p:blipFill>
            <a:blip r:embed="rId2"/>
            <a:stretch>
              <a:fillRect/>
            </a:stretch>
          </p:blipFill>
          <p:spPr>
            <a:xfrm>
              <a:off x="3733800" y="1962150"/>
              <a:ext cx="1628775" cy="1828800"/>
            </a:xfrm>
            <a:prstGeom prst="rect">
              <a:avLst/>
            </a:prstGeom>
          </p:spPr>
        </p:pic>
        <p:sp>
          <p:nvSpPr>
            <p:cNvPr id="6" name="TextBox 5"/>
            <p:cNvSpPr txBox="1"/>
            <p:nvPr/>
          </p:nvSpPr>
          <p:spPr>
            <a:xfrm>
              <a:off x="3784362" y="2038350"/>
              <a:ext cx="1083892" cy="138499"/>
            </a:xfrm>
            <a:prstGeom prst="rect">
              <a:avLst/>
            </a:prstGeom>
            <a:solidFill>
              <a:schemeClr val="bg1"/>
            </a:solidFill>
          </p:spPr>
          <p:txBody>
            <a:bodyPr wrap="square" lIns="0" tIns="0" rIns="0" bIns="0" rtlCol="0">
              <a:spAutoFit/>
            </a:bodyPr>
            <a:lstStyle/>
            <a:p>
              <a:pPr algn="l"/>
              <a:r>
                <a:rPr lang="en-US" sz="900" dirty="0">
                  <a:solidFill>
                    <a:schemeClr val="tx1"/>
                  </a:solidFill>
                  <a:effectLst/>
                </a:rPr>
                <a:t>  Pick a country</a:t>
              </a:r>
            </a:p>
          </p:txBody>
        </p:sp>
      </p:grpSp>
      <p:sp>
        <p:nvSpPr>
          <p:cNvPr id="8" name="Line Callout 1 7"/>
          <p:cNvSpPr/>
          <p:nvPr/>
        </p:nvSpPr>
        <p:spPr>
          <a:xfrm>
            <a:off x="5867400" y="1123950"/>
            <a:ext cx="2057400" cy="381000"/>
          </a:xfrm>
          <a:prstGeom prst="borderCallout1">
            <a:avLst>
              <a:gd name="adj1" fmla="val 29965"/>
              <a:gd name="adj2" fmla="val -6230"/>
              <a:gd name="adj3" fmla="val 256120"/>
              <a:gd name="adj4" fmla="val -55948"/>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effectLst/>
              </a:rPr>
              <a:t>myCBox.Text</a:t>
            </a:r>
          </a:p>
        </p:txBody>
      </p:sp>
      <p:sp>
        <p:nvSpPr>
          <p:cNvPr id="9" name="Line Callout 1 8"/>
          <p:cNvSpPr/>
          <p:nvPr/>
        </p:nvSpPr>
        <p:spPr>
          <a:xfrm>
            <a:off x="6324600" y="2038350"/>
            <a:ext cx="2286000" cy="457200"/>
          </a:xfrm>
          <a:prstGeom prst="borderCallout1">
            <a:avLst>
              <a:gd name="adj1" fmla="val 29965"/>
              <a:gd name="adj2" fmla="val -6230"/>
              <a:gd name="adj3" fmla="val 201540"/>
              <a:gd name="adj4" fmla="val -60981"/>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effectLst/>
              </a:rPr>
              <a:t>myCBox.Items</a:t>
            </a:r>
          </a:p>
        </p:txBody>
      </p:sp>
      <p:sp>
        <p:nvSpPr>
          <p:cNvPr id="10" name="Line Callout 1 9"/>
          <p:cNvSpPr/>
          <p:nvPr/>
        </p:nvSpPr>
        <p:spPr>
          <a:xfrm>
            <a:off x="377190" y="2377600"/>
            <a:ext cx="2971800" cy="388300"/>
          </a:xfrm>
          <a:prstGeom prst="borderCallout1">
            <a:avLst>
              <a:gd name="adj1" fmla="val 56485"/>
              <a:gd name="adj2" fmla="val 101831"/>
              <a:gd name="adj3" fmla="val 29395"/>
              <a:gd name="adj4" fmla="val 113206"/>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effectLst/>
              </a:rPr>
              <a:t>myCBox.SelectedItem</a:t>
            </a:r>
          </a:p>
        </p:txBody>
      </p:sp>
      <p:sp>
        <p:nvSpPr>
          <p:cNvPr id="11" name="Line Callout 1 10"/>
          <p:cNvSpPr/>
          <p:nvPr/>
        </p:nvSpPr>
        <p:spPr>
          <a:xfrm>
            <a:off x="533400" y="4248150"/>
            <a:ext cx="3657600" cy="388300"/>
          </a:xfrm>
          <a:prstGeom prst="borderCallout1">
            <a:avLst>
              <a:gd name="adj1" fmla="val 119520"/>
              <a:gd name="adj2" fmla="val 1217"/>
              <a:gd name="adj3" fmla="val 120390"/>
              <a:gd name="adj4" fmla="val 97971"/>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effectLst/>
              </a:rPr>
              <a:t>myCBox.Items.Add(“Italy”)</a:t>
            </a:r>
          </a:p>
        </p:txBody>
      </p:sp>
      <p:sp>
        <p:nvSpPr>
          <p:cNvPr id="12" name="Line Callout 1 9">
            <a:extLst>
              <a:ext uri="{FF2B5EF4-FFF2-40B4-BE49-F238E27FC236}">
                <a16:creationId xmlns:a16="http://schemas.microsoft.com/office/drawing/2014/main" id="{A594E5B9-AF25-48A5-B112-2F015E2BA63E}"/>
              </a:ext>
            </a:extLst>
          </p:cNvPr>
          <p:cNvSpPr/>
          <p:nvPr/>
        </p:nvSpPr>
        <p:spPr>
          <a:xfrm>
            <a:off x="2209800" y="1045452"/>
            <a:ext cx="1295400" cy="388300"/>
          </a:xfrm>
          <a:prstGeom prst="borderCallout1">
            <a:avLst>
              <a:gd name="adj1" fmla="val 56485"/>
              <a:gd name="adj2" fmla="val 101831"/>
              <a:gd name="adj3" fmla="val 225635"/>
              <a:gd name="adj4" fmla="val 132407"/>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effectLst/>
              </a:rPr>
              <a:t>myCBox</a:t>
            </a:r>
            <a:endParaRPr lang="en-US" sz="2400" dirty="0">
              <a:solidFill>
                <a:schemeClr val="tx1"/>
              </a:solidFill>
              <a:effectLst/>
            </a:endParaRPr>
          </a:p>
        </p:txBody>
      </p:sp>
    </p:spTree>
    <p:extLst>
      <p:ext uri="{BB962C8B-B14F-4D97-AF65-F5344CB8AC3E}">
        <p14:creationId xmlns:p14="http://schemas.microsoft.com/office/powerpoint/2010/main" val="30401304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81E73FF-A37E-4AB0-919B-4A8D41AB4460}"/>
              </a:ext>
            </a:extLst>
          </p:cNvPr>
          <p:cNvPicPr>
            <a:picLocks noChangeAspect="1"/>
          </p:cNvPicPr>
          <p:nvPr/>
        </p:nvPicPr>
        <p:blipFill>
          <a:blip r:embed="rId2"/>
          <a:stretch>
            <a:fillRect/>
          </a:stretch>
        </p:blipFill>
        <p:spPr>
          <a:xfrm>
            <a:off x="2286000" y="1304919"/>
            <a:ext cx="4476750" cy="3341910"/>
          </a:xfrm>
          <a:prstGeom prst="rect">
            <a:avLst/>
          </a:prstGeom>
        </p:spPr>
      </p:pic>
      <p:sp>
        <p:nvSpPr>
          <p:cNvPr id="4" name="Title 3"/>
          <p:cNvSpPr>
            <a:spLocks noGrp="1"/>
          </p:cNvSpPr>
          <p:nvPr>
            <p:ph type="title"/>
          </p:nvPr>
        </p:nvSpPr>
        <p:spPr/>
        <p:txBody>
          <a:bodyPr/>
          <a:lstStyle/>
          <a:p>
            <a:r>
              <a:rPr lang="en-US" dirty="0" err="1"/>
              <a:t>ListObjects</a:t>
            </a:r>
            <a:r>
              <a:rPr lang="en-US" dirty="0"/>
              <a:t> are objects</a:t>
            </a:r>
          </a:p>
        </p:txBody>
      </p:sp>
      <p:sp>
        <p:nvSpPr>
          <p:cNvPr id="2" name="Slide Number Placeholder 1">
            <a:extLst>
              <a:ext uri="{FF2B5EF4-FFF2-40B4-BE49-F238E27FC236}">
                <a16:creationId xmlns:a16="http://schemas.microsoft.com/office/drawing/2014/main" id="{8796F04B-CAC4-4996-A056-8D0F702B7F55}"/>
              </a:ext>
            </a:extLst>
          </p:cNvPr>
          <p:cNvSpPr>
            <a:spLocks noGrp="1"/>
          </p:cNvSpPr>
          <p:nvPr>
            <p:ph type="sldNum" sz="quarter" idx="4"/>
          </p:nvPr>
        </p:nvSpPr>
        <p:spPr/>
        <p:txBody>
          <a:bodyPr/>
          <a:lstStyle/>
          <a:p>
            <a:fld id="{70D1A9CD-F3D1-40E9-97D1-3B6EEF89FC10}" type="slidenum">
              <a:rPr lang="en-US" smtClean="0"/>
              <a:pPr/>
              <a:t>9</a:t>
            </a:fld>
            <a:endParaRPr lang="en-US" dirty="0"/>
          </a:p>
        </p:txBody>
      </p:sp>
      <p:sp>
        <p:nvSpPr>
          <p:cNvPr id="8" name="Line Callout 1 7"/>
          <p:cNvSpPr/>
          <p:nvPr/>
        </p:nvSpPr>
        <p:spPr>
          <a:xfrm>
            <a:off x="6172200" y="4255450"/>
            <a:ext cx="2895600" cy="381000"/>
          </a:xfrm>
          <a:prstGeom prst="borderCallout1">
            <a:avLst>
              <a:gd name="adj1" fmla="val -19690"/>
              <a:gd name="adj2" fmla="val 1392"/>
              <a:gd name="adj3" fmla="val -152708"/>
              <a:gd name="adj4" fmla="val -17400"/>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effectLst/>
              </a:rPr>
              <a:t>mydataLO.DataRange</a:t>
            </a:r>
            <a:endParaRPr lang="en-US" sz="2400" dirty="0">
              <a:solidFill>
                <a:schemeClr val="tx1"/>
              </a:solidFill>
              <a:effectLst/>
            </a:endParaRPr>
          </a:p>
        </p:txBody>
      </p:sp>
      <p:sp>
        <p:nvSpPr>
          <p:cNvPr id="11" name="Line Callout 1 10"/>
          <p:cNvSpPr/>
          <p:nvPr/>
        </p:nvSpPr>
        <p:spPr>
          <a:xfrm>
            <a:off x="347694" y="4621850"/>
            <a:ext cx="5443506" cy="388300"/>
          </a:xfrm>
          <a:prstGeom prst="borderCallout1">
            <a:avLst>
              <a:gd name="adj1" fmla="val 119520"/>
              <a:gd name="adj2" fmla="val 1217"/>
              <a:gd name="adj3" fmla="val 120390"/>
              <a:gd name="adj4" fmla="val 97971"/>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effectLst/>
              </a:rPr>
              <a:t>myDataLO.TableStyle</a:t>
            </a:r>
            <a:r>
              <a:rPr lang="en-US" sz="2000" dirty="0">
                <a:solidFill>
                  <a:schemeClr val="tx1"/>
                </a:solidFill>
                <a:effectLst/>
              </a:rPr>
              <a:t> = "TableStyleMedium3"</a:t>
            </a:r>
          </a:p>
        </p:txBody>
      </p:sp>
      <p:sp>
        <p:nvSpPr>
          <p:cNvPr id="12" name="Line Callout 1 9">
            <a:extLst>
              <a:ext uri="{FF2B5EF4-FFF2-40B4-BE49-F238E27FC236}">
                <a16:creationId xmlns:a16="http://schemas.microsoft.com/office/drawing/2014/main" id="{A594E5B9-AF25-48A5-B112-2F015E2BA63E}"/>
              </a:ext>
            </a:extLst>
          </p:cNvPr>
          <p:cNvSpPr/>
          <p:nvPr/>
        </p:nvSpPr>
        <p:spPr>
          <a:xfrm>
            <a:off x="457200" y="973771"/>
            <a:ext cx="1558290" cy="388300"/>
          </a:xfrm>
          <a:prstGeom prst="borderCallout1">
            <a:avLst>
              <a:gd name="adj1" fmla="val 66229"/>
              <a:gd name="adj2" fmla="val 101344"/>
              <a:gd name="adj3" fmla="val 253244"/>
              <a:gd name="adj4" fmla="val 160085"/>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effectLst/>
              </a:rPr>
              <a:t>myDataLO</a:t>
            </a:r>
            <a:endParaRPr lang="en-US" sz="2400" dirty="0">
              <a:solidFill>
                <a:schemeClr val="tx1"/>
              </a:solidFill>
              <a:effectLst/>
            </a:endParaRPr>
          </a:p>
        </p:txBody>
      </p:sp>
    </p:spTree>
    <p:extLst>
      <p:ext uri="{BB962C8B-B14F-4D97-AF65-F5344CB8AC3E}">
        <p14:creationId xmlns:p14="http://schemas.microsoft.com/office/powerpoint/2010/main" val="28692001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TF  2022">
  <a:themeElements>
    <a:clrScheme name="MSCommerce">
      <a:dk1>
        <a:srgbClr val="000000"/>
      </a:dk1>
      <a:lt1>
        <a:srgbClr val="FFFFFF"/>
      </a:lt1>
      <a:dk2>
        <a:srgbClr val="595959"/>
      </a:dk2>
      <a:lt2>
        <a:srgbClr val="FFFFFF"/>
      </a:lt2>
      <a:accent1>
        <a:srgbClr val="CC0000"/>
      </a:accent1>
      <a:accent2>
        <a:srgbClr val="FF0000"/>
      </a:accent2>
      <a:accent3>
        <a:srgbClr val="336699"/>
      </a:accent3>
      <a:accent4>
        <a:srgbClr val="FFFF00"/>
      </a:accent4>
      <a:accent5>
        <a:srgbClr val="000032"/>
      </a:accent5>
      <a:accent6>
        <a:srgbClr val="00B0F0"/>
      </a:accent6>
      <a:hlink>
        <a:srgbClr val="336699"/>
      </a:hlink>
      <a:folHlink>
        <a:srgbClr val="9A0000"/>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spDef>
      <a:spPr>
        <a:ln>
          <a:noFill/>
        </a:ln>
      </a:spPr>
      <a:bodyPr rtlCol="0" anchor="ctr"/>
      <a:lstStyle>
        <a:defPPr algn="ctr">
          <a:defRPr dirty="0" smtClean="0">
            <a:effectLs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F  2022" id="{51B88A09-9ECA-4398-8C15-F2BF5DBAB178}" vid="{4A3E1A99-5C1E-49C9-AA83-294F8F41E59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ITF UG  2022</Template>
  <TotalTime>7495</TotalTime>
  <Words>388</Words>
  <Application>Microsoft Office PowerPoint</Application>
  <PresentationFormat>On-screen Show (16:9)</PresentationFormat>
  <Paragraphs>89</Paragraphs>
  <Slides>17</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Calibri</vt:lpstr>
      <vt:lpstr>Comic Sans MS</vt:lpstr>
      <vt:lpstr>Consolas</vt:lpstr>
      <vt:lpstr>Segoe UI Light</vt:lpstr>
      <vt:lpstr>Segoe UI Semilight</vt:lpstr>
      <vt:lpstr>Times New Roman</vt:lpstr>
      <vt:lpstr>Verdana</vt:lpstr>
      <vt:lpstr>Wingdings</vt:lpstr>
      <vt:lpstr>ITF  2022</vt:lpstr>
      <vt:lpstr>Dynamic SQL Queries</vt:lpstr>
      <vt:lpstr>PowerPoint Presentation</vt:lpstr>
      <vt:lpstr>PowerPoint Presentation</vt:lpstr>
      <vt:lpstr>Learning Objectives</vt:lpstr>
      <vt:lpstr>The Excel object model</vt:lpstr>
      <vt:lpstr>The Excel Object Model</vt:lpstr>
      <vt:lpstr>The Excel Object Model</vt:lpstr>
      <vt:lpstr>Combo boxes are objects</vt:lpstr>
      <vt:lpstr>ListObjects are objects</vt:lpstr>
      <vt:lpstr>DataTables are objects</vt:lpstr>
      <vt:lpstr>PowerPoint Presentation</vt:lpstr>
      <vt:lpstr>Homework</vt:lpstr>
      <vt:lpstr>PowerPoint Presentation</vt:lpstr>
      <vt:lpstr>Static (‘Canned’) queries vs Dynamic SQL queries</vt:lpstr>
      <vt:lpstr>Breakpoints</vt:lpstr>
      <vt:lpstr>Suggestions</vt:lpstr>
      <vt:lpstr>PowerPoint Presentation</vt:lpstr>
    </vt:vector>
  </TitlesOfParts>
  <Company>University of Virginia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xyz</dc:creator>
  <cp:lastModifiedBy>Grazioli, Stefano (sg6m)</cp:lastModifiedBy>
  <cp:revision>243</cp:revision>
  <dcterms:created xsi:type="dcterms:W3CDTF">2003-01-13T16:56:26Z</dcterms:created>
  <dcterms:modified xsi:type="dcterms:W3CDTF">2024-02-12T14:35:12Z</dcterms:modified>
</cp:coreProperties>
</file>