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3"/>
  </p:notesMasterIdLst>
  <p:sldIdLst>
    <p:sldId id="256" r:id="rId2"/>
    <p:sldId id="257" r:id="rId3"/>
    <p:sldId id="420" r:id="rId4"/>
    <p:sldId id="419" r:id="rId5"/>
    <p:sldId id="314" r:id="rId6"/>
    <p:sldId id="305" r:id="rId7"/>
    <p:sldId id="307" r:id="rId8"/>
    <p:sldId id="418" r:id="rId9"/>
    <p:sldId id="272" r:id="rId10"/>
    <p:sldId id="296" r:id="rId11"/>
    <p:sldId id="298" r:id="rId12"/>
    <p:sldId id="287" r:id="rId13"/>
    <p:sldId id="315" r:id="rId14"/>
    <p:sldId id="316" r:id="rId15"/>
    <p:sldId id="317" r:id="rId16"/>
    <p:sldId id="318" r:id="rId17"/>
    <p:sldId id="319" r:id="rId18"/>
    <p:sldId id="321" r:id="rId19"/>
    <p:sldId id="320" r:id="rId20"/>
    <p:sldId id="276" r:id="rId21"/>
    <p:sldId id="290" r:id="rId2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FF"/>
    <a:srgbClr val="CC0000"/>
    <a:srgbClr val="008000"/>
    <a:srgbClr val="CCFFFF"/>
    <a:srgbClr val="66FF33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7" autoAdjust="0"/>
    <p:restoredTop sz="94720" autoAdjust="0"/>
  </p:normalViewPr>
  <p:slideViewPr>
    <p:cSldViewPr>
      <p:cViewPr varScale="1">
        <p:scale>
          <a:sx n="146" d="100"/>
          <a:sy n="146" d="100"/>
        </p:scale>
        <p:origin x="26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3.xml"/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A0A7F058-5F7F-4DB6-8568-8B0BF314564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3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F7CAE-CDE4-4391-A643-AE43E374B93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18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82F9B-26C1-4A33-83DA-594C77642E72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84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B11EB-9B80-4341-9ECC-475CB440218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90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90352-5AAD-4DB6-AA71-0AA2ADEB6580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Thisxyz is a sample string (the space is put a t the end of the insert)</a:t>
            </a:r>
          </a:p>
        </p:txBody>
      </p:sp>
    </p:spTree>
    <p:extLst>
      <p:ext uri="{BB962C8B-B14F-4D97-AF65-F5344CB8AC3E}">
        <p14:creationId xmlns:p14="http://schemas.microsoft.com/office/powerpoint/2010/main" val="3639403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4C683-0DAD-4D80-ACD2-A0E4C11D8A13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34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037B9-963B-4FFD-A332-35D21076CF6F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14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92CED-52D1-4462-B19F-3ACEEB346740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61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A711A-E7BB-4DF2-8381-F9AC5E8812AB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3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9E7EA-6C10-45A9-A068-3BC334D8F4F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4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nothing 3m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AF971-C2ED-4D9C-B10F-124C3B2DA63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0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31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1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AF0C3-90F6-4B54-91A3-53C56EF3C5D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23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D40E5-B896-4CEA-B8D9-C680C76655B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5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37520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2755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1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62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5939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7843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3230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2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1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quality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Automating Data Wrangling / Data Cleaning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8A5243-B5A0-444E-A5C1-7D0701CD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033"/>
            <a:ext cx="8915399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371600" y="171450"/>
            <a:ext cx="6019800" cy="1409700"/>
          </a:xfrm>
          <a:prstGeom prst="wedgeRoundRectCallout">
            <a:avLst>
              <a:gd name="adj1" fmla="val -65751"/>
              <a:gd name="adj2" fmla="val 888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Many of our customers invest for short amounts of time on Tesla. They sell their shares within a few days…. I wonder: do they make any money out of it?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019800" y="1752600"/>
            <a:ext cx="2438400" cy="457200"/>
          </a:xfrm>
          <a:prstGeom prst="wedgeRoundRectCallout">
            <a:avLst>
              <a:gd name="adj1" fmla="val 57815"/>
              <a:gd name="adj2" fmla="val 1275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am on it, Boss.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143000" y="2266950"/>
            <a:ext cx="3581400" cy="609600"/>
          </a:xfrm>
          <a:prstGeom prst="wedgeRoundRectCallout">
            <a:avLst>
              <a:gd name="adj1" fmla="val -69873"/>
              <a:gd name="adj2" fmla="val 11725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… clean the data, first!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19800" y="3097691"/>
            <a:ext cx="2438400" cy="457200"/>
          </a:xfrm>
          <a:prstGeom prst="wedgeRoundRectCallout">
            <a:avLst>
              <a:gd name="adj1" fmla="val 59170"/>
              <a:gd name="adj2" fmla="val 11305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Consider it done.</a:t>
            </a:r>
          </a:p>
        </p:txBody>
      </p:sp>
    </p:spTree>
    <p:extLst>
      <p:ext uri="{BB962C8B-B14F-4D97-AF65-F5344CB8AC3E}">
        <p14:creationId xmlns:p14="http://schemas.microsoft.com/office/powerpoint/2010/main" val="25567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Daily Cagr for Tesla: example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D9FFF-CE88-4AB5-9CAE-AA6A23743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40916"/>
            <a:ext cx="7762875" cy="4095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8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manipulation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in data quality and beyond</a:t>
            </a:r>
          </a:p>
        </p:txBody>
      </p:sp>
    </p:spTree>
    <p:extLst>
      <p:ext uri="{BB962C8B-B14F-4D97-AF65-F5344CB8AC3E}">
        <p14:creationId xmlns:p14="http://schemas.microsoft.com/office/powerpoint/2010/main" val="36042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and Characters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34950" y="914400"/>
            <a:ext cx="8909050" cy="4171950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myString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</a:t>
            </a:r>
            <a:b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“This is a sample string"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myString2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"s"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pt-BR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myChar </a:t>
            </a:r>
            <a:r>
              <a:rPr lang="pt-BR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pt-BR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pt-BR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pt-BR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"s"c</a:t>
            </a:r>
            <a:endParaRPr lang="pt-BR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C:\Users\Stefano\Desktop\ScreenHunter_01 Sep. 12 21.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57550"/>
            <a:ext cx="6851650" cy="146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Numbers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09600" y="1181100"/>
            <a:ext cx="85344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myString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"#2344-234-33-3"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temp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""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Each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x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myString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IsNumeric(x)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Then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temp = temp + x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Next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87FA8CF4-F05F-4AFB-9DDC-5D36E4E7BBAC}"/>
              </a:ext>
            </a:extLst>
          </p:cNvPr>
          <p:cNvSpPr/>
          <p:nvPr/>
        </p:nvSpPr>
        <p:spPr>
          <a:xfrm>
            <a:off x="5105400" y="4248150"/>
            <a:ext cx="1828800" cy="533400"/>
          </a:xfrm>
          <a:prstGeom prst="borderCallout1">
            <a:avLst>
              <a:gd name="adj1" fmla="val 42265"/>
              <a:gd name="adj2" fmla="val -2782"/>
              <a:gd name="adj3" fmla="val -100648"/>
              <a:gd name="adj4" fmla="val -5671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</a:rPr>
              <a:t>With strings, “+” does concatenation, not sum</a:t>
            </a:r>
          </a:p>
        </p:txBody>
      </p:sp>
    </p:spTree>
    <p:extLst>
      <p:ext uri="{BB962C8B-B14F-4D97-AF65-F5344CB8AC3E}">
        <p14:creationId xmlns:p14="http://schemas.microsoft.com/office/powerpoint/2010/main" val="38675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and Removing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28600" y="1047750"/>
            <a:ext cx="89154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myStr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"This is a sample string"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myStr = myStr.Insert(4,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"xyz"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myStr = myStr.Remove(4, 3) 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'starting where,how many</a:t>
            </a:r>
            <a:endParaRPr lang="en-US" sz="20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myStr = myStr.Replace(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 is"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 was"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81350"/>
            <a:ext cx="5546725" cy="153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74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123950"/>
            <a:ext cx="8534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i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myStr </a:t>
            </a:r>
            <a:r>
              <a:rPr lang="en-US" sz="2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i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400" b="1" i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i="0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"This is a sample string"</a:t>
            </a:r>
            <a:endParaRPr lang="en-US" sz="2400" b="1" i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i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myPosition </a:t>
            </a:r>
            <a:r>
              <a:rPr lang="en-US" sz="2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i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sz="2400" b="1" i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marL="0" indent="0">
              <a:buNone/>
            </a:pPr>
            <a:endParaRPr lang="en-US" sz="2400" b="1" i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b="1" i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i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myPosition = myStr.IndexOf(</a:t>
            </a:r>
            <a:r>
              <a:rPr lang="en-US" sz="2400" b="1" i="0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"s"</a:t>
            </a:r>
            <a:r>
              <a:rPr lang="en-US" sz="2400" b="1" i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sz="2400" b="1" i="0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706741"/>
            <a:ext cx="5546725" cy="153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3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text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97155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Dim </a:t>
            </a:r>
            <a:r>
              <a:rPr lang="en-US" sz="18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 = </a:t>
            </a: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“4344562456”</a:t>
            </a:r>
          </a:p>
          <a:p>
            <a:pPr algn="l"/>
            <a:r>
              <a:rPr lang="en-US" sz="18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temp </a:t>
            </a:r>
            <a:r>
              <a:rPr lang="en-US" sz="18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endParaRPr lang="en-US" sz="18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8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temp = </a:t>
            </a:r>
            <a:r>
              <a:rPr lang="en-US" sz="18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"Ph. "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 s.Substring(0, 3) + </a:t>
            </a:r>
            <a:r>
              <a:rPr lang="en-US" sz="18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/ "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b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s.Substring(3, 3) + </a:t>
            </a:r>
            <a:r>
              <a:rPr lang="en-US" sz="18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 s.Substring(6, 4)</a:t>
            </a:r>
          </a:p>
          <a:p>
            <a:pPr algn="l"/>
            <a:endParaRPr lang="en-US" sz="18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8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The above is an example that produces this:</a:t>
            </a:r>
          </a:p>
          <a:p>
            <a:pPr algn="l"/>
            <a:r>
              <a:rPr lang="en-US" sz="18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 Ph. 434 / 456 2456 </a:t>
            </a:r>
          </a:p>
          <a:p>
            <a:pPr algn="l"/>
            <a:r>
              <a:rPr lang="en-US" sz="18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 or - same thing - </a:t>
            </a:r>
          </a:p>
          <a:p>
            <a:pPr algn="l"/>
            <a:endParaRPr lang="en-US" sz="1800" b="1" dirty="0"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temp = </a:t>
            </a:r>
            <a:r>
              <a:rPr lang="en-US" sz="18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.Format(</a:t>
            </a:r>
            <a:r>
              <a:rPr lang="en-US" sz="18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"Ph. {0} / {1} {2}"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/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s.Substring(0, 3),</a:t>
            </a:r>
          </a:p>
          <a:p>
            <a:pPr algn="l"/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s.Substring(3, 3),</a:t>
            </a:r>
          </a:p>
          <a:p>
            <a:pPr algn="l"/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s.Substring(6, 4))</a:t>
            </a:r>
            <a:endParaRPr lang="en-US" sz="1800" b="1" dirty="0"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8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8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609600" y="1181100"/>
            <a:ext cx="85344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myLenght = myString.Length</a:t>
            </a:r>
          </a:p>
          <a:p>
            <a:pPr marL="0" indent="0"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myNewString = myString.Trim()</a:t>
            </a:r>
          </a:p>
          <a:p>
            <a:pPr marL="0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myNewString = myString.TrimEnd()</a:t>
            </a:r>
          </a:p>
          <a:p>
            <a:pPr marL="0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myNewString = myString.TrimStart()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8991600" y="5010150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229600" cy="3959225"/>
          </a:xfrm>
        </p:spPr>
        <p:txBody>
          <a:bodyPr/>
          <a:lstStyle/>
          <a:p>
            <a:r>
              <a:rPr lang="en-US" dirty="0"/>
              <a:t>“Object reference not set to an instance…”</a:t>
            </a:r>
          </a:p>
          <a:p>
            <a:r>
              <a:rPr lang="en-US" dirty="0"/>
              <a:t>Easy Meter</a:t>
            </a:r>
          </a:p>
          <a:p>
            <a:r>
              <a:rPr lang="en-US" i="1" dirty="0">
                <a:solidFill>
                  <a:srgbClr val="0066FF"/>
                </a:solidFill>
              </a:rPr>
              <a:t>Midterm (H10+H11)</a:t>
            </a:r>
          </a:p>
          <a:p>
            <a:pPr lvl="1"/>
            <a:r>
              <a:rPr lang="en-US" i="1" dirty="0">
                <a:solidFill>
                  <a:srgbClr val="0066FF"/>
                </a:solidFill>
              </a:rPr>
              <a:t>Zero collaboration</a:t>
            </a:r>
          </a:p>
          <a:p>
            <a:pPr lvl="1"/>
            <a:r>
              <a:rPr lang="en-US" i="1" dirty="0">
                <a:solidFill>
                  <a:srgbClr val="0066FF"/>
                </a:solidFill>
              </a:rPr>
              <a:t>No faculty help</a:t>
            </a:r>
          </a:p>
          <a:p>
            <a:pPr lvl="1"/>
            <a:r>
              <a:rPr lang="en-US" i="1" dirty="0">
                <a:solidFill>
                  <a:srgbClr val="0066FF"/>
                </a:solidFill>
              </a:rPr>
              <a:t>Clarification questions welcome.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Give yourself plenty of time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4996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20764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51A8E7-67A9-4AB8-B093-8F2ECCA3A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63A24B-B126-4CD2-97BD-1595BECB9F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Non query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41FC71-8E8D-4B12-AEF8-F8852E0B3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>
                <a:solidFill>
                  <a:srgbClr val="151515"/>
                </a:solidFill>
              </a:rPr>
              <a:pPr/>
              <a:t>3</a:t>
            </a:fld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66D5B0-6BD4-4E5A-8C82-43247BDD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16E8E-447E-4276-BC38-B4E310E9A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quality</a:t>
            </a:r>
          </a:p>
          <a:p>
            <a:r>
              <a:rPr lang="en-US" dirty="0"/>
              <a:t>Ingesting csv files </a:t>
            </a:r>
          </a:p>
          <a:p>
            <a:r>
              <a:rPr lang="en-US" dirty="0"/>
              <a:t>Text manipulation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78C76B-C820-4244-A532-A1BB9D861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>
                <a:solidFill>
                  <a:srgbClr val="151515"/>
                </a:solidFill>
              </a:rPr>
              <a:pPr/>
              <a:t>4</a:t>
            </a:fld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FF9900"/>
                </a:solidFill>
              </a:rPr>
              <a:t>Data Quality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degree to which data is suitable for a business purpose</a:t>
            </a:r>
          </a:p>
          <a:p>
            <a:endParaRPr lang="en-US" dirty="0"/>
          </a:p>
          <a:p>
            <a:r>
              <a:rPr lang="en-US" dirty="0"/>
              <a:t>Accuracy, precision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22F844-9C7F-432A-9394-A80F1B8790FC}"/>
              </a:ext>
            </a:extLst>
          </p:cNvPr>
          <p:cNvSpPr/>
          <p:nvPr/>
        </p:nvSpPr>
        <p:spPr>
          <a:xfrm>
            <a:off x="4686300" y="4039888"/>
            <a:ext cx="4267200" cy="838200"/>
          </a:xfrm>
          <a:prstGeom prst="rect">
            <a:avLst/>
          </a:prstGeom>
          <a:solidFill>
            <a:srgbClr val="FF990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>
                  <a:noFill/>
                </a:ln>
                <a:solidFill>
                  <a:schemeClr val="tx1"/>
                </a:solidFill>
                <a:effectLst/>
              </a:rPr>
              <a:t>Garbage in, garbage out</a:t>
            </a:r>
          </a:p>
        </p:txBody>
      </p:sp>
    </p:spTree>
    <p:extLst>
      <p:ext uri="{BB962C8B-B14F-4D97-AF65-F5344CB8AC3E}">
        <p14:creationId xmlns:p14="http://schemas.microsoft.com/office/powerpoint/2010/main" val="2877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Data Bad?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289050"/>
            <a:ext cx="8382000" cy="371475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 one gets up in the morning</a:t>
            </a:r>
            <a:br>
              <a:rPr lang="en-US" dirty="0"/>
            </a:br>
            <a:r>
              <a:rPr lang="en-US" dirty="0"/>
              <a:t>and says</a:t>
            </a:r>
            <a:br>
              <a:rPr lang="en-US" dirty="0"/>
            </a:br>
            <a:r>
              <a:rPr lang="en-US" dirty="0"/>
              <a:t>“I’m going to make lots of errors today”</a:t>
            </a:r>
          </a:p>
          <a:p>
            <a:pPr marL="0" indent="0" algn="r">
              <a:buNone/>
            </a:pPr>
            <a:r>
              <a:rPr lang="en-US" sz="1800" dirty="0"/>
              <a:t>- Cathy Bessant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03637" y="4980255"/>
            <a:ext cx="168796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effectLst/>
              </a:rPr>
              <a:t>Source: T. Redman, Data Driven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21" y="133350"/>
            <a:ext cx="200537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4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tefano\AppData\Local\Microsoft\Windows\Temporary Internet Files\Content.IE5\UV7GJH1G\MP9003996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8" y="1276350"/>
            <a:ext cx="4311134" cy="3577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Data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800600" y="1179513"/>
            <a:ext cx="4343400" cy="344963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and Fix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Prevent at the source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nothing</a:t>
            </a:r>
          </a:p>
        </p:txBody>
      </p:sp>
      <p:sp>
        <p:nvSpPr>
          <p:cNvPr id="3" name="Oval 2"/>
          <p:cNvSpPr/>
          <p:nvPr/>
        </p:nvSpPr>
        <p:spPr>
          <a:xfrm>
            <a:off x="8915400" y="4953000"/>
            <a:ext cx="152400" cy="13335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Name, major</a:t>
            </a:r>
          </a:p>
          <a:p>
            <a:r>
              <a:rPr lang="en-US" dirty="0"/>
              <a:t>Impression about VBA + Excel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6888E-9BF5-4E2F-8BF1-019F5DB23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9876" name="Picture 4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1387" y="26670"/>
            <a:ext cx="1776413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1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Business Scenario:</a:t>
            </a:r>
            <a:br>
              <a:rPr lang="en-US" dirty="0"/>
            </a:br>
            <a:r>
              <a:rPr lang="en-US" dirty="0"/>
              <a:t>Tesla’s Daily Cagr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6AF75D-C819-4A19-A735-8FB21E51C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28675"/>
            <a:ext cx="3778146" cy="2505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DF2775FF-943D-4CF0-B5DC-BA2B834F9F5B}" vid="{397EBDE9-D7C7-4C58-A80B-329828E67D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3811</TotalTime>
  <Words>585</Words>
  <Application>Microsoft Office PowerPoint</Application>
  <PresentationFormat>On-screen Show (16:9)</PresentationFormat>
  <Paragraphs>122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Comic Sans MS</vt:lpstr>
      <vt:lpstr>Courier New</vt:lpstr>
      <vt:lpstr>Segoe UI Light</vt:lpstr>
      <vt:lpstr>Segoe UI Semilight</vt:lpstr>
      <vt:lpstr>Times New Roman</vt:lpstr>
      <vt:lpstr>Verdana</vt:lpstr>
      <vt:lpstr>Wingdings</vt:lpstr>
      <vt:lpstr>ITF UG blue  2023</vt:lpstr>
      <vt:lpstr>Data quality</vt:lpstr>
      <vt:lpstr>PowerPoint Presentation</vt:lpstr>
      <vt:lpstr>Orange words</vt:lpstr>
      <vt:lpstr>Learning objectives</vt:lpstr>
      <vt:lpstr>What is Data Quality?</vt:lpstr>
      <vt:lpstr>Why is Data Bad?</vt:lpstr>
      <vt:lpstr>Approaches to Data Quality</vt:lpstr>
      <vt:lpstr>You do the talking</vt:lpstr>
      <vt:lpstr>Homework</vt:lpstr>
      <vt:lpstr>PowerPoint Presentation</vt:lpstr>
      <vt:lpstr>Daily Cagr for Tesla: example input</vt:lpstr>
      <vt:lpstr>PowerPoint Presentation</vt:lpstr>
      <vt:lpstr>Text manipulation</vt:lpstr>
      <vt:lpstr>Strings and Characters</vt:lpstr>
      <vt:lpstr>Testing Numbers</vt:lpstr>
      <vt:lpstr>Inserting and Removing </vt:lpstr>
      <vt:lpstr>Finding </vt:lpstr>
      <vt:lpstr>Composing text</vt:lpstr>
      <vt:lpstr>Trimming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198</cp:revision>
  <dcterms:created xsi:type="dcterms:W3CDTF">2003-01-13T16:56:26Z</dcterms:created>
  <dcterms:modified xsi:type="dcterms:W3CDTF">2024-02-20T17:17:33Z</dcterms:modified>
</cp:coreProperties>
</file>