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399" r:id="rId2"/>
    <p:sldId id="386" r:id="rId3"/>
    <p:sldId id="409" r:id="rId4"/>
    <p:sldId id="458" r:id="rId5"/>
    <p:sldId id="451" r:id="rId6"/>
    <p:sldId id="454" r:id="rId7"/>
    <p:sldId id="455" r:id="rId8"/>
    <p:sldId id="453" r:id="rId9"/>
    <p:sldId id="459" r:id="rId10"/>
    <p:sldId id="394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FFFFCC"/>
    <a:srgbClr val="A50021"/>
    <a:srgbClr val="CCFFFF"/>
    <a:srgbClr val="FFFF99"/>
    <a:srgbClr val="66FF3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144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reading: TDWI Smart Companies Report 2003, available at www.tdwi.org</a:t>
            </a:r>
          </a:p>
          <a:p>
            <a:endParaRPr lang="en-US" dirty="0"/>
          </a:p>
          <a:p>
            <a:r>
              <a:rPr lang="en-US" dirty="0"/>
              <a:t>Data warehousing</a:t>
            </a:r>
            <a:r>
              <a:rPr lang="en-US" baseline="0" dirty="0"/>
              <a:t> includes two parts – getting data in, and getting data out. Getting data in is the hard part – it includes taking data from source systems, transforming the data, and loading it into an integrated data store. Getting data in is 80 % of time and resources, and 50% of unexpected costs.</a:t>
            </a:r>
          </a:p>
          <a:p>
            <a:endParaRPr lang="en-US" baseline="0" dirty="0"/>
          </a:p>
          <a:p>
            <a:r>
              <a:rPr lang="en-US" baseline="0" dirty="0"/>
              <a:t>Getting data out is the fun part – it include the BI tools that casual and power users use to access the data warehouse data. When users use the data, they can deliver value to the organization.</a:t>
            </a:r>
          </a:p>
          <a:p>
            <a:endParaRPr lang="en-US" baseline="0" dirty="0"/>
          </a:p>
          <a:p>
            <a:r>
              <a:rPr lang="en-US" baseline="0" dirty="0"/>
              <a:t>The data store in the middle can be an enterprise data warehouse, a data warehouse with dependent data marts, independent data marts, or a federated database environment. Typically, the independent data mart approach is least effective.</a:t>
            </a:r>
          </a:p>
          <a:p>
            <a:endParaRPr lang="en-US" baseline="0" dirty="0"/>
          </a:p>
          <a:p>
            <a:r>
              <a:rPr lang="en-US" baseline="0" dirty="0"/>
              <a:t>The focus of today is on designing the data structures for a dependent or independent data mart that is tuned for on-line analytical processing (OLAP).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DE62-05D3-4961-B6C1-896B0802E5D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6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5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831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571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9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0791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83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041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0050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470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tools:</a:t>
            </a:r>
            <a:br>
              <a:rPr lang="en-US" dirty="0"/>
            </a:br>
            <a:r>
              <a:rPr lang="en-US" dirty="0"/>
              <a:t>Excel’s Pivot table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620000" y="2457450"/>
            <a:ext cx="15240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Last unit of the BI segment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Increased Comfort level with coding, VBA, Excel?</a:t>
            </a:r>
          </a:p>
          <a:p>
            <a:r>
              <a:rPr lang="en-US" dirty="0"/>
              <a:t>Have a team/looking for one?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6" y="3767256"/>
            <a:ext cx="1257300" cy="88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BI: the big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999642"/>
            <a:ext cx="3785488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Transactions / Operations</a:t>
            </a:r>
          </a:p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Real time, individual, action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8291" y="999641"/>
            <a:ext cx="4539509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Clr>
                <a:schemeClr val="tx1"/>
              </a:buClr>
              <a:defRPr sz="1800" b="1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Business intelligence &amp; Analytics</a:t>
            </a:r>
          </a:p>
          <a:p>
            <a:r>
              <a:rPr lang="en-US" dirty="0"/>
              <a:t>Historical, aggregate, decision-oriented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36477" y="1657350"/>
            <a:ext cx="102044" cy="312196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 descr="C:\Users\sg6m\AppData\Local\Microsoft\Windows\Temporary Internet Files\Content.IE5\ICPGRI4L\MC900360938[1]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8" y="2697452"/>
            <a:ext cx="585088" cy="5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1295400" y="2146721"/>
            <a:ext cx="457200" cy="2039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V="1">
            <a:off x="1265290" y="3892169"/>
            <a:ext cx="352533" cy="115006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1905000" y="4103299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3735571"/>
            <a:ext cx="513606" cy="666750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1941618" y="1728971"/>
            <a:ext cx="1244336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Trades</a:t>
            </a:r>
          </a:p>
        </p:txBody>
      </p:sp>
      <p:sp>
        <p:nvSpPr>
          <p:cNvPr id="34" name="Can 33"/>
          <p:cNvSpPr/>
          <p:nvPr/>
        </p:nvSpPr>
        <p:spPr>
          <a:xfrm>
            <a:off x="2121711" y="2670500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</a:rPr>
              <a:t>Accounting</a:t>
            </a:r>
          </a:p>
        </p:txBody>
      </p:sp>
      <p:sp>
        <p:nvSpPr>
          <p:cNvPr id="36" name="Can 35"/>
          <p:cNvSpPr/>
          <p:nvPr/>
        </p:nvSpPr>
        <p:spPr>
          <a:xfrm>
            <a:off x="1885404" y="3612029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Mobile app data</a:t>
            </a:r>
          </a:p>
        </p:txBody>
      </p:sp>
      <p:sp>
        <p:nvSpPr>
          <p:cNvPr id="37" name="Can 36"/>
          <p:cNvSpPr/>
          <p:nvPr/>
        </p:nvSpPr>
        <p:spPr>
          <a:xfrm>
            <a:off x="4784075" y="2426899"/>
            <a:ext cx="1263498" cy="1319115"/>
          </a:xfrm>
          <a:prstGeom prst="can">
            <a:avLst>
              <a:gd name="adj" fmla="val 14117"/>
            </a:avLst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2"/>
                </a:solidFill>
              </a:rPr>
              <a:t>Data Warehouse</a:t>
            </a:r>
          </a:p>
          <a:p>
            <a:pPr algn="ctr"/>
            <a:r>
              <a:rPr lang="en-US" sz="1800" b="1" dirty="0">
                <a:solidFill>
                  <a:schemeClr val="bg2"/>
                </a:solidFill>
              </a:rPr>
              <a:t>(DW)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276935" y="2224659"/>
            <a:ext cx="1447465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Extract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Transform (clean)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Load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423580" y="2988775"/>
            <a:ext cx="298184" cy="752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ight Arrow 38"/>
          <p:cNvSpPr/>
          <p:nvPr/>
        </p:nvSpPr>
        <p:spPr>
          <a:xfrm>
            <a:off x="6190174" y="2248710"/>
            <a:ext cx="1350020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Query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Report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Analyze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Visualize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28" y="2471835"/>
            <a:ext cx="1486272" cy="17001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87593" y="467309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16514" y="3867150"/>
            <a:ext cx="145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1528" y="1992578"/>
            <a:ext cx="1486272" cy="7315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Pivot Table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6D36C-FA88-48AF-A3D3-2ACCD5A10BFF}"/>
              </a:ext>
            </a:extLst>
          </p:cNvPr>
          <p:cNvSpPr txBox="1"/>
          <p:nvPr/>
        </p:nvSpPr>
        <p:spPr>
          <a:xfrm>
            <a:off x="3264559" y="1782452"/>
            <a:ext cx="112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ETL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F4ACD-70B9-416F-A7D2-A77AE560D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367"/>
          <a:stretch/>
        </p:blipFill>
        <p:spPr>
          <a:xfrm>
            <a:off x="612744" y="1816892"/>
            <a:ext cx="611920" cy="4199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BF4430-4095-49B0-94D5-B4DA64682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6" y="3796446"/>
            <a:ext cx="1257300" cy="8899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7D5779-4E6C-457B-80AB-58016B540DDA}"/>
              </a:ext>
            </a:extLst>
          </p:cNvPr>
          <p:cNvSpPr txBox="1"/>
          <p:nvPr/>
        </p:nvSpPr>
        <p:spPr>
          <a:xfrm>
            <a:off x="3080053" y="470228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</p:spTree>
    <p:extLst>
      <p:ext uri="{BB962C8B-B14F-4D97-AF65-F5344CB8AC3E}">
        <p14:creationId xmlns:p14="http://schemas.microsoft.com/office/powerpoint/2010/main" val="619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66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ACME GLOBAL!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971550"/>
            <a:ext cx="3809999" cy="4114800"/>
          </a:xfrm>
        </p:spPr>
        <p:txBody>
          <a:bodyPr>
            <a:noAutofit/>
          </a:bodyPr>
          <a:lstStyle/>
          <a:p>
            <a:r>
              <a:rPr lang="en-US" sz="2400" dirty="0"/>
              <a:t>You are a BI/finance consultant at ACME GLOBAL Inc., a company with a global presence.</a:t>
            </a:r>
          </a:p>
          <a:p>
            <a:r>
              <a:rPr lang="en-US" sz="2400" dirty="0"/>
              <a:t>It is year-end and the budget director, wants to check the </a:t>
            </a:r>
            <a:r>
              <a:rPr lang="en-US" sz="2400" dirty="0">
                <a:solidFill>
                  <a:srgbClr val="0066FF"/>
                </a:solidFill>
              </a:rPr>
              <a:t>differences between budgeted costs and actual costs</a:t>
            </a:r>
            <a:r>
              <a:rPr lang="en-US" sz="2400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AutoShape 2" descr="Image result for global 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E56AE-C1A2-423D-AEC0-B70007C6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31" y="1123950"/>
            <a:ext cx="4838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the data model and the data dictionary….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Single table, on a remote RDBMS (SmallBankDB)</a:t>
            </a:r>
          </a:p>
          <a:p>
            <a:r>
              <a:rPr lang="en-US" dirty="0"/>
              <a:t>Doable in Excel, but…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66950"/>
            <a:ext cx="2619375" cy="265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8624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Division   = geography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Category = group of items, e.g., commission, lease, utilities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24A13-C4B5-42AD-BC3D-A693BD8771E9}"/>
              </a:ext>
            </a:extLst>
          </p:cNvPr>
          <p:cNvSpPr txBox="1"/>
          <p:nvPr/>
        </p:nvSpPr>
        <p:spPr>
          <a:xfrm>
            <a:off x="8493604" y="4868096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344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309724" y="2248096"/>
            <a:ext cx="990600" cy="533400"/>
          </a:xfrm>
          <a:prstGeom prst="ellipse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41958" y="895350"/>
            <a:ext cx="2072642" cy="1219200"/>
          </a:xfrm>
          <a:prstGeom prst="can">
            <a:avLst>
              <a:gd name="adj" fmla="val 17127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Remote DBMS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“Smallbank DB”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ACME_Budget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6495" y="2559617"/>
            <a:ext cx="2005705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Memory: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“myDataset” “BudgetDataTbl”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812002" y="1733550"/>
            <a:ext cx="1919389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On screen: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“BudgetDataLO”</a:t>
            </a:r>
          </a:p>
        </p:txBody>
      </p:sp>
      <p:sp>
        <p:nvSpPr>
          <p:cNvPr id="78" name="Right Arrow 77"/>
          <p:cNvSpPr/>
          <p:nvPr/>
        </p:nvSpPr>
        <p:spPr>
          <a:xfrm rot="20284832">
            <a:off x="2434701" y="2835188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 rot="5400000">
            <a:off x="1264919" y="22099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D845B-1B65-47AD-AF64-EA25F4CE389E}"/>
              </a:ext>
            </a:extLst>
          </p:cNvPr>
          <p:cNvGrpSpPr/>
          <p:nvPr/>
        </p:nvGrpSpPr>
        <p:grpSpPr>
          <a:xfrm>
            <a:off x="2421190" y="3033463"/>
            <a:ext cx="4954969" cy="1873815"/>
            <a:chOff x="2421190" y="3033463"/>
            <a:chExt cx="4954969" cy="1873815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5590" y="3378572"/>
              <a:ext cx="1912620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 memory: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“myPivotCache”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88314" y="3383279"/>
              <a:ext cx="1819368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On Screen: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“myPivotTable”</a:t>
              </a:r>
            </a:p>
          </p:txBody>
        </p:sp>
        <p:sp>
          <p:nvSpPr>
            <p:cNvPr id="79" name="Right Arrow 78"/>
            <p:cNvSpPr/>
            <p:nvPr/>
          </p:nvSpPr>
          <p:spPr>
            <a:xfrm rot="2025513">
              <a:off x="2421190" y="3776780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4768202" y="3943349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 rot="19073595">
              <a:off x="7071359" y="3033463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ight Arrow 79">
            <a:extLst>
              <a:ext uri="{FF2B5EF4-FFF2-40B4-BE49-F238E27FC236}">
                <a16:creationId xmlns:a16="http://schemas.microsoft.com/office/drawing/2014/main" id="{42807F0C-C33D-4AA3-B5D2-027E560B084D}"/>
              </a:ext>
            </a:extLst>
          </p:cNvPr>
          <p:cNvSpPr/>
          <p:nvPr/>
        </p:nvSpPr>
        <p:spPr>
          <a:xfrm>
            <a:off x="6019800" y="23623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Pivot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are BI tools for </a:t>
            </a:r>
            <a:r>
              <a:rPr lang="en-US" dirty="0">
                <a:solidFill>
                  <a:srgbClr val="FF9900"/>
                </a:solidFill>
              </a:rPr>
              <a:t>data summarization</a:t>
            </a:r>
          </a:p>
          <a:p>
            <a:r>
              <a:rPr lang="en-US" dirty="0"/>
              <a:t>They </a:t>
            </a:r>
            <a:r>
              <a:rPr lang="en-US" dirty="0">
                <a:solidFill>
                  <a:srgbClr val="FF9900"/>
                </a:solidFill>
              </a:rPr>
              <a:t>aggregate</a:t>
            </a:r>
            <a:r>
              <a:rPr lang="en-US" dirty="0"/>
              <a:t> data according to various </a:t>
            </a:r>
            <a:r>
              <a:rPr lang="en-US" dirty="0">
                <a:solidFill>
                  <a:srgbClr val="FF9900"/>
                </a:solidFill>
              </a:rPr>
              <a:t>dimensions</a:t>
            </a:r>
            <a:r>
              <a:rPr lang="en-US" dirty="0"/>
              <a:t> (e.g., time, location, department, product….)</a:t>
            </a:r>
          </a:p>
          <a:p>
            <a:r>
              <a:rPr lang="en-US" dirty="0"/>
              <a:t>They let you see your data in new ways: </a:t>
            </a:r>
            <a:r>
              <a:rPr lang="en-US" dirty="0">
                <a:solidFill>
                  <a:srgbClr val="FF9900"/>
                </a:solidFill>
              </a:rPr>
              <a:t>slicing </a:t>
            </a:r>
            <a:r>
              <a:rPr lang="en-US" dirty="0"/>
              <a:t>and</a:t>
            </a:r>
            <a:r>
              <a:rPr lang="en-US" dirty="0">
                <a:solidFill>
                  <a:srgbClr val="FF9900"/>
                </a:solidFill>
              </a:rPr>
              <a:t> dicing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9050</TotalTime>
  <Words>488</Words>
  <Application>Microsoft Office PowerPoint</Application>
  <PresentationFormat>On-screen Show (16:9)</PresentationFormat>
  <Paragraphs>83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BI tools: Excel’s Pivot table</vt:lpstr>
      <vt:lpstr>PowerPoint Presentation</vt:lpstr>
      <vt:lpstr>PowerPoint Presentation</vt:lpstr>
      <vt:lpstr>BI: the big picture</vt:lpstr>
      <vt:lpstr>Homework</vt:lpstr>
      <vt:lpstr>Welcome to ACME GLOBAL!</vt:lpstr>
      <vt:lpstr>First, ask about the data model and the data dictionary….</vt:lpstr>
      <vt:lpstr>Pivot Architecture</vt:lpstr>
      <vt:lpstr>Pivot Tables</vt:lpstr>
      <vt:lpstr> 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296</cp:revision>
  <dcterms:created xsi:type="dcterms:W3CDTF">2003-01-13T16:56:26Z</dcterms:created>
  <dcterms:modified xsi:type="dcterms:W3CDTF">2024-02-28T13:56:02Z</dcterms:modified>
</cp:coreProperties>
</file>