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6" r:id="rId1"/>
  </p:sldMasterIdLst>
  <p:notesMasterIdLst>
    <p:notesMasterId r:id="rId19"/>
  </p:notesMasterIdLst>
  <p:sldIdLst>
    <p:sldId id="399" r:id="rId2"/>
    <p:sldId id="386" r:id="rId3"/>
    <p:sldId id="417" r:id="rId4"/>
    <p:sldId id="409" r:id="rId5"/>
    <p:sldId id="418" r:id="rId6"/>
    <p:sldId id="420" r:id="rId7"/>
    <p:sldId id="413" r:id="rId8"/>
    <p:sldId id="415" r:id="rId9"/>
    <p:sldId id="419" r:id="rId10"/>
    <p:sldId id="424" r:id="rId11"/>
    <p:sldId id="416" r:id="rId12"/>
    <p:sldId id="412" r:id="rId13"/>
    <p:sldId id="425" r:id="rId14"/>
    <p:sldId id="426" r:id="rId15"/>
    <p:sldId id="427" r:id="rId16"/>
    <p:sldId id="422" r:id="rId17"/>
    <p:sldId id="414" r:id="rId18"/>
  </p:sldIdLst>
  <p:sldSz cx="9144000" cy="5143500" type="screen16x9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2F2F2"/>
    <a:srgbClr val="A50021"/>
    <a:srgbClr val="FFCC66"/>
    <a:srgbClr val="FF0000"/>
    <a:srgbClr val="FFFFCC"/>
    <a:srgbClr val="CCFFFF"/>
    <a:srgbClr val="FFFF99"/>
    <a:srgbClr val="66FF33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02" autoAdjust="0"/>
    <p:restoredTop sz="94660" autoAdjust="0"/>
  </p:normalViewPr>
  <p:slideViewPr>
    <p:cSldViewPr>
      <p:cViewPr varScale="1">
        <p:scale>
          <a:sx n="146" d="100"/>
          <a:sy n="146" d="100"/>
        </p:scale>
        <p:origin x="108" y="117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34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4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34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fld id="{5E4052EB-748E-4F35-948F-6967857D5B8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8128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F2F066-0B02-482C-BC80-76058A619966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90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668939-29E9-4750-B4EE-CC785320E36E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863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1008CC-61D5-4D5B-9BCD-C05CE07C5C1E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873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052EB-748E-4F35-948F-6967857D5B8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864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50000">
                <a:schemeClr val="accent5">
                  <a:lumMod val="75000"/>
                  <a:lumOff val="25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28750"/>
            <a:ext cx="7467600" cy="21336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66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7150"/>
            <a:ext cx="7467600" cy="8382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24000" y="3638550"/>
            <a:ext cx="7467600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152571" y="2326877"/>
            <a:ext cx="5001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Information Technology In Finance</a:t>
            </a:r>
          </a:p>
        </p:txBody>
      </p:sp>
    </p:spTree>
    <p:extLst>
      <p:ext uri="{BB962C8B-B14F-4D97-AF65-F5344CB8AC3E}">
        <p14:creationId xmlns:p14="http://schemas.microsoft.com/office/powerpoint/2010/main" val="25998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</p:bld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09550"/>
            <a:ext cx="8839200" cy="4800600"/>
          </a:xfrm>
        </p:spPr>
        <p:txBody>
          <a:bodyPr/>
          <a:lstStyle>
            <a:lvl1pPr algn="ctr">
              <a:defRPr sz="8000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Cool Things.</a:t>
            </a:r>
          </a:p>
        </p:txBody>
      </p:sp>
    </p:spTree>
    <p:extLst>
      <p:ext uri="{BB962C8B-B14F-4D97-AF65-F5344CB8AC3E}">
        <p14:creationId xmlns:p14="http://schemas.microsoft.com/office/powerpoint/2010/main" val="14310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34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24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Critical Thinking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38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I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50000">
                <a:schemeClr val="accent5">
                  <a:lumMod val="75000"/>
                  <a:lumOff val="25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24000" y="3638550"/>
            <a:ext cx="7467600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152571" y="2326877"/>
            <a:ext cx="5001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Information Technology In Finance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D20A74-6754-49A6-A2D8-34032962D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31" y="704851"/>
            <a:ext cx="5733189" cy="2895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750857-CD18-4720-9582-E9D7009AB1A1}"/>
              </a:ext>
            </a:extLst>
          </p:cNvPr>
          <p:cNvSpPr txBox="1"/>
          <p:nvPr/>
        </p:nvSpPr>
        <p:spPr>
          <a:xfrm>
            <a:off x="6447337" y="2571750"/>
            <a:ext cx="26421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14400" rtl="0" eaLnBrk="1" latinLnBrk="0" hangingPunct="1">
              <a:spcBef>
                <a:spcPct val="0"/>
              </a:spcBef>
              <a:buNone/>
            </a:pPr>
            <a:r>
              <a:rPr lang="en-US" sz="66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WINIT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29E20E-7979-4235-B30E-A1EBAAFE16FB}"/>
              </a:ext>
            </a:extLst>
          </p:cNvPr>
          <p:cNvSpPr txBox="1"/>
          <p:nvPr/>
        </p:nvSpPr>
        <p:spPr>
          <a:xfrm>
            <a:off x="6440542" y="3758742"/>
            <a:ext cx="2642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What Is New in IT</a:t>
            </a:r>
          </a:p>
        </p:txBody>
      </p:sp>
    </p:spTree>
    <p:extLst>
      <p:ext uri="{BB962C8B-B14F-4D97-AF65-F5344CB8AC3E}">
        <p14:creationId xmlns:p14="http://schemas.microsoft.com/office/powerpoint/2010/main" val="108011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</p:bld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181100"/>
            <a:ext cx="8534400" cy="39624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12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46710" y="133350"/>
            <a:ext cx="8763000" cy="48538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Title No Text Layout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5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89AED-2E1B-4B0F-8BC8-2DEBFA88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471862"/>
            <a:ext cx="2971800" cy="167163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ECC055-0228-4637-8A5C-8BF92B1947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895350"/>
            <a:ext cx="5791200" cy="3959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E8D9F6-3A9B-4DD2-9E43-80B004115063}"/>
              </a:ext>
            </a:extLst>
          </p:cNvPr>
          <p:cNvSpPr txBox="1"/>
          <p:nvPr/>
        </p:nvSpPr>
        <p:spPr>
          <a:xfrm>
            <a:off x="228600" y="-33804"/>
            <a:ext cx="5448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r>
              <a:rPr lang="en-US" sz="54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Critical Thinking</a:t>
            </a:r>
          </a:p>
        </p:txBody>
      </p:sp>
    </p:spTree>
    <p:extLst>
      <p:ext uri="{BB962C8B-B14F-4D97-AF65-F5344CB8AC3E}">
        <p14:creationId xmlns:p14="http://schemas.microsoft.com/office/powerpoint/2010/main" val="131435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rhp3rpah[1]">
            <a:extLst>
              <a:ext uri="{FF2B5EF4-FFF2-40B4-BE49-F238E27FC236}">
                <a16:creationId xmlns:a16="http://schemas.microsoft.com/office/drawing/2014/main" id="{B78BB5D3-653A-4C17-BCE8-C0C18FDDA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31243"/>
            <a:ext cx="1108901" cy="9275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4D0509-F0FC-4640-BC0F-67A19A2B2E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971550"/>
            <a:ext cx="64770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F5B3E3-F2A6-4A6A-8C99-B675286204B9}"/>
              </a:ext>
            </a:extLst>
          </p:cNvPr>
          <p:cNvSpPr txBox="1"/>
          <p:nvPr/>
        </p:nvSpPr>
        <p:spPr>
          <a:xfrm>
            <a:off x="228600" y="-33804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r>
              <a:rPr lang="en-US" sz="54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You do the talking</a:t>
            </a:r>
          </a:p>
        </p:txBody>
      </p:sp>
    </p:spTree>
    <p:extLst>
      <p:ext uri="{BB962C8B-B14F-4D97-AF65-F5344CB8AC3E}">
        <p14:creationId xmlns:p14="http://schemas.microsoft.com/office/powerpoint/2010/main" val="37764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428750"/>
            <a:ext cx="8534400" cy="37147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64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5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F25C6-8323-4BCC-B87E-6821B1A51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F51ED-5A7C-4576-BFE8-E6D46C3B6B44}"/>
              </a:ext>
            </a:extLst>
          </p:cNvPr>
          <p:cNvSpPr/>
          <p:nvPr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1AB094-6034-49EE-8681-3A872BB12D75}"/>
              </a:ext>
            </a:extLst>
          </p:cNvPr>
          <p:cNvSpPr/>
          <p:nvPr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02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50000">
                <a:schemeClr val="accent5">
                  <a:lumMod val="75000"/>
                  <a:lumOff val="25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71550"/>
            <a:ext cx="8610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819150"/>
            <a:ext cx="8763000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43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3" grpId="7" animBg="1"/>
      <p:bldP spid="13" grpId="8" animBg="1"/>
      <p:bldP spid="13" grpId="9" animBg="1"/>
      <p:bldP spid="13" grpId="10" animBg="1"/>
      <p:bldP spid="13" grpId="11" animBg="1"/>
      <p:bldP spid="13" grpId="12" animBg="1"/>
      <p:bldP spid="13" grpId="13" animBg="1"/>
    </p:bld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b="0" kern="1200" cap="none" spc="0">
          <a:ln>
            <a:noFill/>
          </a:ln>
          <a:solidFill>
            <a:schemeClr val="tx1"/>
          </a:solidFill>
          <a:effectLst/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Clr>
          <a:srgbClr val="FF9900"/>
        </a:buClr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99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200150" indent="-285750" algn="l" defTabSz="914400" rtl="0" eaLnBrk="1" latinLnBrk="0" hangingPunct="1">
        <a:spcBef>
          <a:spcPct val="20000"/>
        </a:spcBef>
        <a:buClr>
          <a:srgbClr val="FF99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57350" indent="-285750" algn="l" defTabSz="914400" rtl="0" eaLnBrk="1" latinLnBrk="0" hangingPunct="1">
        <a:spcBef>
          <a:spcPct val="20000"/>
        </a:spcBef>
        <a:buClr>
          <a:srgbClr val="FF99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114550" indent="-285750" algn="l" defTabSz="914400" rtl="0" eaLnBrk="1" latinLnBrk="0" hangingPunct="1">
        <a:spcBef>
          <a:spcPct val="20000"/>
        </a:spcBef>
        <a:buClr>
          <a:srgbClr val="FF99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avefleet.com/2009/02/3-steps-to-better-objectives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9300" y="1428750"/>
            <a:ext cx="3162300" cy="2133600"/>
          </a:xfrm>
        </p:spPr>
        <p:txBody>
          <a:bodyPr/>
          <a:lstStyle/>
          <a:p>
            <a:r>
              <a:rPr lang="en-US" sz="6000" dirty="0"/>
              <a:t>Financial Analytics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Stefano Grazioli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320741-9576-49B3-A135-04E6B9A4C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356F73-6029-4227-A8A8-A12EA85C0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28750"/>
            <a:ext cx="7467600" cy="2133600"/>
          </a:xfrm>
        </p:spPr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3362004-14F3-47E0-8202-ECB974E6C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67150"/>
            <a:ext cx="7467600" cy="838200"/>
          </a:xfrm>
        </p:spPr>
        <p:txBody>
          <a:bodyPr/>
          <a:lstStyle/>
          <a:p>
            <a:r>
              <a:rPr lang="en-US" dirty="0"/>
              <a:t>All column names in all tables are to be considered orange words.</a:t>
            </a:r>
          </a:p>
        </p:txBody>
      </p:sp>
    </p:spTree>
    <p:extLst>
      <p:ext uri="{BB962C8B-B14F-4D97-AF65-F5344CB8AC3E}">
        <p14:creationId xmlns:p14="http://schemas.microsoft.com/office/powerpoint/2010/main" val="22551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model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81000" y="4889500"/>
            <a:ext cx="8763000" cy="249238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dirty="0"/>
              <a:t>Each database has a full instance of the tournament. Each has all the tables. Different instances = different data</a:t>
            </a:r>
          </a:p>
        </p:txBody>
      </p:sp>
      <p:sp>
        <p:nvSpPr>
          <p:cNvPr id="9" name="Flowchart: Magnetic Disk 8"/>
          <p:cNvSpPr/>
          <p:nvPr/>
        </p:nvSpPr>
        <p:spPr>
          <a:xfrm>
            <a:off x="1447800" y="2313327"/>
            <a:ext cx="1752600" cy="1676400"/>
          </a:xfrm>
          <a:prstGeom prst="flowChartMagneticDisk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</a:rPr>
              <a:t>Hedge</a:t>
            </a:r>
            <a:br>
              <a:rPr lang="en-US" sz="1800" b="1" dirty="0">
                <a:solidFill>
                  <a:schemeClr val="bg1"/>
                </a:solidFill>
                <a:effectLst/>
              </a:rPr>
            </a:br>
            <a:r>
              <a:rPr lang="en-US" sz="1800" b="1" dirty="0">
                <a:solidFill>
                  <a:schemeClr val="bg1"/>
                </a:solidFill>
                <a:effectLst/>
              </a:rPr>
              <a:t>Tournament</a:t>
            </a:r>
            <a:br>
              <a:rPr lang="en-US" sz="1800" b="1" dirty="0">
                <a:solidFill>
                  <a:schemeClr val="bg1"/>
                </a:solidFill>
                <a:effectLst/>
              </a:rPr>
            </a:br>
            <a:r>
              <a:rPr lang="en-US" sz="1800" b="1" dirty="0">
                <a:solidFill>
                  <a:schemeClr val="bg1"/>
                </a:solidFill>
                <a:effectLst/>
              </a:rPr>
              <a:t>ALPHA</a:t>
            </a:r>
          </a:p>
        </p:txBody>
      </p:sp>
      <p:sp>
        <p:nvSpPr>
          <p:cNvPr id="12" name="Flowchart: Magnetic Disk 11"/>
          <p:cNvSpPr/>
          <p:nvPr/>
        </p:nvSpPr>
        <p:spPr>
          <a:xfrm>
            <a:off x="5486400" y="2310656"/>
            <a:ext cx="1752600" cy="1676400"/>
          </a:xfrm>
          <a:prstGeom prst="flowChartMagneticDisk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</a:rPr>
              <a:t>Hedge</a:t>
            </a:r>
            <a:br>
              <a:rPr lang="en-US" sz="1800" b="1" dirty="0">
                <a:solidFill>
                  <a:schemeClr val="bg1"/>
                </a:solidFill>
                <a:effectLst/>
              </a:rPr>
            </a:br>
            <a:r>
              <a:rPr lang="en-US" sz="1800" b="1" dirty="0">
                <a:solidFill>
                  <a:schemeClr val="bg1"/>
                </a:solidFill>
                <a:effectLst/>
              </a:rPr>
              <a:t>Tournament</a:t>
            </a:r>
            <a:br>
              <a:rPr lang="en-US" sz="1800" b="1" dirty="0">
                <a:solidFill>
                  <a:schemeClr val="bg1"/>
                </a:solidFill>
                <a:effectLst/>
              </a:rPr>
            </a:br>
            <a:r>
              <a:rPr lang="en-US" sz="1800" b="1" dirty="0">
                <a:solidFill>
                  <a:schemeClr val="bg1"/>
                </a:solidFill>
                <a:effectLst/>
              </a:rPr>
              <a:t>GAMMA</a:t>
            </a:r>
          </a:p>
        </p:txBody>
      </p:sp>
      <p:sp>
        <p:nvSpPr>
          <p:cNvPr id="13" name="Flowchart: Magnetic Disk 12"/>
          <p:cNvSpPr/>
          <p:nvPr/>
        </p:nvSpPr>
        <p:spPr>
          <a:xfrm>
            <a:off x="3493806" y="2313327"/>
            <a:ext cx="1752600" cy="1676400"/>
          </a:xfrm>
          <a:prstGeom prst="flowChartMagneticDisk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</a:rPr>
              <a:t>Hedge</a:t>
            </a:r>
            <a:br>
              <a:rPr lang="en-US" sz="1800" b="1" dirty="0">
                <a:solidFill>
                  <a:schemeClr val="bg1"/>
                </a:solidFill>
                <a:effectLst/>
              </a:rPr>
            </a:br>
            <a:r>
              <a:rPr lang="en-US" sz="1800" b="1" dirty="0">
                <a:solidFill>
                  <a:schemeClr val="bg1"/>
                </a:solidFill>
                <a:effectLst/>
              </a:rPr>
              <a:t>Tournament</a:t>
            </a:r>
            <a:br>
              <a:rPr lang="en-US" sz="1800" b="1" dirty="0">
                <a:solidFill>
                  <a:schemeClr val="bg1"/>
                </a:solidFill>
                <a:effectLst/>
              </a:rPr>
            </a:br>
            <a:r>
              <a:rPr lang="en-US" sz="1800" b="1" dirty="0">
                <a:solidFill>
                  <a:schemeClr val="bg1"/>
                </a:solidFill>
                <a:effectLst/>
              </a:rPr>
              <a:t>BETA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14400" y="1657350"/>
            <a:ext cx="6858000" cy="2819400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ash"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4027232" y="1060652"/>
            <a:ext cx="3754426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  <a:t>SERVER: f-sg6m-s4.comm.virginia.edu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6096000" y="1378740"/>
            <a:ext cx="1712008" cy="16927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  <a:t>Microsoft RDBMS sql server </a:t>
            </a:r>
          </a:p>
        </p:txBody>
      </p:sp>
    </p:spTree>
    <p:extLst>
      <p:ext uri="{BB962C8B-B14F-4D97-AF65-F5344CB8AC3E}">
        <p14:creationId xmlns:p14="http://schemas.microsoft.com/office/powerpoint/2010/main" val="15410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23" b="3920"/>
          <a:stretch/>
        </p:blipFill>
        <p:spPr>
          <a:xfrm>
            <a:off x="990600" y="1477309"/>
            <a:ext cx="7467600" cy="3657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Datamodel is the same in the three DBs, but data may be different</a:t>
            </a:r>
          </a:p>
        </p:txBody>
      </p:sp>
    </p:spTree>
    <p:extLst>
      <p:ext uri="{BB962C8B-B14F-4D97-AF65-F5344CB8AC3E}">
        <p14:creationId xmlns:p14="http://schemas.microsoft.com/office/powerpoint/2010/main" val="114971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706888-8739-423E-906B-1D6952DA4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462"/>
            <a:ext cx="9144000" cy="406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84019-D1CD-4A12-AC97-BD5FAE3914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rulebook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3A1B6C-7A19-4324-80F9-6BEBB14393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For the Hedge Tournament</a:t>
            </a:r>
          </a:p>
        </p:txBody>
      </p:sp>
    </p:spTree>
    <p:extLst>
      <p:ext uri="{BB962C8B-B14F-4D97-AF65-F5344CB8AC3E}">
        <p14:creationId xmlns:p14="http://schemas.microsoft.com/office/powerpoint/2010/main" val="12775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20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6A819-922F-42E2-8298-1A26E42C40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45050"/>
            <a:ext cx="223838" cy="274638"/>
          </a:xfrm>
        </p:spPr>
        <p:txBody>
          <a:bodyPr/>
          <a:lstStyle/>
          <a:p>
            <a:fld id="{70D1A9CD-F3D1-40E9-97D1-3B6EEF89FC1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2499B-B652-4B37-A40B-280073AD13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</a14:imgLayer>
                </a14:imgProps>
              </a:ext>
            </a:extLst>
          </a:blip>
          <a:srcRect t="2828"/>
          <a:stretch/>
        </p:blipFill>
        <p:spPr>
          <a:xfrm>
            <a:off x="27105" y="23813"/>
            <a:ext cx="8982084" cy="510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4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l="1852" t="23651" b="2129"/>
          <a:stretch/>
        </p:blipFill>
        <p:spPr>
          <a:xfrm>
            <a:off x="13741" y="0"/>
            <a:ext cx="91065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Easy meter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Analytics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799" y="891489"/>
            <a:ext cx="8762999" cy="39624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</a:rPr>
              <a:t>Financial analytics</a:t>
            </a:r>
            <a:r>
              <a:rPr lang="en-US" sz="3200" dirty="0"/>
              <a:t> is the application of quantitative methods to financial problems:</a:t>
            </a:r>
            <a:br>
              <a:rPr lang="en-US" sz="3200" dirty="0"/>
            </a:br>
            <a:r>
              <a:rPr lang="en-US" sz="3200" dirty="0"/>
              <a:t>QF, Financial Engineering are synonyms.</a:t>
            </a:r>
            <a:br>
              <a:rPr lang="en-US" sz="3200" dirty="0"/>
            </a:br>
            <a:r>
              <a:rPr lang="en-US" sz="1800" dirty="0"/>
              <a:t> </a:t>
            </a:r>
            <a:br>
              <a:rPr lang="en-US" sz="3200" dirty="0"/>
            </a:br>
            <a:r>
              <a:rPr lang="en-US" sz="2800" dirty="0"/>
              <a:t>We focus on the IT</a:t>
            </a:r>
            <a:br>
              <a:rPr lang="en-US" sz="2800" dirty="0"/>
            </a:br>
            <a:r>
              <a:rPr lang="en-US" sz="2800" dirty="0"/>
              <a:t>aspect of financial</a:t>
            </a:r>
            <a:br>
              <a:rPr lang="en-US" sz="2800" dirty="0"/>
            </a:br>
            <a:r>
              <a:rPr lang="en-US" sz="2800" dirty="0"/>
              <a:t>analytics.</a:t>
            </a:r>
            <a:br>
              <a:rPr lang="en-US" sz="2800" dirty="0"/>
            </a:br>
            <a:r>
              <a:rPr lang="en-US" sz="2800" dirty="0"/>
              <a:t>Learning by doing:</a:t>
            </a:r>
            <a:br>
              <a:rPr lang="en-US" sz="2800" dirty="0"/>
            </a:br>
            <a:r>
              <a:rPr lang="en-US" sz="2800" dirty="0"/>
              <a:t>the Hedge Tournament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5ED626-66ED-4EAF-BC0A-A8DADDF3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317" y="2495550"/>
            <a:ext cx="4634918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do the talking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Name, major…</a:t>
            </a:r>
          </a:p>
          <a:p>
            <a:r>
              <a:rPr lang="en-US" dirty="0"/>
              <a:t>Comfort with VBA, Excel</a:t>
            </a:r>
          </a:p>
          <a:p>
            <a:r>
              <a:rPr lang="en-US" dirty="0"/>
              <a:t>Do you have a team?</a:t>
            </a:r>
          </a:p>
          <a:p>
            <a:r>
              <a:rPr lang="en-US" dirty="0"/>
              <a:t>Things you like about the class</a:t>
            </a:r>
          </a:p>
          <a:p>
            <a:r>
              <a:rPr lang="en-US" dirty="0"/>
              <a:t>Things that can be improved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9876" name="Picture 4" descr="rhp3rpah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7288" y="115062"/>
            <a:ext cx="1776413" cy="148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191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665F6-5E0D-4D40-8CBC-8F7D91B967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“Spartan” Trader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3BD59C-699D-4CC9-B4F8-D9DFBAEC34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robotrader</a:t>
            </a:r>
            <a:r>
              <a:rPr lang="en-US" dirty="0"/>
              <a:t> / algo-trader</a:t>
            </a:r>
          </a:p>
        </p:txBody>
      </p:sp>
    </p:spTree>
    <p:extLst>
      <p:ext uri="{BB962C8B-B14F-4D97-AF65-F5344CB8AC3E}">
        <p14:creationId xmlns:p14="http://schemas.microsoft.com/office/powerpoint/2010/main" val="147846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1AD08-AC10-4437-82B0-2F54FEF35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Tournament objective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359840-CBE9-4A66-9D84-99DBE82F37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1075953"/>
            <a:ext cx="8534400" cy="38004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Given an </a:t>
            </a:r>
            <a:r>
              <a:rPr lang="en-US" dirty="0">
                <a:solidFill>
                  <a:srgbClr val="FF9900"/>
                </a:solidFill>
              </a:rPr>
              <a:t>illiquid</a:t>
            </a:r>
            <a:r>
              <a:rPr lang="en-US" dirty="0"/>
              <a:t> portfolio of stocks and options, plus some cash,</a:t>
            </a:r>
          </a:p>
          <a:p>
            <a:pPr marL="0" indent="0">
              <a:buNone/>
            </a:pPr>
            <a:r>
              <a:rPr lang="en-US" dirty="0"/>
              <a:t>invest the cash</a:t>
            </a:r>
            <a:br>
              <a:rPr lang="en-US" dirty="0"/>
            </a:br>
            <a:r>
              <a:rPr lang="en-US" dirty="0"/>
              <a:t>to </a:t>
            </a:r>
            <a:r>
              <a:rPr lang="en-US" dirty="0">
                <a:solidFill>
                  <a:srgbClr val="FF9900"/>
                </a:solidFill>
              </a:rPr>
              <a:t>minimize the risk of losses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02CAA-6ED7-4A2B-B338-F729486A9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289449-68D1-428A-A7DD-A5709100E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10350" y="3162300"/>
            <a:ext cx="238125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3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845050"/>
            <a:ext cx="223838" cy="274638"/>
          </a:xfrm>
        </p:spPr>
        <p:txBody>
          <a:bodyPr/>
          <a:lstStyle/>
          <a:p>
            <a:fld id="{70D1A9CD-F3D1-40E9-97D1-3B6EEF89FC1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90" y="-1"/>
            <a:ext cx="8717510" cy="514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478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67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CD45A-0835-4BD5-8DAF-CC43979D9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Spartan Trader functionality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265CB-A0A7-4EEB-B042-E2BA3D9CF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057486B-1A5A-4210-845A-500F58DB8C39}"/>
              </a:ext>
            </a:extLst>
          </p:cNvPr>
          <p:cNvSpPr/>
          <p:nvPr/>
        </p:nvSpPr>
        <p:spPr>
          <a:xfrm>
            <a:off x="914400" y="1453247"/>
            <a:ext cx="3124200" cy="1341656"/>
          </a:xfrm>
          <a:prstGeom prst="ellipse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Access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data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092025-C8C8-4DE4-8204-26A9B2511666}"/>
              </a:ext>
            </a:extLst>
          </p:cNvPr>
          <p:cNvSpPr/>
          <p:nvPr/>
        </p:nvSpPr>
        <p:spPr>
          <a:xfrm>
            <a:off x="990600" y="3359150"/>
            <a:ext cx="3124200" cy="134165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Compute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metrics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DDA4D69-3FFF-4050-B16D-0DD9CFBEA4BE}"/>
              </a:ext>
            </a:extLst>
          </p:cNvPr>
          <p:cNvSpPr/>
          <p:nvPr/>
        </p:nvSpPr>
        <p:spPr>
          <a:xfrm>
            <a:off x="4953000" y="1453247"/>
            <a:ext cx="3124200" cy="134165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Trade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securities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39EC87-1D51-4036-8F8C-66E5AADCDBAB}"/>
              </a:ext>
            </a:extLst>
          </p:cNvPr>
          <p:cNvSpPr/>
          <p:nvPr/>
        </p:nvSpPr>
        <p:spPr>
          <a:xfrm>
            <a:off x="5029202" y="3333750"/>
            <a:ext cx="3124200" cy="134165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Recommend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actions</a:t>
            </a:r>
          </a:p>
        </p:txBody>
      </p:sp>
    </p:spTree>
    <p:extLst>
      <p:ext uri="{BB962C8B-B14F-4D97-AF65-F5344CB8AC3E}">
        <p14:creationId xmlns:p14="http://schemas.microsoft.com/office/powerpoint/2010/main" val="18656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TF UG blue  2023">
  <a:themeElements>
    <a:clrScheme name="MSCommerce">
      <a:dk1>
        <a:srgbClr val="000000"/>
      </a:dk1>
      <a:lt1>
        <a:srgbClr val="FFFFFF"/>
      </a:lt1>
      <a:dk2>
        <a:srgbClr val="595959"/>
      </a:dk2>
      <a:lt2>
        <a:srgbClr val="FFFFFF"/>
      </a:lt2>
      <a:accent1>
        <a:srgbClr val="CC0000"/>
      </a:accent1>
      <a:accent2>
        <a:srgbClr val="FF0000"/>
      </a:accent2>
      <a:accent3>
        <a:srgbClr val="336699"/>
      </a:accent3>
      <a:accent4>
        <a:srgbClr val="FFFF00"/>
      </a:accent4>
      <a:accent5>
        <a:srgbClr val="000032"/>
      </a:accent5>
      <a:accent6>
        <a:srgbClr val="00B0F0"/>
      </a:accent6>
      <a:hlink>
        <a:srgbClr val="336699"/>
      </a:hlink>
      <a:folHlink>
        <a:srgbClr val="9A0000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effectLst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TF UG blue  2023" id="{DF2775FF-943D-4CF0-B5DC-BA2B834F9F5B}" vid="{397EBDE9-D7C7-4C58-A80B-329828E67D9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ITF UG blue  2023</Template>
  <TotalTime>8777</TotalTime>
  <Words>224</Words>
  <Application>Microsoft Office PowerPoint</Application>
  <PresentationFormat>On-screen Show (16:9)</PresentationFormat>
  <Paragraphs>48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Segoe UI Light</vt:lpstr>
      <vt:lpstr>Segoe UI Semilight</vt:lpstr>
      <vt:lpstr>Times New Roman</vt:lpstr>
      <vt:lpstr>Verdana</vt:lpstr>
      <vt:lpstr>Wingdings</vt:lpstr>
      <vt:lpstr>ITF UG blue  2023</vt:lpstr>
      <vt:lpstr>Financial Analytics</vt:lpstr>
      <vt:lpstr>PowerPoint Presentation</vt:lpstr>
      <vt:lpstr>Financial Analytics</vt:lpstr>
      <vt:lpstr>You do the talking</vt:lpstr>
      <vt:lpstr>The “Spartan” Trader</vt:lpstr>
      <vt:lpstr>Tournament objective</vt:lpstr>
      <vt:lpstr>PowerPoint Presentation</vt:lpstr>
      <vt:lpstr>PowerPoint Presentation</vt:lpstr>
      <vt:lpstr>Spartan Trader functionality</vt:lpstr>
      <vt:lpstr>Homework</vt:lpstr>
      <vt:lpstr>Data model</vt:lpstr>
      <vt:lpstr>Datamodel is the same in the three DBs, but data may be different</vt:lpstr>
      <vt:lpstr>PowerPoint Presentation</vt:lpstr>
      <vt:lpstr>The rulebook</vt:lpstr>
      <vt:lpstr>PowerPoint Presentation</vt:lpstr>
      <vt:lpstr>PowerPoint Presentation</vt:lpstr>
      <vt:lpstr>PowerPoint Presentation</vt:lpstr>
    </vt:vector>
  </TitlesOfParts>
  <Company>University of Virginia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xyz</dc:creator>
  <cp:lastModifiedBy>Grazioli, Stefano (sg6m)</cp:lastModifiedBy>
  <cp:revision>310</cp:revision>
  <dcterms:created xsi:type="dcterms:W3CDTF">2003-01-13T16:56:26Z</dcterms:created>
  <dcterms:modified xsi:type="dcterms:W3CDTF">2024-03-12T02:40:51Z</dcterms:modified>
</cp:coreProperties>
</file>