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4" r:id="rId1"/>
  </p:sldMasterIdLst>
  <p:notesMasterIdLst>
    <p:notesMasterId r:id="rId12"/>
  </p:notesMasterIdLst>
  <p:sldIdLst>
    <p:sldId id="399" r:id="rId2"/>
    <p:sldId id="386" r:id="rId3"/>
    <p:sldId id="409" r:id="rId4"/>
    <p:sldId id="434" r:id="rId5"/>
    <p:sldId id="433" r:id="rId6"/>
    <p:sldId id="432" r:id="rId7"/>
    <p:sldId id="435" r:id="rId8"/>
    <p:sldId id="431" r:id="rId9"/>
    <p:sldId id="437" r:id="rId10"/>
    <p:sldId id="436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egoe UI Light" panose="020B0502040204020203" pitchFamily="34" charset="0"/>
      <p:regular r:id="rId17"/>
      <p:italic r:id="rId18"/>
    </p:embeddedFont>
    <p:embeddedFont>
      <p:font typeface="Segoe UI Semibold" panose="020B0702040204020203" pitchFamily="34" charset="0"/>
      <p:bold r:id="rId19"/>
      <p:boldItalic r:id="rId20"/>
    </p:embeddedFont>
    <p:embeddedFont>
      <p:font typeface="Segoe UI Semilight" panose="020B0402040204020203" pitchFamily="34" charset="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3300"/>
    <a:srgbClr val="FFCC66"/>
    <a:srgbClr val="FF0000"/>
    <a:srgbClr val="FFFFCC"/>
    <a:srgbClr val="A50021"/>
    <a:srgbClr val="CCFFFF"/>
    <a:srgbClr val="FFFF99"/>
    <a:srgbClr val="66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146" d="100"/>
          <a:sy n="146" d="100"/>
        </p:scale>
        <p:origin x="108" y="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0BD22-3793-4A2E-A277-C486C74A35B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2697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5150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3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7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77038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29576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9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4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52613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7522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3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05500" y="1428750"/>
            <a:ext cx="3086100" cy="2133600"/>
          </a:xfrm>
        </p:spPr>
        <p:txBody>
          <a:bodyPr/>
          <a:lstStyle/>
          <a:p>
            <a:r>
              <a:rPr lang="en-US" dirty="0"/>
              <a:t>Trading Options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05500" y="3867150"/>
            <a:ext cx="3086100" cy="838200"/>
          </a:xfrm>
        </p:spPr>
        <p:txBody>
          <a:bodyPr>
            <a:normAutofit/>
          </a:bodyPr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A6980-B1E1-44B6-9AD9-1A3A85207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4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62EE8-F706-4D48-8C81-B2C4B61C2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38112"/>
            <a:ext cx="75533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Easy meter</a:t>
            </a:r>
          </a:p>
          <a:p>
            <a:r>
              <a:rPr lang="en-US" sz="3200" dirty="0"/>
              <a:t>Extra video on repairing folders, certificates, trust</a:t>
            </a:r>
          </a:p>
          <a:p>
            <a:r>
              <a:rPr lang="en-US" sz="3200" dirty="0"/>
              <a:t>Companies in your portfolio</a:t>
            </a:r>
          </a:p>
          <a:p>
            <a:r>
              <a:rPr lang="en-US" sz="3200" dirty="0"/>
              <a:t>H16 and later can be done as a team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8153400" cy="4038600"/>
          </a:xfrm>
        </p:spPr>
        <p:txBody>
          <a:bodyPr>
            <a:normAutofit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  <a:p>
            <a:r>
              <a:rPr lang="en-US" dirty="0"/>
              <a:t>Any question about the Tournament?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03FC-5D22-414B-BA19-978AA57A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Learning objective: Trading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377BD-4155-4AB5-9E33-39B3A916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100" y="1028807"/>
            <a:ext cx="8534400" cy="3962400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Buy, Sell, SellShort </a:t>
            </a:r>
            <a:r>
              <a:rPr lang="en-US" dirty="0"/>
              <a:t>like stocks, just different transaction cost coefficients</a:t>
            </a:r>
          </a:p>
          <a:p>
            <a:r>
              <a:rPr lang="en-US" dirty="0">
                <a:solidFill>
                  <a:srgbClr val="FF9933"/>
                </a:solidFill>
              </a:rPr>
              <a:t>X-Call</a:t>
            </a:r>
            <a:r>
              <a:rPr lang="en-US" dirty="0"/>
              <a:t>: it is like buying a stock at strike (expiration date only)</a:t>
            </a:r>
          </a:p>
          <a:p>
            <a:r>
              <a:rPr lang="en-US" dirty="0">
                <a:solidFill>
                  <a:srgbClr val="FF9933"/>
                </a:solidFill>
              </a:rPr>
              <a:t>X-Put</a:t>
            </a:r>
            <a:r>
              <a:rPr lang="en-US" dirty="0"/>
              <a:t>: it is like selling a stock at strike</a:t>
            </a:r>
            <a:br>
              <a:rPr lang="en-US" dirty="0"/>
            </a:br>
            <a:r>
              <a:rPr lang="en-US" dirty="0"/>
              <a:t>(expiration date only)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6EC3D2-EE04-4847-8EAE-141809B8A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BE5E-7D30-4A55-9F0F-3BC7AE06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Learning objective: Calculating Interest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DB67E-4348-49E6-A962-50492319C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7750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DADFEE-CBBA-4413-B480-66B424D6F9B1}"/>
              </a:ext>
            </a:extLst>
          </p:cNvPr>
          <p:cNvCxnSpPr/>
          <p:nvPr/>
        </p:nvCxnSpPr>
        <p:spPr>
          <a:xfrm>
            <a:off x="1649730" y="1157974"/>
            <a:ext cx="0" cy="3352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538E31-CBF3-4F81-8A3A-CA4415902E93}"/>
              </a:ext>
            </a:extLst>
          </p:cNvPr>
          <p:cNvCxnSpPr>
            <a:cxnSpLocks/>
          </p:cNvCxnSpPr>
          <p:nvPr/>
        </p:nvCxnSpPr>
        <p:spPr>
          <a:xfrm flipH="1">
            <a:off x="1649730" y="4487761"/>
            <a:ext cx="5334000" cy="229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67069B7-2C45-459C-A5B4-5F1692FBBB33}"/>
              </a:ext>
            </a:extLst>
          </p:cNvPr>
          <p:cNvCxnSpPr>
            <a:cxnSpLocks/>
          </p:cNvCxnSpPr>
          <p:nvPr/>
        </p:nvCxnSpPr>
        <p:spPr>
          <a:xfrm flipV="1">
            <a:off x="1876424" y="3049170"/>
            <a:ext cx="1600200" cy="7620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3ED6027-5A0D-465F-A06C-6868327BEAAB}"/>
              </a:ext>
            </a:extLst>
          </p:cNvPr>
          <p:cNvCxnSpPr>
            <a:cxnSpLocks/>
          </p:cNvCxnSpPr>
          <p:nvPr/>
        </p:nvCxnSpPr>
        <p:spPr>
          <a:xfrm>
            <a:off x="3476624" y="3049170"/>
            <a:ext cx="1373505" cy="114309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89C1CA81-766B-4E35-B1BC-1B86C4ACDDE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04028" y="2485079"/>
            <a:ext cx="2653293" cy="761087"/>
          </a:xfrm>
          <a:prstGeom prst="bentConnector3">
            <a:avLst>
              <a:gd name="adj1" fmla="val 695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CB30213-962B-4170-B038-1BE15973F4B0}"/>
              </a:ext>
            </a:extLst>
          </p:cNvPr>
          <p:cNvCxnSpPr>
            <a:cxnSpLocks/>
          </p:cNvCxnSpPr>
          <p:nvPr/>
        </p:nvCxnSpPr>
        <p:spPr>
          <a:xfrm>
            <a:off x="5611219" y="1538974"/>
            <a:ext cx="9153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645A3F-1AB6-4018-88FA-0BC63DF32B05}"/>
              </a:ext>
            </a:extLst>
          </p:cNvPr>
          <p:cNvCxnSpPr/>
          <p:nvPr/>
        </p:nvCxnSpPr>
        <p:spPr>
          <a:xfrm>
            <a:off x="2678430" y="4434574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57F7CA-5FF0-4B60-A3EC-8E0B2453F7E2}"/>
              </a:ext>
            </a:extLst>
          </p:cNvPr>
          <p:cNvCxnSpPr/>
          <p:nvPr/>
        </p:nvCxnSpPr>
        <p:spPr>
          <a:xfrm>
            <a:off x="3402330" y="4434523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DFCFA2-30F2-42B9-B0CC-94EC9075ED74}"/>
              </a:ext>
            </a:extLst>
          </p:cNvPr>
          <p:cNvCxnSpPr/>
          <p:nvPr/>
        </p:nvCxnSpPr>
        <p:spPr>
          <a:xfrm>
            <a:off x="4164330" y="441156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CC88D5-D701-405A-AB4C-B2530B4D4622}"/>
              </a:ext>
            </a:extLst>
          </p:cNvPr>
          <p:cNvCxnSpPr/>
          <p:nvPr/>
        </p:nvCxnSpPr>
        <p:spPr>
          <a:xfrm>
            <a:off x="4850130" y="441156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F535F5A-3338-40BC-BE23-6E67D8912A8F}"/>
              </a:ext>
            </a:extLst>
          </p:cNvPr>
          <p:cNvCxnSpPr/>
          <p:nvPr/>
        </p:nvCxnSpPr>
        <p:spPr>
          <a:xfrm>
            <a:off x="5612130" y="4411561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631813-E852-4827-AE4B-595C80262941}"/>
              </a:ext>
            </a:extLst>
          </p:cNvPr>
          <p:cNvCxnSpPr/>
          <p:nvPr/>
        </p:nvCxnSpPr>
        <p:spPr>
          <a:xfrm>
            <a:off x="6374130" y="443056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5B10971-F33F-4C40-9C28-6000EBF50670}"/>
              </a:ext>
            </a:extLst>
          </p:cNvPr>
          <p:cNvSpPr txBox="1"/>
          <p:nvPr/>
        </p:nvSpPr>
        <p:spPr>
          <a:xfrm>
            <a:off x="7136130" y="4560100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Time (days)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D548AAE-F92B-46C8-A28F-5DCA2DABBBA2}"/>
              </a:ext>
            </a:extLst>
          </p:cNvPr>
          <p:cNvSpPr txBox="1"/>
          <p:nvPr/>
        </p:nvSpPr>
        <p:spPr>
          <a:xfrm>
            <a:off x="1676400" y="937530"/>
            <a:ext cx="2157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Capital account ($)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3383D3-5566-4EF5-8876-F9B58E5601F3}"/>
              </a:ext>
            </a:extLst>
          </p:cNvPr>
          <p:cNvCxnSpPr/>
          <p:nvPr/>
        </p:nvCxnSpPr>
        <p:spPr>
          <a:xfrm>
            <a:off x="1573530" y="4205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2D92A78-CD2C-4681-8FC7-8E3EB095E109}"/>
              </a:ext>
            </a:extLst>
          </p:cNvPr>
          <p:cNvCxnSpPr/>
          <p:nvPr/>
        </p:nvCxnSpPr>
        <p:spPr>
          <a:xfrm>
            <a:off x="1573530" y="3824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5AAE0A9-331D-4069-B0E9-16B3D7B4D411}"/>
              </a:ext>
            </a:extLst>
          </p:cNvPr>
          <p:cNvCxnSpPr/>
          <p:nvPr/>
        </p:nvCxnSpPr>
        <p:spPr>
          <a:xfrm>
            <a:off x="1573530" y="3443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886AEDE-93AA-4E54-ADDE-EC462440D4E1}"/>
              </a:ext>
            </a:extLst>
          </p:cNvPr>
          <p:cNvCxnSpPr/>
          <p:nvPr/>
        </p:nvCxnSpPr>
        <p:spPr>
          <a:xfrm>
            <a:off x="1573530" y="3062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202642B-2C54-4A4E-966F-2F3194738742}"/>
              </a:ext>
            </a:extLst>
          </p:cNvPr>
          <p:cNvCxnSpPr/>
          <p:nvPr/>
        </p:nvCxnSpPr>
        <p:spPr>
          <a:xfrm>
            <a:off x="1573530" y="2681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ECDD11-00EE-428D-BC44-91CE4FB2343C}"/>
              </a:ext>
            </a:extLst>
          </p:cNvPr>
          <p:cNvCxnSpPr/>
          <p:nvPr/>
        </p:nvCxnSpPr>
        <p:spPr>
          <a:xfrm>
            <a:off x="1573530" y="2300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AB9B8E-AEEB-480A-822F-3E5782F7A382}"/>
              </a:ext>
            </a:extLst>
          </p:cNvPr>
          <p:cNvCxnSpPr/>
          <p:nvPr/>
        </p:nvCxnSpPr>
        <p:spPr>
          <a:xfrm>
            <a:off x="1573530" y="1919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520876-D348-4C8A-A10A-E8BFB3C52194}"/>
              </a:ext>
            </a:extLst>
          </p:cNvPr>
          <p:cNvCxnSpPr/>
          <p:nvPr/>
        </p:nvCxnSpPr>
        <p:spPr>
          <a:xfrm>
            <a:off x="1573530" y="1538974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FE400FA-0601-45D8-B3A7-790C4D0DE0D6}"/>
              </a:ext>
            </a:extLst>
          </p:cNvPr>
          <p:cNvSpPr txBox="1"/>
          <p:nvPr/>
        </p:nvSpPr>
        <p:spPr>
          <a:xfrm>
            <a:off x="966902" y="4036697"/>
            <a:ext cx="64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$5m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334C053-1AF3-469B-81F4-4BE403515038}"/>
              </a:ext>
            </a:extLst>
          </p:cNvPr>
          <p:cNvSpPr txBox="1"/>
          <p:nvPr/>
        </p:nvSpPr>
        <p:spPr>
          <a:xfrm>
            <a:off x="837059" y="3655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$10m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6A2A708-966D-4F3C-A9CF-0258C978F0A0}"/>
              </a:ext>
            </a:extLst>
          </p:cNvPr>
          <p:cNvSpPr txBox="1"/>
          <p:nvPr/>
        </p:nvSpPr>
        <p:spPr>
          <a:xfrm>
            <a:off x="837059" y="3274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$15m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8A8B10B-1B6F-44FA-A279-2047C462E497}"/>
              </a:ext>
            </a:extLst>
          </p:cNvPr>
          <p:cNvSpPr txBox="1"/>
          <p:nvPr/>
        </p:nvSpPr>
        <p:spPr>
          <a:xfrm>
            <a:off x="837059" y="2893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$20m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5E6AB9-D2E7-4AC2-A7C5-168E70AAA97A}"/>
              </a:ext>
            </a:extLst>
          </p:cNvPr>
          <p:cNvSpPr txBox="1"/>
          <p:nvPr/>
        </p:nvSpPr>
        <p:spPr>
          <a:xfrm>
            <a:off x="837059" y="2512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$25m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C10A4F-4B1C-4D00-92D6-6A5BC8500AA1}"/>
              </a:ext>
            </a:extLst>
          </p:cNvPr>
          <p:cNvSpPr txBox="1"/>
          <p:nvPr/>
        </p:nvSpPr>
        <p:spPr>
          <a:xfrm>
            <a:off x="837059" y="2131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$30m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84A3C5-EF40-4524-861E-0707FD4A19F5}"/>
              </a:ext>
            </a:extLst>
          </p:cNvPr>
          <p:cNvSpPr txBox="1"/>
          <p:nvPr/>
        </p:nvSpPr>
        <p:spPr>
          <a:xfrm>
            <a:off x="837059" y="1750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$35m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B818D0-5F7A-42ED-8E96-8C6108B1E061}"/>
              </a:ext>
            </a:extLst>
          </p:cNvPr>
          <p:cNvSpPr txBox="1"/>
          <p:nvPr/>
        </p:nvSpPr>
        <p:spPr>
          <a:xfrm>
            <a:off x="837059" y="1369697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$40m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4895E4-86A7-4467-A3DF-F0221C860B1B}"/>
              </a:ext>
            </a:extLst>
          </p:cNvPr>
          <p:cNvSpPr txBox="1"/>
          <p:nvPr/>
        </p:nvSpPr>
        <p:spPr>
          <a:xfrm>
            <a:off x="2519269" y="4617556"/>
            <a:ext cx="31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DA20E5E-1C4A-4327-84ED-1CD29126EB7F}"/>
              </a:ext>
            </a:extLst>
          </p:cNvPr>
          <p:cNvSpPr txBox="1"/>
          <p:nvPr/>
        </p:nvSpPr>
        <p:spPr>
          <a:xfrm>
            <a:off x="3252942" y="461755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EE8D715-48B7-47F3-8A2B-C7D909BADF33}"/>
              </a:ext>
            </a:extLst>
          </p:cNvPr>
          <p:cNvSpPr txBox="1"/>
          <p:nvPr/>
        </p:nvSpPr>
        <p:spPr>
          <a:xfrm>
            <a:off x="3986616" y="461755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8FFB86-518D-41D6-92CE-3CD800462883}"/>
              </a:ext>
            </a:extLst>
          </p:cNvPr>
          <p:cNvSpPr txBox="1"/>
          <p:nvPr/>
        </p:nvSpPr>
        <p:spPr>
          <a:xfrm>
            <a:off x="4720291" y="4617556"/>
            <a:ext cx="314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BC1A03-70AC-42F3-957C-282602569A1D}"/>
              </a:ext>
            </a:extLst>
          </p:cNvPr>
          <p:cNvSpPr txBox="1"/>
          <p:nvPr/>
        </p:nvSpPr>
        <p:spPr>
          <a:xfrm>
            <a:off x="5453964" y="461755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C3A81B-9406-4724-B603-558C1510AD5C}"/>
              </a:ext>
            </a:extLst>
          </p:cNvPr>
          <p:cNvSpPr txBox="1"/>
          <p:nvPr/>
        </p:nvSpPr>
        <p:spPr>
          <a:xfrm>
            <a:off x="6187638" y="4617556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effectLst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2A6D7F-17A8-483A-9EC1-3F2437E2496F}"/>
              </a:ext>
            </a:extLst>
          </p:cNvPr>
          <p:cNvSpPr txBox="1"/>
          <p:nvPr/>
        </p:nvSpPr>
        <p:spPr>
          <a:xfrm>
            <a:off x="2392632" y="3811170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sale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92410DA-3515-4D23-8C15-96367DBD8D52}"/>
              </a:ext>
            </a:extLst>
          </p:cNvPr>
          <p:cNvSpPr txBox="1"/>
          <p:nvPr/>
        </p:nvSpPr>
        <p:spPr>
          <a:xfrm>
            <a:off x="3711100" y="2816753"/>
            <a:ext cx="7713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purchase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366FB5-E032-4BA6-889B-4B070B80CA82}"/>
              </a:ext>
            </a:extLst>
          </p:cNvPr>
          <p:cNvSpPr txBox="1"/>
          <p:nvPr/>
        </p:nvSpPr>
        <p:spPr>
          <a:xfrm>
            <a:off x="4561385" y="419226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sale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FCF94E1-819D-42D3-A819-1599F4D3BF14}"/>
              </a:ext>
            </a:extLst>
          </p:cNvPr>
          <p:cNvSpPr txBox="1"/>
          <p:nvPr/>
        </p:nvSpPr>
        <p:spPr>
          <a:xfrm>
            <a:off x="5390645" y="2336106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sale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A076C58-D990-4FBA-BE32-ABF0EFB0AB45}"/>
              </a:ext>
            </a:extLst>
          </p:cNvPr>
          <p:cNvSpPr/>
          <p:nvPr/>
        </p:nvSpPr>
        <p:spPr>
          <a:xfrm>
            <a:off x="7315200" y="987185"/>
            <a:ext cx="1648818" cy="10415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Key concept: </a:t>
            </a:r>
            <a:r>
              <a:rPr lang="en-US" sz="1400" i="1" dirty="0">
                <a:effectLst/>
              </a:rPr>
              <a:t>date of last transaction</a:t>
            </a:r>
          </a:p>
        </p:txBody>
      </p:sp>
    </p:spTree>
    <p:extLst>
      <p:ext uri="{BB962C8B-B14F-4D97-AF65-F5344CB8AC3E}">
        <p14:creationId xmlns:p14="http://schemas.microsoft.com/office/powerpoint/2010/main" val="108339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340CC5-A305-4E63-AA9A-FCD053AC2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Architecture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BD02F4-1BE4-42A2-83EE-26E4A8930357}"/>
              </a:ext>
            </a:extLst>
          </p:cNvPr>
          <p:cNvSpPr/>
          <p:nvPr/>
        </p:nvSpPr>
        <p:spPr>
          <a:xfrm>
            <a:off x="4876800" y="1655981"/>
            <a:ext cx="2971800" cy="990600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4"/>
                </a:solidFill>
                <a:effectLst/>
              </a:rPr>
              <a:t>WHEN RUNNING….</a:t>
            </a:r>
          </a:p>
          <a:p>
            <a:pPr algn="ctr"/>
            <a:r>
              <a:rPr lang="en-US" sz="1600" dirty="0">
                <a:effectLst/>
              </a:rPr>
              <a:t>Refreshes prices</a:t>
            </a:r>
          </a:p>
          <a:p>
            <a:pPr algn="ctr"/>
            <a:r>
              <a:rPr lang="en-US" sz="1600" dirty="0">
                <a:effectLst/>
              </a:rPr>
              <a:t>Verifies trades</a:t>
            </a:r>
          </a:p>
          <a:p>
            <a:pPr algn="ctr"/>
            <a:r>
              <a:rPr lang="en-US" sz="1600" dirty="0">
                <a:effectLst/>
              </a:rPr>
              <a:t>Generates confirmation tickets</a:t>
            </a:r>
          </a:p>
        </p:txBody>
      </p:sp>
      <p:sp>
        <p:nvSpPr>
          <p:cNvPr id="5" name="Cylinder 4">
            <a:extLst>
              <a:ext uri="{FF2B5EF4-FFF2-40B4-BE49-F238E27FC236}">
                <a16:creationId xmlns:a16="http://schemas.microsoft.com/office/drawing/2014/main" id="{0B30556E-F9F2-483A-B982-D2FDCEF5110F}"/>
              </a:ext>
            </a:extLst>
          </p:cNvPr>
          <p:cNvSpPr/>
          <p:nvPr/>
        </p:nvSpPr>
        <p:spPr>
          <a:xfrm>
            <a:off x="5105400" y="3287345"/>
            <a:ext cx="762000" cy="685800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Alpha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DB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132437BE-34E0-4D8E-9FD3-F45613903222}"/>
              </a:ext>
            </a:extLst>
          </p:cNvPr>
          <p:cNvSpPr/>
          <p:nvPr/>
        </p:nvSpPr>
        <p:spPr>
          <a:xfrm>
            <a:off x="6229348" y="3143250"/>
            <a:ext cx="762000" cy="685800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Beta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DB</a:t>
            </a: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id="{2DFA5EFC-B7A6-4A66-99B2-B027C16F4733}"/>
              </a:ext>
            </a:extLst>
          </p:cNvPr>
          <p:cNvSpPr/>
          <p:nvPr/>
        </p:nvSpPr>
        <p:spPr>
          <a:xfrm>
            <a:off x="7239000" y="2894230"/>
            <a:ext cx="762000" cy="685800"/>
          </a:xfrm>
          <a:prstGeom prst="can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Gamma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DB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708B6BA7-FF91-44EF-8853-00CA128499C1}"/>
              </a:ext>
            </a:extLst>
          </p:cNvPr>
          <p:cNvCxnSpPr>
            <a:cxnSpLocks/>
            <a:stCxn id="4" idx="2"/>
            <a:endCxn id="5" idx="1"/>
          </p:cNvCxnSpPr>
          <p:nvPr/>
        </p:nvCxnSpPr>
        <p:spPr>
          <a:xfrm rot="5400000">
            <a:off x="5604168" y="2528813"/>
            <a:ext cx="640764" cy="8763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6A9C55B-690E-432D-AAA1-EBE0E82EC51E}"/>
              </a:ext>
            </a:extLst>
          </p:cNvPr>
          <p:cNvCxnSpPr>
            <a:cxnSpLocks/>
            <a:stCxn id="4" idx="2"/>
            <a:endCxn id="6" idx="1"/>
          </p:cNvCxnSpPr>
          <p:nvPr/>
        </p:nvCxnSpPr>
        <p:spPr>
          <a:xfrm rot="16200000" flipH="1">
            <a:off x="6238190" y="2771091"/>
            <a:ext cx="496669" cy="2476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56A9D62-D96B-4491-843C-CA22107AADC1}"/>
              </a:ext>
            </a:extLst>
          </p:cNvPr>
          <p:cNvCxnSpPr>
            <a:cxnSpLocks/>
            <a:stCxn id="4" idx="2"/>
            <a:endCxn id="7" idx="1"/>
          </p:cNvCxnSpPr>
          <p:nvPr/>
        </p:nvCxnSpPr>
        <p:spPr>
          <a:xfrm rot="16200000" flipH="1">
            <a:off x="6867526" y="2141755"/>
            <a:ext cx="247649" cy="1257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D4436C56-B904-46EF-9AD5-82FF10113178}"/>
              </a:ext>
            </a:extLst>
          </p:cNvPr>
          <p:cNvSpPr/>
          <p:nvPr/>
        </p:nvSpPr>
        <p:spPr>
          <a:xfrm>
            <a:off x="4648200" y="1504950"/>
            <a:ext cx="3657600" cy="2667000"/>
          </a:xfrm>
          <a:prstGeom prst="flowChartAlternateProcess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5DF6CA3A-2500-4264-AE1F-16035254A331}"/>
              </a:ext>
            </a:extLst>
          </p:cNvPr>
          <p:cNvSpPr/>
          <p:nvPr/>
        </p:nvSpPr>
        <p:spPr>
          <a:xfrm>
            <a:off x="685800" y="1352550"/>
            <a:ext cx="1114425" cy="381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Spartan trader </a:t>
            </a:r>
            <a:r>
              <a:rPr lang="en-US" dirty="0" err="1">
                <a:effectLst/>
              </a:rPr>
              <a:t>TeamId</a:t>
            </a:r>
            <a:r>
              <a:rPr lang="en-US" dirty="0">
                <a:effectLst/>
              </a:rPr>
              <a:t> 01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A8920BBD-A3B0-4C0D-92A1-987E96ABAD78}"/>
              </a:ext>
            </a:extLst>
          </p:cNvPr>
          <p:cNvSpPr/>
          <p:nvPr/>
        </p:nvSpPr>
        <p:spPr>
          <a:xfrm>
            <a:off x="685799" y="1885950"/>
            <a:ext cx="1114425" cy="381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Spartan trader </a:t>
            </a:r>
            <a:r>
              <a:rPr lang="en-US" dirty="0" err="1">
                <a:effectLst/>
              </a:rPr>
              <a:t>TeamId</a:t>
            </a:r>
            <a:r>
              <a:rPr lang="en-US" dirty="0">
                <a:effectLst/>
              </a:rPr>
              <a:t> 02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24ED37A2-6BD3-4771-84F9-78096D0C1CBD}"/>
              </a:ext>
            </a:extLst>
          </p:cNvPr>
          <p:cNvSpPr/>
          <p:nvPr/>
        </p:nvSpPr>
        <p:spPr>
          <a:xfrm>
            <a:off x="685798" y="2419350"/>
            <a:ext cx="1114425" cy="381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Spartan trader </a:t>
            </a:r>
            <a:r>
              <a:rPr lang="en-US" dirty="0" err="1">
                <a:effectLst/>
              </a:rPr>
              <a:t>TeamId</a:t>
            </a:r>
            <a:r>
              <a:rPr lang="en-US" dirty="0">
                <a:effectLst/>
              </a:rPr>
              <a:t> 03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B988C19F-CDB2-4055-85D9-ECB08A098B4F}"/>
              </a:ext>
            </a:extLst>
          </p:cNvPr>
          <p:cNvSpPr/>
          <p:nvPr/>
        </p:nvSpPr>
        <p:spPr>
          <a:xfrm>
            <a:off x="685797" y="2952750"/>
            <a:ext cx="1114425" cy="381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Spartan trader </a:t>
            </a:r>
            <a:r>
              <a:rPr lang="en-US" dirty="0" err="1">
                <a:effectLst/>
              </a:rPr>
              <a:t>TeamId</a:t>
            </a:r>
            <a:r>
              <a:rPr lang="en-US" dirty="0">
                <a:effectLst/>
              </a:rPr>
              <a:t> 04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ED646385-340F-4A2C-930A-DB8FE0F3D962}"/>
              </a:ext>
            </a:extLst>
          </p:cNvPr>
          <p:cNvSpPr/>
          <p:nvPr/>
        </p:nvSpPr>
        <p:spPr>
          <a:xfrm>
            <a:off x="685795" y="4410468"/>
            <a:ext cx="1114425" cy="3810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Spartan trader </a:t>
            </a:r>
            <a:r>
              <a:rPr lang="en-US" dirty="0" err="1">
                <a:effectLst/>
              </a:rPr>
              <a:t>TeamId</a:t>
            </a:r>
            <a:r>
              <a:rPr lang="en-US" dirty="0">
                <a:effectLst/>
              </a:rPr>
              <a:t> 35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1F6548-5AB7-405C-B1DF-71FD2049FAB6}"/>
              </a:ext>
            </a:extLst>
          </p:cNvPr>
          <p:cNvSpPr txBox="1"/>
          <p:nvPr/>
        </p:nvSpPr>
        <p:spPr>
          <a:xfrm>
            <a:off x="4518661" y="879769"/>
            <a:ext cx="163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Athens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2A3ED56-5798-431D-8A25-60E8EC47535B}"/>
              </a:ext>
            </a:extLst>
          </p:cNvPr>
          <p:cNvCxnSpPr>
            <a:cxnSpLocks/>
          </p:cNvCxnSpPr>
          <p:nvPr/>
        </p:nvCxnSpPr>
        <p:spPr>
          <a:xfrm>
            <a:off x="1917382" y="1581150"/>
            <a:ext cx="2810828" cy="365284"/>
          </a:xfrm>
          <a:prstGeom prst="straightConnector1">
            <a:avLst/>
          </a:prstGeom>
          <a:ln w="444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7A39718-F8A2-4199-BE75-5261F8CB7A56}"/>
              </a:ext>
            </a:extLst>
          </p:cNvPr>
          <p:cNvSpPr txBox="1"/>
          <p:nvPr/>
        </p:nvSpPr>
        <p:spPr>
          <a:xfrm rot="523930">
            <a:off x="2116801" y="1532481"/>
            <a:ext cx="25289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Prices, trades, confirmation tickets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CAF08B8-46C8-4A58-B9D6-51224F6DD1C0}"/>
              </a:ext>
            </a:extLst>
          </p:cNvPr>
          <p:cNvCxnSpPr>
            <a:cxnSpLocks/>
          </p:cNvCxnSpPr>
          <p:nvPr/>
        </p:nvCxnSpPr>
        <p:spPr>
          <a:xfrm>
            <a:off x="1876423" y="2038350"/>
            <a:ext cx="2868456" cy="9117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09E6821-90C0-44B4-8B28-C247C0CA06D2}"/>
              </a:ext>
            </a:extLst>
          </p:cNvPr>
          <p:cNvCxnSpPr>
            <a:cxnSpLocks/>
          </p:cNvCxnSpPr>
          <p:nvPr/>
        </p:nvCxnSpPr>
        <p:spPr>
          <a:xfrm flipV="1">
            <a:off x="1911623" y="2220544"/>
            <a:ext cx="2833256" cy="35120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1A897CB-04FA-469B-AF14-75C6F635AB29}"/>
              </a:ext>
            </a:extLst>
          </p:cNvPr>
          <p:cNvCxnSpPr>
            <a:cxnSpLocks/>
          </p:cNvCxnSpPr>
          <p:nvPr/>
        </p:nvCxnSpPr>
        <p:spPr>
          <a:xfrm flipV="1">
            <a:off x="1946823" y="2343150"/>
            <a:ext cx="2798056" cy="7620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F017C55-D419-422D-B88B-777124FEEF70}"/>
              </a:ext>
            </a:extLst>
          </p:cNvPr>
          <p:cNvCxnSpPr>
            <a:cxnSpLocks/>
          </p:cNvCxnSpPr>
          <p:nvPr/>
        </p:nvCxnSpPr>
        <p:spPr>
          <a:xfrm flipV="1">
            <a:off x="1876423" y="2458684"/>
            <a:ext cx="2882266" cy="217046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234286E5-CB51-4555-9554-B865311E22D8}"/>
              </a:ext>
            </a:extLst>
          </p:cNvPr>
          <p:cNvSpPr/>
          <p:nvPr/>
        </p:nvSpPr>
        <p:spPr>
          <a:xfrm>
            <a:off x="5396864" y="3289442"/>
            <a:ext cx="186691" cy="152400"/>
          </a:xfrm>
          <a:prstGeom prst="star5">
            <a:avLst/>
          </a:prstGeom>
          <a:solidFill>
            <a:schemeClr val="accent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DD8A0D-AA65-235A-B4A1-D31367150BAC}"/>
              </a:ext>
            </a:extLst>
          </p:cNvPr>
          <p:cNvCxnSpPr>
            <a:cxnSpLocks/>
          </p:cNvCxnSpPr>
          <p:nvPr/>
        </p:nvCxnSpPr>
        <p:spPr>
          <a:xfrm>
            <a:off x="1243007" y="3441842"/>
            <a:ext cx="0" cy="882508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78C405-2172-431D-8252-D023C8932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F0F47AA-5557-49F7-A9D9-75B6897156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Trading options</a:t>
            </a:r>
            <a:br>
              <a:rPr lang="en-US" dirty="0"/>
            </a:br>
            <a:r>
              <a:rPr lang="en-US" dirty="0"/>
              <a:t>Executing transactions</a:t>
            </a:r>
          </a:p>
          <a:p>
            <a:r>
              <a:rPr lang="en-US" dirty="0"/>
              <a:t>20 min – take your time: split it into two sessions.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9ED84-2D1F-420D-9DF2-CE6171C4EA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59C8D4C-602A-49C4-A95F-850E753CC2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</p:spTree>
    <p:extLst>
      <p:ext uri="{BB962C8B-B14F-4D97-AF65-F5344CB8AC3E}">
        <p14:creationId xmlns:p14="http://schemas.microsoft.com/office/powerpoint/2010/main" val="29603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4E90C0-DDA4-4175-B1ED-88ED3B4158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Diagnosis example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104F982-A873-4A30-9D6D-821BE1AC82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1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DF2775FF-943D-4CF0-B5DC-BA2B834F9F5B}" vid="{397EBDE9-D7C7-4C58-A80B-329828E67D9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9077</TotalTime>
  <Words>224</Words>
  <Application>Microsoft Office PowerPoint</Application>
  <PresentationFormat>On-screen Show (16:9)</PresentationFormat>
  <Paragraphs>71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Verdana</vt:lpstr>
      <vt:lpstr>Wingdings</vt:lpstr>
      <vt:lpstr>Segoe UI Light</vt:lpstr>
      <vt:lpstr>Segoe UI Semibold</vt:lpstr>
      <vt:lpstr>Segoe UI Semilight</vt:lpstr>
      <vt:lpstr>Times New Roman</vt:lpstr>
      <vt:lpstr>Calibri</vt:lpstr>
      <vt:lpstr>ITF UG blue  2023</vt:lpstr>
      <vt:lpstr>Trading Options</vt:lpstr>
      <vt:lpstr>PowerPoint Presentation</vt:lpstr>
      <vt:lpstr>PowerPoint Presentation</vt:lpstr>
      <vt:lpstr>Learning objective: Trading options</vt:lpstr>
      <vt:lpstr>Learning objective: Calculating Interest</vt:lpstr>
      <vt:lpstr>Tournament Architecture</vt:lpstr>
      <vt:lpstr>Homework</vt:lpstr>
      <vt:lpstr>PowerPoint Presentation</vt:lpstr>
      <vt:lpstr>Diagnosis example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346</cp:revision>
  <dcterms:created xsi:type="dcterms:W3CDTF">2003-01-13T16:56:26Z</dcterms:created>
  <dcterms:modified xsi:type="dcterms:W3CDTF">2024-03-21T14:56:31Z</dcterms:modified>
</cp:coreProperties>
</file>