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22"/>
  </p:notesMasterIdLst>
  <p:sldIdLst>
    <p:sldId id="459" r:id="rId2"/>
    <p:sldId id="386" r:id="rId3"/>
    <p:sldId id="409" r:id="rId4"/>
    <p:sldId id="479" r:id="rId5"/>
    <p:sldId id="484" r:id="rId6"/>
    <p:sldId id="478" r:id="rId7"/>
    <p:sldId id="460" r:id="rId8"/>
    <p:sldId id="462" r:id="rId9"/>
    <p:sldId id="480" r:id="rId10"/>
    <p:sldId id="464" r:id="rId11"/>
    <p:sldId id="465" r:id="rId12"/>
    <p:sldId id="481" r:id="rId13"/>
    <p:sldId id="482" r:id="rId14"/>
    <p:sldId id="483" r:id="rId15"/>
    <p:sldId id="461" r:id="rId16"/>
    <p:sldId id="466" r:id="rId17"/>
    <p:sldId id="467" r:id="rId18"/>
    <p:sldId id="473" r:id="rId19"/>
    <p:sldId id="477" r:id="rId20"/>
    <p:sldId id="476" r:id="rId21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9900"/>
    <a:srgbClr val="66FF33"/>
    <a:srgbClr val="FFFFCC"/>
    <a:srgbClr val="A50021"/>
    <a:srgbClr val="CCFFFF"/>
    <a:srgbClr val="FFFF99"/>
    <a:srgbClr val="FF3300"/>
    <a:srgbClr val="CC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 varScale="1">
        <p:scale>
          <a:sx n="236" d="100"/>
          <a:sy n="236" d="100"/>
        </p:scale>
        <p:origin x="3090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8FCB93DB-342D-4518-A08F-B0C9FD0A802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824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D2F92-1BF9-4812-9D21-76DE813AEA4D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77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801FE8-EF5E-45ED-A48A-4181F040C8C4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99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8AB70-527D-4AFA-93C7-C0629D4A827C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411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7DC5-B075-413F-BF07-3A4FA4B8CE0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495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21441F-5E87-495A-83CA-A3A1ABD00BAE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478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7BA583-FA32-4C08-9565-15B8CEDDDE9E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668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7BA583-FA32-4C08-9565-15B8CEDDDE9E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45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7DD4D-FF23-4C53-8561-0425B1561203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353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7DD4D-FF23-4C53-8561-0425B1561203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2502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EA7620-E697-4C18-B34E-3B220368F5DE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894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9F4859-4478-4301-91A1-5528F38EEBF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09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7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8AB70-527D-4AFA-93C7-C0629D4A827C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472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8AB70-527D-4AFA-93C7-C0629D4A827C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816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801FE8-EF5E-45ED-A48A-4181F040C8C4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274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23953-11FE-4746-8222-7DC045F1C76A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3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7DC5-B075-413F-BF07-3A4FA4B8CE0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162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8AB70-527D-4AFA-93C7-C0629D4A827C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260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</p:spTree>
    <p:extLst>
      <p:ext uri="{BB962C8B-B14F-4D97-AF65-F5344CB8AC3E}">
        <p14:creationId xmlns:p14="http://schemas.microsoft.com/office/powerpoint/2010/main" val="169466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200644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83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89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19800" y="3867150"/>
            <a:ext cx="2971800" cy="838200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WINIT: What Is New in Technology?</a:t>
            </a:r>
          </a:p>
        </p:txBody>
      </p:sp>
    </p:spTree>
    <p:extLst>
      <p:ext uri="{BB962C8B-B14F-4D97-AF65-F5344CB8AC3E}">
        <p14:creationId xmlns:p14="http://schemas.microsoft.com/office/powerpoint/2010/main" val="275360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1" y="704851"/>
            <a:ext cx="5733189" cy="2895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750857-CD18-4720-9582-E9D7009AB1A1}"/>
              </a:ext>
            </a:extLst>
          </p:cNvPr>
          <p:cNvSpPr txBox="1"/>
          <p:nvPr/>
        </p:nvSpPr>
        <p:spPr>
          <a:xfrm>
            <a:off x="6447337" y="25717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9E20E-7979-4235-B30E-A1EBAAFE16FB}"/>
              </a:ext>
            </a:extLst>
          </p:cNvPr>
          <p:cNvSpPr txBox="1"/>
          <p:nvPr/>
        </p:nvSpPr>
        <p:spPr>
          <a:xfrm>
            <a:off x="6440542" y="3758742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49453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0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4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CC055-0228-4637-8A5C-8BF92B1947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57912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8D9F6-3A9B-4DD2-9E43-80B004115063}"/>
              </a:ext>
            </a:extLst>
          </p:cNvPr>
          <p:cNvSpPr txBox="1"/>
          <p:nvPr/>
        </p:nvSpPr>
        <p:spPr>
          <a:xfrm>
            <a:off x="228600" y="-33804"/>
            <a:ext cx="544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426881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F5B3E3-F2A6-4A6A-8C99-B675286204B9}"/>
              </a:ext>
            </a:extLst>
          </p:cNvPr>
          <p:cNvSpPr txBox="1"/>
          <p:nvPr/>
        </p:nvSpPr>
        <p:spPr>
          <a:xfrm>
            <a:off x="228600" y="-33804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365978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39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56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AB094-6034-49EE-8681-3A872BB12D75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6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67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p/product/images/0131499084/ref=dp_image_0/104-2767273-2706361?ie=UTF8&amp;n=283155&amp;s=book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Delta Hedging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Greeks</a:t>
            </a:r>
          </a:p>
        </p:txBody>
      </p:sp>
      <p:pic>
        <p:nvPicPr>
          <p:cNvPr id="228357" name="Picture 5" descr="Options, Futures and Other Derivatives (6th Edition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209550"/>
            <a:ext cx="990600" cy="136207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267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69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Step 1: Choose a security with which to hedge</a:t>
            </a:r>
          </a:p>
        </p:txBody>
      </p:sp>
      <p:sp>
        <p:nvSpPr>
          <p:cNvPr id="193542" name="Line 6"/>
          <p:cNvSpPr>
            <a:spLocks noChangeShapeType="1"/>
          </p:cNvSpPr>
          <p:nvPr/>
        </p:nvSpPr>
        <p:spPr bwMode="auto">
          <a:xfrm>
            <a:off x="990600" y="1028700"/>
            <a:ext cx="0" cy="2000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193543" name="Line 7"/>
          <p:cNvSpPr>
            <a:spLocks noChangeShapeType="1"/>
          </p:cNvSpPr>
          <p:nvPr/>
        </p:nvSpPr>
        <p:spPr bwMode="auto">
          <a:xfrm flipH="1">
            <a:off x="838200" y="2152307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193548" name="Text Box 12"/>
          <p:cNvSpPr txBox="1">
            <a:spLocks noChangeArrowheads="1"/>
          </p:cNvSpPr>
          <p:nvPr/>
        </p:nvSpPr>
        <p:spPr bwMode="auto">
          <a:xfrm>
            <a:off x="3429000" y="1981527"/>
            <a:ext cx="990600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effectLst/>
              </a:rPr>
              <a:t>Stock price</a:t>
            </a:r>
          </a:p>
        </p:txBody>
      </p:sp>
      <p:sp>
        <p:nvSpPr>
          <p:cNvPr id="193549" name="Text Box 13"/>
          <p:cNvSpPr txBox="1">
            <a:spLocks noChangeArrowheads="1"/>
          </p:cNvSpPr>
          <p:nvPr/>
        </p:nvSpPr>
        <p:spPr bwMode="auto">
          <a:xfrm>
            <a:off x="685800" y="890885"/>
            <a:ext cx="106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effectLst/>
              </a:rPr>
              <a:t>Profit &amp; Loss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990600" y="1105584"/>
            <a:ext cx="3311528" cy="1180416"/>
            <a:chOff x="1066800" y="976997"/>
            <a:chExt cx="3311528" cy="1180416"/>
          </a:xfrm>
        </p:grpSpPr>
        <p:sp>
          <p:nvSpPr>
            <p:cNvPr id="193546" name="Line 10"/>
            <p:cNvSpPr>
              <a:spLocks noChangeShapeType="1"/>
            </p:cNvSpPr>
            <p:nvPr/>
          </p:nvSpPr>
          <p:spPr bwMode="auto">
            <a:xfrm flipH="1">
              <a:off x="1828800" y="1185863"/>
              <a:ext cx="1371600" cy="9715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47" name="Line 11"/>
            <p:cNvSpPr>
              <a:spLocks noChangeShapeType="1"/>
            </p:cNvSpPr>
            <p:nvPr/>
          </p:nvSpPr>
          <p:spPr bwMode="auto">
            <a:xfrm flipV="1">
              <a:off x="1066800" y="2157413"/>
              <a:ext cx="762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52" name="Text Box 16"/>
            <p:cNvSpPr txBox="1">
              <a:spLocks noChangeArrowheads="1"/>
            </p:cNvSpPr>
            <p:nvPr/>
          </p:nvSpPr>
          <p:spPr bwMode="auto">
            <a:xfrm>
              <a:off x="3231796" y="976997"/>
              <a:ext cx="1146532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effectLst/>
                </a:rPr>
                <a:t>long call</a:t>
              </a:r>
              <a:br>
                <a:rPr lang="en-US" sz="1800" dirty="0">
                  <a:solidFill>
                    <a:srgbClr val="FF0000"/>
                  </a:solidFill>
                  <a:effectLst/>
                </a:rPr>
              </a:br>
              <a:endParaRPr lang="en-US" sz="1800" dirty="0">
                <a:solidFill>
                  <a:srgbClr val="FF0000"/>
                </a:solidFill>
                <a:effectLst/>
              </a:endParaRPr>
            </a:p>
          </p:txBody>
        </p:sp>
      </p:grpSp>
      <p:sp>
        <p:nvSpPr>
          <p:cNvPr id="193571" name="Line 35"/>
          <p:cNvSpPr>
            <a:spLocks noChangeShapeType="1"/>
          </p:cNvSpPr>
          <p:nvPr/>
        </p:nvSpPr>
        <p:spPr bwMode="auto">
          <a:xfrm>
            <a:off x="5334000" y="1028700"/>
            <a:ext cx="0" cy="2000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193572" name="Line 36"/>
          <p:cNvSpPr>
            <a:spLocks noChangeShapeType="1"/>
          </p:cNvSpPr>
          <p:nvPr/>
        </p:nvSpPr>
        <p:spPr bwMode="auto">
          <a:xfrm flipH="1">
            <a:off x="5181600" y="211455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193573" name="Text Box 37"/>
          <p:cNvSpPr txBox="1">
            <a:spLocks noChangeArrowheads="1"/>
          </p:cNvSpPr>
          <p:nvPr/>
        </p:nvSpPr>
        <p:spPr bwMode="auto">
          <a:xfrm>
            <a:off x="7696200" y="1981527"/>
            <a:ext cx="990600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effectLst/>
              </a:rPr>
              <a:t>Stock price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5334000" y="1943100"/>
            <a:ext cx="3352800" cy="1126569"/>
            <a:chOff x="5410200" y="1814513"/>
            <a:chExt cx="3352800" cy="1126569"/>
          </a:xfrm>
        </p:grpSpPr>
        <p:sp>
          <p:nvSpPr>
            <p:cNvPr id="193575" name="Line 39"/>
            <p:cNvSpPr>
              <a:spLocks noChangeShapeType="1"/>
            </p:cNvSpPr>
            <p:nvPr/>
          </p:nvSpPr>
          <p:spPr bwMode="auto">
            <a:xfrm flipH="1" flipV="1">
              <a:off x="6172200" y="1814513"/>
              <a:ext cx="1295400" cy="8572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76" name="Line 40"/>
            <p:cNvSpPr>
              <a:spLocks noChangeShapeType="1"/>
            </p:cNvSpPr>
            <p:nvPr/>
          </p:nvSpPr>
          <p:spPr bwMode="auto">
            <a:xfrm flipV="1">
              <a:off x="5410200" y="1814513"/>
              <a:ext cx="762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77" name="Text Box 41"/>
            <p:cNvSpPr txBox="1">
              <a:spLocks noChangeArrowheads="1"/>
            </p:cNvSpPr>
            <p:nvPr/>
          </p:nvSpPr>
          <p:spPr bwMode="auto">
            <a:xfrm>
              <a:off x="7515544" y="2571750"/>
              <a:ext cx="124745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effectLst/>
                </a:rPr>
                <a:t>short call</a:t>
              </a:r>
            </a:p>
          </p:txBody>
        </p:sp>
      </p:grpSp>
      <p:sp>
        <p:nvSpPr>
          <p:cNvPr id="193578" name="Line 42"/>
          <p:cNvSpPr>
            <a:spLocks noChangeShapeType="1"/>
          </p:cNvSpPr>
          <p:nvPr/>
        </p:nvSpPr>
        <p:spPr bwMode="auto">
          <a:xfrm>
            <a:off x="1752600" y="1943100"/>
            <a:ext cx="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193579" name="Text Box 43"/>
          <p:cNvSpPr txBox="1">
            <a:spLocks noChangeArrowheads="1"/>
          </p:cNvSpPr>
          <p:nvPr/>
        </p:nvSpPr>
        <p:spPr bwMode="auto">
          <a:xfrm>
            <a:off x="5029200" y="967085"/>
            <a:ext cx="106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effectLst/>
              </a:rPr>
              <a:t>Profit &amp; Loss</a:t>
            </a:r>
          </a:p>
        </p:txBody>
      </p:sp>
      <p:sp>
        <p:nvSpPr>
          <p:cNvPr id="193580" name="Text Box 44"/>
          <p:cNvSpPr txBox="1">
            <a:spLocks noChangeArrowheads="1"/>
          </p:cNvSpPr>
          <p:nvPr/>
        </p:nvSpPr>
        <p:spPr bwMode="auto">
          <a:xfrm>
            <a:off x="1243013" y="2395537"/>
            <a:ext cx="9906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effectLst/>
              </a:rPr>
              <a:t>strike</a:t>
            </a:r>
          </a:p>
        </p:txBody>
      </p:sp>
      <p:sp>
        <p:nvSpPr>
          <p:cNvPr id="193581" name="Line 45"/>
          <p:cNvSpPr>
            <a:spLocks noChangeShapeType="1"/>
          </p:cNvSpPr>
          <p:nvPr/>
        </p:nvSpPr>
        <p:spPr bwMode="auto">
          <a:xfrm>
            <a:off x="6096000" y="1828800"/>
            <a:ext cx="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193582" name="Text Box 46"/>
          <p:cNvSpPr txBox="1">
            <a:spLocks noChangeArrowheads="1"/>
          </p:cNvSpPr>
          <p:nvPr/>
        </p:nvSpPr>
        <p:spPr bwMode="auto">
          <a:xfrm>
            <a:off x="5562600" y="2319338"/>
            <a:ext cx="9906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effectLst/>
              </a:rPr>
              <a:t>strike</a:t>
            </a:r>
            <a:endParaRPr lang="en-US" sz="1800" dirty="0">
              <a:solidFill>
                <a:srgbClr val="000000"/>
              </a:solidFill>
              <a:effectLst/>
            </a:endParaRPr>
          </a:p>
        </p:txBody>
      </p:sp>
      <p:sp>
        <p:nvSpPr>
          <p:cNvPr id="22" name="Line 3"/>
          <p:cNvSpPr>
            <a:spLocks noChangeShapeType="1"/>
          </p:cNvSpPr>
          <p:nvPr/>
        </p:nvSpPr>
        <p:spPr bwMode="auto">
          <a:xfrm>
            <a:off x="990600" y="3086100"/>
            <a:ext cx="0" cy="2000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 flipH="1">
            <a:off x="838200" y="417195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352800" y="4038927"/>
            <a:ext cx="990600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effectLst/>
              </a:rPr>
              <a:t>Stock price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685800" y="3024485"/>
            <a:ext cx="106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effectLst/>
              </a:rPr>
              <a:t>Profit &amp; Loss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219200" y="3600450"/>
            <a:ext cx="2741858" cy="1145619"/>
            <a:chOff x="1295400" y="3471863"/>
            <a:chExt cx="2741858" cy="1145619"/>
          </a:xfrm>
        </p:grpSpPr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1295400" y="3471863"/>
              <a:ext cx="990600" cy="68580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 flipV="1">
              <a:off x="2286000" y="4157663"/>
              <a:ext cx="1066800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2895600" y="4248150"/>
              <a:ext cx="1141658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0066FF"/>
                  </a:solidFill>
                  <a:effectLst/>
                </a:rPr>
                <a:t>long put</a:t>
              </a:r>
            </a:p>
          </p:txBody>
        </p:sp>
      </p:grpSp>
      <p:sp>
        <p:nvSpPr>
          <p:cNvPr id="29" name="Line 11"/>
          <p:cNvSpPr>
            <a:spLocks noChangeShapeType="1"/>
          </p:cNvSpPr>
          <p:nvPr/>
        </p:nvSpPr>
        <p:spPr bwMode="auto">
          <a:xfrm>
            <a:off x="5334000" y="3086100"/>
            <a:ext cx="0" cy="2000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 flipH="1">
            <a:off x="5181600" y="417195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7772400" y="4038927"/>
            <a:ext cx="990600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effectLst/>
              </a:rPr>
              <a:t>Stock price</a:t>
            </a:r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>
            <a:off x="2209800" y="4000500"/>
            <a:ext cx="0" cy="51435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5029200" y="3024485"/>
            <a:ext cx="106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effectLst/>
              </a:rPr>
              <a:t>Profit &amp; Loss</a:t>
            </a: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1676400" y="4452937"/>
            <a:ext cx="9906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effectLst/>
              </a:rPr>
              <a:t>strike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5638800" y="3574018"/>
            <a:ext cx="2461848" cy="1283732"/>
            <a:chOff x="5715000" y="3445431"/>
            <a:chExt cx="2461848" cy="1283732"/>
          </a:xfrm>
        </p:grpSpPr>
        <p:sp>
          <p:nvSpPr>
            <p:cNvPr id="32" name="Text Box 16"/>
            <p:cNvSpPr txBox="1">
              <a:spLocks noChangeArrowheads="1"/>
            </p:cNvSpPr>
            <p:nvPr/>
          </p:nvSpPr>
          <p:spPr bwMode="auto">
            <a:xfrm>
              <a:off x="6934200" y="3445431"/>
              <a:ext cx="1242648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0066FF"/>
                  </a:solidFill>
                  <a:effectLst/>
                </a:rPr>
                <a:t>short put</a:t>
              </a:r>
            </a:p>
          </p:txBody>
        </p:sp>
        <p:sp>
          <p:nvSpPr>
            <p:cNvPr id="36" name="Line 23"/>
            <p:cNvSpPr>
              <a:spLocks noChangeShapeType="1"/>
            </p:cNvSpPr>
            <p:nvPr/>
          </p:nvSpPr>
          <p:spPr bwMode="auto">
            <a:xfrm flipV="1">
              <a:off x="5715000" y="3929063"/>
              <a:ext cx="1066800" cy="80010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37" name="Line 24"/>
            <p:cNvSpPr>
              <a:spLocks noChangeShapeType="1"/>
            </p:cNvSpPr>
            <p:nvPr/>
          </p:nvSpPr>
          <p:spPr bwMode="auto">
            <a:xfrm flipV="1">
              <a:off x="6781800" y="3929063"/>
              <a:ext cx="1066800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</p:grpSp>
      <p:sp>
        <p:nvSpPr>
          <p:cNvPr id="38" name="Line 25"/>
          <p:cNvSpPr>
            <a:spLocks noChangeShapeType="1"/>
          </p:cNvSpPr>
          <p:nvPr/>
        </p:nvSpPr>
        <p:spPr bwMode="auto">
          <a:xfrm>
            <a:off x="6705600" y="3771900"/>
            <a:ext cx="0" cy="51435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6172200" y="4343400"/>
            <a:ext cx="9906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effectLst/>
              </a:rPr>
              <a:t>strike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735" y="721466"/>
            <a:ext cx="1948954" cy="9085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6700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Short calls have the right behavior (also long puts)</a:t>
            </a:r>
          </a:p>
        </p:txBody>
      </p:sp>
      <p:sp>
        <p:nvSpPr>
          <p:cNvPr id="252932" name="Line 4"/>
          <p:cNvSpPr>
            <a:spLocks noChangeShapeType="1"/>
          </p:cNvSpPr>
          <p:nvPr/>
        </p:nvSpPr>
        <p:spPr bwMode="auto">
          <a:xfrm>
            <a:off x="1600200" y="2000250"/>
            <a:ext cx="0" cy="282535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33" name="Line 5"/>
          <p:cNvSpPr>
            <a:spLocks noChangeShapeType="1"/>
          </p:cNvSpPr>
          <p:nvPr/>
        </p:nvSpPr>
        <p:spPr bwMode="auto">
          <a:xfrm flipH="1">
            <a:off x="1600200" y="3714750"/>
            <a:ext cx="716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34" name="Text Box 6"/>
          <p:cNvSpPr txBox="1">
            <a:spLocks noChangeArrowheads="1"/>
          </p:cNvSpPr>
          <p:nvPr/>
        </p:nvSpPr>
        <p:spPr bwMode="auto">
          <a:xfrm>
            <a:off x="7924800" y="3886200"/>
            <a:ext cx="990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/>
              </a:rPr>
              <a:t>Stock price</a:t>
            </a:r>
          </a:p>
        </p:txBody>
      </p:sp>
      <p:sp>
        <p:nvSpPr>
          <p:cNvPr id="252935" name="Line 7"/>
          <p:cNvSpPr>
            <a:spLocks noChangeShapeType="1"/>
          </p:cNvSpPr>
          <p:nvPr/>
        </p:nvSpPr>
        <p:spPr bwMode="auto">
          <a:xfrm flipH="1" flipV="1">
            <a:off x="3962399" y="2914649"/>
            <a:ext cx="3428999" cy="133349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36" name="Line 8"/>
          <p:cNvSpPr>
            <a:spLocks noChangeShapeType="1"/>
          </p:cNvSpPr>
          <p:nvPr/>
        </p:nvSpPr>
        <p:spPr bwMode="auto">
          <a:xfrm>
            <a:off x="1600200" y="2914650"/>
            <a:ext cx="2362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37" name="Text Box 9"/>
          <p:cNvSpPr txBox="1">
            <a:spLocks noChangeArrowheads="1"/>
          </p:cNvSpPr>
          <p:nvPr/>
        </p:nvSpPr>
        <p:spPr bwMode="auto">
          <a:xfrm>
            <a:off x="1741808" y="2514600"/>
            <a:ext cx="124745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FF0000"/>
                </a:solidFill>
                <a:effectLst/>
              </a:rPr>
              <a:t>short call</a:t>
            </a:r>
          </a:p>
        </p:txBody>
      </p:sp>
      <p:sp>
        <p:nvSpPr>
          <p:cNvPr id="252938" name="Line 10"/>
          <p:cNvSpPr>
            <a:spLocks noChangeShapeType="1"/>
          </p:cNvSpPr>
          <p:nvPr/>
        </p:nvSpPr>
        <p:spPr bwMode="auto">
          <a:xfrm flipV="1">
            <a:off x="3876820" y="1944688"/>
            <a:ext cx="2971800" cy="2819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40" name="Text Box 12"/>
          <p:cNvSpPr txBox="1">
            <a:spLocks noChangeArrowheads="1"/>
          </p:cNvSpPr>
          <p:nvPr/>
        </p:nvSpPr>
        <p:spPr bwMode="auto">
          <a:xfrm>
            <a:off x="6781800" y="2038350"/>
            <a:ext cx="1371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rgbClr val="FF00FF"/>
                </a:solidFill>
                <a:effectLst/>
              </a:rPr>
              <a:t>long Stock</a:t>
            </a:r>
          </a:p>
        </p:txBody>
      </p:sp>
      <p:sp>
        <p:nvSpPr>
          <p:cNvPr id="252941" name="Text Box 13"/>
          <p:cNvSpPr txBox="1">
            <a:spLocks noChangeArrowheads="1"/>
          </p:cNvSpPr>
          <p:nvPr/>
        </p:nvSpPr>
        <p:spPr bwMode="auto">
          <a:xfrm>
            <a:off x="3429000" y="3650218"/>
            <a:ext cx="990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/>
              </a:rPr>
              <a:t>Strike</a:t>
            </a:r>
          </a:p>
        </p:txBody>
      </p:sp>
      <p:sp>
        <p:nvSpPr>
          <p:cNvPr id="252942" name="Line 14"/>
          <p:cNvSpPr>
            <a:spLocks noChangeShapeType="1"/>
          </p:cNvSpPr>
          <p:nvPr/>
        </p:nvSpPr>
        <p:spPr bwMode="auto">
          <a:xfrm flipH="1" flipV="1">
            <a:off x="5029199" y="3714749"/>
            <a:ext cx="277957" cy="571489"/>
          </a:xfrm>
          <a:prstGeom prst="line">
            <a:avLst/>
          </a:prstGeom>
          <a:noFill/>
          <a:ln w="38100" cap="rnd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43" name="Text Box 15"/>
          <p:cNvSpPr txBox="1">
            <a:spLocks noChangeArrowheads="1"/>
          </p:cNvSpPr>
          <p:nvPr/>
        </p:nvSpPr>
        <p:spPr bwMode="auto">
          <a:xfrm>
            <a:off x="4572000" y="4229100"/>
            <a:ext cx="1295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effectLst/>
              </a:rPr>
              <a:t>Current Price</a:t>
            </a: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 flipV="1">
            <a:off x="3962400" y="2914650"/>
            <a:ext cx="0" cy="762000"/>
          </a:xfrm>
          <a:prstGeom prst="line">
            <a:avLst/>
          </a:prstGeom>
          <a:noFill/>
          <a:ln w="38100" cap="rnd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58ADD08E-9708-45CC-B670-2C462F4AE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648" y="1959909"/>
            <a:ext cx="1066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Profit &amp; Loss</a:t>
            </a:r>
          </a:p>
        </p:txBody>
      </p:sp>
    </p:spTree>
    <p:extLst>
      <p:ext uri="{BB962C8B-B14F-4D97-AF65-F5344CB8AC3E}">
        <p14:creationId xmlns:p14="http://schemas.microsoft.com/office/powerpoint/2010/main" val="69316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Step 2: determine how many securities you need to hedge</a:t>
            </a:r>
          </a:p>
        </p:txBody>
      </p:sp>
      <p:pic>
        <p:nvPicPr>
          <p:cNvPr id="1026" name="Picture 2" descr="C:\Users\sg6m\AppData\Local\Microsoft\Windows\Temporary Internet Files\Content.IE5\6GJ2ZVQI\MCj037989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0508" y="1428750"/>
            <a:ext cx="4382984" cy="3533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4368" y="2258482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I own 100,000 </a:t>
            </a:r>
            <a:b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AAPL stocks.</a:t>
            </a: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I am bearish - I think that the Stock price may go down.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200" y="2571750"/>
            <a:ext cx="198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  <a:effectLst/>
              </a:rPr>
              <a:t>What type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and</a:t>
            </a:r>
            <a:b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en-US" sz="1600" dirty="0">
                <a:solidFill>
                  <a:schemeClr val="accent2"/>
                </a:solidFill>
                <a:effectLst/>
              </a:rPr>
              <a:t>how many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options do I need, in order to counter-balance possible price changes and preserve my portfolio value?</a:t>
            </a:r>
          </a:p>
        </p:txBody>
      </p:sp>
    </p:spTree>
    <p:extLst>
      <p:ext uri="{BB962C8B-B14F-4D97-AF65-F5344CB8AC3E}">
        <p14:creationId xmlns:p14="http://schemas.microsoft.com/office/powerpoint/2010/main" val="229136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297E7-F26C-4386-B08F-F4581B6F8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3BA2A-4322-4015-978F-3EC07501D6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On expiration day, in-the-money </a:t>
            </a:r>
            <a:r>
              <a:rPr lang="en-US" dirty="0">
                <a:solidFill>
                  <a:srgbClr val="FF9900"/>
                </a:solidFill>
              </a:rPr>
              <a:t>call </a:t>
            </a:r>
            <a:r>
              <a:rPr lang="en-US" dirty="0"/>
              <a:t>options and shares change value in a symmetric </a:t>
            </a:r>
            <a:r>
              <a:rPr lang="en-US" dirty="0">
                <a:solidFill>
                  <a:srgbClr val="FF9900"/>
                </a:solidFill>
              </a:rPr>
              <a:t>($1 to $1) </a:t>
            </a:r>
            <a:r>
              <a:rPr lang="en-US" dirty="0"/>
              <a:t>fashion</a:t>
            </a:r>
          </a:p>
          <a:p>
            <a:r>
              <a:rPr lang="en-US" dirty="0"/>
              <a:t>On any other day it may not be the case. The share goes </a:t>
            </a:r>
            <a:r>
              <a:rPr lang="en-US" dirty="0">
                <a:solidFill>
                  <a:srgbClr val="FF9900"/>
                </a:solidFill>
              </a:rPr>
              <a:t>up by $1</a:t>
            </a:r>
            <a:r>
              <a:rPr lang="en-US" dirty="0"/>
              <a:t>, the call </a:t>
            </a:r>
            <a:r>
              <a:rPr lang="en-US" u="sng" dirty="0">
                <a:solidFill>
                  <a:srgbClr val="FF9900"/>
                </a:solidFill>
              </a:rPr>
              <a:t>may</a:t>
            </a:r>
            <a:r>
              <a:rPr lang="en-US" dirty="0">
                <a:solidFill>
                  <a:srgbClr val="FF9900"/>
                </a:solidFill>
              </a:rPr>
              <a:t> go up by less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935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297E7-F26C-4386-B08F-F4581B6F8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3BA2A-4322-4015-978F-3EC07501D6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On expiration day in-the-money </a:t>
            </a:r>
            <a:r>
              <a:rPr lang="en-US" dirty="0">
                <a:solidFill>
                  <a:srgbClr val="FF9900"/>
                </a:solidFill>
              </a:rPr>
              <a:t>put </a:t>
            </a:r>
            <a:r>
              <a:rPr lang="en-US" dirty="0"/>
              <a:t>options and shares change value in a symmetric </a:t>
            </a:r>
            <a:r>
              <a:rPr lang="en-US" dirty="0">
                <a:solidFill>
                  <a:srgbClr val="FF9900"/>
                </a:solidFill>
              </a:rPr>
              <a:t>(1 to -1) </a:t>
            </a:r>
            <a:r>
              <a:rPr lang="en-US" dirty="0"/>
              <a:t>fashion</a:t>
            </a:r>
          </a:p>
          <a:p>
            <a:r>
              <a:rPr lang="en-US" dirty="0"/>
              <a:t>On any other day it may not be the case. The share goes </a:t>
            </a:r>
            <a:r>
              <a:rPr lang="en-US" dirty="0">
                <a:solidFill>
                  <a:srgbClr val="FF9900"/>
                </a:solidFill>
              </a:rPr>
              <a:t>up by $1</a:t>
            </a:r>
            <a:r>
              <a:rPr lang="en-US" dirty="0"/>
              <a:t>, the put price </a:t>
            </a:r>
            <a:r>
              <a:rPr lang="en-US" u="sng" dirty="0">
                <a:solidFill>
                  <a:srgbClr val="FF9900"/>
                </a:solidFill>
              </a:rPr>
              <a:t>may</a:t>
            </a:r>
            <a:r>
              <a:rPr lang="en-US" dirty="0">
                <a:solidFill>
                  <a:srgbClr val="FF9900"/>
                </a:solidFill>
              </a:rPr>
              <a:t> go down by less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21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1752600" y="1885950"/>
            <a:ext cx="3962400" cy="15240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What is Delta?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ct val="30000"/>
              </a:spcBef>
            </a:pPr>
            <a:r>
              <a:rPr lang="en-US" sz="2000" dirty="0">
                <a:ln>
                  <a:noFill/>
                </a:ln>
              </a:rPr>
              <a:t>Delta is a parameter. </a:t>
            </a:r>
            <a:r>
              <a:rPr lang="en-US" sz="2000" dirty="0">
                <a:ln>
                  <a:noFill/>
                </a:ln>
                <a:solidFill>
                  <a:srgbClr val="FF9933"/>
                </a:solidFill>
              </a:rPr>
              <a:t>Roughly, it is the change in an option price when the underlying share price changes by a dollar.</a:t>
            </a:r>
            <a:endParaRPr lang="en-US" dirty="0">
              <a:ln>
                <a:noFill/>
              </a:ln>
              <a:solidFill>
                <a:srgbClr val="FF9933"/>
              </a:solidFill>
            </a:endParaRPr>
          </a:p>
          <a:p>
            <a:pPr algn="ctr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en-US" dirty="0">
                <a:ln>
                  <a:noFill/>
                </a:ln>
              </a:rPr>
              <a:t>C</a:t>
            </a:r>
            <a:r>
              <a:rPr lang="en-US" baseline="-25000" dirty="0"/>
              <a:t>t2</a:t>
            </a:r>
            <a:r>
              <a:rPr lang="en-US" dirty="0">
                <a:ln>
                  <a:noFill/>
                </a:ln>
              </a:rPr>
              <a:t> – C</a:t>
            </a:r>
            <a:r>
              <a:rPr lang="en-US" baseline="-25000" dirty="0"/>
              <a:t>t1</a:t>
            </a:r>
            <a:r>
              <a:rPr lang="en-US" dirty="0">
                <a:ln>
                  <a:noFill/>
                </a:ln>
              </a:rPr>
              <a:t> </a:t>
            </a:r>
          </a:p>
          <a:p>
            <a:pPr algn="ctr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en-US" dirty="0">
                <a:ln>
                  <a:noFill/>
                </a:ln>
              </a:rPr>
              <a:t>S</a:t>
            </a:r>
            <a:r>
              <a:rPr lang="en-US" baseline="-25000" dirty="0"/>
              <a:t>t2</a:t>
            </a:r>
            <a:r>
              <a:rPr lang="en-US" baseline="-25000" dirty="0">
                <a:ln>
                  <a:noFill/>
                </a:ln>
              </a:rPr>
              <a:t> </a:t>
            </a:r>
            <a:r>
              <a:rPr lang="en-US" dirty="0">
                <a:ln>
                  <a:noFill/>
                </a:ln>
              </a:rPr>
              <a:t>– S</a:t>
            </a:r>
            <a:r>
              <a:rPr lang="en-US" baseline="-25000" dirty="0"/>
              <a:t>t1</a:t>
            </a:r>
            <a:endParaRPr lang="en-US" baseline="-25000" dirty="0">
              <a:ln>
                <a:noFill/>
              </a:ln>
            </a:endParaRPr>
          </a:p>
          <a:p>
            <a:pPr eaLnBrk="1" hangingPunct="1">
              <a:spcBef>
                <a:spcPct val="30000"/>
              </a:spcBef>
              <a:buNone/>
            </a:pPr>
            <a:endParaRPr sz="1800" dirty="0">
              <a:ln>
                <a:noFill/>
              </a:ln>
            </a:endParaRPr>
          </a:p>
          <a:p>
            <a:pPr eaLnBrk="1" hangingPunct="1">
              <a:spcBef>
                <a:spcPct val="30000"/>
              </a:spcBef>
            </a:pPr>
            <a:r>
              <a:rPr sz="1800" dirty="0">
                <a:ln>
                  <a:noFill/>
                </a:ln>
              </a:rPr>
              <a:t>Example1:  we observe that a call option price goes </a:t>
            </a:r>
            <a:r>
              <a:rPr lang="en-US" sz="1800" dirty="0">
                <a:ln>
                  <a:noFill/>
                </a:ln>
              </a:rPr>
              <a:t>up</a:t>
            </a:r>
            <a:r>
              <a:rPr sz="1800" dirty="0">
                <a:ln>
                  <a:noFill/>
                </a:ln>
              </a:rPr>
              <a:t> by $1.60 when a </a:t>
            </a:r>
            <a:r>
              <a:rPr lang="en-US" sz="1800" dirty="0">
                <a:ln>
                  <a:noFill/>
                </a:ln>
              </a:rPr>
              <a:t>share</a:t>
            </a:r>
            <a:r>
              <a:rPr sz="1800" dirty="0">
                <a:ln>
                  <a:noFill/>
                </a:ln>
              </a:rPr>
              <a:t> goes </a:t>
            </a:r>
            <a:r>
              <a:rPr lang="en-US" sz="1800" dirty="0">
                <a:ln>
                  <a:noFill/>
                </a:ln>
              </a:rPr>
              <a:t>up</a:t>
            </a:r>
            <a:r>
              <a:rPr sz="1800" dirty="0">
                <a:ln>
                  <a:noFill/>
                </a:ln>
              </a:rPr>
              <a:t> by $2.</a:t>
            </a:r>
            <a:br>
              <a:rPr sz="1800" dirty="0">
                <a:ln>
                  <a:noFill/>
                </a:ln>
              </a:rPr>
            </a:br>
            <a:r>
              <a:rPr sz="1800" b="1" dirty="0">
                <a:ln>
                  <a:noFill/>
                </a:ln>
                <a:solidFill>
                  <a:srgbClr val="FF9933"/>
                </a:solidFill>
              </a:rPr>
              <a:t>Delta</a:t>
            </a:r>
            <a:r>
              <a:rPr lang="en-US" sz="1800" b="1" baseline="-25000" dirty="0">
                <a:ln>
                  <a:noFill/>
                </a:ln>
                <a:solidFill>
                  <a:srgbClr val="FF9933"/>
                </a:solidFill>
              </a:rPr>
              <a:t>call</a:t>
            </a:r>
            <a:r>
              <a:rPr sz="1800" b="1" dirty="0">
                <a:ln>
                  <a:noFill/>
                </a:ln>
                <a:solidFill>
                  <a:srgbClr val="FF9933"/>
                </a:solidFill>
              </a:rPr>
              <a:t> = </a:t>
            </a:r>
            <a:r>
              <a:rPr lang="en-US" sz="1800" b="1" dirty="0">
                <a:solidFill>
                  <a:srgbClr val="FF9933"/>
                </a:solidFill>
              </a:rPr>
              <a:t>+</a:t>
            </a:r>
            <a:r>
              <a:rPr sz="1800" b="1" dirty="0">
                <a:ln>
                  <a:noFill/>
                </a:ln>
                <a:solidFill>
                  <a:srgbClr val="FF9933"/>
                </a:solidFill>
              </a:rPr>
              <a:t>1.60 / </a:t>
            </a:r>
            <a:r>
              <a:rPr lang="en-US" sz="1800" b="1" dirty="0">
                <a:ln>
                  <a:noFill/>
                </a:ln>
                <a:solidFill>
                  <a:srgbClr val="FF9933"/>
                </a:solidFill>
              </a:rPr>
              <a:t>+</a:t>
            </a:r>
            <a:r>
              <a:rPr sz="1800" b="1" dirty="0">
                <a:ln>
                  <a:noFill/>
                </a:ln>
                <a:solidFill>
                  <a:srgbClr val="FF9933"/>
                </a:solidFill>
              </a:rPr>
              <a:t>2.00 = +0.8</a:t>
            </a:r>
          </a:p>
          <a:p>
            <a:pPr eaLnBrk="1" hangingPunct="1">
              <a:spcBef>
                <a:spcPct val="30000"/>
              </a:spcBef>
            </a:pPr>
            <a:r>
              <a:rPr sz="1800" dirty="0">
                <a:ln>
                  <a:noFill/>
                </a:ln>
              </a:rPr>
              <a:t>Example2:  a put option is up by $0.5, when the </a:t>
            </a:r>
            <a:r>
              <a:rPr lang="en-US" sz="1800" dirty="0"/>
              <a:t>share</a:t>
            </a:r>
            <a:r>
              <a:rPr sz="1800" dirty="0">
                <a:ln>
                  <a:noFill/>
                </a:ln>
              </a:rPr>
              <a:t> is down by $1. </a:t>
            </a:r>
            <a:br>
              <a:rPr sz="1800" dirty="0">
                <a:ln>
                  <a:noFill/>
                </a:ln>
              </a:rPr>
            </a:br>
            <a:r>
              <a:rPr sz="1800" b="1" dirty="0">
                <a:ln>
                  <a:noFill/>
                </a:ln>
              </a:rPr>
              <a:t>Delta</a:t>
            </a:r>
            <a:r>
              <a:rPr lang="en-US" sz="1800" b="1" baseline="-25000" dirty="0">
                <a:ln>
                  <a:noFill/>
                </a:ln>
              </a:rPr>
              <a:t>put</a:t>
            </a:r>
            <a:r>
              <a:rPr sz="1800" b="1" dirty="0">
                <a:ln>
                  <a:noFill/>
                </a:ln>
              </a:rPr>
              <a:t> = 0.50 / -1.00 = -0.5</a:t>
            </a:r>
          </a:p>
        </p:txBody>
      </p:sp>
      <p:sp>
        <p:nvSpPr>
          <p:cNvPr id="230404" name="Line 4"/>
          <p:cNvSpPr>
            <a:spLocks noChangeShapeType="1"/>
          </p:cNvSpPr>
          <p:nvPr/>
        </p:nvSpPr>
        <p:spPr bwMode="auto">
          <a:xfrm>
            <a:off x="3949265" y="257175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30405" name="Text Box 5"/>
          <p:cNvSpPr txBox="1">
            <a:spLocks noChangeArrowheads="1"/>
          </p:cNvSpPr>
          <p:nvPr/>
        </p:nvSpPr>
        <p:spPr bwMode="auto">
          <a:xfrm>
            <a:off x="1828800" y="2279362"/>
            <a:ext cx="235032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ln w="0"/>
                <a:solidFill>
                  <a:schemeClr val="tx1"/>
                </a:solidFill>
                <a:effectLst/>
              </a:rPr>
              <a:t>Delta</a:t>
            </a:r>
            <a:r>
              <a:rPr lang="en-US" sz="3200" baseline="-25000" dirty="0">
                <a:ln w="0"/>
                <a:solidFill>
                  <a:schemeClr val="tx1"/>
                </a:solidFill>
                <a:effectLst/>
              </a:rPr>
              <a:t>call</a:t>
            </a:r>
            <a:r>
              <a:rPr lang="en-US" sz="3200" dirty="0">
                <a:ln w="0"/>
                <a:solidFill>
                  <a:schemeClr val="tx1"/>
                </a:solidFill>
                <a:effectLst/>
              </a:rPr>
              <a:t> = </a:t>
            </a:r>
          </a:p>
        </p:txBody>
      </p:sp>
    </p:spTree>
    <p:extLst>
      <p:ext uri="{BB962C8B-B14F-4D97-AF65-F5344CB8AC3E}">
        <p14:creationId xmlns:p14="http://schemas.microsoft.com/office/powerpoint/2010/main" val="21572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8" name="Rectangle 4"/>
          <p:cNvSpPr>
            <a:spLocks noChangeArrowheads="1"/>
          </p:cNvSpPr>
          <p:nvPr/>
        </p:nvSpPr>
        <p:spPr bwMode="auto">
          <a:xfrm>
            <a:off x="381000" y="1657350"/>
            <a:ext cx="59436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How many short calls are needed to hedge our AAPL position?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81000" y="1685546"/>
            <a:ext cx="8763000" cy="3276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dirty="0"/>
              <a:t>Change in value in calls = </a:t>
            </a:r>
            <a:r>
              <a:rPr lang="en-US" sz="2000" dirty="0">
                <a:solidFill>
                  <a:schemeClr val="accent1"/>
                </a:solidFill>
              </a:rPr>
              <a:t>-</a:t>
            </a:r>
            <a:r>
              <a:rPr lang="en-US" sz="2000" dirty="0"/>
              <a:t> Change in value in shares</a:t>
            </a:r>
            <a:endParaRPr lang="en-US" sz="2000" i="1" dirty="0">
              <a:solidFill>
                <a:srgbClr val="A50021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/>
              <a:t>N</a:t>
            </a:r>
            <a:r>
              <a:rPr lang="en-US" sz="2400" baseline="-25000" dirty="0"/>
              <a:t>calls</a:t>
            </a:r>
            <a:r>
              <a:rPr lang="en-US" sz="2400" dirty="0"/>
              <a:t> * (C</a:t>
            </a:r>
            <a:r>
              <a:rPr lang="en-US" sz="2400" baseline="-25000" dirty="0"/>
              <a:t>t2</a:t>
            </a:r>
            <a:r>
              <a:rPr lang="en-US" sz="2400" dirty="0"/>
              <a:t>-C</a:t>
            </a:r>
            <a:r>
              <a:rPr lang="en-US" sz="2400" baseline="-25000" dirty="0"/>
              <a:t>t1</a:t>
            </a:r>
            <a:r>
              <a:rPr lang="en-US" sz="2400" dirty="0"/>
              <a:t>) = </a:t>
            </a:r>
            <a:r>
              <a:rPr lang="en-US" sz="2400" dirty="0">
                <a:solidFill>
                  <a:schemeClr val="accent1"/>
                </a:solidFill>
              </a:rPr>
              <a:t>-</a:t>
            </a:r>
            <a:r>
              <a:rPr lang="en-US" sz="2400" dirty="0"/>
              <a:t> N</a:t>
            </a:r>
            <a:r>
              <a:rPr lang="en-US" sz="2400" baseline="-25000" dirty="0"/>
              <a:t>shares</a:t>
            </a:r>
            <a:r>
              <a:rPr lang="en-US" sz="2400" i="1" dirty="0"/>
              <a:t> * </a:t>
            </a:r>
            <a:r>
              <a:rPr lang="en-US" sz="2400" dirty="0"/>
              <a:t>(S</a:t>
            </a:r>
            <a:r>
              <a:rPr lang="en-US" sz="2400" baseline="-25000" dirty="0"/>
              <a:t>t2</a:t>
            </a:r>
            <a:r>
              <a:rPr lang="en-US" sz="2400" dirty="0"/>
              <a:t>-S</a:t>
            </a:r>
            <a:r>
              <a:rPr lang="en-US" sz="2400" baseline="-25000" dirty="0"/>
              <a:t>t1</a:t>
            </a:r>
            <a:r>
              <a:rPr lang="en-US" sz="2400" dirty="0"/>
              <a:t>)</a:t>
            </a:r>
            <a:endParaRPr lang="en-US" sz="2400" i="1" dirty="0"/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/>
              <a:t>N</a:t>
            </a:r>
            <a:r>
              <a:rPr lang="en-US" sz="2400" baseline="-25000" dirty="0"/>
              <a:t>calls</a:t>
            </a:r>
            <a:r>
              <a:rPr lang="en-US" sz="2400" i="1" dirty="0"/>
              <a:t> </a:t>
            </a:r>
            <a:r>
              <a:rPr lang="en-US" sz="2400" dirty="0"/>
              <a:t>= - N</a:t>
            </a:r>
            <a:r>
              <a:rPr lang="en-US" sz="2400" baseline="-25000" dirty="0"/>
              <a:t>shares</a:t>
            </a:r>
            <a:r>
              <a:rPr lang="en-US" sz="2400" dirty="0"/>
              <a:t> * </a:t>
            </a:r>
            <a:r>
              <a:rPr lang="en-US" sz="2400" dirty="0">
                <a:solidFill>
                  <a:schemeClr val="accent1"/>
                </a:solidFill>
              </a:rPr>
              <a:t>(S</a:t>
            </a:r>
            <a:r>
              <a:rPr lang="en-US" sz="2400" baseline="-25000" dirty="0">
                <a:solidFill>
                  <a:schemeClr val="accent1"/>
                </a:solidFill>
              </a:rPr>
              <a:t>t2</a:t>
            </a:r>
            <a:r>
              <a:rPr lang="en-US" sz="2400" dirty="0">
                <a:solidFill>
                  <a:schemeClr val="accent1"/>
                </a:solidFill>
              </a:rPr>
              <a:t>-S</a:t>
            </a:r>
            <a:r>
              <a:rPr lang="en-US" sz="2400" baseline="-25000" dirty="0">
                <a:solidFill>
                  <a:schemeClr val="accent1"/>
                </a:solidFill>
              </a:rPr>
              <a:t>t1</a:t>
            </a:r>
            <a:r>
              <a:rPr lang="en-US" sz="2400" dirty="0">
                <a:solidFill>
                  <a:schemeClr val="accent1"/>
                </a:solidFill>
              </a:rPr>
              <a:t>)/(C</a:t>
            </a:r>
            <a:r>
              <a:rPr lang="en-US" sz="2400" baseline="-25000" dirty="0">
                <a:solidFill>
                  <a:schemeClr val="accent1"/>
                </a:solidFill>
              </a:rPr>
              <a:t>t2</a:t>
            </a:r>
            <a:r>
              <a:rPr lang="en-US" sz="2400" dirty="0">
                <a:solidFill>
                  <a:schemeClr val="accent1"/>
                </a:solidFill>
              </a:rPr>
              <a:t>-C</a:t>
            </a:r>
            <a:r>
              <a:rPr lang="en-US" sz="2400" baseline="-25000" dirty="0">
                <a:solidFill>
                  <a:schemeClr val="accent1"/>
                </a:solidFill>
              </a:rPr>
              <a:t>t1</a:t>
            </a:r>
            <a:r>
              <a:rPr lang="en-US" sz="2400" dirty="0">
                <a:solidFill>
                  <a:schemeClr val="accent1"/>
                </a:solidFill>
              </a:rPr>
              <a:t>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N</a:t>
            </a:r>
            <a:r>
              <a:rPr lang="en-US" sz="2400" baseline="-25000" dirty="0"/>
              <a:t>calls</a:t>
            </a:r>
            <a:r>
              <a:rPr lang="en-US" sz="2400" i="1" dirty="0"/>
              <a:t> </a:t>
            </a:r>
            <a:r>
              <a:rPr lang="en-US" sz="2400" dirty="0"/>
              <a:t>= - N</a:t>
            </a:r>
            <a:r>
              <a:rPr lang="en-US" sz="2400" baseline="-25000" dirty="0"/>
              <a:t>shares</a:t>
            </a:r>
            <a:r>
              <a:rPr lang="en-US" sz="2400" dirty="0"/>
              <a:t> * </a:t>
            </a:r>
            <a:r>
              <a:rPr lang="en-US" sz="2400" dirty="0">
                <a:solidFill>
                  <a:schemeClr val="accent1"/>
                </a:solidFill>
              </a:rPr>
              <a:t> 1/Delta</a:t>
            </a:r>
            <a:r>
              <a:rPr lang="en-US" sz="2400" baseline="-25000" dirty="0">
                <a:solidFill>
                  <a:schemeClr val="accent1"/>
                </a:solidFill>
              </a:rPr>
              <a:t>call</a:t>
            </a:r>
            <a:endParaRPr lang="en-US" sz="2400" dirty="0">
              <a:solidFill>
                <a:schemeClr val="accent1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/>
              <a:t>N</a:t>
            </a:r>
            <a:r>
              <a:rPr lang="en-US" sz="2400" baseline="-25000" dirty="0"/>
              <a:t>calls</a:t>
            </a:r>
            <a:r>
              <a:rPr lang="en-US" sz="2400" i="1" baseline="-25000" dirty="0"/>
              <a:t>  </a:t>
            </a:r>
            <a:r>
              <a:rPr lang="en-US" sz="2400" dirty="0"/>
              <a:t>= - 100,000 * 1/0.8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/>
              <a:t>N</a:t>
            </a:r>
            <a:r>
              <a:rPr lang="en-US" sz="2400" baseline="-25000" dirty="0"/>
              <a:t>calls</a:t>
            </a:r>
            <a:r>
              <a:rPr lang="en-US" sz="2400" dirty="0"/>
              <a:t>  = - 125,000       	i.e., we need 125,000 </a:t>
            </a:r>
            <a:r>
              <a:rPr lang="en-US" sz="2400" i="1" dirty="0"/>
              <a:t>short</a:t>
            </a:r>
            <a:r>
              <a:rPr lang="en-US" sz="2400" dirty="0"/>
              <a:t> calls to 					make our 100,000 AAPL position 					price-neutral</a:t>
            </a:r>
          </a:p>
          <a:p>
            <a:pPr marL="0" indent="0" eaLnBrk="1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723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/>
              <a:t>Numeric Check: does it work?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ct val="30000"/>
              </a:spcBef>
              <a:buNone/>
            </a:pPr>
            <a:r>
              <a:rPr lang="en-US" sz="2000" dirty="0"/>
              <a:t>We now have 100,000 AAPL &amp; -125,000 Calls on AAPL</a:t>
            </a:r>
          </a:p>
          <a:p>
            <a:pPr marL="0" indent="0">
              <a:spcBef>
                <a:spcPct val="30000"/>
              </a:spcBef>
              <a:buNone/>
            </a:pPr>
            <a:r>
              <a:rPr lang="en-US" sz="2000" dirty="0">
                <a:solidFill>
                  <a:srgbClr val="FF9933"/>
                </a:solidFill>
              </a:rPr>
              <a:t>S</a:t>
            </a:r>
            <a:r>
              <a:rPr lang="en-US" sz="2000" i="1" dirty="0">
                <a:solidFill>
                  <a:srgbClr val="FF9933"/>
                </a:solidFill>
              </a:rPr>
              <a:t>uppose that the APPL share price decreases by $10.</a:t>
            </a:r>
            <a:br>
              <a:rPr lang="en-US" sz="2000" i="1" dirty="0">
                <a:solidFill>
                  <a:srgbClr val="FF9933"/>
                </a:solidFill>
              </a:rPr>
            </a:br>
            <a:r>
              <a:rPr lang="en-US" sz="2000" i="1" dirty="0">
                <a:solidFill>
                  <a:srgbClr val="FF9933"/>
                </a:solidFill>
              </a:rPr>
              <a:t>What happens to my portfolio?</a:t>
            </a:r>
            <a:endParaRPr sz="2000" dirty="0">
              <a:solidFill>
                <a:srgbClr val="FF9933"/>
              </a:solidFill>
            </a:endParaRP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en-US" sz="2000" dirty="0"/>
              <a:t>Delta = </a:t>
            </a:r>
            <a:r>
              <a:rPr sz="2000" dirty="0"/>
              <a:t>Option price change / </a:t>
            </a:r>
            <a:r>
              <a:rPr lang="en-US" sz="2000" dirty="0"/>
              <a:t>Share</a:t>
            </a:r>
            <a:r>
              <a:rPr sz="2000" dirty="0"/>
              <a:t> price change = 0.8 </a:t>
            </a:r>
            <a:r>
              <a:rPr lang="en-US" sz="2000" dirty="0"/>
              <a:t>   </a:t>
            </a:r>
            <a:endParaRPr sz="2000" dirty="0"/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sz="2000" dirty="0"/>
              <a:t>so:</a:t>
            </a:r>
            <a:br>
              <a:rPr sz="2000" dirty="0"/>
            </a:br>
            <a:r>
              <a:rPr sz="2000" dirty="0"/>
              <a:t>Option price </a:t>
            </a:r>
            <a:r>
              <a:rPr lang="en-US" sz="2000" dirty="0"/>
              <a:t>change = </a:t>
            </a:r>
            <a:r>
              <a:rPr sz="2000" dirty="0"/>
              <a:t>0.8 * (-$10) = -$8</a:t>
            </a: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sz="2000" dirty="0">
              <a:solidFill>
                <a:srgbClr val="A50021"/>
              </a:solidFill>
            </a:endParaRP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sz="2000" b="1" dirty="0"/>
              <a:t>Change in </a:t>
            </a:r>
            <a:r>
              <a:rPr lang="en-US" sz="2000" b="1" dirty="0"/>
              <a:t>Total </a:t>
            </a:r>
            <a:r>
              <a:rPr sz="2000" b="1" dirty="0"/>
              <a:t>Portfolio </a:t>
            </a:r>
            <a:r>
              <a:rPr lang="en-US" sz="2000" b="1" dirty="0"/>
              <a:t>V</a:t>
            </a:r>
            <a:r>
              <a:rPr sz="2000" b="1" dirty="0"/>
              <a:t>alue </a:t>
            </a:r>
            <a:r>
              <a:rPr sz="2000" dirty="0"/>
              <a:t>= 100,000 * (-$10) + (-125,000) * (-$8) =</a:t>
            </a:r>
          </a:p>
          <a:p>
            <a:pPr marL="0" indent="0">
              <a:spcBef>
                <a:spcPct val="30000"/>
              </a:spcBef>
              <a:buNone/>
            </a:pPr>
            <a:r>
              <a:rPr sz="2000" dirty="0"/>
              <a:t>= -1,000,000 + 1,000,000 = $0</a:t>
            </a:r>
          </a:p>
          <a:p>
            <a:pPr marL="0" indent="0">
              <a:spcBef>
                <a:spcPct val="30000"/>
              </a:spcBef>
              <a:buNone/>
            </a:pPr>
            <a:r>
              <a:rPr lang="en-US" sz="2000" dirty="0"/>
              <a:t>We have a </a:t>
            </a:r>
            <a:r>
              <a:rPr sz="2000" dirty="0"/>
              <a:t> </a:t>
            </a:r>
            <a:r>
              <a:rPr sz="2000" dirty="0">
                <a:solidFill>
                  <a:srgbClr val="FF9933"/>
                </a:solidFill>
              </a:rPr>
              <a:t>Delta neutral portfolio (yay!)</a:t>
            </a:r>
            <a:endParaRPr lang="en-US" sz="2000" i="1" dirty="0">
              <a:solidFill>
                <a:srgbClr val="FF9933"/>
              </a:solidFill>
            </a:endParaRP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lang="en-US" sz="2000" dirty="0"/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5BD329F-A9C1-475C-AF06-2701D3955C1D}"/>
              </a:ext>
            </a:extLst>
          </p:cNvPr>
          <p:cNvSpPr/>
          <p:nvPr/>
        </p:nvSpPr>
        <p:spPr>
          <a:xfrm>
            <a:off x="8991600" y="5010150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67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33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Fin charts</a:t>
            </a:r>
          </a:p>
        </p:txBody>
      </p:sp>
    </p:spTree>
    <p:extLst>
      <p:ext uri="{BB962C8B-B14F-4D97-AF65-F5344CB8AC3E}">
        <p14:creationId xmlns:p14="http://schemas.microsoft.com/office/powerpoint/2010/main" val="300314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Easy meter</a:t>
            </a:r>
          </a:p>
          <a:p>
            <a:r>
              <a:rPr lang="en-US" dirty="0"/>
              <a:t>H19 is way easier!</a:t>
            </a:r>
          </a:p>
          <a:p>
            <a:r>
              <a:rPr lang="en-US" dirty="0"/>
              <a:t>Learning objective: Delta hedging, the premiere hedging technique in finance.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99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Name, major…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  <a:p>
            <a:r>
              <a:rPr lang="en-US" dirty="0"/>
              <a:t>Attitude towards the Tournament</a:t>
            </a:r>
          </a:p>
          <a:p>
            <a:r>
              <a:rPr lang="en-US" dirty="0"/>
              <a:t>Any questions about the Tournament?</a:t>
            </a:r>
          </a:p>
        </p:txBody>
      </p:sp>
    </p:spTree>
    <p:extLst>
      <p:ext uri="{BB962C8B-B14F-4D97-AF65-F5344CB8AC3E}">
        <p14:creationId xmlns:p14="http://schemas.microsoft.com/office/powerpoint/2010/main" val="11519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/>
              <a:t>Profit curve: long stock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00200" y="1352550"/>
            <a:ext cx="6553200" cy="3429000"/>
            <a:chOff x="1600200" y="1962150"/>
            <a:chExt cx="6553200" cy="3429000"/>
          </a:xfrm>
        </p:grpSpPr>
        <p:sp>
          <p:nvSpPr>
            <p:cNvPr id="252932" name="Line 4"/>
            <p:cNvSpPr>
              <a:spLocks noChangeShapeType="1"/>
            </p:cNvSpPr>
            <p:nvPr/>
          </p:nvSpPr>
          <p:spPr bwMode="auto">
            <a:xfrm>
              <a:off x="1600200" y="2000250"/>
              <a:ext cx="0" cy="3390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33" name="Line 5"/>
            <p:cNvSpPr>
              <a:spLocks noChangeShapeType="1"/>
            </p:cNvSpPr>
            <p:nvPr/>
          </p:nvSpPr>
          <p:spPr bwMode="auto">
            <a:xfrm flipH="1">
              <a:off x="1600200" y="3714750"/>
              <a:ext cx="5715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34" name="Text Box 6"/>
            <p:cNvSpPr txBox="1">
              <a:spLocks noChangeArrowheads="1"/>
            </p:cNvSpPr>
            <p:nvPr/>
          </p:nvSpPr>
          <p:spPr bwMode="auto">
            <a:xfrm>
              <a:off x="6400800" y="3790950"/>
              <a:ext cx="990600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</a:rPr>
                <a:t>AAPL price</a:t>
              </a:r>
            </a:p>
          </p:txBody>
        </p:sp>
        <p:sp>
          <p:nvSpPr>
            <p:cNvPr id="252938" name="Line 10"/>
            <p:cNvSpPr>
              <a:spLocks noChangeShapeType="1"/>
            </p:cNvSpPr>
            <p:nvPr/>
          </p:nvSpPr>
          <p:spPr bwMode="auto">
            <a:xfrm flipV="1">
              <a:off x="3276602" y="1962150"/>
              <a:ext cx="3505198" cy="335277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40" name="Text Box 12"/>
            <p:cNvSpPr txBox="1">
              <a:spLocks noChangeArrowheads="1"/>
            </p:cNvSpPr>
            <p:nvPr/>
          </p:nvSpPr>
          <p:spPr bwMode="auto">
            <a:xfrm>
              <a:off x="6781800" y="2038350"/>
              <a:ext cx="1371600" cy="923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FF00FF"/>
                  </a:solidFill>
                  <a:effectLst/>
                </a:rPr>
                <a:t>Long AAPL Share</a:t>
              </a:r>
            </a:p>
          </p:txBody>
        </p:sp>
        <p:sp>
          <p:nvSpPr>
            <p:cNvPr id="252942" name="Line 14"/>
            <p:cNvSpPr>
              <a:spLocks noChangeShapeType="1"/>
            </p:cNvSpPr>
            <p:nvPr/>
          </p:nvSpPr>
          <p:spPr bwMode="auto">
            <a:xfrm flipH="1" flipV="1">
              <a:off x="4953000" y="3676650"/>
              <a:ext cx="45719" cy="571500"/>
            </a:xfrm>
            <a:prstGeom prst="line">
              <a:avLst/>
            </a:prstGeom>
            <a:noFill/>
            <a:ln w="3810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43" name="Text Box 15"/>
            <p:cNvSpPr txBox="1">
              <a:spLocks noChangeArrowheads="1"/>
            </p:cNvSpPr>
            <p:nvPr/>
          </p:nvSpPr>
          <p:spPr bwMode="auto">
            <a:xfrm>
              <a:off x="4571999" y="4229100"/>
              <a:ext cx="1981199" cy="923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</a:rPr>
                <a:t>Just acquired: current AAPL Price $160</a:t>
              </a:r>
            </a:p>
          </p:txBody>
        </p:sp>
      </p:grpSp>
      <p:sp>
        <p:nvSpPr>
          <p:cNvPr id="12" name="Text Box 13">
            <a:extLst>
              <a:ext uri="{FF2B5EF4-FFF2-40B4-BE49-F238E27FC236}">
                <a16:creationId xmlns:a16="http://schemas.microsoft.com/office/drawing/2014/main" id="{468FE773-DF96-4C2B-90EE-6AF1C09AA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67140"/>
            <a:ext cx="1066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Profit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7B6F6BF1-A1B6-4356-A150-211B2F7EB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4578161"/>
            <a:ext cx="1066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Loss</a:t>
            </a:r>
          </a:p>
        </p:txBody>
      </p:sp>
    </p:spTree>
    <p:extLst>
      <p:ext uri="{BB962C8B-B14F-4D97-AF65-F5344CB8AC3E}">
        <p14:creationId xmlns:p14="http://schemas.microsoft.com/office/powerpoint/2010/main" val="271308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/>
              <a:t>Profit curve: short stock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00200" y="1356706"/>
            <a:ext cx="5791200" cy="3424844"/>
            <a:chOff x="1600200" y="1966306"/>
            <a:chExt cx="5791200" cy="3424844"/>
          </a:xfrm>
        </p:grpSpPr>
        <p:sp>
          <p:nvSpPr>
            <p:cNvPr id="252932" name="Line 4"/>
            <p:cNvSpPr>
              <a:spLocks noChangeShapeType="1"/>
            </p:cNvSpPr>
            <p:nvPr/>
          </p:nvSpPr>
          <p:spPr bwMode="auto">
            <a:xfrm>
              <a:off x="1600200" y="2000250"/>
              <a:ext cx="0" cy="3390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33" name="Line 5"/>
            <p:cNvSpPr>
              <a:spLocks noChangeShapeType="1"/>
            </p:cNvSpPr>
            <p:nvPr/>
          </p:nvSpPr>
          <p:spPr bwMode="auto">
            <a:xfrm flipH="1">
              <a:off x="1600200" y="3714750"/>
              <a:ext cx="5715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34" name="Text Box 6"/>
            <p:cNvSpPr txBox="1">
              <a:spLocks noChangeArrowheads="1"/>
            </p:cNvSpPr>
            <p:nvPr/>
          </p:nvSpPr>
          <p:spPr bwMode="auto">
            <a:xfrm>
              <a:off x="6400800" y="3790950"/>
              <a:ext cx="990600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</a:rPr>
                <a:t>AAPL price</a:t>
              </a:r>
            </a:p>
          </p:txBody>
        </p:sp>
        <p:sp>
          <p:nvSpPr>
            <p:cNvPr id="252938" name="Line 10"/>
            <p:cNvSpPr>
              <a:spLocks noChangeShapeType="1"/>
            </p:cNvSpPr>
            <p:nvPr/>
          </p:nvSpPr>
          <p:spPr bwMode="auto">
            <a:xfrm>
              <a:off x="3124201" y="2241509"/>
              <a:ext cx="3276600" cy="269243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40" name="Text Box 12"/>
            <p:cNvSpPr txBox="1">
              <a:spLocks noChangeArrowheads="1"/>
            </p:cNvSpPr>
            <p:nvPr/>
          </p:nvSpPr>
          <p:spPr bwMode="auto">
            <a:xfrm>
              <a:off x="2251166" y="1966306"/>
              <a:ext cx="1371600" cy="923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FF00FF"/>
                  </a:solidFill>
                  <a:effectLst/>
                </a:rPr>
                <a:t>Short</a:t>
              </a:r>
            </a:p>
            <a:p>
              <a:pPr algn="l">
                <a:defRPr/>
              </a:pPr>
              <a:r>
                <a:rPr lang="en-US" sz="1800" dirty="0">
                  <a:solidFill>
                    <a:srgbClr val="FF00FF"/>
                  </a:solidFill>
                  <a:effectLst/>
                </a:rPr>
                <a:t>AAPL share</a:t>
              </a:r>
            </a:p>
          </p:txBody>
        </p:sp>
        <p:sp>
          <p:nvSpPr>
            <p:cNvPr id="252942" name="Line 14"/>
            <p:cNvSpPr>
              <a:spLocks noChangeShapeType="1"/>
            </p:cNvSpPr>
            <p:nvPr/>
          </p:nvSpPr>
          <p:spPr bwMode="auto">
            <a:xfrm flipV="1">
              <a:off x="4419600" y="3714749"/>
              <a:ext cx="533400" cy="406441"/>
            </a:xfrm>
            <a:prstGeom prst="line">
              <a:avLst/>
            </a:prstGeom>
            <a:noFill/>
            <a:ln w="3810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43" name="Text Box 15"/>
            <p:cNvSpPr txBox="1">
              <a:spLocks noChangeArrowheads="1"/>
            </p:cNvSpPr>
            <p:nvPr/>
          </p:nvSpPr>
          <p:spPr bwMode="auto">
            <a:xfrm>
              <a:off x="2749731" y="4121191"/>
              <a:ext cx="1981199" cy="923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</a:rPr>
                <a:t>Just acquired: current AAPL Price $160</a:t>
              </a:r>
            </a:p>
          </p:txBody>
        </p:sp>
      </p:grpSp>
      <p:sp>
        <p:nvSpPr>
          <p:cNvPr id="12" name="Text Box 13">
            <a:extLst>
              <a:ext uri="{FF2B5EF4-FFF2-40B4-BE49-F238E27FC236}">
                <a16:creationId xmlns:a16="http://schemas.microsoft.com/office/drawing/2014/main" id="{468FE773-DF96-4C2B-90EE-6AF1C09AA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67140"/>
            <a:ext cx="1066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Profit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7B6F6BF1-A1B6-4356-A150-211B2F7EB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4578161"/>
            <a:ext cx="1066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Loss</a:t>
            </a:r>
          </a:p>
        </p:txBody>
      </p:sp>
    </p:spTree>
    <p:extLst>
      <p:ext uri="{BB962C8B-B14F-4D97-AF65-F5344CB8AC3E}">
        <p14:creationId xmlns:p14="http://schemas.microsoft.com/office/powerpoint/2010/main" val="183688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69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 curves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3D995D-4EE5-4FA9-9AC7-08CC4CCC3CF6}"/>
              </a:ext>
            </a:extLst>
          </p:cNvPr>
          <p:cNvGrpSpPr/>
          <p:nvPr/>
        </p:nvGrpSpPr>
        <p:grpSpPr>
          <a:xfrm>
            <a:off x="294621" y="1028700"/>
            <a:ext cx="4124979" cy="2025586"/>
            <a:chOff x="294621" y="1028700"/>
            <a:chExt cx="4124979" cy="2025586"/>
          </a:xfrm>
        </p:grpSpPr>
        <p:sp>
          <p:nvSpPr>
            <p:cNvPr id="193542" name="Line 6"/>
            <p:cNvSpPr>
              <a:spLocks noChangeShapeType="1"/>
            </p:cNvSpPr>
            <p:nvPr/>
          </p:nvSpPr>
          <p:spPr bwMode="auto">
            <a:xfrm>
              <a:off x="990600" y="1028700"/>
              <a:ext cx="0" cy="20002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43" name="Line 7"/>
            <p:cNvSpPr>
              <a:spLocks noChangeShapeType="1"/>
            </p:cNvSpPr>
            <p:nvPr/>
          </p:nvSpPr>
          <p:spPr bwMode="auto">
            <a:xfrm flipH="1">
              <a:off x="838200" y="2152307"/>
              <a:ext cx="2590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48" name="Text Box 12"/>
            <p:cNvSpPr txBox="1">
              <a:spLocks noChangeArrowheads="1"/>
            </p:cNvSpPr>
            <p:nvPr/>
          </p:nvSpPr>
          <p:spPr bwMode="auto">
            <a:xfrm>
              <a:off x="3429000" y="1981527"/>
              <a:ext cx="990600" cy="2616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dirty="0">
                  <a:solidFill>
                    <a:srgbClr val="000000"/>
                  </a:solidFill>
                  <a:effectLst/>
                </a:rPr>
                <a:t>Stock price</a:t>
              </a:r>
            </a:p>
          </p:txBody>
        </p:sp>
        <p:sp>
          <p:nvSpPr>
            <p:cNvPr id="193549" name="Text Box 13"/>
            <p:cNvSpPr txBox="1">
              <a:spLocks noChangeArrowheads="1"/>
            </p:cNvSpPr>
            <p:nvPr/>
          </p:nvSpPr>
          <p:spPr bwMode="auto">
            <a:xfrm>
              <a:off x="298097" y="1028700"/>
              <a:ext cx="685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</a:rPr>
                <a:t>Profit</a:t>
              </a: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990600" y="1105584"/>
              <a:ext cx="3311528" cy="1180416"/>
              <a:chOff x="1066800" y="976997"/>
              <a:chExt cx="3311528" cy="1180416"/>
            </a:xfrm>
          </p:grpSpPr>
          <p:sp>
            <p:nvSpPr>
              <p:cNvPr id="193546" name="Line 10"/>
              <p:cNvSpPr>
                <a:spLocks noChangeShapeType="1"/>
              </p:cNvSpPr>
              <p:nvPr/>
            </p:nvSpPr>
            <p:spPr bwMode="auto">
              <a:xfrm flipH="1">
                <a:off x="1828800" y="1185863"/>
                <a:ext cx="1371600" cy="97155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effectLst/>
                </a:endParaRPr>
              </a:p>
            </p:txBody>
          </p:sp>
          <p:sp>
            <p:nvSpPr>
              <p:cNvPr id="193547" name="Line 11"/>
              <p:cNvSpPr>
                <a:spLocks noChangeShapeType="1"/>
              </p:cNvSpPr>
              <p:nvPr/>
            </p:nvSpPr>
            <p:spPr bwMode="auto">
              <a:xfrm flipV="1">
                <a:off x="1066800" y="2157413"/>
                <a:ext cx="7620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effectLst/>
                </a:endParaRPr>
              </a:p>
            </p:txBody>
          </p:sp>
          <p:sp>
            <p:nvSpPr>
              <p:cNvPr id="193552" name="Text Box 16"/>
              <p:cNvSpPr txBox="1">
                <a:spLocks noChangeArrowheads="1"/>
              </p:cNvSpPr>
              <p:nvPr/>
            </p:nvSpPr>
            <p:spPr bwMode="auto">
              <a:xfrm>
                <a:off x="3231796" y="976997"/>
                <a:ext cx="1146532" cy="6463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effectLst/>
                  </a:rPr>
                  <a:t>long call</a:t>
                </a:r>
                <a:br>
                  <a:rPr lang="en-US" sz="1800" dirty="0">
                    <a:solidFill>
                      <a:srgbClr val="FF0000"/>
                    </a:solidFill>
                    <a:effectLst/>
                  </a:rPr>
                </a:br>
                <a:endParaRPr lang="en-US" sz="1800" dirty="0">
                  <a:solidFill>
                    <a:srgbClr val="FF0000"/>
                  </a:solidFill>
                  <a:effectLst/>
                </a:endParaRPr>
              </a:p>
            </p:txBody>
          </p:sp>
        </p:grpSp>
        <p:sp>
          <p:nvSpPr>
            <p:cNvPr id="193578" name="Line 42"/>
            <p:cNvSpPr>
              <a:spLocks noChangeShapeType="1"/>
            </p:cNvSpPr>
            <p:nvPr/>
          </p:nvSpPr>
          <p:spPr bwMode="auto">
            <a:xfrm>
              <a:off x="1752600" y="1943100"/>
              <a:ext cx="0" cy="514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80" name="Text Box 44"/>
            <p:cNvSpPr txBox="1">
              <a:spLocks noChangeArrowheads="1"/>
            </p:cNvSpPr>
            <p:nvPr/>
          </p:nvSpPr>
          <p:spPr bwMode="auto">
            <a:xfrm>
              <a:off x="1243013" y="2395537"/>
              <a:ext cx="9906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effectLst/>
                </a:rPr>
                <a:t>strike</a:t>
              </a:r>
            </a:p>
          </p:txBody>
        </p:sp>
        <p:sp>
          <p:nvSpPr>
            <p:cNvPr id="45" name="Text Box 13">
              <a:extLst>
                <a:ext uri="{FF2B5EF4-FFF2-40B4-BE49-F238E27FC236}">
                  <a16:creationId xmlns:a16="http://schemas.microsoft.com/office/drawing/2014/main" id="{68F90C57-9766-455E-B977-CE5F99D20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621" y="2777287"/>
              <a:ext cx="685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</a:rPr>
                <a:t>Loss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504772A-FE69-481C-BD07-A5A2887C9332}"/>
              </a:ext>
            </a:extLst>
          </p:cNvPr>
          <p:cNvGrpSpPr/>
          <p:nvPr/>
        </p:nvGrpSpPr>
        <p:grpSpPr>
          <a:xfrm>
            <a:off x="4647646" y="1028700"/>
            <a:ext cx="4039154" cy="2040969"/>
            <a:chOff x="4647646" y="1028700"/>
            <a:chExt cx="4039154" cy="2040969"/>
          </a:xfrm>
        </p:grpSpPr>
        <p:sp>
          <p:nvSpPr>
            <p:cNvPr id="193571" name="Line 35"/>
            <p:cNvSpPr>
              <a:spLocks noChangeShapeType="1"/>
            </p:cNvSpPr>
            <p:nvPr/>
          </p:nvSpPr>
          <p:spPr bwMode="auto">
            <a:xfrm>
              <a:off x="5334000" y="1028700"/>
              <a:ext cx="0" cy="20002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72" name="Line 36"/>
            <p:cNvSpPr>
              <a:spLocks noChangeShapeType="1"/>
            </p:cNvSpPr>
            <p:nvPr/>
          </p:nvSpPr>
          <p:spPr bwMode="auto">
            <a:xfrm flipH="1">
              <a:off x="5181600" y="2114550"/>
              <a:ext cx="2590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73" name="Text Box 37"/>
            <p:cNvSpPr txBox="1">
              <a:spLocks noChangeArrowheads="1"/>
            </p:cNvSpPr>
            <p:nvPr/>
          </p:nvSpPr>
          <p:spPr bwMode="auto">
            <a:xfrm>
              <a:off x="7696200" y="1981527"/>
              <a:ext cx="990600" cy="2616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dirty="0">
                  <a:solidFill>
                    <a:srgbClr val="000000"/>
                  </a:solidFill>
                  <a:effectLst/>
                </a:rPr>
                <a:t>Stock price</a:t>
              </a: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5334000" y="1943100"/>
              <a:ext cx="3352800" cy="1126569"/>
              <a:chOff x="5410200" y="1814513"/>
              <a:chExt cx="3352800" cy="1126569"/>
            </a:xfrm>
          </p:grpSpPr>
          <p:sp>
            <p:nvSpPr>
              <p:cNvPr id="193575" name="Line 39"/>
              <p:cNvSpPr>
                <a:spLocks noChangeShapeType="1"/>
              </p:cNvSpPr>
              <p:nvPr/>
            </p:nvSpPr>
            <p:spPr bwMode="auto">
              <a:xfrm flipH="1" flipV="1">
                <a:off x="6172200" y="1814513"/>
                <a:ext cx="1295400" cy="85725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effectLst/>
                </a:endParaRPr>
              </a:p>
            </p:txBody>
          </p:sp>
          <p:sp>
            <p:nvSpPr>
              <p:cNvPr id="193576" name="Line 40"/>
              <p:cNvSpPr>
                <a:spLocks noChangeShapeType="1"/>
              </p:cNvSpPr>
              <p:nvPr/>
            </p:nvSpPr>
            <p:spPr bwMode="auto">
              <a:xfrm flipV="1">
                <a:off x="5410200" y="1814513"/>
                <a:ext cx="7620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effectLst/>
                </a:endParaRPr>
              </a:p>
            </p:txBody>
          </p:sp>
          <p:sp>
            <p:nvSpPr>
              <p:cNvPr id="193577" name="Text Box 41"/>
              <p:cNvSpPr txBox="1">
                <a:spLocks noChangeArrowheads="1"/>
              </p:cNvSpPr>
              <p:nvPr/>
            </p:nvSpPr>
            <p:spPr bwMode="auto">
              <a:xfrm>
                <a:off x="7515544" y="2571750"/>
                <a:ext cx="124745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effectLst/>
                  </a:rPr>
                  <a:t>short call</a:t>
                </a:r>
              </a:p>
            </p:txBody>
          </p:sp>
        </p:grpSp>
        <p:sp>
          <p:nvSpPr>
            <p:cNvPr id="193581" name="Line 45"/>
            <p:cNvSpPr>
              <a:spLocks noChangeShapeType="1"/>
            </p:cNvSpPr>
            <p:nvPr/>
          </p:nvSpPr>
          <p:spPr bwMode="auto">
            <a:xfrm>
              <a:off x="6096000" y="1828800"/>
              <a:ext cx="0" cy="514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82" name="Text Box 46"/>
            <p:cNvSpPr txBox="1">
              <a:spLocks noChangeArrowheads="1"/>
            </p:cNvSpPr>
            <p:nvPr/>
          </p:nvSpPr>
          <p:spPr bwMode="auto">
            <a:xfrm>
              <a:off x="5562600" y="2319338"/>
              <a:ext cx="9906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effectLst/>
                </a:rPr>
                <a:t>strike</a:t>
              </a:r>
              <a:endParaRPr lang="en-US" sz="1800" dirty="0"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46" name="Text Box 13">
              <a:extLst>
                <a:ext uri="{FF2B5EF4-FFF2-40B4-BE49-F238E27FC236}">
                  <a16:creationId xmlns:a16="http://schemas.microsoft.com/office/drawing/2014/main" id="{A9FEECFA-9DC1-4A6F-83BA-A071FD1C30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1056518"/>
              <a:ext cx="685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</a:rPr>
                <a:t>Profit</a:t>
              </a:r>
            </a:p>
          </p:txBody>
        </p:sp>
        <p:sp>
          <p:nvSpPr>
            <p:cNvPr id="47" name="Text Box 13">
              <a:extLst>
                <a:ext uri="{FF2B5EF4-FFF2-40B4-BE49-F238E27FC236}">
                  <a16:creationId xmlns:a16="http://schemas.microsoft.com/office/drawing/2014/main" id="{F88A9359-5085-42FA-9FED-9BA9CCB8BB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7646" y="2757084"/>
              <a:ext cx="685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</a:rPr>
                <a:t>Loss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45877B4-3D82-41B4-BEA8-D870963BDB84}"/>
              </a:ext>
            </a:extLst>
          </p:cNvPr>
          <p:cNvGrpSpPr/>
          <p:nvPr/>
        </p:nvGrpSpPr>
        <p:grpSpPr>
          <a:xfrm>
            <a:off x="287229" y="3070651"/>
            <a:ext cx="4056171" cy="2064098"/>
            <a:chOff x="287229" y="3070651"/>
            <a:chExt cx="4056171" cy="2064098"/>
          </a:xfrm>
        </p:grpSpPr>
        <p:sp>
          <p:nvSpPr>
            <p:cNvPr id="22" name="Line 3"/>
            <p:cNvSpPr>
              <a:spLocks noChangeShapeType="1"/>
            </p:cNvSpPr>
            <p:nvPr/>
          </p:nvSpPr>
          <p:spPr bwMode="auto">
            <a:xfrm>
              <a:off x="990600" y="3086100"/>
              <a:ext cx="0" cy="20002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23" name="Line 4"/>
            <p:cNvSpPr>
              <a:spLocks noChangeShapeType="1"/>
            </p:cNvSpPr>
            <p:nvPr/>
          </p:nvSpPr>
          <p:spPr bwMode="auto">
            <a:xfrm flipH="1">
              <a:off x="838200" y="4171950"/>
              <a:ext cx="2590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3352800" y="4038927"/>
              <a:ext cx="990600" cy="2616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dirty="0">
                  <a:solidFill>
                    <a:srgbClr val="000000"/>
                  </a:solidFill>
                  <a:effectLst/>
                </a:rPr>
                <a:t>Stock price</a:t>
              </a: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219200" y="3600450"/>
              <a:ext cx="2741858" cy="1145619"/>
              <a:chOff x="1295400" y="3471863"/>
              <a:chExt cx="2741858" cy="1145619"/>
            </a:xfrm>
          </p:grpSpPr>
          <p:sp>
            <p:nvSpPr>
              <p:cNvPr id="26" name="Line 7"/>
              <p:cNvSpPr>
                <a:spLocks noChangeShapeType="1"/>
              </p:cNvSpPr>
              <p:nvPr/>
            </p:nvSpPr>
            <p:spPr bwMode="auto">
              <a:xfrm>
                <a:off x="1295400" y="3471863"/>
                <a:ext cx="990600" cy="68580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effectLst/>
                </a:endParaRPr>
              </a:p>
            </p:txBody>
          </p:sp>
          <p:sp>
            <p:nvSpPr>
              <p:cNvPr id="27" name="Line 8"/>
              <p:cNvSpPr>
                <a:spLocks noChangeShapeType="1"/>
              </p:cNvSpPr>
              <p:nvPr/>
            </p:nvSpPr>
            <p:spPr bwMode="auto">
              <a:xfrm flipV="1">
                <a:off x="2286000" y="4157663"/>
                <a:ext cx="1066800" cy="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effectLst/>
                </a:endParaRPr>
              </a:p>
            </p:txBody>
          </p:sp>
          <p:sp>
            <p:nvSpPr>
              <p:cNvPr id="28" name="Text Box 9"/>
              <p:cNvSpPr txBox="1">
                <a:spLocks noChangeArrowheads="1"/>
              </p:cNvSpPr>
              <p:nvPr/>
            </p:nvSpPr>
            <p:spPr bwMode="auto">
              <a:xfrm>
                <a:off x="2895600" y="4248150"/>
                <a:ext cx="1141658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solidFill>
                      <a:srgbClr val="0066FF"/>
                    </a:solidFill>
                    <a:effectLst/>
                  </a:rPr>
                  <a:t>long put</a:t>
                </a:r>
              </a:p>
            </p:txBody>
          </p:sp>
        </p:grpSp>
        <p:sp>
          <p:nvSpPr>
            <p:cNvPr id="33" name="Line 17"/>
            <p:cNvSpPr>
              <a:spLocks noChangeShapeType="1"/>
            </p:cNvSpPr>
            <p:nvPr/>
          </p:nvSpPr>
          <p:spPr bwMode="auto">
            <a:xfrm>
              <a:off x="2209800" y="4000500"/>
              <a:ext cx="0" cy="514350"/>
            </a:xfrm>
            <a:prstGeom prst="lin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35" name="Text Box 19"/>
            <p:cNvSpPr txBox="1">
              <a:spLocks noChangeArrowheads="1"/>
            </p:cNvSpPr>
            <p:nvPr/>
          </p:nvSpPr>
          <p:spPr bwMode="auto">
            <a:xfrm>
              <a:off x="1676400" y="4452937"/>
              <a:ext cx="9906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effectLst/>
                </a:rPr>
                <a:t>strike</a:t>
              </a:r>
            </a:p>
          </p:txBody>
        </p:sp>
        <p:sp>
          <p:nvSpPr>
            <p:cNvPr id="48" name="Text Box 13">
              <a:extLst>
                <a:ext uri="{FF2B5EF4-FFF2-40B4-BE49-F238E27FC236}">
                  <a16:creationId xmlns:a16="http://schemas.microsoft.com/office/drawing/2014/main" id="{600D7006-5B2B-48A9-8480-B34E95DC41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94" y="3070651"/>
              <a:ext cx="685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</a:rPr>
                <a:t>Profit</a:t>
              </a:r>
            </a:p>
          </p:txBody>
        </p:sp>
        <p:sp>
          <p:nvSpPr>
            <p:cNvPr id="49" name="Text Box 13">
              <a:extLst>
                <a:ext uri="{FF2B5EF4-FFF2-40B4-BE49-F238E27FC236}">
                  <a16:creationId xmlns:a16="http://schemas.microsoft.com/office/drawing/2014/main" id="{9A0FED40-7EDA-4311-BD47-1866B22513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229" y="4857750"/>
              <a:ext cx="685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</a:rPr>
                <a:t>Loss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892D30A-B454-4D93-A054-01169DCDF917}"/>
              </a:ext>
            </a:extLst>
          </p:cNvPr>
          <p:cNvGrpSpPr/>
          <p:nvPr/>
        </p:nvGrpSpPr>
        <p:grpSpPr>
          <a:xfrm>
            <a:off x="4647260" y="3086100"/>
            <a:ext cx="4115740" cy="2048649"/>
            <a:chOff x="4647260" y="3086100"/>
            <a:chExt cx="4115740" cy="2048649"/>
          </a:xfrm>
        </p:grpSpPr>
        <p:sp>
          <p:nvSpPr>
            <p:cNvPr id="29" name="Line 11"/>
            <p:cNvSpPr>
              <a:spLocks noChangeShapeType="1"/>
            </p:cNvSpPr>
            <p:nvPr/>
          </p:nvSpPr>
          <p:spPr bwMode="auto">
            <a:xfrm>
              <a:off x="5334000" y="3086100"/>
              <a:ext cx="0" cy="20002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30" name="Line 12"/>
            <p:cNvSpPr>
              <a:spLocks noChangeShapeType="1"/>
            </p:cNvSpPr>
            <p:nvPr/>
          </p:nvSpPr>
          <p:spPr bwMode="auto">
            <a:xfrm flipH="1">
              <a:off x="5181600" y="4171950"/>
              <a:ext cx="2590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7772400" y="4038927"/>
              <a:ext cx="990600" cy="2616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dirty="0">
                  <a:solidFill>
                    <a:srgbClr val="000000"/>
                  </a:solidFill>
                  <a:effectLst/>
                </a:rPr>
                <a:t>Stock price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638800" y="3574018"/>
              <a:ext cx="2461848" cy="1283732"/>
              <a:chOff x="5715000" y="3445431"/>
              <a:chExt cx="2461848" cy="1283732"/>
            </a:xfrm>
          </p:grpSpPr>
          <p:sp>
            <p:nvSpPr>
              <p:cNvPr id="32" name="Text Box 16"/>
              <p:cNvSpPr txBox="1">
                <a:spLocks noChangeArrowheads="1"/>
              </p:cNvSpPr>
              <p:nvPr/>
            </p:nvSpPr>
            <p:spPr bwMode="auto">
              <a:xfrm>
                <a:off x="6934200" y="3445431"/>
                <a:ext cx="1242648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solidFill>
                      <a:srgbClr val="0066FF"/>
                    </a:solidFill>
                    <a:effectLst/>
                  </a:rPr>
                  <a:t>short put</a:t>
                </a:r>
              </a:p>
            </p:txBody>
          </p:sp>
          <p:sp>
            <p:nvSpPr>
              <p:cNvPr id="36" name="Line 23"/>
              <p:cNvSpPr>
                <a:spLocks noChangeShapeType="1"/>
              </p:cNvSpPr>
              <p:nvPr/>
            </p:nvSpPr>
            <p:spPr bwMode="auto">
              <a:xfrm flipV="1">
                <a:off x="5715000" y="3929063"/>
                <a:ext cx="1066800" cy="80010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effectLst/>
                </a:endParaRPr>
              </a:p>
            </p:txBody>
          </p:sp>
          <p:sp>
            <p:nvSpPr>
              <p:cNvPr id="37" name="Line 24"/>
              <p:cNvSpPr>
                <a:spLocks noChangeShapeType="1"/>
              </p:cNvSpPr>
              <p:nvPr/>
            </p:nvSpPr>
            <p:spPr bwMode="auto">
              <a:xfrm flipV="1">
                <a:off x="6781800" y="3929063"/>
                <a:ext cx="1066800" cy="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effectLst/>
                </a:endParaRPr>
              </a:p>
            </p:txBody>
          </p:sp>
        </p:grpSp>
        <p:sp>
          <p:nvSpPr>
            <p:cNvPr id="38" name="Line 25"/>
            <p:cNvSpPr>
              <a:spLocks noChangeShapeType="1"/>
            </p:cNvSpPr>
            <p:nvPr/>
          </p:nvSpPr>
          <p:spPr bwMode="auto">
            <a:xfrm>
              <a:off x="6705600" y="3771900"/>
              <a:ext cx="0" cy="514350"/>
            </a:xfrm>
            <a:prstGeom prst="lin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39" name="Text Box 26"/>
            <p:cNvSpPr txBox="1">
              <a:spLocks noChangeArrowheads="1"/>
            </p:cNvSpPr>
            <p:nvPr/>
          </p:nvSpPr>
          <p:spPr bwMode="auto">
            <a:xfrm>
              <a:off x="6172200" y="4343400"/>
              <a:ext cx="9906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effectLst/>
                </a:rPr>
                <a:t>strike</a:t>
              </a:r>
            </a:p>
          </p:txBody>
        </p:sp>
        <p:sp>
          <p:nvSpPr>
            <p:cNvPr id="50" name="Text Box 13">
              <a:extLst>
                <a:ext uri="{FF2B5EF4-FFF2-40B4-BE49-F238E27FC236}">
                  <a16:creationId xmlns:a16="http://schemas.microsoft.com/office/drawing/2014/main" id="{3E990569-A327-461F-85D5-548E49A8EB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0234" y="3107144"/>
              <a:ext cx="685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</a:rPr>
                <a:t>Profit</a:t>
              </a:r>
            </a:p>
          </p:txBody>
        </p:sp>
        <p:sp>
          <p:nvSpPr>
            <p:cNvPr id="51" name="Text Box 13">
              <a:extLst>
                <a:ext uri="{FF2B5EF4-FFF2-40B4-BE49-F238E27FC236}">
                  <a16:creationId xmlns:a16="http://schemas.microsoft.com/office/drawing/2014/main" id="{33D4F102-73EA-4FD0-93EB-5FF51BC5F9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7260" y="4857750"/>
              <a:ext cx="685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</a:rPr>
                <a:t>Loss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8A05EBA1-D9CF-406E-87C5-499E1576A013}"/>
              </a:ext>
            </a:extLst>
          </p:cNvPr>
          <p:cNvSpPr/>
          <p:nvPr/>
        </p:nvSpPr>
        <p:spPr>
          <a:xfrm>
            <a:off x="8991600" y="5010150"/>
            <a:ext cx="76192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2098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Delta Hedging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4000" b="1" dirty="0">
                <a:solidFill>
                  <a:schemeClr val="hlink"/>
                </a:solidFill>
              </a:rPr>
              <a:t>  Objective</a:t>
            </a:r>
            <a:r>
              <a:rPr lang="en-US" sz="4000" dirty="0"/>
              <a:t>: determine what is  the right </a:t>
            </a:r>
            <a:r>
              <a:rPr lang="en-US" sz="4000" dirty="0">
                <a:solidFill>
                  <a:srgbClr val="FF9933"/>
                </a:solidFill>
              </a:rPr>
              <a:t>type</a:t>
            </a:r>
            <a:r>
              <a:rPr lang="en-US" sz="4000" dirty="0"/>
              <a:t> and</a:t>
            </a:r>
            <a:r>
              <a:rPr lang="en-US" sz="4000" dirty="0">
                <a:solidFill>
                  <a:schemeClr val="accent1"/>
                </a:solidFill>
              </a:rPr>
              <a:t> </a:t>
            </a:r>
            <a:r>
              <a:rPr lang="en-US" sz="4000" dirty="0">
                <a:solidFill>
                  <a:srgbClr val="FF9933"/>
                </a:solidFill>
              </a:rPr>
              <a:t>quantity</a:t>
            </a:r>
            <a:r>
              <a:rPr lang="en-US" sz="4000" dirty="0"/>
              <a:t> of securities to </a:t>
            </a:r>
            <a:r>
              <a:rPr lang="en-US" sz="4000" i="1" dirty="0"/>
              <a:t>counterbalance</a:t>
            </a:r>
            <a:r>
              <a:rPr lang="en-US" sz="4000" dirty="0"/>
              <a:t> the adverse change in value of a portfolio of securities.</a:t>
            </a:r>
          </a:p>
        </p:txBody>
      </p:sp>
    </p:spTree>
    <p:extLst>
      <p:ext uri="{BB962C8B-B14F-4D97-AF65-F5344CB8AC3E}">
        <p14:creationId xmlns:p14="http://schemas.microsoft.com/office/powerpoint/2010/main" val="167093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Manually Hedging a Position in your IPs</a:t>
            </a:r>
          </a:p>
        </p:txBody>
      </p:sp>
      <p:pic>
        <p:nvPicPr>
          <p:cNvPr id="1026" name="Picture 2" descr="C:\Users\sg6m\AppData\Local\Microsoft\Windows\Temporary Internet Files\Content.IE5\6GJ2ZVQI\MCj037989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0508" y="1428750"/>
            <a:ext cx="4382984" cy="3533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4368" y="2258482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I own 100,000 </a:t>
            </a:r>
            <a:b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AAPL shares. I am bearish - I think that the share price may go down.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200" y="2571750"/>
            <a:ext cx="198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accent2"/>
                </a:solidFill>
                <a:effectLst/>
              </a:rPr>
              <a:t>What type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and</a:t>
            </a:r>
            <a:b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en-US" sz="1600" dirty="0">
                <a:solidFill>
                  <a:schemeClr val="accent2"/>
                </a:solidFill>
                <a:effectLst/>
              </a:rPr>
              <a:t>how many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options do I need, in order to counter-balance possible price changes and preserve my portfolio value?</a:t>
            </a:r>
          </a:p>
        </p:txBody>
      </p:sp>
    </p:spTree>
    <p:extLst>
      <p:ext uri="{BB962C8B-B14F-4D97-AF65-F5344CB8AC3E}">
        <p14:creationId xmlns:p14="http://schemas.microsoft.com/office/powerpoint/2010/main" val="419467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Delta Hedging Example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047750"/>
            <a:ext cx="8610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i="1" dirty="0"/>
              <a:t>We want to hedge 100,000 long AAPL shares that we have in our IPs.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First, we need to find a security that counterbalances that behavior</a:t>
            </a:r>
            <a:br>
              <a:rPr lang="en-US" sz="2000" i="1" dirty="0"/>
            </a:br>
            <a:endParaRPr lang="en-US" sz="1600" i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600200" y="1962150"/>
            <a:ext cx="6553200" cy="2913281"/>
            <a:chOff x="1600200" y="1962150"/>
            <a:chExt cx="6553200" cy="2913281"/>
          </a:xfrm>
        </p:grpSpPr>
        <p:sp>
          <p:nvSpPr>
            <p:cNvPr id="252932" name="Line 4"/>
            <p:cNvSpPr>
              <a:spLocks noChangeShapeType="1"/>
            </p:cNvSpPr>
            <p:nvPr/>
          </p:nvSpPr>
          <p:spPr bwMode="auto">
            <a:xfrm>
              <a:off x="1600200" y="2000250"/>
              <a:ext cx="0" cy="28253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33" name="Line 5"/>
            <p:cNvSpPr>
              <a:spLocks noChangeShapeType="1"/>
            </p:cNvSpPr>
            <p:nvPr/>
          </p:nvSpPr>
          <p:spPr bwMode="auto">
            <a:xfrm flipH="1">
              <a:off x="1600200" y="3714750"/>
              <a:ext cx="5715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34" name="Text Box 6"/>
            <p:cNvSpPr txBox="1">
              <a:spLocks noChangeArrowheads="1"/>
            </p:cNvSpPr>
            <p:nvPr/>
          </p:nvSpPr>
          <p:spPr bwMode="auto">
            <a:xfrm>
              <a:off x="6400800" y="3790950"/>
              <a:ext cx="990600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</a:rPr>
                <a:t>Stock price</a:t>
              </a:r>
            </a:p>
          </p:txBody>
        </p:sp>
        <p:sp>
          <p:nvSpPr>
            <p:cNvPr id="252938" name="Line 10"/>
            <p:cNvSpPr>
              <a:spLocks noChangeShapeType="1"/>
            </p:cNvSpPr>
            <p:nvPr/>
          </p:nvSpPr>
          <p:spPr bwMode="auto">
            <a:xfrm flipV="1">
              <a:off x="3810000" y="1962150"/>
              <a:ext cx="2971800" cy="28194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40" name="Text Box 12"/>
            <p:cNvSpPr txBox="1">
              <a:spLocks noChangeArrowheads="1"/>
            </p:cNvSpPr>
            <p:nvPr/>
          </p:nvSpPr>
          <p:spPr bwMode="auto">
            <a:xfrm>
              <a:off x="6781800" y="2038350"/>
              <a:ext cx="1371600" cy="923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FF00FF"/>
                  </a:solidFill>
                  <a:effectLst/>
                </a:rPr>
                <a:t>Long AAPL Stock</a:t>
              </a:r>
            </a:p>
          </p:txBody>
        </p:sp>
        <p:sp>
          <p:nvSpPr>
            <p:cNvPr id="252942" name="Line 14"/>
            <p:cNvSpPr>
              <a:spLocks noChangeShapeType="1"/>
            </p:cNvSpPr>
            <p:nvPr/>
          </p:nvSpPr>
          <p:spPr bwMode="auto">
            <a:xfrm flipH="1" flipV="1">
              <a:off x="4953000" y="3676650"/>
              <a:ext cx="45719" cy="571500"/>
            </a:xfrm>
            <a:prstGeom prst="line">
              <a:avLst/>
            </a:prstGeom>
            <a:noFill/>
            <a:ln w="3810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43" name="Text Box 15"/>
            <p:cNvSpPr txBox="1">
              <a:spLocks noChangeArrowheads="1"/>
            </p:cNvSpPr>
            <p:nvPr/>
          </p:nvSpPr>
          <p:spPr bwMode="auto">
            <a:xfrm>
              <a:off x="4572000" y="4229100"/>
              <a:ext cx="1295400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</a:rPr>
                <a:t>Current Price</a:t>
              </a:r>
            </a:p>
          </p:txBody>
        </p:sp>
      </p:grpSp>
      <p:sp>
        <p:nvSpPr>
          <p:cNvPr id="12" name="Text Box 13">
            <a:extLst>
              <a:ext uri="{FF2B5EF4-FFF2-40B4-BE49-F238E27FC236}">
                <a16:creationId xmlns:a16="http://schemas.microsoft.com/office/drawing/2014/main" id="{468FE773-DF96-4C2B-90EE-6AF1C09AA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648" y="1959909"/>
            <a:ext cx="1066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Profit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CBA4A69D-EDB6-418D-A169-41EC535B3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552265"/>
            <a:ext cx="1066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Loss</a:t>
            </a:r>
          </a:p>
        </p:txBody>
      </p:sp>
    </p:spTree>
    <p:extLst>
      <p:ext uri="{BB962C8B-B14F-4D97-AF65-F5344CB8AC3E}">
        <p14:creationId xmlns:p14="http://schemas.microsoft.com/office/powerpoint/2010/main" val="246903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F UG blue 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F UG blue  2023" id="{DF2775FF-943D-4CF0-B5DC-BA2B834F9F5B}" vid="{397EBDE9-D7C7-4C58-A80B-329828E67D9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ITF UG blue  2023</Template>
  <TotalTime>9669</TotalTime>
  <Words>778</Words>
  <Application>Microsoft Office PowerPoint</Application>
  <PresentationFormat>On-screen Show (16:9)</PresentationFormat>
  <Paragraphs>136</Paragraphs>
  <Slides>20</Slides>
  <Notes>18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Segoe UI Light</vt:lpstr>
      <vt:lpstr>Segoe UI Semilight</vt:lpstr>
      <vt:lpstr>Times New Roman</vt:lpstr>
      <vt:lpstr>Verdana</vt:lpstr>
      <vt:lpstr>Wingdings</vt:lpstr>
      <vt:lpstr>ITF UG blue  2023</vt:lpstr>
      <vt:lpstr>Delta Hedging</vt:lpstr>
      <vt:lpstr>PowerPoint Presentation</vt:lpstr>
      <vt:lpstr>PowerPoint Presentation</vt:lpstr>
      <vt:lpstr>Profit curve: long stock</vt:lpstr>
      <vt:lpstr>Profit curve: short stock</vt:lpstr>
      <vt:lpstr>Profit curves</vt:lpstr>
      <vt:lpstr>Delta Hedging</vt:lpstr>
      <vt:lpstr>Manually Hedging a Position in your IPs</vt:lpstr>
      <vt:lpstr>Delta Hedging Example</vt:lpstr>
      <vt:lpstr>Step 1: Choose a security with which to hedge</vt:lpstr>
      <vt:lpstr>Short calls have the right behavior (also long puts)</vt:lpstr>
      <vt:lpstr>Step 2: determine how many securities you need to hedge</vt:lpstr>
      <vt:lpstr>Balancing problem</vt:lpstr>
      <vt:lpstr>Balancing problem</vt:lpstr>
      <vt:lpstr>What is Delta?</vt:lpstr>
      <vt:lpstr>How many short calls are needed to hedge our AAPL position?</vt:lpstr>
      <vt:lpstr>Numeric Check: does it work?</vt:lpstr>
      <vt:lpstr>PowerPoint Presentation</vt:lpstr>
      <vt:lpstr>Homework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364</cp:revision>
  <dcterms:created xsi:type="dcterms:W3CDTF">2003-01-13T16:56:26Z</dcterms:created>
  <dcterms:modified xsi:type="dcterms:W3CDTF">2024-03-30T01:23:10Z</dcterms:modified>
</cp:coreProperties>
</file>