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7"/>
  </p:notesMasterIdLst>
  <p:sldIdLst>
    <p:sldId id="256" r:id="rId2"/>
    <p:sldId id="432" r:id="rId3"/>
    <p:sldId id="429" r:id="rId4"/>
    <p:sldId id="435" r:id="rId5"/>
    <p:sldId id="412" r:id="rId6"/>
    <p:sldId id="473" r:id="rId7"/>
    <p:sldId id="471" r:id="rId8"/>
    <p:sldId id="407" r:id="rId9"/>
    <p:sldId id="422" r:id="rId10"/>
    <p:sldId id="431" r:id="rId11"/>
    <p:sldId id="424" r:id="rId12"/>
    <p:sldId id="472" r:id="rId13"/>
    <p:sldId id="394" r:id="rId14"/>
    <p:sldId id="470" r:id="rId15"/>
    <p:sldId id="372" r:id="rId16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0504D"/>
    <a:srgbClr val="FFFFCC"/>
    <a:srgbClr val="A50021"/>
    <a:srgbClr val="CCFFFF"/>
    <a:srgbClr val="FFFF99"/>
    <a:srgbClr val="66FF33"/>
    <a:srgbClr val="FF3300"/>
    <a:srgbClr val="CC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91089" autoAdjust="0"/>
  </p:normalViewPr>
  <p:slideViewPr>
    <p:cSldViewPr>
      <p:cViewPr varScale="1">
        <p:scale>
          <a:sx n="154" d="100"/>
          <a:sy n="154" d="100"/>
        </p:scale>
        <p:origin x="108" y="1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F519CCB9-8C24-4E9D-A3B8-A68769C3C8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062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5ECEC-6F47-4810-8B82-D0CE5EC6A92A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655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9CCB9-8C24-4E9D-A3B8-A68769C3C87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952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5ECEC-6F47-4810-8B82-D0CE5EC6A92A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37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1B5386-E642-4932-809B-E0E1D46CC8CA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160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55C80-7E10-4251-A70B-9222D1861A88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941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40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8A888A-D92E-47D7-9153-2C0308E88F74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570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9625CE-66BA-49D4-966D-795CF34B0DFC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163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9625CE-66BA-49D4-966D-795CF34B0DFC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652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83BF0C-E039-4CD3-9898-853C9506103E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98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D95D9D-9DB3-42B5-AAD2-A7B7B8417C63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9CCB9-8C24-4E9D-A3B8-A68769C3C87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93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9625CE-66BA-49D4-966D-795CF34B0DFC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88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</p:spTree>
    <p:extLst>
      <p:ext uri="{BB962C8B-B14F-4D97-AF65-F5344CB8AC3E}">
        <p14:creationId xmlns:p14="http://schemas.microsoft.com/office/powerpoint/2010/main" val="362806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448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03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45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19800" y="3867150"/>
            <a:ext cx="2971800" cy="838200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WINIT: What Is New in Technology?</a:t>
            </a:r>
          </a:p>
        </p:txBody>
      </p:sp>
    </p:spTree>
    <p:extLst>
      <p:ext uri="{BB962C8B-B14F-4D97-AF65-F5344CB8AC3E}">
        <p14:creationId xmlns:p14="http://schemas.microsoft.com/office/powerpoint/2010/main" val="71222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1" y="704851"/>
            <a:ext cx="5733189" cy="2895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750857-CD18-4720-9582-E9D7009AB1A1}"/>
              </a:ext>
            </a:extLst>
          </p:cNvPr>
          <p:cNvSpPr txBox="1"/>
          <p:nvPr/>
        </p:nvSpPr>
        <p:spPr>
          <a:xfrm>
            <a:off x="6447337" y="25717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9E20E-7979-4235-B30E-A1EBAAFE16FB}"/>
              </a:ext>
            </a:extLst>
          </p:cNvPr>
          <p:cNvSpPr txBox="1"/>
          <p:nvPr/>
        </p:nvSpPr>
        <p:spPr>
          <a:xfrm>
            <a:off x="6440542" y="3758742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173337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29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5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CC055-0228-4637-8A5C-8BF92B1947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57912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8D9F6-3A9B-4DD2-9E43-80B004115063}"/>
              </a:ext>
            </a:extLst>
          </p:cNvPr>
          <p:cNvSpPr txBox="1"/>
          <p:nvPr/>
        </p:nvSpPr>
        <p:spPr>
          <a:xfrm>
            <a:off x="228600" y="-33804"/>
            <a:ext cx="544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83030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F5B3E3-F2A6-4A6A-8C99-B675286204B9}"/>
              </a:ext>
            </a:extLst>
          </p:cNvPr>
          <p:cNvSpPr txBox="1"/>
          <p:nvPr/>
        </p:nvSpPr>
        <p:spPr>
          <a:xfrm>
            <a:off x="228600" y="-33804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75077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04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75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AB094-6034-49EE-8681-3A872BB12D75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62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65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Algorithmic Trading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Portfolio-family delta hedging: the recommender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How many securities to a perfect hedge?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685800" y="971550"/>
            <a:ext cx="8534400" cy="3962400"/>
          </a:xfrm>
          <a:effectLst/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Font typeface="Wingdings" pitchFamily="2" charset="2"/>
              <a:buNone/>
            </a:pPr>
            <a:r>
              <a:rPr lang="en-US" sz="4800" b="1" dirty="0">
                <a:ln w="50800"/>
                <a:solidFill>
                  <a:sysClr val="windowText" lastClr="000000"/>
                </a:solidFill>
                <a:latin typeface="Symbol" pitchFamily="18" charset="2"/>
              </a:rPr>
              <a:t>D</a:t>
            </a:r>
            <a:r>
              <a:rPr lang="en-US" sz="4000" b="1" baseline="-25000" dirty="0">
                <a:ln w="50800"/>
                <a:solidFill>
                  <a:sysClr val="windowText" lastClr="000000"/>
                </a:solidFill>
              </a:rPr>
              <a:t>family</a:t>
            </a:r>
            <a:r>
              <a:rPr lang="en-US" sz="4000" b="1" dirty="0">
                <a:ln w="50800"/>
                <a:solidFill>
                  <a:sysClr val="windowText" lastClr="000000"/>
                </a:solidFill>
              </a:rPr>
              <a:t> = </a:t>
            </a:r>
            <a:r>
              <a:rPr lang="en-US" sz="4800" b="1" dirty="0">
                <a:ln w="50800"/>
                <a:solidFill>
                  <a:sysClr val="windowText" lastClr="000000"/>
                </a:solidFill>
                <a:latin typeface="Symbol" pitchFamily="18" charset="2"/>
              </a:rPr>
              <a:t>S</a:t>
            </a:r>
            <a:r>
              <a:rPr lang="en-US" sz="4000" b="1" dirty="0">
                <a:ln w="50800"/>
                <a:solidFill>
                  <a:sysClr val="windowText" lastClr="000000"/>
                </a:solidFill>
              </a:rPr>
              <a:t> qty</a:t>
            </a:r>
            <a:r>
              <a:rPr lang="en-US" sz="4000" b="1" baseline="-25000" dirty="0">
                <a:ln w="50800"/>
                <a:solidFill>
                  <a:sysClr val="windowText" lastClr="000000"/>
                </a:solidFill>
              </a:rPr>
              <a:t>i</a:t>
            </a:r>
            <a:r>
              <a:rPr lang="en-US" sz="4000" b="1" dirty="0">
                <a:ln w="50800"/>
                <a:solidFill>
                  <a:sysClr val="windowText" lastClr="000000"/>
                </a:solidFill>
              </a:rPr>
              <a:t> * </a:t>
            </a:r>
            <a:r>
              <a:rPr lang="en-US" sz="4000" b="1" dirty="0">
                <a:ln w="50800"/>
                <a:solidFill>
                  <a:sysClr val="windowText" lastClr="000000"/>
                </a:solidFill>
                <a:latin typeface="Symbol" pitchFamily="18" charset="2"/>
              </a:rPr>
              <a:t>d</a:t>
            </a:r>
            <a:r>
              <a:rPr lang="en-US" sz="4000" b="1" baseline="-25000" dirty="0">
                <a:ln w="50800"/>
                <a:solidFill>
                  <a:sysClr val="windowText" lastClr="000000"/>
                </a:solidFill>
              </a:rPr>
              <a:t>i </a:t>
            </a:r>
          </a:p>
          <a:p>
            <a:pPr>
              <a:buNone/>
            </a:pPr>
            <a:r>
              <a:rPr lang="en-US" sz="6000" b="1" dirty="0">
                <a:ln w="50800"/>
                <a:solidFill>
                  <a:sysClr val="windowText" lastClr="000000"/>
                </a:solidFill>
                <a:latin typeface="Symbol" pitchFamily="18" charset="2"/>
              </a:rPr>
              <a:t>D</a:t>
            </a:r>
            <a:r>
              <a:rPr lang="en-US" sz="4800" b="1" baseline="-25000" dirty="0">
                <a:ln w="50800"/>
                <a:solidFill>
                  <a:sysClr val="windowText" lastClr="000000"/>
                </a:solidFill>
              </a:rPr>
              <a:t>family</a:t>
            </a:r>
            <a:r>
              <a:rPr lang="en-US" sz="4000" b="1" baseline="-25000" dirty="0">
                <a:ln w="50800"/>
                <a:solidFill>
                  <a:sysClr val="windowText" lastClr="000000"/>
                </a:solidFill>
              </a:rPr>
              <a:t>  </a:t>
            </a:r>
            <a:r>
              <a:rPr lang="en-US" sz="4000" b="1" dirty="0">
                <a:ln w="50800"/>
                <a:solidFill>
                  <a:sysClr val="windowText" lastClr="000000"/>
                </a:solidFill>
              </a:rPr>
              <a:t>+ </a:t>
            </a:r>
            <a:r>
              <a:rPr lang="en-US" sz="4000" b="1" dirty="0">
                <a:ln w="50800"/>
                <a:solidFill>
                  <a:srgbClr val="FF6600"/>
                </a:solidFill>
              </a:rPr>
              <a:t>qty</a:t>
            </a:r>
            <a:r>
              <a:rPr lang="en-US" sz="4000" b="1" baseline="-25000" dirty="0">
                <a:ln w="50800"/>
                <a:solidFill>
                  <a:srgbClr val="FF6600"/>
                </a:solidFill>
              </a:rPr>
              <a:t>x</a:t>
            </a:r>
            <a:r>
              <a:rPr lang="en-US" sz="4000" b="1" dirty="0">
                <a:ln w="50800"/>
                <a:solidFill>
                  <a:srgbClr val="FF6600"/>
                </a:solidFill>
              </a:rPr>
              <a:t> * </a:t>
            </a:r>
            <a:r>
              <a:rPr lang="en-US" sz="4000" b="1" dirty="0">
                <a:ln w="50800"/>
                <a:solidFill>
                  <a:srgbClr val="FF6600"/>
                </a:solidFill>
                <a:latin typeface="Symbol" pitchFamily="18" charset="2"/>
              </a:rPr>
              <a:t>d</a:t>
            </a:r>
            <a:r>
              <a:rPr lang="en-US" sz="4000" b="1" baseline="-25000" dirty="0">
                <a:ln w="50800"/>
                <a:solidFill>
                  <a:srgbClr val="FF6600"/>
                </a:solidFill>
              </a:rPr>
              <a:t>x </a:t>
            </a:r>
            <a:r>
              <a:rPr lang="en-US" sz="4000" b="1" dirty="0">
                <a:ln w="50800"/>
              </a:rPr>
              <a:t>= 0</a:t>
            </a:r>
            <a:r>
              <a:rPr lang="en-US" sz="4000" b="1" baseline="-25000" dirty="0">
                <a:ln w="50800"/>
              </a:rPr>
              <a:t> </a:t>
            </a:r>
          </a:p>
          <a:p>
            <a:pPr>
              <a:buNone/>
            </a:pPr>
            <a:r>
              <a:rPr lang="en-US" sz="4000" b="1" dirty="0">
                <a:ln w="50800"/>
                <a:solidFill>
                  <a:srgbClr val="FF6600"/>
                </a:solidFill>
              </a:rPr>
              <a:t>qty</a:t>
            </a:r>
            <a:r>
              <a:rPr lang="en-US" sz="4000" b="1" baseline="-25000" dirty="0">
                <a:ln w="50800"/>
                <a:solidFill>
                  <a:srgbClr val="FF6600"/>
                </a:solidFill>
              </a:rPr>
              <a:t>x</a:t>
            </a:r>
            <a:r>
              <a:rPr lang="en-US" sz="4000" b="1" dirty="0">
                <a:ln w="50800"/>
                <a:solidFill>
                  <a:srgbClr val="FF6600"/>
                </a:solidFill>
              </a:rPr>
              <a:t> </a:t>
            </a:r>
            <a:r>
              <a:rPr lang="en-US" sz="4000" b="1" dirty="0">
                <a:ln w="50800"/>
              </a:rPr>
              <a:t>=</a:t>
            </a:r>
            <a:r>
              <a:rPr lang="en-US" sz="4800" b="1" dirty="0">
                <a:ln w="50800"/>
                <a:solidFill>
                  <a:sysClr val="windowText" lastClr="000000"/>
                </a:solidFill>
                <a:latin typeface="Symbol" pitchFamily="18" charset="2"/>
              </a:rPr>
              <a:t> </a:t>
            </a:r>
            <a:r>
              <a:rPr lang="en-US" sz="4800" b="1" dirty="0">
                <a:ln w="50800"/>
                <a:solidFill>
                  <a:srgbClr val="FF6600"/>
                </a:solidFill>
                <a:latin typeface="Symbol" pitchFamily="18" charset="2"/>
              </a:rPr>
              <a:t>-</a:t>
            </a:r>
            <a:r>
              <a:rPr lang="en-US" sz="4800" b="1" dirty="0">
                <a:ln w="50800"/>
                <a:solidFill>
                  <a:sysClr val="windowText" lastClr="000000"/>
                </a:solidFill>
                <a:latin typeface="Symbol" pitchFamily="18" charset="2"/>
              </a:rPr>
              <a:t> </a:t>
            </a:r>
            <a:r>
              <a:rPr lang="en-US" sz="6000" b="1" dirty="0">
                <a:ln w="50800"/>
                <a:solidFill>
                  <a:sysClr val="windowText" lastClr="000000"/>
                </a:solidFill>
                <a:latin typeface="Symbol" pitchFamily="18" charset="2"/>
              </a:rPr>
              <a:t>D</a:t>
            </a:r>
            <a:r>
              <a:rPr lang="en-US" sz="4800" b="1" baseline="-25000" dirty="0">
                <a:ln w="50800"/>
                <a:solidFill>
                  <a:sysClr val="windowText" lastClr="000000"/>
                </a:solidFill>
              </a:rPr>
              <a:t>family</a:t>
            </a:r>
            <a:r>
              <a:rPr lang="en-US" sz="4000" b="1" baseline="-25000" dirty="0">
                <a:ln w="50800"/>
                <a:solidFill>
                  <a:sysClr val="windowText" lastClr="000000"/>
                </a:solidFill>
              </a:rPr>
              <a:t>  </a:t>
            </a:r>
            <a:r>
              <a:rPr lang="en-US" sz="4000" b="1" dirty="0">
                <a:ln w="50800"/>
                <a:solidFill>
                  <a:sysClr val="windowText" lastClr="000000"/>
                </a:solidFill>
              </a:rPr>
              <a:t>/</a:t>
            </a:r>
            <a:r>
              <a:rPr lang="en-US" sz="4000" b="1" baseline="-25000" dirty="0">
                <a:ln w="50800"/>
                <a:solidFill>
                  <a:sysClr val="windowText" lastClr="000000"/>
                </a:solidFill>
              </a:rPr>
              <a:t> </a:t>
            </a:r>
            <a:r>
              <a:rPr lang="en-US" sz="4000" b="1" dirty="0">
                <a:ln w="50800"/>
                <a:solidFill>
                  <a:srgbClr val="FF6600"/>
                </a:solidFill>
                <a:latin typeface="Symbol" pitchFamily="18" charset="2"/>
              </a:rPr>
              <a:t>d</a:t>
            </a:r>
            <a:r>
              <a:rPr lang="en-US" sz="4000" b="1" baseline="-25000" dirty="0">
                <a:ln w="50800"/>
                <a:solidFill>
                  <a:srgbClr val="FF6600"/>
                </a:solidFill>
              </a:rPr>
              <a:t>x</a:t>
            </a:r>
            <a:br>
              <a:rPr lang="en-US" sz="4000" b="1" baseline="-25000" dirty="0">
                <a:ln w="50800"/>
                <a:solidFill>
                  <a:srgbClr val="FF6600"/>
                </a:solidFill>
              </a:rPr>
            </a:br>
            <a:endParaRPr lang="en-US" sz="4000" b="1" baseline="-25000" dirty="0">
              <a:ln w="50800"/>
              <a:solidFill>
                <a:srgbClr val="FF6600"/>
              </a:solidFill>
            </a:endParaRPr>
          </a:p>
          <a:p>
            <a:pPr>
              <a:buNone/>
            </a:pPr>
            <a:r>
              <a:rPr lang="en-US" sz="2000" b="1" dirty="0">
                <a:ln w="50800"/>
              </a:rPr>
              <a:t>Example using a call with +0.5 delta:    -2,420 / </a:t>
            </a:r>
            <a:r>
              <a:rPr lang="en-US" sz="2000" b="1" dirty="0">
                <a:ln w="50800"/>
                <a:solidFill>
                  <a:srgbClr val="FF6600"/>
                </a:solidFill>
              </a:rPr>
              <a:t>+0.5 </a:t>
            </a:r>
            <a:r>
              <a:rPr lang="en-US" sz="2000" b="1" dirty="0">
                <a:ln w="50800"/>
              </a:rPr>
              <a:t>= </a:t>
            </a:r>
            <a:r>
              <a:rPr lang="en-US" sz="2000" b="1" dirty="0">
                <a:ln w="50800"/>
                <a:solidFill>
                  <a:srgbClr val="FF6600"/>
                </a:solidFill>
              </a:rPr>
              <a:t>-4,840</a:t>
            </a:r>
          </a:p>
          <a:p>
            <a:pPr>
              <a:buFont typeface="Wingdings" pitchFamily="2" charset="2"/>
              <a:buNone/>
            </a:pPr>
            <a:endParaRPr lang="en-US" sz="4000" b="1" dirty="0">
              <a:ln w="50800"/>
              <a:solidFill>
                <a:sysClr val="windowText" lastClr="000000"/>
              </a:solidFill>
            </a:endParaRPr>
          </a:p>
          <a:p>
            <a:pPr>
              <a:buFont typeface="Wingdings" pitchFamily="2" charset="2"/>
              <a:buNone/>
            </a:pPr>
            <a:endParaRPr lang="en-US" sz="4000" b="1" baseline="-25000" dirty="0">
              <a:ln w="50800"/>
              <a:solidFill>
                <a:sysClr val="windowText" lastClr="000000"/>
              </a:solidFill>
            </a:endParaRPr>
          </a:p>
          <a:p>
            <a:endParaRPr lang="en-US" sz="4000" b="1" baseline="-25000" dirty="0">
              <a:ln w="50800"/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2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16200000">
            <a:off x="-2054200" y="2353697"/>
            <a:ext cx="4821697" cy="533401"/>
          </a:xfrm>
        </p:spPr>
        <p:txBody>
          <a:bodyPr/>
          <a:lstStyle/>
          <a:p>
            <a:pPr algn="l"/>
            <a:r>
              <a:rPr lang="en-US" sz="3200" dirty="0"/>
              <a:t>The full example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8839200" y="4857750"/>
            <a:ext cx="228600" cy="152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9696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8839200" y="4857750"/>
            <a:ext cx="114300" cy="152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9696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9010650" y="57150"/>
            <a:ext cx="57150" cy="76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9696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5C8C8E-FCD7-4DF1-A368-02D0263774D3}"/>
              </a:ext>
            </a:extLst>
          </p:cNvPr>
          <p:cNvGrpSpPr/>
          <p:nvPr/>
        </p:nvGrpSpPr>
        <p:grpSpPr>
          <a:xfrm>
            <a:off x="948834" y="285750"/>
            <a:ext cx="8167870" cy="4737196"/>
            <a:chOff x="948834" y="285750"/>
            <a:chExt cx="8167870" cy="473719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834" y="285750"/>
              <a:ext cx="8167870" cy="47371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47BD435-0DF4-476D-BC8C-7CC70F8ADFF5}"/>
                </a:ext>
              </a:extLst>
            </p:cNvPr>
            <p:cNvSpPr txBox="1"/>
            <p:nvPr/>
          </p:nvSpPr>
          <p:spPr>
            <a:xfrm>
              <a:off x="4495800" y="3193932"/>
              <a:ext cx="409662" cy="153888"/>
            </a:xfrm>
            <a:prstGeom prst="rect">
              <a:avLst/>
            </a:prstGeom>
            <a:solidFill>
              <a:srgbClr val="C0504D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   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167151" y="2190750"/>
            <a:ext cx="4419600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Delta for the portfolio  of GOOGLE positions:</a:t>
            </a:r>
            <a:br>
              <a:rPr lang="en-US" sz="1800" dirty="0">
                <a:solidFill>
                  <a:schemeClr val="tx1"/>
                </a:solidFill>
                <a:effectLst/>
              </a:rPr>
            </a:br>
            <a:r>
              <a:rPr lang="en-US" sz="1800" dirty="0">
                <a:solidFill>
                  <a:schemeClr val="tx1"/>
                </a:solidFill>
                <a:effectLst/>
              </a:rPr>
              <a:t>+2,420</a:t>
            </a:r>
          </a:p>
        </p:txBody>
      </p:sp>
      <p:sp>
        <p:nvSpPr>
          <p:cNvPr id="3" name="Rectangle 2"/>
          <p:cNvSpPr/>
          <p:nvPr/>
        </p:nvSpPr>
        <p:spPr>
          <a:xfrm>
            <a:off x="926888" y="4595396"/>
            <a:ext cx="48643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ffectLst/>
              </a:rPr>
              <a:t>Pros/cons:  cash, horizon, price, tc, stability…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9242" y="3778419"/>
            <a:ext cx="4663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7030A0"/>
                </a:solidFill>
                <a:effectLst/>
              </a:rPr>
              <a:t>Capital account:  $ 5m</a:t>
            </a:r>
          </a:p>
          <a:p>
            <a:pPr algn="l"/>
            <a:r>
              <a:rPr lang="en-US" sz="1600" dirty="0">
                <a:solidFill>
                  <a:srgbClr val="7030A0"/>
                </a:solidFill>
                <a:effectLst/>
              </a:rPr>
              <a:t>Margin: $ 6m (max. $ 10m)</a:t>
            </a:r>
          </a:p>
        </p:txBody>
      </p:sp>
    </p:spTree>
    <p:extLst>
      <p:ext uri="{BB962C8B-B14F-4D97-AF65-F5344CB8AC3E}">
        <p14:creationId xmlns:p14="http://schemas.microsoft.com/office/powerpoint/2010/main" val="203586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Portfolio-level Delta Hedging</a:t>
            </a:r>
          </a:p>
        </p:txBody>
      </p:sp>
    </p:spTree>
    <p:extLst>
      <p:ext uri="{BB962C8B-B14F-4D97-AF65-F5344CB8AC3E}">
        <p14:creationId xmlns:p14="http://schemas.microsoft.com/office/powerpoint/2010/main" val="335263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CD4CFAD-493B-4297-8BB8-186AF87F51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47BE9-26C2-4F1D-A329-0C6F321AF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Algorithm (homework)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7BFB4-F3ED-4D48-AE22-C21A6D0641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748" y="989371"/>
            <a:ext cx="7148052" cy="16002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For each of the family portfolios (e.g., GOOG, AAPL, MSFT…)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	fill a </a:t>
            </a:r>
            <a:r>
              <a:rPr lang="en-US" sz="20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candidate recommendation list</a:t>
            </a:r>
            <a:r>
              <a:rPr lang="en-US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000" dirty="0"/>
              <a:t>for family</a:t>
            </a:r>
            <a:r>
              <a:rPr lang="en-US" sz="2000" baseline="-25000" dirty="0"/>
              <a:t>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	pick the candidate recommendation with the highest score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	store it in the </a:t>
            </a:r>
            <a:r>
              <a:rPr lang="en-US" sz="20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recommendation vector</a:t>
            </a:r>
            <a:r>
              <a:rPr lang="en-US" sz="2000" b="1" dirty="0"/>
              <a:t>(i)</a:t>
            </a:r>
            <a:r>
              <a:rPr lang="en-US" sz="2000" dirty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next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show the recommendation vector contents to the user.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A0A533D-8B76-4C43-9413-9D915559011F}"/>
              </a:ext>
            </a:extLst>
          </p:cNvPr>
          <p:cNvSpPr txBox="1">
            <a:spLocks/>
          </p:cNvSpPr>
          <p:nvPr/>
        </p:nvSpPr>
        <p:spPr>
          <a:xfrm>
            <a:off x="7620000" y="971550"/>
            <a:ext cx="15240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400" dirty="0">
                <a:effectLst/>
              </a:rPr>
              <a:t>A recommendation is a </a:t>
            </a:r>
            <a:r>
              <a:rPr lang="en-US" sz="1400" i="1" dirty="0">
                <a:effectLst/>
              </a:rPr>
              <a:t>transaction </a:t>
            </a:r>
            <a:r>
              <a:rPr lang="en-US" sz="1400" dirty="0">
                <a:effectLst/>
              </a:rPr>
              <a:t>that has not been executed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400" dirty="0">
                <a:effectLst/>
              </a:rPr>
              <a:t>	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1400" dirty="0">
              <a:effectLst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4FEAE16-EBF9-49F0-B27D-CA9999FF3E20}"/>
              </a:ext>
            </a:extLst>
          </p:cNvPr>
          <p:cNvGrpSpPr/>
          <p:nvPr/>
        </p:nvGrpSpPr>
        <p:grpSpPr>
          <a:xfrm>
            <a:off x="381000" y="1428749"/>
            <a:ext cx="8590935" cy="3581402"/>
            <a:chOff x="381000" y="1428749"/>
            <a:chExt cx="8590935" cy="3581402"/>
          </a:xfrm>
        </p:grpSpPr>
        <p:sp>
          <p:nvSpPr>
            <p:cNvPr id="4" name="Text Placeholder 2">
              <a:extLst>
                <a:ext uri="{FF2B5EF4-FFF2-40B4-BE49-F238E27FC236}">
                  <a16:creationId xmlns:a16="http://schemas.microsoft.com/office/drawing/2014/main" id="{1E4EEDA7-795D-41AF-AE54-8207226F9956}"/>
                </a:ext>
              </a:extLst>
            </p:cNvPr>
            <p:cNvSpPr txBox="1">
              <a:spLocks/>
            </p:cNvSpPr>
            <p:nvPr/>
          </p:nvSpPr>
          <p:spPr>
            <a:xfrm>
              <a:off x="381000" y="2663313"/>
              <a:ext cx="8590935" cy="23468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vert="horz" lIns="91440" tIns="45720" rIns="91440" bIns="45720" rtlCol="0">
              <a:noAutofit/>
            </a:bodyPr>
            <a:lstStyle>
              <a:lvl1pPr marL="457200" indent="-4572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36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2pPr>
              <a:lvl3pPr marL="1200150" indent="-28575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3pPr>
              <a:lvl4pPr marL="1657350" indent="-28575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4pPr>
              <a:lvl5pPr marL="2114550" indent="-28575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Calibri" pitchFamily="34" charset="0"/>
                <a:buChar char="&gt;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Calibri" pitchFamily="34" charset="0"/>
                <a:buChar char="+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Calibri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Calibri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effectLst/>
                </a:rPr>
                <a:t>To fill a </a:t>
              </a:r>
              <a:r>
                <a:rPr lang="en-US" sz="1700" b="1" dirty="0">
                  <a:effectLst/>
                  <a:latin typeface="Segoe UI Black" panose="020B0A02040204020203" pitchFamily="34" charset="0"/>
                  <a:ea typeface="Segoe UI Black" panose="020B0A02040204020203" pitchFamily="34" charset="0"/>
                </a:rPr>
                <a:t>candidate recommendation list </a:t>
              </a:r>
              <a:r>
                <a:rPr lang="en-US" sz="1600" dirty="0">
                  <a:effectLst/>
                </a:rPr>
                <a:t>for family</a:t>
              </a:r>
              <a:r>
                <a:rPr lang="en-US" sz="1600" baseline="-25000" dirty="0"/>
                <a:t>i</a:t>
              </a:r>
              <a:endParaRPr lang="en-US" sz="1600" dirty="0">
                <a:effectLst/>
              </a:endParaRP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effectLst/>
                </a:rPr>
                <a:t>     compute the family delta for family</a:t>
              </a:r>
              <a:r>
                <a:rPr lang="en-US" sz="1600" baseline="-25000" dirty="0"/>
                <a:t>i</a:t>
              </a:r>
              <a:r>
                <a:rPr lang="en-US" sz="1600" dirty="0">
                  <a:effectLst/>
                </a:rPr>
                <a:t> </a:t>
              </a: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None/>
              </a:pPr>
              <a:r>
                <a:rPr lang="en-US" sz="1600" dirty="0">
                  <a:effectLst/>
                </a:rPr>
                <a:t>     for each of the 12 possible transactions (buy share, sell share, sell short calls, sell puts…)</a:t>
              </a:r>
              <a:endParaRPr lang="en-US" sz="1600" i="1" dirty="0">
                <a:effectLst/>
              </a:endParaRP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None/>
              </a:pPr>
              <a:r>
                <a:rPr lang="en-US" sz="1600" dirty="0">
                  <a:effectLst/>
                </a:rPr>
                <a:t>	find out if it can be used to bring the family delta to zero</a:t>
              </a: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effectLst/>
                </a:rPr>
                <a:t>                assign a </a:t>
              </a:r>
              <a:r>
                <a:rPr lang="en-US" sz="1600" i="1" dirty="0">
                  <a:effectLst/>
                </a:rPr>
                <a:t>base score</a:t>
              </a:r>
              <a:endParaRPr lang="en-US" sz="1600" dirty="0">
                <a:effectLst/>
              </a:endParaRP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effectLst/>
                </a:rPr>
                <a:t>	compute the needed quantity of the security</a:t>
              </a: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effectLst/>
                </a:rPr>
                <a:t>                find out if it is feasible</a:t>
              </a: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effectLst/>
                </a:rPr>
                <a:t>	insert the candidate recommendation into the recommendation list</a:t>
              </a: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None/>
              </a:pPr>
              <a:r>
                <a:rPr lang="en-US" sz="1600" dirty="0">
                  <a:effectLst/>
                </a:rPr>
                <a:t>     next</a:t>
              </a: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None/>
              </a:pPr>
              <a:endParaRPr lang="en-US" sz="1600" dirty="0">
                <a:effectLst/>
              </a:endParaRPr>
            </a:p>
          </p:txBody>
        </p:sp>
        <p:cxnSp>
          <p:nvCxnSpPr>
            <p:cNvPr id="7" name="Connector: Elbow 6">
              <a:extLst>
                <a:ext uri="{FF2B5EF4-FFF2-40B4-BE49-F238E27FC236}">
                  <a16:creationId xmlns:a16="http://schemas.microsoft.com/office/drawing/2014/main" id="{8A5DBC0E-0583-4778-B315-8B166DEE9C1D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486400" y="1428750"/>
              <a:ext cx="1600200" cy="1447800"/>
            </a:xfrm>
            <a:prstGeom prst="bentConnector3">
              <a:avLst>
                <a:gd name="adj1" fmla="val 230"/>
              </a:avLst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FEB1A05-8C32-4EC5-9920-6D907B72FAC3}"/>
                </a:ext>
              </a:extLst>
            </p:cNvPr>
            <p:cNvCxnSpPr>
              <a:cxnSpLocks/>
            </p:cNvCxnSpPr>
            <p:nvPr/>
          </p:nvCxnSpPr>
          <p:spPr>
            <a:xfrm>
              <a:off x="6172200" y="1428749"/>
              <a:ext cx="914400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320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Perceived difficulty</a:t>
            </a:r>
          </a:p>
          <a:p>
            <a:r>
              <a:rPr lang="en-US" dirty="0"/>
              <a:t>New prices (beta)</a:t>
            </a:r>
          </a:p>
          <a:p>
            <a:r>
              <a:rPr lang="en-US" dirty="0"/>
              <a:t>Objective: learning how to give hedging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80825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Name, Major</a:t>
            </a:r>
          </a:p>
          <a:p>
            <a:r>
              <a:rPr lang="en-US" dirty="0"/>
              <a:t>Things that you like about the class</a:t>
            </a:r>
          </a:p>
          <a:p>
            <a:r>
              <a:rPr lang="en-US" dirty="0"/>
              <a:t>Things that can be improved</a:t>
            </a:r>
          </a:p>
          <a:p>
            <a:r>
              <a:rPr lang="en-US" dirty="0"/>
              <a:t>Excited/anxious about the tournament?</a:t>
            </a:r>
          </a:p>
        </p:txBody>
      </p:sp>
    </p:spTree>
    <p:extLst>
      <p:ext uri="{BB962C8B-B14F-4D97-AF65-F5344CB8AC3E}">
        <p14:creationId xmlns:p14="http://schemas.microsoft.com/office/powerpoint/2010/main" val="183415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Delta of a portfolio family method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457200" y="1181100"/>
            <a:ext cx="5410200" cy="3962400"/>
          </a:xfrm>
        </p:spPr>
        <p:txBody>
          <a:bodyPr>
            <a:normAutofit/>
          </a:bodyPr>
          <a:lstStyle/>
          <a:p>
            <a:r>
              <a:rPr lang="en-US" dirty="0"/>
              <a:t>A portfolio family is a set of derivatives with the same underlier</a:t>
            </a:r>
          </a:p>
          <a:p>
            <a:r>
              <a:rPr lang="en-US" dirty="0"/>
              <a:t>Delta hedging still applies... and it can be made even better!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0D967A-6DAD-45BB-BD43-3A57FA815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665" y="1062990"/>
            <a:ext cx="2967135" cy="406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8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 of </a:t>
            </a:r>
            <a:r>
              <a:rPr lang="en-US" dirty="0">
                <a:solidFill>
                  <a:srgbClr val="FF6600"/>
                </a:solidFill>
              </a:rPr>
              <a:t>an option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457200" y="1123950"/>
            <a:ext cx="8534400" cy="3962400"/>
          </a:xfrm>
          <a:effectLst/>
        </p:spPr>
        <p:txBody>
          <a:bodyPr>
            <a:normAutofit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Font typeface="Wingdings" pitchFamily="2" charset="2"/>
              <a:buNone/>
            </a:pPr>
            <a:r>
              <a:rPr lang="en-US" sz="3200" dirty="0">
                <a:ea typeface="+mj-ea"/>
              </a:rPr>
              <a:t>Assume that you own a put on FB</a:t>
            </a:r>
          </a:p>
          <a:p>
            <a:pPr algn="ctr">
              <a:buNone/>
            </a:pPr>
            <a:endParaRPr lang="en-US" sz="4800" b="1" dirty="0">
              <a:ln w="50800"/>
              <a:solidFill>
                <a:sysClr val="windowText" lastClr="000000"/>
              </a:solidFill>
              <a:latin typeface="Symbol" pitchFamily="18" charset="2"/>
            </a:endParaRPr>
          </a:p>
          <a:p>
            <a:pPr algn="ctr">
              <a:buNone/>
            </a:pPr>
            <a:r>
              <a:rPr lang="en-US" sz="4800" b="1" dirty="0" err="1">
                <a:ln w="50800"/>
                <a:solidFill>
                  <a:sysClr val="windowText" lastClr="000000"/>
                </a:solidFill>
                <a:latin typeface="Symbol" pitchFamily="18" charset="2"/>
              </a:rPr>
              <a:t>d</a:t>
            </a:r>
            <a:r>
              <a:rPr lang="en-US" sz="4800" b="1" baseline="-25000" dirty="0" err="1">
                <a:ln w="50800"/>
                <a:solidFill>
                  <a:sysClr val="windowText" lastClr="000000"/>
                </a:solidFill>
              </a:rPr>
              <a:t>put</a:t>
            </a:r>
            <a:r>
              <a:rPr lang="en-US" sz="4800" b="1" dirty="0">
                <a:ln w="50800"/>
                <a:solidFill>
                  <a:sysClr val="windowText" lastClr="000000"/>
                </a:solidFill>
              </a:rPr>
              <a:t> = -0.5</a:t>
            </a:r>
            <a:endParaRPr lang="en-US" sz="4800" b="1" baseline="-25000" dirty="0">
              <a:ln w="50800"/>
              <a:solidFill>
                <a:sysClr val="windowText" lastClr="000000"/>
              </a:solidFill>
            </a:endParaRPr>
          </a:p>
          <a:p>
            <a:endParaRPr lang="en-US" sz="4800" b="1" baseline="-25000" dirty="0">
              <a:ln w="50800"/>
              <a:solidFill>
                <a:sysClr val="windowText" lastClr="000000"/>
              </a:solidFill>
            </a:endParaRPr>
          </a:p>
          <a:p>
            <a:pPr marL="0" indent="0">
              <a:buNone/>
            </a:pPr>
            <a:endParaRPr lang="en-US" sz="3200" dirty="0">
              <a:ea typeface="+mj-ea"/>
            </a:endParaRPr>
          </a:p>
          <a:p>
            <a:pPr marL="0" indent="0">
              <a:buNone/>
            </a:pPr>
            <a:r>
              <a:rPr lang="en-US" sz="3200" dirty="0">
                <a:ea typeface="+mj-ea"/>
              </a:rPr>
              <a:t>What does this mean?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 </a:t>
            </a:r>
            <a:r>
              <a:rPr lang="en-US" dirty="0">
                <a:solidFill>
                  <a:srgbClr val="FF6600"/>
                </a:solidFill>
              </a:rPr>
              <a:t>of a position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sz="quarter" idx="10"/>
          </p:nvPr>
        </p:nvSpPr>
        <p:spPr>
          <a:effectLst/>
        </p:spPr>
        <p:txBody>
          <a:bodyPr>
            <a:normAutofit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Font typeface="Wingdings" pitchFamily="2" charset="2"/>
              <a:buNone/>
            </a:pPr>
            <a:r>
              <a:rPr lang="en-US" sz="3200" dirty="0">
                <a:ea typeface="+mj-ea"/>
              </a:rPr>
              <a:t>Assume that you own 10,000 puts on GOOG</a:t>
            </a:r>
          </a:p>
          <a:p>
            <a:pPr algn="ctr">
              <a:buFont typeface="Wingdings" pitchFamily="2" charset="2"/>
              <a:buNone/>
            </a:pPr>
            <a:r>
              <a:rPr lang="en-US" sz="6000" b="1" dirty="0" err="1">
                <a:ln w="50800"/>
                <a:solidFill>
                  <a:sysClr val="windowText" lastClr="000000"/>
                </a:solidFill>
                <a:latin typeface="Symbol" pitchFamily="18" charset="2"/>
              </a:rPr>
              <a:t>D</a:t>
            </a:r>
            <a:r>
              <a:rPr lang="en-US" sz="4800" b="1" baseline="-25000" dirty="0" err="1">
                <a:ln w="50800"/>
                <a:solidFill>
                  <a:sysClr val="windowText" lastClr="000000"/>
                </a:solidFill>
              </a:rPr>
              <a:t>position</a:t>
            </a:r>
            <a:r>
              <a:rPr lang="en-US" sz="4800" b="1" baseline="-25000" dirty="0">
                <a:ln w="50800"/>
                <a:solidFill>
                  <a:sysClr val="windowText" lastClr="000000"/>
                </a:solidFill>
              </a:rPr>
              <a:t> i</a:t>
            </a:r>
            <a:r>
              <a:rPr lang="en-US" sz="4800" b="1" dirty="0">
                <a:ln w="50800"/>
                <a:solidFill>
                  <a:sysClr val="windowText" lastClr="000000"/>
                </a:solidFill>
              </a:rPr>
              <a:t> = qty</a:t>
            </a:r>
            <a:r>
              <a:rPr lang="en-US" sz="4800" b="1" baseline="-25000" dirty="0">
                <a:ln w="50800"/>
                <a:solidFill>
                  <a:sysClr val="windowText" lastClr="000000"/>
                </a:solidFill>
              </a:rPr>
              <a:t>i</a:t>
            </a:r>
            <a:r>
              <a:rPr lang="en-US" sz="4800" b="1" dirty="0">
                <a:ln w="50800"/>
                <a:solidFill>
                  <a:sysClr val="windowText" lastClr="000000"/>
                </a:solidFill>
              </a:rPr>
              <a:t> * </a:t>
            </a:r>
            <a:r>
              <a:rPr lang="en-US" sz="4800" b="1" dirty="0">
                <a:ln w="50800"/>
                <a:solidFill>
                  <a:sysClr val="windowText" lastClr="000000"/>
                </a:solidFill>
                <a:latin typeface="Symbol" pitchFamily="18" charset="2"/>
              </a:rPr>
              <a:t>d</a:t>
            </a:r>
            <a:r>
              <a:rPr lang="en-US" sz="4800" b="1" baseline="-25000" dirty="0">
                <a:ln w="50800"/>
                <a:solidFill>
                  <a:sysClr val="windowText" lastClr="000000"/>
                </a:solidFill>
              </a:rPr>
              <a:t>i</a:t>
            </a:r>
          </a:p>
          <a:p>
            <a:endParaRPr lang="en-US" sz="4800" b="1" baseline="-25000" dirty="0">
              <a:ln w="50800"/>
              <a:solidFill>
                <a:sysClr val="windowText" lastClr="000000"/>
              </a:solidFill>
            </a:endParaRPr>
          </a:p>
          <a:p>
            <a:endParaRPr lang="en-US" sz="4800" b="1" baseline="-25000" dirty="0">
              <a:ln w="50800"/>
              <a:solidFill>
                <a:sysClr val="windowText" lastClr="000000"/>
              </a:solidFill>
            </a:endParaRPr>
          </a:p>
          <a:p>
            <a:pPr marL="0" indent="0">
              <a:buNone/>
            </a:pPr>
            <a:endParaRPr lang="en-US" sz="3200" dirty="0">
              <a:ea typeface="+mj-ea"/>
            </a:endParaRPr>
          </a:p>
          <a:p>
            <a:pPr marL="0" indent="0">
              <a:buNone/>
            </a:pPr>
            <a:r>
              <a:rPr lang="en-US" sz="3200" dirty="0">
                <a:ea typeface="+mj-ea"/>
              </a:rPr>
              <a:t>What does this mean?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E2422E-3112-4B24-83E9-713E63C27818}"/>
              </a:ext>
            </a:extLst>
          </p:cNvPr>
          <p:cNvSpPr txBox="1"/>
          <p:nvPr/>
        </p:nvSpPr>
        <p:spPr>
          <a:xfrm>
            <a:off x="4603955" y="3150624"/>
            <a:ext cx="34291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2800" dirty="0">
                <a:solidFill>
                  <a:schemeClr val="tx1"/>
                </a:solidFill>
                <a:effectLst/>
              </a:rPr>
              <a:t>= 10,000 * (-0.5)</a:t>
            </a:r>
          </a:p>
          <a:p>
            <a:pPr algn="l">
              <a:spcBef>
                <a:spcPts val="1200"/>
              </a:spcBef>
            </a:pPr>
            <a:r>
              <a:rPr lang="en-US" sz="2800" dirty="0">
                <a:solidFill>
                  <a:schemeClr val="tx1"/>
                </a:solidFill>
                <a:effectLst/>
              </a:rPr>
              <a:t>= -$5,000</a:t>
            </a:r>
          </a:p>
        </p:txBody>
      </p:sp>
    </p:spTree>
    <p:extLst>
      <p:ext uri="{BB962C8B-B14F-4D97-AF65-F5344CB8AC3E}">
        <p14:creationId xmlns:p14="http://schemas.microsoft.com/office/powerpoint/2010/main" val="398266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New: Delta </a:t>
            </a:r>
            <a:r>
              <a:rPr lang="en-US" dirty="0">
                <a:solidFill>
                  <a:srgbClr val="FF6600"/>
                </a:solidFill>
              </a:rPr>
              <a:t>of a family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2019300"/>
            <a:ext cx="8763000" cy="838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4000" dirty="0">
                <a:latin typeface="Symbol" pitchFamily="18" charset="2"/>
              </a:rPr>
              <a:t>D</a:t>
            </a:r>
            <a:r>
              <a:rPr lang="en-US" sz="4000" baseline="-25000" dirty="0"/>
              <a:t>family</a:t>
            </a:r>
            <a:r>
              <a:rPr lang="en-US" sz="4000" dirty="0"/>
              <a:t> = </a:t>
            </a:r>
            <a:r>
              <a:rPr lang="en-US" sz="4000" dirty="0">
                <a:latin typeface="Symbol" pitchFamily="18" charset="2"/>
              </a:rPr>
              <a:t>S</a:t>
            </a:r>
            <a:r>
              <a:rPr lang="en-US" sz="4000" dirty="0"/>
              <a:t> qty</a:t>
            </a:r>
            <a:r>
              <a:rPr lang="en-US" sz="4000" baseline="-25000" dirty="0"/>
              <a:t>i</a:t>
            </a:r>
            <a:r>
              <a:rPr lang="en-US" sz="4000" dirty="0"/>
              <a:t> * </a:t>
            </a:r>
            <a:r>
              <a:rPr lang="en-US" sz="4000" dirty="0">
                <a:latin typeface="Symbol" pitchFamily="18" charset="2"/>
              </a:rPr>
              <a:t>d</a:t>
            </a:r>
            <a:r>
              <a:rPr lang="en-US" sz="4000" baseline="-25000" dirty="0"/>
              <a:t>i</a:t>
            </a:r>
          </a:p>
        </p:txBody>
      </p:sp>
      <p:sp>
        <p:nvSpPr>
          <p:cNvPr id="261129" name="Line 9"/>
          <p:cNvSpPr>
            <a:spLocks noChangeShapeType="1"/>
          </p:cNvSpPr>
          <p:nvPr/>
        </p:nvSpPr>
        <p:spPr bwMode="auto">
          <a:xfrm flipV="1">
            <a:off x="359237" y="3733800"/>
            <a:ext cx="0" cy="1143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261130" name="Line 10"/>
          <p:cNvSpPr>
            <a:spLocks noChangeShapeType="1"/>
          </p:cNvSpPr>
          <p:nvPr/>
        </p:nvSpPr>
        <p:spPr bwMode="auto">
          <a:xfrm flipV="1">
            <a:off x="3173432" y="3733800"/>
            <a:ext cx="0" cy="1143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261131" name="Line 11"/>
          <p:cNvSpPr>
            <a:spLocks noChangeShapeType="1"/>
          </p:cNvSpPr>
          <p:nvPr/>
        </p:nvSpPr>
        <p:spPr bwMode="auto">
          <a:xfrm flipV="1">
            <a:off x="5706206" y="3733800"/>
            <a:ext cx="0" cy="1143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261132" name="Line 12"/>
          <p:cNvSpPr>
            <a:spLocks noChangeShapeType="1"/>
          </p:cNvSpPr>
          <p:nvPr/>
        </p:nvSpPr>
        <p:spPr bwMode="auto">
          <a:xfrm flipV="1">
            <a:off x="8145176" y="3733800"/>
            <a:ext cx="0" cy="1143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B0815803-64A7-44CC-AE52-2956E5625C6B}"/>
              </a:ext>
            </a:extLst>
          </p:cNvPr>
          <p:cNvSpPr txBox="1">
            <a:spLocks noChangeArrowheads="1"/>
          </p:cNvSpPr>
          <p:nvPr/>
        </p:nvSpPr>
        <p:spPr>
          <a:xfrm>
            <a:off x="334127" y="2647950"/>
            <a:ext cx="8686795" cy="2550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2400" dirty="0">
                <a:effectLst/>
              </a:rPr>
              <a:t>       </a:t>
            </a:r>
          </a:p>
          <a:p>
            <a:pPr algn="ctr" fontAlgn="auto">
              <a:spcAft>
                <a:spcPts val="0"/>
              </a:spcAft>
              <a:buNone/>
            </a:pPr>
            <a:r>
              <a:rPr lang="en-US" sz="2400" dirty="0">
                <a:effectLst/>
              </a:rPr>
              <a:t>Example</a:t>
            </a: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2400" dirty="0">
                <a:effectLst/>
              </a:rPr>
              <a:t>2,000 * 1 + 3,000 * 0.59 + 1,000 * 0.40 + 5,000 * (-0.35) = </a:t>
            </a:r>
            <a:r>
              <a:rPr lang="en-US" sz="2400" b="1" dirty="0">
                <a:solidFill>
                  <a:srgbClr val="FF6600"/>
                </a:solidFill>
                <a:effectLst/>
              </a:rPr>
              <a:t>+2,420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0206A5A-69A1-435E-A837-4D5951AE301B}"/>
              </a:ext>
            </a:extLst>
          </p:cNvPr>
          <p:cNvGrpSpPr/>
          <p:nvPr/>
        </p:nvGrpSpPr>
        <p:grpSpPr>
          <a:xfrm>
            <a:off x="513497" y="3867150"/>
            <a:ext cx="8550501" cy="569685"/>
            <a:chOff x="509696" y="3787156"/>
            <a:chExt cx="8550501" cy="569685"/>
          </a:xfrm>
        </p:grpSpPr>
        <p:sp>
          <p:nvSpPr>
            <p:cNvPr id="261125" name="Text Box 5"/>
            <p:cNvSpPr txBox="1">
              <a:spLocks noChangeArrowheads="1"/>
            </p:cNvSpPr>
            <p:nvPr/>
          </p:nvSpPr>
          <p:spPr bwMode="auto">
            <a:xfrm>
              <a:off x="509696" y="3790950"/>
              <a:ext cx="1223412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6600"/>
                  </a:solidFill>
                  <a:effectLst/>
                </a:rPr>
                <a:t>long shares</a:t>
              </a:r>
            </a:p>
          </p:txBody>
        </p:sp>
        <p:sp>
          <p:nvSpPr>
            <p:cNvPr id="261126" name="Text Box 6"/>
            <p:cNvSpPr txBox="1">
              <a:spLocks noChangeArrowheads="1"/>
            </p:cNvSpPr>
            <p:nvPr/>
          </p:nvSpPr>
          <p:spPr bwMode="auto">
            <a:xfrm>
              <a:off x="2115892" y="3787454"/>
              <a:ext cx="1146179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6600"/>
                  </a:solidFill>
                  <a:effectLst/>
                </a:rPr>
                <a:t>Long calls</a:t>
              </a:r>
            </a:p>
          </p:txBody>
        </p:sp>
        <p:sp>
          <p:nvSpPr>
            <p:cNvPr id="261127" name="Text Box 7"/>
            <p:cNvSpPr txBox="1">
              <a:spLocks noChangeArrowheads="1"/>
            </p:cNvSpPr>
            <p:nvPr/>
          </p:nvSpPr>
          <p:spPr bwMode="auto">
            <a:xfrm>
              <a:off x="3522478" y="3787156"/>
              <a:ext cx="1675331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6600"/>
                  </a:solidFill>
                  <a:effectLst/>
                </a:rPr>
                <a:t>Long calls</a:t>
              </a:r>
              <a:br>
                <a:rPr lang="en-US" sz="1400" dirty="0">
                  <a:solidFill>
                    <a:srgbClr val="FF6600"/>
                  </a:solidFill>
                  <a:effectLst/>
                </a:rPr>
              </a:br>
              <a:r>
                <a:rPr lang="en-US" sz="1400" dirty="0">
                  <a:solidFill>
                    <a:srgbClr val="FF6600"/>
                  </a:solidFill>
                  <a:effectLst/>
                </a:rPr>
                <a:t>(different strike)</a:t>
              </a:r>
            </a:p>
          </p:txBody>
        </p:sp>
        <p:sp>
          <p:nvSpPr>
            <p:cNvPr id="261136" name="Text Box 16"/>
            <p:cNvSpPr txBox="1">
              <a:spLocks noChangeArrowheads="1"/>
            </p:cNvSpPr>
            <p:nvPr/>
          </p:nvSpPr>
          <p:spPr bwMode="auto">
            <a:xfrm>
              <a:off x="7536200" y="3833621"/>
              <a:ext cx="1523997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6600"/>
                  </a:solidFill>
                  <a:effectLst/>
                </a:rPr>
                <a:t>“Family” Delta</a:t>
              </a:r>
            </a:p>
          </p:txBody>
        </p:sp>
        <p:sp>
          <p:nvSpPr>
            <p:cNvPr id="19" name="Text Box 6">
              <a:extLst>
                <a:ext uri="{FF2B5EF4-FFF2-40B4-BE49-F238E27FC236}">
                  <a16:creationId xmlns:a16="http://schemas.microsoft.com/office/drawing/2014/main" id="{7C156DC0-A6B8-489E-8B6B-E31F9391DA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2578" y="3787454"/>
              <a:ext cx="1146179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6600"/>
                  </a:solidFill>
                  <a:effectLst/>
                </a:rPr>
                <a:t>Long puts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400DB4E2-B8AF-426D-B77C-49E585FB3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0" y="873415"/>
            <a:ext cx="3008910" cy="88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4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 neutral family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Perfectly hedged family has</a:t>
            </a:r>
            <a:br>
              <a:rPr lang="en-US" sz="3200" dirty="0"/>
            </a:br>
            <a:r>
              <a:rPr lang="en-US" sz="3200" dirty="0"/>
              <a:t>Family Delta = 0</a:t>
            </a:r>
          </a:p>
          <a:p>
            <a:r>
              <a:rPr lang="en-US" sz="3200" dirty="0"/>
              <a:t>This means that the </a:t>
            </a:r>
            <a:r>
              <a:rPr lang="en-US" sz="3200" b="1" dirty="0">
                <a:solidFill>
                  <a:srgbClr val="FF6600"/>
                </a:solidFill>
              </a:rPr>
              <a:t>sum of the values</a:t>
            </a:r>
            <a:r>
              <a:rPr lang="en-US" sz="3200" dirty="0">
                <a:solidFill>
                  <a:srgbClr val="FF6600"/>
                </a:solidFill>
              </a:rPr>
              <a:t> </a:t>
            </a:r>
            <a:r>
              <a:rPr lang="en-US" sz="3200" dirty="0"/>
              <a:t>of the positions in the family does not change as the share price changes.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Portfolio Decisions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63461" y="895350"/>
            <a:ext cx="8534400" cy="3962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Family delta = 2,420. So, I need to subtract </a:t>
            </a:r>
            <a:r>
              <a:rPr lang="en-US" dirty="0">
                <a:solidFill>
                  <a:srgbClr val="FF6600"/>
                </a:solidFill>
              </a:rPr>
              <a:t>2,420 </a:t>
            </a:r>
            <a:r>
              <a:rPr lang="en-US" dirty="0"/>
              <a:t>deltas from my GOOG family portfolio,</a:t>
            </a:r>
            <a:br>
              <a:rPr lang="en-US" dirty="0"/>
            </a:br>
            <a:r>
              <a:rPr lang="en-US" dirty="0">
                <a:solidFill>
                  <a:srgbClr val="FF6600"/>
                </a:solidFill>
              </a:rPr>
              <a:t>how can I do it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Sell shares </a:t>
            </a:r>
          </a:p>
          <a:p>
            <a:pPr lvl="1"/>
            <a:r>
              <a:rPr lang="en-US" dirty="0" err="1"/>
              <a:t>Sellshort</a:t>
            </a:r>
            <a:r>
              <a:rPr lang="en-US" dirty="0"/>
              <a:t> shares</a:t>
            </a:r>
          </a:p>
          <a:p>
            <a:pPr lvl="1"/>
            <a:r>
              <a:rPr lang="en-US" dirty="0"/>
              <a:t>Sell calls (delta &gt; 0)</a:t>
            </a:r>
          </a:p>
          <a:p>
            <a:pPr lvl="1"/>
            <a:r>
              <a:rPr lang="en-US" dirty="0" err="1"/>
              <a:t>Sellshort</a:t>
            </a:r>
            <a:r>
              <a:rPr lang="en-US" dirty="0"/>
              <a:t> calls</a:t>
            </a:r>
          </a:p>
          <a:p>
            <a:pPr lvl="1"/>
            <a:r>
              <a:rPr lang="en-US" dirty="0"/>
              <a:t>Buy puts (delta &lt; 0)</a:t>
            </a:r>
          </a:p>
          <a:p>
            <a:pPr lvl="1"/>
            <a:r>
              <a:rPr lang="en-US" dirty="0"/>
              <a:t>Buyback short puts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02B08F-4253-4FB8-8915-B4D1FB5F4E66}"/>
              </a:ext>
            </a:extLst>
          </p:cNvPr>
          <p:cNvSpPr/>
          <p:nvPr/>
        </p:nvSpPr>
        <p:spPr>
          <a:xfrm>
            <a:off x="5562600" y="2871897"/>
            <a:ext cx="28956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  <a:lumOff val="25000"/>
                  </a:schemeClr>
                </a:solidFill>
                <a:effectLst/>
              </a:rPr>
              <a:t>Advantages and disadvantages?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F UG blue 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F UG blue  2023" id="{DF2775FF-943D-4CF0-B5DC-BA2B834F9F5B}" vid="{397EBDE9-D7C7-4C58-A80B-329828E67D9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ITF UG blue  2023</Template>
  <TotalTime>13838</TotalTime>
  <Words>531</Words>
  <Application>Microsoft Office PowerPoint</Application>
  <PresentationFormat>On-screen Show (16:9)</PresentationFormat>
  <Paragraphs>95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Calibri</vt:lpstr>
      <vt:lpstr>Segoe UI Black</vt:lpstr>
      <vt:lpstr>Segoe UI Light</vt:lpstr>
      <vt:lpstr>Segoe UI Semilight</vt:lpstr>
      <vt:lpstr>Symbol</vt:lpstr>
      <vt:lpstr>Times New Roman</vt:lpstr>
      <vt:lpstr>Verdana</vt:lpstr>
      <vt:lpstr>Wingdings</vt:lpstr>
      <vt:lpstr>ITF UG blue  2023</vt:lpstr>
      <vt:lpstr>Algorithmic Trading</vt:lpstr>
      <vt:lpstr>PowerPoint Presentation</vt:lpstr>
      <vt:lpstr>PowerPoint Presentation</vt:lpstr>
      <vt:lpstr>Delta of a portfolio family method</vt:lpstr>
      <vt:lpstr>Delta of an option</vt:lpstr>
      <vt:lpstr>Delta of a position</vt:lpstr>
      <vt:lpstr>New: Delta of a family</vt:lpstr>
      <vt:lpstr>Delta neutral family</vt:lpstr>
      <vt:lpstr>Key Portfolio Decisions</vt:lpstr>
      <vt:lpstr>How many securities to a perfect hedge?</vt:lpstr>
      <vt:lpstr>The full example</vt:lpstr>
      <vt:lpstr>Demo</vt:lpstr>
      <vt:lpstr>PowerPoint Presentation</vt:lpstr>
      <vt:lpstr>The Algorithm (homework)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387</cp:revision>
  <dcterms:created xsi:type="dcterms:W3CDTF">2003-01-13T16:56:26Z</dcterms:created>
  <dcterms:modified xsi:type="dcterms:W3CDTF">2024-04-04T15:08:50Z</dcterms:modified>
</cp:coreProperties>
</file>