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2"/>
  </p:notesMasterIdLst>
  <p:sldIdLst>
    <p:sldId id="256" r:id="rId2"/>
    <p:sldId id="432" r:id="rId3"/>
    <p:sldId id="452" r:id="rId4"/>
    <p:sldId id="429" r:id="rId5"/>
    <p:sldId id="451" r:id="rId6"/>
    <p:sldId id="394" r:id="rId7"/>
    <p:sldId id="434" r:id="rId8"/>
    <p:sldId id="430" r:id="rId9"/>
    <p:sldId id="450" r:id="rId10"/>
    <p:sldId id="372" r:id="rId1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1089" autoAdjust="0"/>
  </p:normalViewPr>
  <p:slideViewPr>
    <p:cSldViewPr>
      <p:cViewPr varScale="1">
        <p:scale>
          <a:sx n="143" d="100"/>
          <a:sy n="143" d="100"/>
        </p:scale>
        <p:origin x="45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1628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8290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7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6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1843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0306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7583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4981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9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recommender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Easy meter</a:t>
            </a:r>
          </a:p>
          <a:p>
            <a:endParaRPr lang="en-US" dirty="0"/>
          </a:p>
          <a:p>
            <a:r>
              <a:rPr lang="en-US" dirty="0"/>
              <a:t>Learning Objective:</a:t>
            </a:r>
            <a:br>
              <a:rPr lang="en-US" dirty="0"/>
            </a:br>
            <a:r>
              <a:rPr lang="en-US" dirty="0"/>
              <a:t>build a recommender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35E9D9-604F-4189-8DB9-CBBDF69A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volatilities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691A97-EDF8-4DCB-AB97-B42DDE304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895350"/>
            <a:ext cx="8534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AAPL	23.1%</a:t>
            </a:r>
          </a:p>
          <a:p>
            <a:r>
              <a:rPr lang="en-US" sz="2400" dirty="0"/>
              <a:t>AMZN	27.4%</a:t>
            </a:r>
          </a:p>
          <a:p>
            <a:r>
              <a:rPr lang="en-US" sz="2400" dirty="0"/>
              <a:t>BA		28.7%</a:t>
            </a:r>
          </a:p>
          <a:p>
            <a:r>
              <a:rPr lang="en-US" sz="2400" dirty="0"/>
              <a:t>BABA	39.8%</a:t>
            </a:r>
          </a:p>
          <a:p>
            <a:r>
              <a:rPr lang="en-US" sz="2400" dirty="0"/>
              <a:t>DIS		28.1%</a:t>
            </a:r>
          </a:p>
          <a:p>
            <a:r>
              <a:rPr lang="en-US" sz="2400" dirty="0"/>
              <a:t>MSFT	20.6%</a:t>
            </a:r>
          </a:p>
          <a:p>
            <a:r>
              <a:rPr lang="en-US" sz="2400" dirty="0"/>
              <a:t>NFLX	30.9%</a:t>
            </a:r>
          </a:p>
          <a:p>
            <a:r>
              <a:rPr lang="en-US" sz="2400" dirty="0"/>
              <a:t>NVDA	54.3%</a:t>
            </a:r>
          </a:p>
          <a:p>
            <a:r>
              <a:rPr lang="en-US" sz="2400" dirty="0"/>
              <a:t>PFE		22.4%</a:t>
            </a:r>
          </a:p>
          <a:p>
            <a:r>
              <a:rPr lang="en-US" sz="2400" dirty="0"/>
              <a:t>SMCI	147.9%</a:t>
            </a:r>
          </a:p>
          <a:p>
            <a:r>
              <a:rPr lang="en-US" sz="2400" dirty="0"/>
              <a:t>TSLA	54.0%</a:t>
            </a:r>
          </a:p>
          <a:p>
            <a:r>
              <a:rPr lang="en-US" sz="2400" dirty="0"/>
              <a:t>TSM	49.5%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Things you like about WINIT</a:t>
            </a:r>
          </a:p>
          <a:p>
            <a:r>
              <a:rPr lang="en-US" dirty="0"/>
              <a:t>Things that can be improved about WINIT</a:t>
            </a:r>
          </a:p>
          <a:p>
            <a:r>
              <a:rPr lang="en-US" dirty="0"/>
              <a:t>Questions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recommender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4400A06-8704-4557-83B2-ACC705793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do not follow it!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38687"/>
              </p:ext>
            </p:extLst>
          </p:nvPr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- to assess a recommendation, consider: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1) Frequency of recalibration (hedging today?)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2) size of portfolio delta imbalance (do we need to hedge?)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3) price of security and available cash (do we have the money?)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4) closeness to max margins (can we borrow more?)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5) delta of security (how many?)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6) transaction costs (can we afford it?)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7) quality of hedge (fit on chart)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8) effect on AP portfolio and CAccount (grows/shrinks?)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9) risk of going out of the money or grow out of control</a:t>
            </a:r>
          </a:p>
        </p:txBody>
      </p:sp>
    </p:spTree>
    <p:extLst>
      <p:ext uri="{BB962C8B-B14F-4D97-AF65-F5344CB8AC3E}">
        <p14:creationId xmlns:p14="http://schemas.microsoft.com/office/powerpoint/2010/main" val="37239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parameters to tweak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534400" cy="3962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Frequency of hedging 		(</a:t>
            </a:r>
            <a:r>
              <a:rPr lang="en-US" dirty="0">
                <a:solidFill>
                  <a:srgbClr val="C00000"/>
                </a:solidFill>
              </a:rPr>
              <a:t>HedgingToday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Family Delta threshold		(</a:t>
            </a:r>
            <a:r>
              <a:rPr lang="en-US" dirty="0">
                <a:solidFill>
                  <a:srgbClr val="C00000"/>
                </a:solidFill>
              </a:rPr>
              <a:t>NeedToHedge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Type of transaction preferences</a:t>
            </a:r>
            <a:r>
              <a:rPr lang="en-US" dirty="0">
                <a:solidFill>
                  <a:schemeClr val="accent1"/>
                </a:solidFill>
              </a:rPr>
              <a:t> 	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CalcCandidateRecScores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A-E options preferences 		(</a:t>
            </a:r>
            <a:r>
              <a:rPr lang="en-US" dirty="0">
                <a:solidFill>
                  <a:srgbClr val="C00000"/>
                </a:solidFill>
              </a:rPr>
              <a:t>scoring rules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Delta threshold 			(</a:t>
            </a:r>
            <a:r>
              <a:rPr lang="en-US" dirty="0">
                <a:solidFill>
                  <a:srgbClr val="C00000"/>
                </a:solidFill>
              </a:rPr>
              <a:t>CalcQtyNeededToHedge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Family delta target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			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CalcQtyNeededToHedge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buy cushion 			(</a:t>
            </a:r>
            <a:r>
              <a:rPr lang="en-US" dirty="0">
                <a:solidFill>
                  <a:srgbClr val="C00000"/>
                </a:solidFill>
              </a:rPr>
              <a:t>MaxPurchasePossible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Available cash cushion 		(</a:t>
            </a:r>
            <a:r>
              <a:rPr lang="en-US" dirty="0">
                <a:solidFill>
                  <a:srgbClr val="C00000"/>
                </a:solidFill>
              </a:rPr>
              <a:t>AvailableCashIsLow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margin cushion 			(</a:t>
            </a:r>
            <a:r>
              <a:rPr lang="en-US" dirty="0">
                <a:solidFill>
                  <a:srgbClr val="C00000"/>
                </a:solidFill>
              </a:rPr>
              <a:t>TooCloseToMaxMargins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short cushion 			(</a:t>
            </a:r>
            <a:r>
              <a:rPr lang="en-US" dirty="0">
                <a:solidFill>
                  <a:srgbClr val="C00000"/>
                </a:solidFill>
              </a:rPr>
              <a:t>MaxShortWithinConstraints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13578</TotalTime>
  <Words>424</Words>
  <Application>Microsoft Office PowerPoint</Application>
  <PresentationFormat>On-screen Show (16:9)</PresentationFormat>
  <Paragraphs>108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Algorithmic Trading</vt:lpstr>
      <vt:lpstr>PowerPoint Presentation</vt:lpstr>
      <vt:lpstr>Correct volatilities</vt:lpstr>
      <vt:lpstr>PowerPoint Presentation</vt:lpstr>
      <vt:lpstr>Demo</vt:lpstr>
      <vt:lpstr>PowerPoint Presentation</vt:lpstr>
      <vt:lpstr>Scoring the alternatives – This is just a random example: do not follow it!</vt:lpstr>
      <vt:lpstr>In summary - to assess a recommendation, consider:</vt:lpstr>
      <vt:lpstr>Main parameters to tweak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368</cp:revision>
  <dcterms:created xsi:type="dcterms:W3CDTF">2003-01-13T16:56:26Z</dcterms:created>
  <dcterms:modified xsi:type="dcterms:W3CDTF">2024-04-09T16:31:53Z</dcterms:modified>
</cp:coreProperties>
</file>