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27" r:id="rId3"/>
    <p:sldId id="283" r:id="rId4"/>
    <p:sldId id="355" r:id="rId5"/>
    <p:sldId id="257" r:id="rId6"/>
    <p:sldId id="261" r:id="rId7"/>
    <p:sldId id="364" r:id="rId8"/>
    <p:sldId id="260" r:id="rId9"/>
    <p:sldId id="365" r:id="rId10"/>
    <p:sldId id="328" r:id="rId11"/>
    <p:sldId id="366" r:id="rId12"/>
    <p:sldId id="262" r:id="rId13"/>
    <p:sldId id="268" r:id="rId14"/>
    <p:sldId id="359" r:id="rId15"/>
    <p:sldId id="277" r:id="rId16"/>
    <p:sldId id="259" r:id="rId17"/>
    <p:sldId id="265" r:id="rId18"/>
    <p:sldId id="341" r:id="rId19"/>
    <p:sldId id="326" r:id="rId20"/>
    <p:sldId id="266" r:id="rId21"/>
    <p:sldId id="264" r:id="rId22"/>
    <p:sldId id="263" r:id="rId23"/>
    <p:sldId id="340" r:id="rId24"/>
    <p:sldId id="351" r:id="rId25"/>
    <p:sldId id="292" r:id="rId26"/>
    <p:sldId id="278" r:id="rId27"/>
    <p:sldId id="267" r:id="rId28"/>
    <p:sldId id="330" r:id="rId29"/>
    <p:sldId id="332" r:id="rId30"/>
    <p:sldId id="333" r:id="rId31"/>
    <p:sldId id="334" r:id="rId32"/>
    <p:sldId id="335" r:id="rId33"/>
    <p:sldId id="339" r:id="rId34"/>
    <p:sldId id="279" r:id="rId35"/>
    <p:sldId id="306" r:id="rId36"/>
    <p:sldId id="336" r:id="rId37"/>
    <p:sldId id="361" r:id="rId38"/>
    <p:sldId id="258" r:id="rId39"/>
    <p:sldId id="307" r:id="rId40"/>
    <p:sldId id="299" r:id="rId41"/>
    <p:sldId id="311" r:id="rId42"/>
    <p:sldId id="315" r:id="rId43"/>
    <p:sldId id="301" r:id="rId44"/>
    <p:sldId id="357" r:id="rId45"/>
  </p:sldIdLst>
  <p:sldSz cx="9144000" cy="5143500" type="screen16x9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00CC00"/>
    <a:srgbClr val="FFFF00"/>
    <a:srgbClr val="CCFFFF"/>
    <a:srgbClr val="FFFF66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15" autoAdjust="0"/>
    <p:restoredTop sz="94660"/>
  </p:normalViewPr>
  <p:slideViewPr>
    <p:cSldViewPr>
      <p:cViewPr varScale="1">
        <p:scale>
          <a:sx n="158" d="100"/>
          <a:sy n="158" d="100"/>
        </p:scale>
        <p:origin x="144" y="2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4002F8-FF38-4DEB-978C-CCA2A4387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513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7038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076DCB1-BC0E-4861-8C04-B95F7D0DDF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02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8F759-C0D6-4722-9055-8AC301275E2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20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BC62D-FA65-4C00-B1D8-31D9349A93A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09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BC62D-FA65-4C00-B1D8-31D9349A93A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65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2400C-4667-4D90-954D-B0410AE0788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22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2400C-4667-4D90-954D-B0410AE0788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5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D87E1-A2FB-4ECB-B6B7-7686ACE8F3F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5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97138E-6D7A-4EC4-A31C-88E37CDDF56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788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314CFC-9E7E-4D63-A6B2-F16DF70000D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218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08C475-F43B-4C69-9916-F8B6EB78BB6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623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A87C9-3CAB-4ADC-8781-12A0625107A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299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7C706-B1AB-47E1-96AE-B259328CB31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8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D5154F-119C-48F0-8EAA-09DE3865988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8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2A396-E585-486F-881D-8644210F990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17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54A18-CD64-49B5-B402-430B20A0F96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61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B7240-96A3-4B76-AD4C-777E43458F7C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844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76DCB1-BC0E-4861-8C04-B95F7D0DDF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506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1D4202-42E8-4879-B4B6-AC19FD430DB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744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40089F-2F24-4309-A642-31F3470C79D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473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3A89F-5FC1-4AF7-A08C-83EDF992B146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187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6BBCC-0BB5-490A-B997-E475ABE3A78D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465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2E420-9A46-48A4-9D35-B0CCEAD8C4A3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010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8440D-764D-434E-BD7E-CD715234535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845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97B7E9-5332-4ED2-989A-DCFB1EEACAF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515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A466A-94CE-4E55-B566-A3A6BCF32660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380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E6898A-461D-4730-98C9-2DA55C8E6502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814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B6745-3F44-4132-B715-597BC62D097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5259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07144-9900-4835-A412-6E025714E7A1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333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EC0012-115A-4755-8792-3F7A5BD6B71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681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571D2E-0CE0-4734-8FC3-F874CB4AAAA9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781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76DCB1-BC0E-4861-8C04-B95F7D0DDF5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79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9C710-D4F3-4A06-ACA0-B9939B2B2831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177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176B9-4E4D-4926-A923-A56873B34390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860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558FA5-5822-4B4F-9BFB-B15F9FBABFD0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87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71094D-9340-4611-B8E8-6330BAA2EB3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2324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5B7FAC-7A3D-488D-ADFE-F58FF6BB4CBC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056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4DAD3-67DF-4D64-99D7-A771DAF1FAD4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363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BCACD3-38C6-4648-9EE3-3E0A38715D3C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86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F7AEC7-C122-4A63-929A-413A18B6223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58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A6A427-01A0-48FC-A515-3C40A96876B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7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A6A427-01A0-48FC-A515-3C40A96876B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389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BC62D-FA65-4C00-B1D8-31D9349A93A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08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76BDE-8FA2-44C4-978A-42C342FB248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692150"/>
            <a:ext cx="6156325" cy="3463925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2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0"/>
            <a:ext cx="752475" cy="51435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28750"/>
            <a:ext cx="7467600" cy="2133600"/>
          </a:xfrm>
        </p:spPr>
        <p:txBody>
          <a:bodyPr vert="horz" lIns="91440" tIns="45720" rIns="91440" bIns="45720" rtlCol="0" anchor="b">
            <a:noAutofit/>
          </a:bodyPr>
          <a:lstStyle>
            <a:lvl1pPr algn="r">
              <a:defRPr lang="en-US" sz="6600" dirty="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67150"/>
            <a:ext cx="7467600" cy="838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1000"/>
                    </a14:imgEffect>
                    <a14:imgEffect>
                      <a14:colorTemperature colorTemp="7200"/>
                    </a14:imgEffect>
                    <a14:imgEffect>
                      <a14:saturation sat="0"/>
                    </a14:imgEffect>
                    <a14:imgEffect>
                      <a14:brightnessContrast contras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89794" y="209551"/>
            <a:ext cx="1365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1524000" y="3638550"/>
            <a:ext cx="7467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-1429812" y="3018861"/>
            <a:ext cx="3555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Hedge Tournament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971550"/>
            <a:ext cx="8763000" cy="411480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F119F3-70F4-43E7-ACE0-822292D8E2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57150"/>
            <a:ext cx="8763000" cy="1219200"/>
          </a:xfrm>
          <a:solidFill>
            <a:schemeClr val="bg1"/>
          </a:solidFill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 on two different lines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8137" y="1399688"/>
            <a:ext cx="8534400" cy="371475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35255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C03604-5FC4-44DB-BD9B-DFEF08A6A9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7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C164F-E093-4CFF-9DD9-E5B4A99C02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mpha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209550"/>
            <a:ext cx="8839200" cy="4800600"/>
          </a:xfrm>
        </p:spPr>
        <p:txBody>
          <a:bodyPr/>
          <a:lstStyle>
            <a:lvl1pPr algn="ctr">
              <a:defRPr sz="8000" baseline="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Cool Things.</a:t>
            </a:r>
          </a:p>
        </p:txBody>
      </p:sp>
    </p:spTree>
    <p:extLst>
      <p:ext uri="{BB962C8B-B14F-4D97-AF65-F5344CB8AC3E}">
        <p14:creationId xmlns:p14="http://schemas.microsoft.com/office/powerpoint/2010/main" val="361077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1123950"/>
            <a:ext cx="42672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724400" y="1123950"/>
            <a:ext cx="4267200" cy="38862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5BE99C-8906-4E9C-91B7-E896809D24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13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51435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51435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57150"/>
            <a:ext cx="8763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71550"/>
            <a:ext cx="8763000" cy="417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947486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7A71AA-5173-4B5B-9B4E-FC8BAE78B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4880894"/>
            <a:ext cx="228600" cy="274637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700">
                <a:solidFill>
                  <a:schemeClr val="accent1">
                    <a:lumMod val="10000"/>
                    <a:lumOff val="90000"/>
                  </a:schemeClr>
                </a:solidFill>
              </a:defRPr>
            </a:lvl1pPr>
          </a:lstStyle>
          <a:p>
            <a:fld id="{976E5F2A-4AE5-48F7-ACC7-34D4F5E8A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b="0" kern="1200" cap="none" spc="0">
          <a:ln>
            <a:noFill/>
          </a:ln>
          <a:solidFill>
            <a:schemeClr val="tx1"/>
          </a:solidFill>
          <a:effectLst/>
          <a:latin typeface="Segoe UI Semilight" panose="020B0402040204020203" pitchFamily="34" charset="0"/>
          <a:ea typeface="+mj-ea"/>
          <a:cs typeface="Segoe UI Semilight" panose="020B0402040204020203" pitchFamily="34" charset="0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12001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16573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21145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Welcome</a:t>
            </a:r>
            <a:br>
              <a:rPr lang="en-US" dirty="0"/>
            </a:br>
            <a:r>
              <a:rPr lang="en-US" dirty="0"/>
              <a:t>to the 25th </a:t>
            </a:r>
            <a:r>
              <a:rPr lang="en-US" dirty="0">
                <a:solidFill>
                  <a:srgbClr val="FF6600"/>
                </a:solidFill>
              </a:rPr>
              <a:t>McIntire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Hedge Tournament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Rules of the Tournament</a:t>
            </a:r>
          </a:p>
          <a:p>
            <a:r>
              <a:rPr lang="en-US" dirty="0"/>
              <a:t>Spring 2024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Official source – Do not print!</a:t>
            </a:r>
          </a:p>
          <a:p>
            <a:r>
              <a:rPr lang="en-US" dirty="0"/>
              <a:t>2002-2024 Stefano Grazioli &amp; Bill Wilhelm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WINNING THE TORNAMENT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11267" name="Picture 3" descr="1p1pbjau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3335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Target Portfolio Value (TaTPV)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sz="quarter" idx="4294967295"/>
          </p:nvPr>
        </p:nvSpPr>
        <p:spPr>
          <a:xfrm>
            <a:off x="5635664" y="1663890"/>
            <a:ext cx="3048000" cy="48242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Target Total Portfolio Value (TaTPV)</a:t>
            </a:r>
            <a:endParaRPr lang="en-US" sz="14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sz="14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sz="1400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297650" y="1090515"/>
            <a:ext cx="0" cy="2609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297650" y="3652701"/>
            <a:ext cx="4953000" cy="47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 rot="10477843" flipH="1">
            <a:off x="-317030" y="1252619"/>
            <a:ext cx="6986232" cy="1694834"/>
          </a:xfrm>
          <a:prstGeom prst="arc">
            <a:avLst>
              <a:gd name="adj1" fmla="val 14896695"/>
              <a:gd name="adj2" fmla="val 21117879"/>
            </a:avLst>
          </a:prstGeom>
          <a:ln w="38100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23892" y="3721459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 Starts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26650" y="3709654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 Ends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60863" y="3468035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45861" y="1038111"/>
            <a:ext cx="13419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TPV 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unm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.)</a:t>
            </a:r>
          </a:p>
          <a:p>
            <a:r>
              <a:rPr lang="en-US" dirty="0" err="1">
                <a:solidFill>
                  <a:schemeClr val="accent1">
                    <a:lumMod val="50000"/>
                    <a:lumOff val="50000"/>
                  </a:schemeClr>
                </a:solidFill>
              </a:rPr>
              <a:t>TaTPV</a:t>
            </a:r>
            <a:endParaRPr lang="en-US" dirty="0">
              <a:solidFill>
                <a:schemeClr val="accent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rgbClr val="FF9933"/>
                </a:solidFill>
              </a:rPr>
              <a:t>TPV</a:t>
            </a:r>
            <a:r>
              <a:rPr lang="en-US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99289" y="2471782"/>
            <a:ext cx="5566474" cy="955344"/>
            <a:chOff x="2899289" y="2471782"/>
            <a:chExt cx="5566474" cy="955344"/>
          </a:xfrm>
        </p:grpSpPr>
        <p:sp>
          <p:nvSpPr>
            <p:cNvPr id="16" name="Freeform 15"/>
            <p:cNvSpPr/>
            <p:nvPr/>
          </p:nvSpPr>
          <p:spPr>
            <a:xfrm>
              <a:off x="2899289" y="2471782"/>
              <a:ext cx="3289110" cy="955344"/>
            </a:xfrm>
            <a:custGeom>
              <a:avLst/>
              <a:gdLst>
                <a:gd name="connsiteX0" fmla="*/ 0 w 3289110"/>
                <a:gd name="connsiteY0" fmla="*/ 504968 h 955344"/>
                <a:gd name="connsiteX1" fmla="*/ 34119 w 3289110"/>
                <a:gd name="connsiteY1" fmla="*/ 491320 h 955344"/>
                <a:gd name="connsiteX2" fmla="*/ 54591 w 3289110"/>
                <a:gd name="connsiteY2" fmla="*/ 504968 h 955344"/>
                <a:gd name="connsiteX3" fmla="*/ 95534 w 3289110"/>
                <a:gd name="connsiteY3" fmla="*/ 545911 h 955344"/>
                <a:gd name="connsiteX4" fmla="*/ 136477 w 3289110"/>
                <a:gd name="connsiteY4" fmla="*/ 586854 h 955344"/>
                <a:gd name="connsiteX5" fmla="*/ 163773 w 3289110"/>
                <a:gd name="connsiteY5" fmla="*/ 620974 h 955344"/>
                <a:gd name="connsiteX6" fmla="*/ 211540 w 3289110"/>
                <a:gd name="connsiteY6" fmla="*/ 668741 h 955344"/>
                <a:gd name="connsiteX7" fmla="*/ 286603 w 3289110"/>
                <a:gd name="connsiteY7" fmla="*/ 648269 h 955344"/>
                <a:gd name="connsiteX8" fmla="*/ 327546 w 3289110"/>
                <a:gd name="connsiteY8" fmla="*/ 620974 h 955344"/>
                <a:gd name="connsiteX9" fmla="*/ 450376 w 3289110"/>
                <a:gd name="connsiteY9" fmla="*/ 593678 h 955344"/>
                <a:gd name="connsiteX10" fmla="*/ 586854 w 3289110"/>
                <a:gd name="connsiteY10" fmla="*/ 580030 h 955344"/>
                <a:gd name="connsiteX11" fmla="*/ 607325 w 3289110"/>
                <a:gd name="connsiteY11" fmla="*/ 620974 h 955344"/>
                <a:gd name="connsiteX12" fmla="*/ 641445 w 3289110"/>
                <a:gd name="connsiteY12" fmla="*/ 627797 h 955344"/>
                <a:gd name="connsiteX13" fmla="*/ 696036 w 3289110"/>
                <a:gd name="connsiteY13" fmla="*/ 634621 h 955344"/>
                <a:gd name="connsiteX14" fmla="*/ 805218 w 3289110"/>
                <a:gd name="connsiteY14" fmla="*/ 627797 h 955344"/>
                <a:gd name="connsiteX15" fmla="*/ 921224 w 3289110"/>
                <a:gd name="connsiteY15" fmla="*/ 580030 h 955344"/>
                <a:gd name="connsiteX16" fmla="*/ 955343 w 3289110"/>
                <a:gd name="connsiteY16" fmla="*/ 627797 h 955344"/>
                <a:gd name="connsiteX17" fmla="*/ 1009934 w 3289110"/>
                <a:gd name="connsiteY17" fmla="*/ 689212 h 955344"/>
                <a:gd name="connsiteX18" fmla="*/ 1091821 w 3289110"/>
                <a:gd name="connsiteY18" fmla="*/ 736980 h 955344"/>
                <a:gd name="connsiteX19" fmla="*/ 1201003 w 3289110"/>
                <a:gd name="connsiteY19" fmla="*/ 791571 h 955344"/>
                <a:gd name="connsiteX20" fmla="*/ 1221474 w 3289110"/>
                <a:gd name="connsiteY20" fmla="*/ 818866 h 955344"/>
                <a:gd name="connsiteX21" fmla="*/ 1248770 w 3289110"/>
                <a:gd name="connsiteY21" fmla="*/ 839338 h 955344"/>
                <a:gd name="connsiteX22" fmla="*/ 1269242 w 3289110"/>
                <a:gd name="connsiteY22" fmla="*/ 873457 h 955344"/>
                <a:gd name="connsiteX23" fmla="*/ 1310185 w 3289110"/>
                <a:gd name="connsiteY23" fmla="*/ 928048 h 955344"/>
                <a:gd name="connsiteX24" fmla="*/ 1433015 w 3289110"/>
                <a:gd name="connsiteY24" fmla="*/ 955344 h 955344"/>
                <a:gd name="connsiteX25" fmla="*/ 1494430 w 3289110"/>
                <a:gd name="connsiteY25" fmla="*/ 900753 h 955344"/>
                <a:gd name="connsiteX26" fmla="*/ 1501254 w 3289110"/>
                <a:gd name="connsiteY26" fmla="*/ 873457 h 955344"/>
                <a:gd name="connsiteX27" fmla="*/ 1562668 w 3289110"/>
                <a:gd name="connsiteY27" fmla="*/ 832514 h 955344"/>
                <a:gd name="connsiteX28" fmla="*/ 1589964 w 3289110"/>
                <a:gd name="connsiteY28" fmla="*/ 805218 h 955344"/>
                <a:gd name="connsiteX29" fmla="*/ 1630907 w 3289110"/>
                <a:gd name="connsiteY29" fmla="*/ 682388 h 955344"/>
                <a:gd name="connsiteX30" fmla="*/ 1658203 w 3289110"/>
                <a:gd name="connsiteY30" fmla="*/ 634621 h 955344"/>
                <a:gd name="connsiteX31" fmla="*/ 1699146 w 3289110"/>
                <a:gd name="connsiteY31" fmla="*/ 580030 h 955344"/>
                <a:gd name="connsiteX32" fmla="*/ 1712794 w 3289110"/>
                <a:gd name="connsiteY32" fmla="*/ 532263 h 955344"/>
                <a:gd name="connsiteX33" fmla="*/ 1726442 w 3289110"/>
                <a:gd name="connsiteY33" fmla="*/ 511791 h 955344"/>
                <a:gd name="connsiteX34" fmla="*/ 1740089 w 3289110"/>
                <a:gd name="connsiteY34" fmla="*/ 484496 h 955344"/>
                <a:gd name="connsiteX35" fmla="*/ 1774209 w 3289110"/>
                <a:gd name="connsiteY35" fmla="*/ 491320 h 955344"/>
                <a:gd name="connsiteX36" fmla="*/ 1794680 w 3289110"/>
                <a:gd name="connsiteY36" fmla="*/ 429905 h 955344"/>
                <a:gd name="connsiteX37" fmla="*/ 1815152 w 3289110"/>
                <a:gd name="connsiteY37" fmla="*/ 300251 h 955344"/>
                <a:gd name="connsiteX38" fmla="*/ 1835624 w 3289110"/>
                <a:gd name="connsiteY38" fmla="*/ 272956 h 955344"/>
                <a:gd name="connsiteX39" fmla="*/ 1842448 w 3289110"/>
                <a:gd name="connsiteY39" fmla="*/ 252484 h 955344"/>
                <a:gd name="connsiteX40" fmla="*/ 1869743 w 3289110"/>
                <a:gd name="connsiteY40" fmla="*/ 150126 h 955344"/>
                <a:gd name="connsiteX41" fmla="*/ 1890215 w 3289110"/>
                <a:gd name="connsiteY41" fmla="*/ 129654 h 955344"/>
                <a:gd name="connsiteX42" fmla="*/ 1897039 w 3289110"/>
                <a:gd name="connsiteY42" fmla="*/ 95535 h 955344"/>
                <a:gd name="connsiteX43" fmla="*/ 1903862 w 3289110"/>
                <a:gd name="connsiteY43" fmla="*/ 54591 h 955344"/>
                <a:gd name="connsiteX44" fmla="*/ 1917510 w 3289110"/>
                <a:gd name="connsiteY44" fmla="*/ 13648 h 955344"/>
                <a:gd name="connsiteX45" fmla="*/ 1965277 w 3289110"/>
                <a:gd name="connsiteY45" fmla="*/ 0 h 955344"/>
                <a:gd name="connsiteX46" fmla="*/ 1999397 w 3289110"/>
                <a:gd name="connsiteY46" fmla="*/ 95535 h 955344"/>
                <a:gd name="connsiteX47" fmla="*/ 2026692 w 3289110"/>
                <a:gd name="connsiteY47" fmla="*/ 150126 h 955344"/>
                <a:gd name="connsiteX48" fmla="*/ 2088107 w 3289110"/>
                <a:gd name="connsiteY48" fmla="*/ 191069 h 955344"/>
                <a:gd name="connsiteX49" fmla="*/ 2122227 w 3289110"/>
                <a:gd name="connsiteY49" fmla="*/ 204717 h 955344"/>
                <a:gd name="connsiteX50" fmla="*/ 2149522 w 3289110"/>
                <a:gd name="connsiteY50" fmla="*/ 225188 h 955344"/>
                <a:gd name="connsiteX51" fmla="*/ 2231409 w 3289110"/>
                <a:gd name="connsiteY51" fmla="*/ 266132 h 955344"/>
                <a:gd name="connsiteX52" fmla="*/ 2326943 w 3289110"/>
                <a:gd name="connsiteY52" fmla="*/ 266132 h 955344"/>
                <a:gd name="connsiteX53" fmla="*/ 2333767 w 3289110"/>
                <a:gd name="connsiteY53" fmla="*/ 286603 h 955344"/>
                <a:gd name="connsiteX54" fmla="*/ 2367886 w 3289110"/>
                <a:gd name="connsiteY54" fmla="*/ 320723 h 955344"/>
                <a:gd name="connsiteX55" fmla="*/ 2415654 w 3289110"/>
                <a:gd name="connsiteY55" fmla="*/ 334371 h 955344"/>
                <a:gd name="connsiteX56" fmla="*/ 2449773 w 3289110"/>
                <a:gd name="connsiteY56" fmla="*/ 320723 h 955344"/>
                <a:gd name="connsiteX57" fmla="*/ 2490716 w 3289110"/>
                <a:gd name="connsiteY57" fmla="*/ 341194 h 955344"/>
                <a:gd name="connsiteX58" fmla="*/ 2558955 w 3289110"/>
                <a:gd name="connsiteY58" fmla="*/ 361666 h 955344"/>
                <a:gd name="connsiteX59" fmla="*/ 2579427 w 3289110"/>
                <a:gd name="connsiteY59" fmla="*/ 368490 h 955344"/>
                <a:gd name="connsiteX60" fmla="*/ 2661313 w 3289110"/>
                <a:gd name="connsiteY60" fmla="*/ 341194 h 955344"/>
                <a:gd name="connsiteX61" fmla="*/ 2784143 w 3289110"/>
                <a:gd name="connsiteY61" fmla="*/ 368490 h 955344"/>
                <a:gd name="connsiteX62" fmla="*/ 2818262 w 3289110"/>
                <a:gd name="connsiteY62" fmla="*/ 388962 h 955344"/>
                <a:gd name="connsiteX63" fmla="*/ 2838734 w 3289110"/>
                <a:gd name="connsiteY63" fmla="*/ 395785 h 955344"/>
                <a:gd name="connsiteX64" fmla="*/ 2852382 w 3289110"/>
                <a:gd name="connsiteY64" fmla="*/ 416257 h 955344"/>
                <a:gd name="connsiteX65" fmla="*/ 2886501 w 3289110"/>
                <a:gd name="connsiteY65" fmla="*/ 470848 h 955344"/>
                <a:gd name="connsiteX66" fmla="*/ 3009331 w 3289110"/>
                <a:gd name="connsiteY66" fmla="*/ 504968 h 955344"/>
                <a:gd name="connsiteX67" fmla="*/ 3070746 w 3289110"/>
                <a:gd name="connsiteY67" fmla="*/ 545911 h 955344"/>
                <a:gd name="connsiteX68" fmla="*/ 3118513 w 3289110"/>
                <a:gd name="connsiteY68" fmla="*/ 586854 h 955344"/>
                <a:gd name="connsiteX69" fmla="*/ 3214048 w 3289110"/>
                <a:gd name="connsiteY69" fmla="*/ 552735 h 955344"/>
                <a:gd name="connsiteX70" fmla="*/ 3234519 w 3289110"/>
                <a:gd name="connsiteY70" fmla="*/ 559559 h 955344"/>
                <a:gd name="connsiteX71" fmla="*/ 3261815 w 3289110"/>
                <a:gd name="connsiteY71" fmla="*/ 552735 h 955344"/>
                <a:gd name="connsiteX72" fmla="*/ 3289110 w 3289110"/>
                <a:gd name="connsiteY72" fmla="*/ 539087 h 95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3289110" h="955344">
                  <a:moveTo>
                    <a:pt x="0" y="504968"/>
                  </a:moveTo>
                  <a:cubicBezTo>
                    <a:pt x="11373" y="500419"/>
                    <a:pt x="21870" y="491320"/>
                    <a:pt x="34119" y="491320"/>
                  </a:cubicBezTo>
                  <a:cubicBezTo>
                    <a:pt x="42320" y="491320"/>
                    <a:pt x="48461" y="499519"/>
                    <a:pt x="54591" y="504968"/>
                  </a:cubicBezTo>
                  <a:cubicBezTo>
                    <a:pt x="69017" y="517791"/>
                    <a:pt x="81886" y="532263"/>
                    <a:pt x="95534" y="545911"/>
                  </a:cubicBezTo>
                  <a:cubicBezTo>
                    <a:pt x="109182" y="559559"/>
                    <a:pt x="124420" y="571783"/>
                    <a:pt x="136477" y="586854"/>
                  </a:cubicBezTo>
                  <a:cubicBezTo>
                    <a:pt x="145576" y="598227"/>
                    <a:pt x="153931" y="610237"/>
                    <a:pt x="163773" y="620974"/>
                  </a:cubicBezTo>
                  <a:cubicBezTo>
                    <a:pt x="178989" y="637573"/>
                    <a:pt x="211540" y="668741"/>
                    <a:pt x="211540" y="668741"/>
                  </a:cubicBezTo>
                  <a:cubicBezTo>
                    <a:pt x="236561" y="661917"/>
                    <a:pt x="262622" y="658144"/>
                    <a:pt x="286603" y="648269"/>
                  </a:cubicBezTo>
                  <a:cubicBezTo>
                    <a:pt x="301770" y="642024"/>
                    <a:pt x="311985" y="626161"/>
                    <a:pt x="327546" y="620974"/>
                  </a:cubicBezTo>
                  <a:cubicBezTo>
                    <a:pt x="367336" y="607711"/>
                    <a:pt x="409433" y="602777"/>
                    <a:pt x="450376" y="593678"/>
                  </a:cubicBezTo>
                  <a:cubicBezTo>
                    <a:pt x="488152" y="543310"/>
                    <a:pt x="480290" y="537403"/>
                    <a:pt x="586854" y="580030"/>
                  </a:cubicBezTo>
                  <a:cubicBezTo>
                    <a:pt x="601021" y="585697"/>
                    <a:pt x="595842" y="610926"/>
                    <a:pt x="607325" y="620974"/>
                  </a:cubicBezTo>
                  <a:cubicBezTo>
                    <a:pt x="616054" y="628612"/>
                    <a:pt x="629981" y="626033"/>
                    <a:pt x="641445" y="627797"/>
                  </a:cubicBezTo>
                  <a:cubicBezTo>
                    <a:pt x="659570" y="630585"/>
                    <a:pt x="677839" y="632346"/>
                    <a:pt x="696036" y="634621"/>
                  </a:cubicBezTo>
                  <a:cubicBezTo>
                    <a:pt x="732430" y="632346"/>
                    <a:pt x="769779" y="636388"/>
                    <a:pt x="805218" y="627797"/>
                  </a:cubicBezTo>
                  <a:cubicBezTo>
                    <a:pt x="845859" y="617945"/>
                    <a:pt x="921224" y="580030"/>
                    <a:pt x="921224" y="580030"/>
                  </a:cubicBezTo>
                  <a:cubicBezTo>
                    <a:pt x="965931" y="624739"/>
                    <a:pt x="919414" y="573905"/>
                    <a:pt x="955343" y="627797"/>
                  </a:cubicBezTo>
                  <a:cubicBezTo>
                    <a:pt x="968485" y="647510"/>
                    <a:pt x="991945" y="673221"/>
                    <a:pt x="1009934" y="689212"/>
                  </a:cubicBezTo>
                  <a:cubicBezTo>
                    <a:pt x="1060222" y="733912"/>
                    <a:pt x="1027526" y="702941"/>
                    <a:pt x="1091821" y="736980"/>
                  </a:cubicBezTo>
                  <a:cubicBezTo>
                    <a:pt x="1201401" y="794993"/>
                    <a:pt x="1119164" y="764291"/>
                    <a:pt x="1201003" y="791571"/>
                  </a:cubicBezTo>
                  <a:cubicBezTo>
                    <a:pt x="1207827" y="800669"/>
                    <a:pt x="1213432" y="810824"/>
                    <a:pt x="1221474" y="818866"/>
                  </a:cubicBezTo>
                  <a:cubicBezTo>
                    <a:pt x="1229516" y="826908"/>
                    <a:pt x="1241281" y="830779"/>
                    <a:pt x="1248770" y="839338"/>
                  </a:cubicBezTo>
                  <a:cubicBezTo>
                    <a:pt x="1257504" y="849319"/>
                    <a:pt x="1261692" y="862552"/>
                    <a:pt x="1269242" y="873457"/>
                  </a:cubicBezTo>
                  <a:cubicBezTo>
                    <a:pt x="1282189" y="892159"/>
                    <a:pt x="1288887" y="920061"/>
                    <a:pt x="1310185" y="928048"/>
                  </a:cubicBezTo>
                  <a:cubicBezTo>
                    <a:pt x="1386180" y="956547"/>
                    <a:pt x="1345438" y="946586"/>
                    <a:pt x="1433015" y="955344"/>
                  </a:cubicBezTo>
                  <a:cubicBezTo>
                    <a:pt x="1453487" y="937147"/>
                    <a:pt x="1476895" y="921795"/>
                    <a:pt x="1494430" y="900753"/>
                  </a:cubicBezTo>
                  <a:cubicBezTo>
                    <a:pt x="1500434" y="893548"/>
                    <a:pt x="1495627" y="880960"/>
                    <a:pt x="1501254" y="873457"/>
                  </a:cubicBezTo>
                  <a:cubicBezTo>
                    <a:pt x="1529600" y="835662"/>
                    <a:pt x="1531926" y="855571"/>
                    <a:pt x="1562668" y="832514"/>
                  </a:cubicBezTo>
                  <a:cubicBezTo>
                    <a:pt x="1572962" y="824793"/>
                    <a:pt x="1580865" y="814317"/>
                    <a:pt x="1589964" y="805218"/>
                  </a:cubicBezTo>
                  <a:cubicBezTo>
                    <a:pt x="1625235" y="646503"/>
                    <a:pt x="1577188" y="843546"/>
                    <a:pt x="1630907" y="682388"/>
                  </a:cubicBezTo>
                  <a:cubicBezTo>
                    <a:pt x="1647920" y="631347"/>
                    <a:pt x="1619923" y="647381"/>
                    <a:pt x="1658203" y="634621"/>
                  </a:cubicBezTo>
                  <a:cubicBezTo>
                    <a:pt x="1671851" y="616424"/>
                    <a:pt x="1688442" y="600100"/>
                    <a:pt x="1699146" y="580030"/>
                  </a:cubicBezTo>
                  <a:cubicBezTo>
                    <a:pt x="1706939" y="565419"/>
                    <a:pt x="1706644" y="547638"/>
                    <a:pt x="1712794" y="532263"/>
                  </a:cubicBezTo>
                  <a:cubicBezTo>
                    <a:pt x="1715840" y="524648"/>
                    <a:pt x="1722373" y="518912"/>
                    <a:pt x="1726442" y="511791"/>
                  </a:cubicBezTo>
                  <a:cubicBezTo>
                    <a:pt x="1731489" y="502959"/>
                    <a:pt x="1735540" y="493594"/>
                    <a:pt x="1740089" y="484496"/>
                  </a:cubicBezTo>
                  <a:cubicBezTo>
                    <a:pt x="1751462" y="486771"/>
                    <a:pt x="1766008" y="499521"/>
                    <a:pt x="1774209" y="491320"/>
                  </a:cubicBezTo>
                  <a:cubicBezTo>
                    <a:pt x="1789468" y="476061"/>
                    <a:pt x="1788752" y="450654"/>
                    <a:pt x="1794680" y="429905"/>
                  </a:cubicBezTo>
                  <a:cubicBezTo>
                    <a:pt x="1806700" y="387835"/>
                    <a:pt x="1803441" y="342408"/>
                    <a:pt x="1815152" y="300251"/>
                  </a:cubicBezTo>
                  <a:cubicBezTo>
                    <a:pt x="1818196" y="289293"/>
                    <a:pt x="1828800" y="282054"/>
                    <a:pt x="1835624" y="272956"/>
                  </a:cubicBezTo>
                  <a:cubicBezTo>
                    <a:pt x="1837899" y="266132"/>
                    <a:pt x="1840523" y="259415"/>
                    <a:pt x="1842448" y="252484"/>
                  </a:cubicBezTo>
                  <a:cubicBezTo>
                    <a:pt x="1851899" y="218461"/>
                    <a:pt x="1844774" y="175095"/>
                    <a:pt x="1869743" y="150126"/>
                  </a:cubicBezTo>
                  <a:lnTo>
                    <a:pt x="1890215" y="129654"/>
                  </a:lnTo>
                  <a:cubicBezTo>
                    <a:pt x="1892490" y="118281"/>
                    <a:pt x="1894964" y="106946"/>
                    <a:pt x="1897039" y="95535"/>
                  </a:cubicBezTo>
                  <a:cubicBezTo>
                    <a:pt x="1899514" y="81922"/>
                    <a:pt x="1900506" y="68014"/>
                    <a:pt x="1903862" y="54591"/>
                  </a:cubicBezTo>
                  <a:cubicBezTo>
                    <a:pt x="1907351" y="40635"/>
                    <a:pt x="1903678" y="17600"/>
                    <a:pt x="1917510" y="13648"/>
                  </a:cubicBezTo>
                  <a:lnTo>
                    <a:pt x="1965277" y="0"/>
                  </a:lnTo>
                  <a:cubicBezTo>
                    <a:pt x="1978048" y="114938"/>
                    <a:pt x="1956166" y="17720"/>
                    <a:pt x="1999397" y="95535"/>
                  </a:cubicBezTo>
                  <a:cubicBezTo>
                    <a:pt x="2026362" y="144071"/>
                    <a:pt x="1979514" y="102948"/>
                    <a:pt x="2026692" y="150126"/>
                  </a:cubicBezTo>
                  <a:cubicBezTo>
                    <a:pt x="2038118" y="161552"/>
                    <a:pt x="2075118" y="184574"/>
                    <a:pt x="2088107" y="191069"/>
                  </a:cubicBezTo>
                  <a:cubicBezTo>
                    <a:pt x="2099063" y="196547"/>
                    <a:pt x="2111519" y="198768"/>
                    <a:pt x="2122227" y="204717"/>
                  </a:cubicBezTo>
                  <a:cubicBezTo>
                    <a:pt x="2132169" y="210240"/>
                    <a:pt x="2139610" y="219612"/>
                    <a:pt x="2149522" y="225188"/>
                  </a:cubicBezTo>
                  <a:cubicBezTo>
                    <a:pt x="2176120" y="240150"/>
                    <a:pt x="2231409" y="266132"/>
                    <a:pt x="2231409" y="266132"/>
                  </a:cubicBezTo>
                  <a:cubicBezTo>
                    <a:pt x="2267209" y="257182"/>
                    <a:pt x="2282698" y="250043"/>
                    <a:pt x="2326943" y="266132"/>
                  </a:cubicBezTo>
                  <a:cubicBezTo>
                    <a:pt x="2333703" y="268590"/>
                    <a:pt x="2329451" y="280849"/>
                    <a:pt x="2333767" y="286603"/>
                  </a:cubicBezTo>
                  <a:cubicBezTo>
                    <a:pt x="2343417" y="299470"/>
                    <a:pt x="2353993" y="312619"/>
                    <a:pt x="2367886" y="320723"/>
                  </a:cubicBezTo>
                  <a:cubicBezTo>
                    <a:pt x="2382190" y="329067"/>
                    <a:pt x="2399731" y="329822"/>
                    <a:pt x="2415654" y="334371"/>
                  </a:cubicBezTo>
                  <a:cubicBezTo>
                    <a:pt x="2427027" y="329822"/>
                    <a:pt x="2437574" y="319614"/>
                    <a:pt x="2449773" y="320723"/>
                  </a:cubicBezTo>
                  <a:cubicBezTo>
                    <a:pt x="2464969" y="322104"/>
                    <a:pt x="2476429" y="335836"/>
                    <a:pt x="2490716" y="341194"/>
                  </a:cubicBezTo>
                  <a:cubicBezTo>
                    <a:pt x="2512952" y="349532"/>
                    <a:pt x="2536257" y="354682"/>
                    <a:pt x="2558955" y="361666"/>
                  </a:cubicBezTo>
                  <a:cubicBezTo>
                    <a:pt x="2565830" y="363781"/>
                    <a:pt x="2572603" y="366215"/>
                    <a:pt x="2579427" y="368490"/>
                  </a:cubicBezTo>
                  <a:cubicBezTo>
                    <a:pt x="2606722" y="359391"/>
                    <a:pt x="2632541" y="341194"/>
                    <a:pt x="2661313" y="341194"/>
                  </a:cubicBezTo>
                  <a:cubicBezTo>
                    <a:pt x="2703255" y="341194"/>
                    <a:pt x="2744018" y="356278"/>
                    <a:pt x="2784143" y="368490"/>
                  </a:cubicBezTo>
                  <a:cubicBezTo>
                    <a:pt x="2796832" y="372352"/>
                    <a:pt x="2806399" y="383031"/>
                    <a:pt x="2818262" y="388962"/>
                  </a:cubicBezTo>
                  <a:cubicBezTo>
                    <a:pt x="2824696" y="392179"/>
                    <a:pt x="2831910" y="393511"/>
                    <a:pt x="2838734" y="395785"/>
                  </a:cubicBezTo>
                  <a:cubicBezTo>
                    <a:pt x="2843283" y="402609"/>
                    <a:pt x="2848714" y="408921"/>
                    <a:pt x="2852382" y="416257"/>
                  </a:cubicBezTo>
                  <a:cubicBezTo>
                    <a:pt x="2860796" y="433086"/>
                    <a:pt x="2864315" y="462396"/>
                    <a:pt x="2886501" y="470848"/>
                  </a:cubicBezTo>
                  <a:cubicBezTo>
                    <a:pt x="2926211" y="485976"/>
                    <a:pt x="2968388" y="493595"/>
                    <a:pt x="3009331" y="504968"/>
                  </a:cubicBezTo>
                  <a:cubicBezTo>
                    <a:pt x="3029803" y="518616"/>
                    <a:pt x="3051244" y="530910"/>
                    <a:pt x="3070746" y="545911"/>
                  </a:cubicBezTo>
                  <a:cubicBezTo>
                    <a:pt x="3178332" y="628668"/>
                    <a:pt x="3039858" y="534415"/>
                    <a:pt x="3118513" y="586854"/>
                  </a:cubicBezTo>
                  <a:cubicBezTo>
                    <a:pt x="3224439" y="519447"/>
                    <a:pt x="3162278" y="526849"/>
                    <a:pt x="3214048" y="552735"/>
                  </a:cubicBezTo>
                  <a:cubicBezTo>
                    <a:pt x="3220481" y="555952"/>
                    <a:pt x="3227695" y="557284"/>
                    <a:pt x="3234519" y="559559"/>
                  </a:cubicBezTo>
                  <a:cubicBezTo>
                    <a:pt x="3243618" y="557284"/>
                    <a:pt x="3253195" y="556430"/>
                    <a:pt x="3261815" y="552735"/>
                  </a:cubicBezTo>
                  <a:cubicBezTo>
                    <a:pt x="3296604" y="537825"/>
                    <a:pt x="3270639" y="539087"/>
                    <a:pt x="3289110" y="539087"/>
                  </a:cubicBezTo>
                </a:path>
              </a:pathLst>
            </a:cu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9933"/>
                </a:solidFill>
              </a:endParaRPr>
            </a:p>
          </p:txBody>
        </p:sp>
        <p:sp>
          <p:nvSpPr>
            <p:cNvPr id="19" name="Rectangle 3"/>
            <p:cNvSpPr txBox="1">
              <a:spLocks noRot="1" noChangeArrowheads="1"/>
            </p:cNvSpPr>
            <p:nvPr/>
          </p:nvSpPr>
          <p:spPr>
            <a:xfrm>
              <a:off x="6255963" y="2715267"/>
              <a:ext cx="2209800" cy="69468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457200" indent="-457200" algn="l" defTabSz="9144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3200" kern="1200">
                  <a:solidFill>
                    <a:schemeClr val="tx1"/>
                  </a:solidFill>
                  <a:latin typeface="Segoe UI Semilight" panose="020B0402040204020203" pitchFamily="34" charset="0"/>
                  <a:ea typeface="+mn-ea"/>
                  <a:cs typeface="Segoe UI Semilight" panose="020B0402040204020203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Segoe UI Semilight" panose="020B0402040204020203" pitchFamily="34" charset="0"/>
                  <a:ea typeface="+mn-ea"/>
                  <a:cs typeface="Segoe UI Semilight" panose="020B0402040204020203" pitchFamily="34" charset="0"/>
                </a:defRPr>
              </a:lvl2pPr>
              <a:lvl3pPr marL="12001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Segoe UI Semilight" panose="020B0402040204020203" pitchFamily="34" charset="0"/>
                  <a:ea typeface="+mn-ea"/>
                  <a:cs typeface="Segoe UI Semilight" panose="020B0402040204020203" pitchFamily="34" charset="0"/>
                </a:defRPr>
              </a:lvl3pPr>
              <a:lvl4pPr marL="16573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Segoe UI Semilight" panose="020B0402040204020203" pitchFamily="34" charset="0"/>
                  <a:ea typeface="+mn-ea"/>
                  <a:cs typeface="Segoe UI Semilight" panose="020B0402040204020203" pitchFamily="34" charset="0"/>
                </a:defRPr>
              </a:lvl4pPr>
              <a:lvl5pPr marL="21145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Segoe UI Semilight" panose="020B0402040204020203" pitchFamily="34" charset="0"/>
                  <a:ea typeface="+mn-ea"/>
                  <a:cs typeface="Segoe UI Semilight" panose="020B0402040204020203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Clr>
                  <a:schemeClr val="tx1"/>
                </a:buClr>
                <a:buFont typeface="Calibri" pitchFamily="34" charset="0"/>
                <a:buChar char="&gt;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Calibri" pitchFamily="34" charset="0"/>
                <a:buChar char="+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Clr>
                  <a:schemeClr val="tx1"/>
                </a:buClr>
                <a:buFont typeface="Calibri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Clr>
                  <a:schemeClr val="tx1"/>
                </a:buClr>
                <a:buFont typeface="Calibri" pitchFamily="34" charset="0"/>
                <a:buChar char="−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lnSpc>
                  <a:spcPct val="120000"/>
                </a:lnSpc>
                <a:buFont typeface="Wingdings" panose="05000000000000000000" pitchFamily="2" charset="2"/>
                <a:buNone/>
              </a:pPr>
              <a:r>
                <a:rPr lang="en-US" sz="1400" b="1" dirty="0">
                  <a:solidFill>
                    <a:schemeClr val="bg1">
                      <a:lumMod val="50000"/>
                    </a:schemeClr>
                  </a:solidFill>
                </a:rPr>
                <a:t>Total Portfolio Value (TPV) if unmanaged</a:t>
              </a:r>
              <a:endParaRPr lang="en-US" sz="14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fontAlgn="auto">
                <a:lnSpc>
                  <a:spcPct val="120000"/>
                </a:lnSpc>
              </a:pPr>
              <a:endParaRPr lang="en-US" sz="14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fontAlgn="auto">
                <a:lnSpc>
                  <a:spcPct val="120000"/>
                </a:lnSpc>
              </a:pPr>
              <a:endParaRPr lang="en-U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67352" y="409079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TaTPV</a:t>
            </a:r>
            <a:r>
              <a:rPr lang="en-US" baseline="-250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/>
              <a:t>= TPV</a:t>
            </a:r>
            <a:r>
              <a:rPr lang="en-US" baseline="-25000" dirty="0"/>
              <a:t>atStart</a:t>
            </a:r>
            <a:r>
              <a:rPr lang="en-US" dirty="0"/>
              <a:t> * e</a:t>
            </a:r>
            <a:r>
              <a:rPr lang="en-US" baseline="30000" dirty="0"/>
              <a:t>rt</a:t>
            </a:r>
            <a:r>
              <a:rPr lang="en-US" dirty="0"/>
              <a:t> </a:t>
            </a:r>
          </a:p>
          <a:p>
            <a:r>
              <a:rPr lang="en-US" dirty="0"/>
              <a:t>r = risk free rate</a:t>
            </a:r>
          </a:p>
          <a:p>
            <a:r>
              <a:rPr lang="en-US" dirty="0"/>
              <a:t>t = time in years from the start of HT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894740" y="3638550"/>
            <a:ext cx="0" cy="110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198636" y="3604245"/>
            <a:ext cx="0" cy="110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2903366" y="2190764"/>
            <a:ext cx="5697947" cy="798621"/>
            <a:chOff x="2903366" y="2190764"/>
            <a:chExt cx="5697947" cy="798621"/>
          </a:xfrm>
        </p:grpSpPr>
        <p:sp>
          <p:nvSpPr>
            <p:cNvPr id="2" name="Freeform 1"/>
            <p:cNvSpPr/>
            <p:nvPr/>
          </p:nvSpPr>
          <p:spPr>
            <a:xfrm>
              <a:off x="2903366" y="2391406"/>
              <a:ext cx="3327009" cy="597979"/>
            </a:xfrm>
            <a:custGeom>
              <a:avLst/>
              <a:gdLst>
                <a:gd name="connsiteX0" fmla="*/ 0 w 3327009"/>
                <a:gd name="connsiteY0" fmla="*/ 569843 h 597979"/>
                <a:gd name="connsiteX1" fmla="*/ 98474 w 3327009"/>
                <a:gd name="connsiteY1" fmla="*/ 562809 h 597979"/>
                <a:gd name="connsiteX2" fmla="*/ 119575 w 3327009"/>
                <a:gd name="connsiteY2" fmla="*/ 548742 h 597979"/>
                <a:gd name="connsiteX3" fmla="*/ 232117 w 3327009"/>
                <a:gd name="connsiteY3" fmla="*/ 541708 h 597979"/>
                <a:gd name="connsiteX4" fmla="*/ 295421 w 3327009"/>
                <a:gd name="connsiteY4" fmla="*/ 520606 h 597979"/>
                <a:gd name="connsiteX5" fmla="*/ 316523 w 3327009"/>
                <a:gd name="connsiteY5" fmla="*/ 513572 h 597979"/>
                <a:gd name="connsiteX6" fmla="*/ 337624 w 3327009"/>
                <a:gd name="connsiteY6" fmla="*/ 506539 h 597979"/>
                <a:gd name="connsiteX7" fmla="*/ 358726 w 3327009"/>
                <a:gd name="connsiteY7" fmla="*/ 492471 h 597979"/>
                <a:gd name="connsiteX8" fmla="*/ 443132 w 3327009"/>
                <a:gd name="connsiteY8" fmla="*/ 478403 h 597979"/>
                <a:gd name="connsiteX9" fmla="*/ 513471 w 3327009"/>
                <a:gd name="connsiteY9" fmla="*/ 464336 h 597979"/>
                <a:gd name="connsiteX10" fmla="*/ 555674 w 3327009"/>
                <a:gd name="connsiteY10" fmla="*/ 450268 h 597979"/>
                <a:gd name="connsiteX11" fmla="*/ 597877 w 3327009"/>
                <a:gd name="connsiteY11" fmla="*/ 471369 h 597979"/>
                <a:gd name="connsiteX12" fmla="*/ 640080 w 3327009"/>
                <a:gd name="connsiteY12" fmla="*/ 492471 h 597979"/>
                <a:gd name="connsiteX13" fmla="*/ 703384 w 3327009"/>
                <a:gd name="connsiteY13" fmla="*/ 520606 h 597979"/>
                <a:gd name="connsiteX14" fmla="*/ 724486 w 3327009"/>
                <a:gd name="connsiteY14" fmla="*/ 527640 h 597979"/>
                <a:gd name="connsiteX15" fmla="*/ 745588 w 3327009"/>
                <a:gd name="connsiteY15" fmla="*/ 548742 h 597979"/>
                <a:gd name="connsiteX16" fmla="*/ 801858 w 3327009"/>
                <a:gd name="connsiteY16" fmla="*/ 562809 h 597979"/>
                <a:gd name="connsiteX17" fmla="*/ 970671 w 3327009"/>
                <a:gd name="connsiteY17" fmla="*/ 569843 h 597979"/>
                <a:gd name="connsiteX18" fmla="*/ 991772 w 3327009"/>
                <a:gd name="connsiteY18" fmla="*/ 576877 h 597979"/>
                <a:gd name="connsiteX19" fmla="*/ 1237957 w 3327009"/>
                <a:gd name="connsiteY19" fmla="*/ 590945 h 597979"/>
                <a:gd name="connsiteX20" fmla="*/ 1294228 w 3327009"/>
                <a:gd name="connsiteY20" fmla="*/ 597979 h 597979"/>
                <a:gd name="connsiteX21" fmla="*/ 1343464 w 3327009"/>
                <a:gd name="connsiteY21" fmla="*/ 590945 h 597979"/>
                <a:gd name="connsiteX22" fmla="*/ 1399735 w 3327009"/>
                <a:gd name="connsiteY22" fmla="*/ 583911 h 597979"/>
                <a:gd name="connsiteX23" fmla="*/ 1448972 w 3327009"/>
                <a:gd name="connsiteY23" fmla="*/ 569843 h 597979"/>
                <a:gd name="connsiteX24" fmla="*/ 1491175 w 3327009"/>
                <a:gd name="connsiteY24" fmla="*/ 555776 h 597979"/>
                <a:gd name="connsiteX25" fmla="*/ 1533378 w 3327009"/>
                <a:gd name="connsiteY25" fmla="*/ 541708 h 597979"/>
                <a:gd name="connsiteX26" fmla="*/ 1554480 w 3327009"/>
                <a:gd name="connsiteY26" fmla="*/ 534674 h 597979"/>
                <a:gd name="connsiteX27" fmla="*/ 1589649 w 3327009"/>
                <a:gd name="connsiteY27" fmla="*/ 527640 h 597979"/>
                <a:gd name="connsiteX28" fmla="*/ 1631852 w 3327009"/>
                <a:gd name="connsiteY28" fmla="*/ 513572 h 597979"/>
                <a:gd name="connsiteX29" fmla="*/ 1652954 w 3327009"/>
                <a:gd name="connsiteY29" fmla="*/ 506539 h 597979"/>
                <a:gd name="connsiteX30" fmla="*/ 1730326 w 3327009"/>
                <a:gd name="connsiteY30" fmla="*/ 492471 h 597979"/>
                <a:gd name="connsiteX31" fmla="*/ 1793631 w 3327009"/>
                <a:gd name="connsiteY31" fmla="*/ 464336 h 597979"/>
                <a:gd name="connsiteX32" fmla="*/ 1807698 w 3327009"/>
                <a:gd name="connsiteY32" fmla="*/ 443234 h 597979"/>
                <a:gd name="connsiteX33" fmla="*/ 1849901 w 3327009"/>
                <a:gd name="connsiteY33" fmla="*/ 422132 h 597979"/>
                <a:gd name="connsiteX34" fmla="*/ 1885071 w 3327009"/>
                <a:gd name="connsiteY34" fmla="*/ 393997 h 597979"/>
                <a:gd name="connsiteX35" fmla="*/ 1920240 w 3327009"/>
                <a:gd name="connsiteY35" fmla="*/ 365862 h 597979"/>
                <a:gd name="connsiteX36" fmla="*/ 1941341 w 3327009"/>
                <a:gd name="connsiteY36" fmla="*/ 344760 h 597979"/>
                <a:gd name="connsiteX37" fmla="*/ 1983544 w 3327009"/>
                <a:gd name="connsiteY37" fmla="*/ 330692 h 597979"/>
                <a:gd name="connsiteX38" fmla="*/ 2025748 w 3327009"/>
                <a:gd name="connsiteY38" fmla="*/ 316625 h 597979"/>
                <a:gd name="connsiteX39" fmla="*/ 2046849 w 3327009"/>
                <a:gd name="connsiteY39" fmla="*/ 309591 h 597979"/>
                <a:gd name="connsiteX40" fmla="*/ 2067951 w 3327009"/>
                <a:gd name="connsiteY40" fmla="*/ 295523 h 597979"/>
                <a:gd name="connsiteX41" fmla="*/ 2082018 w 3327009"/>
                <a:gd name="connsiteY41" fmla="*/ 274422 h 597979"/>
                <a:gd name="connsiteX42" fmla="*/ 2103120 w 3327009"/>
                <a:gd name="connsiteY42" fmla="*/ 267388 h 597979"/>
                <a:gd name="connsiteX43" fmla="*/ 2124221 w 3327009"/>
                <a:gd name="connsiteY43" fmla="*/ 253320 h 597979"/>
                <a:gd name="connsiteX44" fmla="*/ 2131255 w 3327009"/>
                <a:gd name="connsiteY44" fmla="*/ 232219 h 597979"/>
                <a:gd name="connsiteX45" fmla="*/ 2173458 w 3327009"/>
                <a:gd name="connsiteY45" fmla="*/ 204083 h 597979"/>
                <a:gd name="connsiteX46" fmla="*/ 2180492 w 3327009"/>
                <a:gd name="connsiteY46" fmla="*/ 182982 h 597979"/>
                <a:gd name="connsiteX47" fmla="*/ 2201594 w 3327009"/>
                <a:gd name="connsiteY47" fmla="*/ 175948 h 597979"/>
                <a:gd name="connsiteX48" fmla="*/ 2300068 w 3327009"/>
                <a:gd name="connsiteY48" fmla="*/ 161880 h 597979"/>
                <a:gd name="connsiteX49" fmla="*/ 2349304 w 3327009"/>
                <a:gd name="connsiteY49" fmla="*/ 140779 h 597979"/>
                <a:gd name="connsiteX50" fmla="*/ 2391508 w 3327009"/>
                <a:gd name="connsiteY50" fmla="*/ 126711 h 597979"/>
                <a:gd name="connsiteX51" fmla="*/ 2412609 w 3327009"/>
                <a:gd name="connsiteY51" fmla="*/ 112643 h 597979"/>
                <a:gd name="connsiteX52" fmla="*/ 2440744 w 3327009"/>
                <a:gd name="connsiteY52" fmla="*/ 105609 h 597979"/>
                <a:gd name="connsiteX53" fmla="*/ 2461846 w 3327009"/>
                <a:gd name="connsiteY53" fmla="*/ 98576 h 597979"/>
                <a:gd name="connsiteX54" fmla="*/ 2602523 w 3327009"/>
                <a:gd name="connsiteY54" fmla="*/ 105609 h 597979"/>
                <a:gd name="connsiteX55" fmla="*/ 3038621 w 3327009"/>
                <a:gd name="connsiteY55" fmla="*/ 119677 h 597979"/>
                <a:gd name="connsiteX56" fmla="*/ 3108960 w 3327009"/>
                <a:gd name="connsiteY56" fmla="*/ 105609 h 597979"/>
                <a:gd name="connsiteX57" fmla="*/ 3130061 w 3327009"/>
                <a:gd name="connsiteY57" fmla="*/ 91542 h 597979"/>
                <a:gd name="connsiteX58" fmla="*/ 3172264 w 3327009"/>
                <a:gd name="connsiteY58" fmla="*/ 77474 h 597979"/>
                <a:gd name="connsiteX59" fmla="*/ 3214468 w 3327009"/>
                <a:gd name="connsiteY59" fmla="*/ 49339 h 597979"/>
                <a:gd name="connsiteX60" fmla="*/ 3235569 w 3327009"/>
                <a:gd name="connsiteY60" fmla="*/ 35271 h 597979"/>
                <a:gd name="connsiteX61" fmla="*/ 3263704 w 3327009"/>
                <a:gd name="connsiteY61" fmla="*/ 14169 h 597979"/>
                <a:gd name="connsiteX62" fmla="*/ 3327009 w 3327009"/>
                <a:gd name="connsiteY62" fmla="*/ 102 h 59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3327009" h="597979">
                  <a:moveTo>
                    <a:pt x="0" y="569843"/>
                  </a:moveTo>
                  <a:cubicBezTo>
                    <a:pt x="32825" y="567498"/>
                    <a:pt x="66066" y="568528"/>
                    <a:pt x="98474" y="562809"/>
                  </a:cubicBezTo>
                  <a:cubicBezTo>
                    <a:pt x="106799" y="561340"/>
                    <a:pt x="111225" y="550060"/>
                    <a:pt x="119575" y="548742"/>
                  </a:cubicBezTo>
                  <a:cubicBezTo>
                    <a:pt x="156702" y="542880"/>
                    <a:pt x="194603" y="544053"/>
                    <a:pt x="232117" y="541708"/>
                  </a:cubicBezTo>
                  <a:lnTo>
                    <a:pt x="295421" y="520606"/>
                  </a:lnTo>
                  <a:lnTo>
                    <a:pt x="316523" y="513572"/>
                  </a:lnTo>
                  <a:lnTo>
                    <a:pt x="337624" y="506539"/>
                  </a:lnTo>
                  <a:cubicBezTo>
                    <a:pt x="344658" y="501850"/>
                    <a:pt x="351165" y="496252"/>
                    <a:pt x="358726" y="492471"/>
                  </a:cubicBezTo>
                  <a:cubicBezTo>
                    <a:pt x="383251" y="480208"/>
                    <a:pt x="420331" y="482003"/>
                    <a:pt x="443132" y="478403"/>
                  </a:cubicBezTo>
                  <a:cubicBezTo>
                    <a:pt x="466750" y="474674"/>
                    <a:pt x="490787" y="471897"/>
                    <a:pt x="513471" y="464336"/>
                  </a:cubicBezTo>
                  <a:lnTo>
                    <a:pt x="555674" y="450268"/>
                  </a:lnTo>
                  <a:cubicBezTo>
                    <a:pt x="616146" y="490584"/>
                    <a:pt x="539635" y="442249"/>
                    <a:pt x="597877" y="471369"/>
                  </a:cubicBezTo>
                  <a:cubicBezTo>
                    <a:pt x="652426" y="498643"/>
                    <a:pt x="587032" y="474788"/>
                    <a:pt x="640080" y="492471"/>
                  </a:cubicBezTo>
                  <a:cubicBezTo>
                    <a:pt x="673519" y="514765"/>
                    <a:pt x="653160" y="503865"/>
                    <a:pt x="703384" y="520606"/>
                  </a:cubicBezTo>
                  <a:lnTo>
                    <a:pt x="724486" y="527640"/>
                  </a:lnTo>
                  <a:cubicBezTo>
                    <a:pt x="731520" y="534674"/>
                    <a:pt x="737311" y="543224"/>
                    <a:pt x="745588" y="548742"/>
                  </a:cubicBezTo>
                  <a:cubicBezTo>
                    <a:pt x="754169" y="554463"/>
                    <a:pt x="797894" y="562536"/>
                    <a:pt x="801858" y="562809"/>
                  </a:cubicBezTo>
                  <a:cubicBezTo>
                    <a:pt x="858044" y="566684"/>
                    <a:pt x="914400" y="567498"/>
                    <a:pt x="970671" y="569843"/>
                  </a:cubicBezTo>
                  <a:cubicBezTo>
                    <a:pt x="977705" y="572188"/>
                    <a:pt x="984579" y="575079"/>
                    <a:pt x="991772" y="576877"/>
                  </a:cubicBezTo>
                  <a:cubicBezTo>
                    <a:pt x="1071910" y="596912"/>
                    <a:pt x="1156524" y="588231"/>
                    <a:pt x="1237957" y="590945"/>
                  </a:cubicBezTo>
                  <a:cubicBezTo>
                    <a:pt x="1256714" y="593290"/>
                    <a:pt x="1275325" y="597979"/>
                    <a:pt x="1294228" y="597979"/>
                  </a:cubicBezTo>
                  <a:cubicBezTo>
                    <a:pt x="1310807" y="597979"/>
                    <a:pt x="1327031" y="593136"/>
                    <a:pt x="1343464" y="590945"/>
                  </a:cubicBezTo>
                  <a:lnTo>
                    <a:pt x="1399735" y="583911"/>
                  </a:lnTo>
                  <a:cubicBezTo>
                    <a:pt x="1470634" y="560278"/>
                    <a:pt x="1360676" y="596331"/>
                    <a:pt x="1448972" y="569843"/>
                  </a:cubicBezTo>
                  <a:cubicBezTo>
                    <a:pt x="1463175" y="565582"/>
                    <a:pt x="1477107" y="560465"/>
                    <a:pt x="1491175" y="555776"/>
                  </a:cubicBezTo>
                  <a:lnTo>
                    <a:pt x="1533378" y="541708"/>
                  </a:lnTo>
                  <a:cubicBezTo>
                    <a:pt x="1540412" y="539363"/>
                    <a:pt x="1547210" y="536128"/>
                    <a:pt x="1554480" y="534674"/>
                  </a:cubicBezTo>
                  <a:cubicBezTo>
                    <a:pt x="1566203" y="532329"/>
                    <a:pt x="1578115" y="530786"/>
                    <a:pt x="1589649" y="527640"/>
                  </a:cubicBezTo>
                  <a:cubicBezTo>
                    <a:pt x="1603955" y="523738"/>
                    <a:pt x="1617784" y="518261"/>
                    <a:pt x="1631852" y="513572"/>
                  </a:cubicBezTo>
                  <a:cubicBezTo>
                    <a:pt x="1638886" y="511227"/>
                    <a:pt x="1645761" y="508337"/>
                    <a:pt x="1652954" y="506539"/>
                  </a:cubicBezTo>
                  <a:cubicBezTo>
                    <a:pt x="1697173" y="495484"/>
                    <a:pt x="1671519" y="500872"/>
                    <a:pt x="1730326" y="492471"/>
                  </a:cubicBezTo>
                  <a:cubicBezTo>
                    <a:pt x="1780549" y="475730"/>
                    <a:pt x="1760191" y="486628"/>
                    <a:pt x="1793631" y="464336"/>
                  </a:cubicBezTo>
                  <a:cubicBezTo>
                    <a:pt x="1798320" y="457302"/>
                    <a:pt x="1801720" y="449212"/>
                    <a:pt x="1807698" y="443234"/>
                  </a:cubicBezTo>
                  <a:cubicBezTo>
                    <a:pt x="1821333" y="429599"/>
                    <a:pt x="1832739" y="427853"/>
                    <a:pt x="1849901" y="422132"/>
                  </a:cubicBezTo>
                  <a:cubicBezTo>
                    <a:pt x="1890219" y="361658"/>
                    <a:pt x="1836533" y="432827"/>
                    <a:pt x="1885071" y="393997"/>
                  </a:cubicBezTo>
                  <a:cubicBezTo>
                    <a:pt x="1930522" y="357636"/>
                    <a:pt x="1867198" y="383543"/>
                    <a:pt x="1920240" y="365862"/>
                  </a:cubicBezTo>
                  <a:cubicBezTo>
                    <a:pt x="1927274" y="358828"/>
                    <a:pt x="1932646" y="349591"/>
                    <a:pt x="1941341" y="344760"/>
                  </a:cubicBezTo>
                  <a:cubicBezTo>
                    <a:pt x="1954303" y="337558"/>
                    <a:pt x="1969476" y="335381"/>
                    <a:pt x="1983544" y="330692"/>
                  </a:cubicBezTo>
                  <a:lnTo>
                    <a:pt x="2025748" y="316625"/>
                  </a:lnTo>
                  <a:cubicBezTo>
                    <a:pt x="2032782" y="314280"/>
                    <a:pt x="2040680" y="313704"/>
                    <a:pt x="2046849" y="309591"/>
                  </a:cubicBezTo>
                  <a:lnTo>
                    <a:pt x="2067951" y="295523"/>
                  </a:lnTo>
                  <a:cubicBezTo>
                    <a:pt x="2072640" y="288489"/>
                    <a:pt x="2075417" y="279703"/>
                    <a:pt x="2082018" y="274422"/>
                  </a:cubicBezTo>
                  <a:cubicBezTo>
                    <a:pt x="2087808" y="269790"/>
                    <a:pt x="2096488" y="270704"/>
                    <a:pt x="2103120" y="267388"/>
                  </a:cubicBezTo>
                  <a:cubicBezTo>
                    <a:pt x="2110681" y="263607"/>
                    <a:pt x="2117187" y="258009"/>
                    <a:pt x="2124221" y="253320"/>
                  </a:cubicBezTo>
                  <a:cubicBezTo>
                    <a:pt x="2126566" y="246286"/>
                    <a:pt x="2126012" y="237462"/>
                    <a:pt x="2131255" y="232219"/>
                  </a:cubicBezTo>
                  <a:cubicBezTo>
                    <a:pt x="2143210" y="220264"/>
                    <a:pt x="2173458" y="204083"/>
                    <a:pt x="2173458" y="204083"/>
                  </a:cubicBezTo>
                  <a:cubicBezTo>
                    <a:pt x="2175803" y="197049"/>
                    <a:pt x="2175249" y="188225"/>
                    <a:pt x="2180492" y="182982"/>
                  </a:cubicBezTo>
                  <a:cubicBezTo>
                    <a:pt x="2185735" y="177739"/>
                    <a:pt x="2194401" y="177746"/>
                    <a:pt x="2201594" y="175948"/>
                  </a:cubicBezTo>
                  <a:cubicBezTo>
                    <a:pt x="2237427" y="166990"/>
                    <a:pt x="2260675" y="166257"/>
                    <a:pt x="2300068" y="161880"/>
                  </a:cubicBezTo>
                  <a:cubicBezTo>
                    <a:pt x="2333546" y="139560"/>
                    <a:pt x="2308012" y="153166"/>
                    <a:pt x="2349304" y="140779"/>
                  </a:cubicBezTo>
                  <a:cubicBezTo>
                    <a:pt x="2363508" y="136518"/>
                    <a:pt x="2391508" y="126711"/>
                    <a:pt x="2391508" y="126711"/>
                  </a:cubicBezTo>
                  <a:cubicBezTo>
                    <a:pt x="2398542" y="122022"/>
                    <a:pt x="2404839" y="115973"/>
                    <a:pt x="2412609" y="112643"/>
                  </a:cubicBezTo>
                  <a:cubicBezTo>
                    <a:pt x="2421494" y="108835"/>
                    <a:pt x="2431449" y="108265"/>
                    <a:pt x="2440744" y="105609"/>
                  </a:cubicBezTo>
                  <a:cubicBezTo>
                    <a:pt x="2447873" y="103572"/>
                    <a:pt x="2454812" y="100920"/>
                    <a:pt x="2461846" y="98576"/>
                  </a:cubicBezTo>
                  <a:cubicBezTo>
                    <a:pt x="2508738" y="100920"/>
                    <a:pt x="2555588" y="104406"/>
                    <a:pt x="2602523" y="105609"/>
                  </a:cubicBezTo>
                  <a:cubicBezTo>
                    <a:pt x="3035783" y="116718"/>
                    <a:pt x="2877428" y="79377"/>
                    <a:pt x="3038621" y="119677"/>
                  </a:cubicBezTo>
                  <a:cubicBezTo>
                    <a:pt x="3048142" y="118090"/>
                    <a:pt x="3095605" y="111332"/>
                    <a:pt x="3108960" y="105609"/>
                  </a:cubicBezTo>
                  <a:cubicBezTo>
                    <a:pt x="3116730" y="102279"/>
                    <a:pt x="3122336" y="94975"/>
                    <a:pt x="3130061" y="91542"/>
                  </a:cubicBezTo>
                  <a:cubicBezTo>
                    <a:pt x="3143612" y="85520"/>
                    <a:pt x="3159926" y="85699"/>
                    <a:pt x="3172264" y="77474"/>
                  </a:cubicBezTo>
                  <a:lnTo>
                    <a:pt x="3214468" y="49339"/>
                  </a:lnTo>
                  <a:cubicBezTo>
                    <a:pt x="3221502" y="44650"/>
                    <a:pt x="3228806" y="40343"/>
                    <a:pt x="3235569" y="35271"/>
                  </a:cubicBezTo>
                  <a:cubicBezTo>
                    <a:pt x="3244947" y="28237"/>
                    <a:pt x="3253219" y="19412"/>
                    <a:pt x="3263704" y="14169"/>
                  </a:cubicBezTo>
                  <a:cubicBezTo>
                    <a:pt x="3296287" y="-2122"/>
                    <a:pt x="3298808" y="102"/>
                    <a:pt x="3327009" y="102"/>
                  </a:cubicBezTo>
                </a:path>
              </a:pathLst>
            </a:custGeom>
            <a:noFill/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3"/>
            <p:cNvSpPr txBox="1">
              <a:spLocks noRot="1" noChangeArrowheads="1"/>
            </p:cNvSpPr>
            <p:nvPr/>
          </p:nvSpPr>
          <p:spPr>
            <a:xfrm>
              <a:off x="6324600" y="2190764"/>
              <a:ext cx="2276713" cy="37332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457200" indent="-457200" algn="l" defTabSz="914400" rtl="0" eaLnBrk="1" latinLnBrk="0" hangingPunct="1"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3200" kern="1200">
                  <a:solidFill>
                    <a:schemeClr val="tx1"/>
                  </a:solidFill>
                  <a:latin typeface="Segoe UI Semilight" panose="020B0402040204020203" pitchFamily="34" charset="0"/>
                  <a:ea typeface="+mn-ea"/>
                  <a:cs typeface="Segoe UI Semilight" panose="020B0402040204020203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Segoe UI Semilight" panose="020B0402040204020203" pitchFamily="34" charset="0"/>
                  <a:ea typeface="+mn-ea"/>
                  <a:cs typeface="Segoe UI Semilight" panose="020B0402040204020203" pitchFamily="34" charset="0"/>
                </a:defRPr>
              </a:lvl2pPr>
              <a:lvl3pPr marL="12001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Segoe UI Semilight" panose="020B0402040204020203" pitchFamily="34" charset="0"/>
                  <a:ea typeface="+mn-ea"/>
                  <a:cs typeface="Segoe UI Semilight" panose="020B0402040204020203" pitchFamily="34" charset="0"/>
                </a:defRPr>
              </a:lvl3pPr>
              <a:lvl4pPr marL="16573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Segoe UI Semilight" panose="020B0402040204020203" pitchFamily="34" charset="0"/>
                  <a:ea typeface="+mn-ea"/>
                  <a:cs typeface="Segoe UI Semilight" panose="020B0402040204020203" pitchFamily="34" charset="0"/>
                </a:defRPr>
              </a:lvl4pPr>
              <a:lvl5pPr marL="2114550" indent="-28575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Segoe UI Semilight" panose="020B0402040204020203" pitchFamily="34" charset="0"/>
                  <a:ea typeface="+mn-ea"/>
                  <a:cs typeface="Segoe UI Semilight" panose="020B0402040204020203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Clr>
                  <a:schemeClr val="tx1"/>
                </a:buClr>
                <a:buFont typeface="Calibri" pitchFamily="34" charset="0"/>
                <a:buChar char="&gt;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Calibri" pitchFamily="34" charset="0"/>
                <a:buChar char="+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Clr>
                  <a:schemeClr val="tx1"/>
                </a:buClr>
                <a:buFont typeface="Calibri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Clr>
                  <a:schemeClr val="tx1"/>
                </a:buClr>
                <a:buFont typeface="Calibri" pitchFamily="34" charset="0"/>
                <a:buChar char="−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lnSpc>
                  <a:spcPct val="120000"/>
                </a:lnSpc>
                <a:buFont typeface="Wingdings" panose="05000000000000000000" pitchFamily="2" charset="2"/>
                <a:buNone/>
              </a:pPr>
              <a:r>
                <a:rPr lang="en-US" sz="1400" b="1" dirty="0">
                  <a:solidFill>
                    <a:srgbClr val="FF9933"/>
                  </a:solidFill>
                </a:rPr>
                <a:t>Total Portfolio Value (TPV)</a:t>
              </a:r>
              <a:endParaRPr lang="en-US" sz="1400" dirty="0">
                <a:solidFill>
                  <a:srgbClr val="FF9933"/>
                </a:solidFill>
              </a:endParaRPr>
            </a:p>
            <a:p>
              <a:pPr fontAlgn="auto">
                <a:lnSpc>
                  <a:spcPct val="120000"/>
                </a:lnSpc>
              </a:pPr>
              <a:endParaRPr lang="en-US" sz="1400" dirty="0">
                <a:solidFill>
                  <a:srgbClr val="FF9933"/>
                </a:solidFill>
              </a:endParaRPr>
            </a:p>
          </p:txBody>
        </p: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BFA715-7846-4609-9AEE-D5939C94B9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0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Objective: Minimize risk while producing a target rate of return.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sz="quarter" idx="10"/>
          </p:nvPr>
        </p:nvSpPr>
        <p:spPr>
          <a:xfrm>
            <a:off x="381000" y="1352550"/>
            <a:ext cx="8534400" cy="371475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Your job is to minimize the difference between your </a:t>
            </a:r>
            <a:r>
              <a:rPr lang="en-US" sz="24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Target Total Portfolio Value TaTPV</a:t>
            </a:r>
            <a:r>
              <a:rPr lang="en-US" sz="2400" dirty="0"/>
              <a:t> and your actual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9933"/>
                </a:solidFill>
              </a:rPr>
              <a:t>Total Portfolio Value TPV</a:t>
            </a:r>
            <a:r>
              <a:rPr lang="en-US" sz="2400" dirty="0"/>
              <a:t>.  The difference is called the </a:t>
            </a:r>
            <a:r>
              <a:rPr lang="en-US" sz="2400" b="1" dirty="0">
                <a:solidFill>
                  <a:schemeClr val="accent2"/>
                </a:solidFill>
              </a:rPr>
              <a:t>Tracking Error TE</a:t>
            </a:r>
            <a:r>
              <a:rPr lang="en-US" sz="2400" b="1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b="1" dirty="0">
                <a:solidFill>
                  <a:schemeClr val="accent2"/>
                </a:solidFill>
              </a:rPr>
              <a:t>TE</a:t>
            </a:r>
            <a:r>
              <a:rPr lang="en-US" sz="2400" dirty="0"/>
              <a:t> = TaTPV – </a:t>
            </a:r>
            <a:r>
              <a:rPr lang="en-US" sz="2400" b="1" dirty="0"/>
              <a:t>TPV</a:t>
            </a:r>
            <a:r>
              <a:rPr lang="en-US" sz="2400" dirty="0"/>
              <a:t>		if </a:t>
            </a:r>
            <a:r>
              <a:rPr lang="en-US" sz="2400" b="1" dirty="0"/>
              <a:t>TaTPV</a:t>
            </a:r>
            <a:r>
              <a:rPr lang="en-US" sz="2400" dirty="0"/>
              <a:t> &gt; </a:t>
            </a:r>
            <a:r>
              <a:rPr lang="en-US" sz="2400" b="1" dirty="0"/>
              <a:t>TPV</a:t>
            </a:r>
            <a:r>
              <a:rPr lang="en-US" sz="2400" dirty="0"/>
              <a:t>    (i.e., loss)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	</a:t>
            </a:r>
            <a:r>
              <a:rPr lang="en-US" sz="2400" b="1" dirty="0">
                <a:solidFill>
                  <a:srgbClr val="C00000"/>
                </a:solidFill>
              </a:rPr>
              <a:t>TE</a:t>
            </a:r>
            <a:r>
              <a:rPr lang="en-US" sz="2400" dirty="0"/>
              <a:t> = |TaTPV – </a:t>
            </a:r>
            <a:r>
              <a:rPr lang="en-US" sz="2400" b="1" dirty="0"/>
              <a:t>TPV</a:t>
            </a:r>
            <a:r>
              <a:rPr lang="en-US" sz="2400" dirty="0"/>
              <a:t>|/4		if </a:t>
            </a:r>
            <a:r>
              <a:rPr lang="en-US" sz="2400" b="1" dirty="0"/>
              <a:t>TaTPV</a:t>
            </a:r>
            <a:r>
              <a:rPr lang="en-US" sz="2400" dirty="0"/>
              <a:t> &lt; </a:t>
            </a:r>
            <a:r>
              <a:rPr lang="en-US" sz="2400" b="1" dirty="0"/>
              <a:t>TPV</a:t>
            </a:r>
            <a:r>
              <a:rPr lang="en-US" sz="2400" dirty="0"/>
              <a:t>    (i.e., gain)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Every ‘Sunday’ we measure your TE.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The Total Tracking Error (TTE) is the sum of all TEs.			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F5F4F4-81C5-42F0-9B85-1120592453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Tournament Winners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team who at the end of the trading period has the </a:t>
            </a:r>
            <a:r>
              <a:rPr lang="en-US" dirty="0">
                <a:solidFill>
                  <a:schemeClr val="accent2"/>
                </a:solidFill>
              </a:rPr>
              <a:t>lowest Total Tracking Error </a:t>
            </a:r>
            <a:r>
              <a:rPr lang="en-US" dirty="0"/>
              <a:t>wins the Tournament</a:t>
            </a:r>
          </a:p>
          <a:p>
            <a:endParaRPr lang="en-US" dirty="0"/>
          </a:p>
          <a:p>
            <a:r>
              <a:rPr lang="en-US" dirty="0"/>
              <a:t>We will have section winners</a:t>
            </a:r>
            <a:br>
              <a:rPr lang="en-US" dirty="0"/>
            </a:br>
            <a:r>
              <a:rPr lang="en-US" dirty="0"/>
              <a:t>UG, </a:t>
            </a:r>
            <a:r>
              <a:rPr lang="en-US" dirty="0" err="1"/>
              <a:t>MSA</a:t>
            </a:r>
            <a:r>
              <a:rPr lang="en-US" dirty="0"/>
              <a:t>, MSC, and overall winners.</a:t>
            </a:r>
          </a:p>
          <a:p>
            <a:endParaRPr lang="en-US" dirty="0"/>
          </a:p>
        </p:txBody>
      </p:sp>
      <p:pic>
        <p:nvPicPr>
          <p:cNvPr id="1028" name="Picture 4" descr="C:\Users\Stefano\AppData\Local\Microsoft\Windows\INetCache\IE\Q7RBT56H\MC900240295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549236"/>
            <a:ext cx="1856681" cy="244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F5435D-C81D-454D-B450-CC71E5D5CA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Tournament Winners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sz="quarter" idx="10"/>
          </p:nvPr>
        </p:nvSpPr>
        <p:spPr>
          <a:xfrm>
            <a:off x="304800" y="971550"/>
            <a:ext cx="6934200" cy="4114800"/>
          </a:xfrm>
        </p:spPr>
        <p:txBody>
          <a:bodyPr/>
          <a:lstStyle/>
          <a:p>
            <a:r>
              <a:rPr lang="en-US" dirty="0"/>
              <a:t>Official winners announced in class after the audit.</a:t>
            </a:r>
          </a:p>
          <a:p>
            <a:r>
              <a:rPr lang="en-US" dirty="0"/>
              <a:t>Trade records will be audited</a:t>
            </a:r>
          </a:p>
          <a:p>
            <a:r>
              <a:rPr lang="en-US" dirty="0"/>
              <a:t>Tournament grade depends on actual results (not effort). Many can do well. </a:t>
            </a:r>
          </a:p>
        </p:txBody>
      </p:sp>
      <p:pic>
        <p:nvPicPr>
          <p:cNvPr id="1028" name="Picture 4" descr="C:\Users\Stefano\AppData\Local\Microsoft\Windows\INetCache\IE\Q7RBT56H\MC900240295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549236"/>
            <a:ext cx="1856681" cy="244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8867081" y="49339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E1FFF6-85C0-4739-9AE9-D41D25008C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5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TRADING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17411" name="Picture 8" descr="1p1pbjau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85750"/>
            <a:ext cx="1600200" cy="1200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Basic Architecture</a:t>
            </a:r>
          </a:p>
        </p:txBody>
      </p:sp>
      <p:pic>
        <p:nvPicPr>
          <p:cNvPr id="8195" name="Picture 5" descr="PE01561_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6553200" y="3057745"/>
            <a:ext cx="1982310" cy="1316038"/>
          </a:xfrm>
          <a:noFill/>
        </p:spPr>
      </p:pic>
      <p:pic>
        <p:nvPicPr>
          <p:cNvPr id="8202" name="Picture 14" descr="bd19819_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3400" y="1123950"/>
            <a:ext cx="1219200" cy="908050"/>
          </a:xfrm>
          <a:noFill/>
        </p:spPr>
      </p:pic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1600200" y="2052719"/>
            <a:ext cx="1905000" cy="142875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Fin. Data Feeds</a:t>
            </a:r>
          </a:p>
          <a:p>
            <a:pPr algn="ctr">
              <a:defRPr/>
            </a:pPr>
            <a:r>
              <a:rPr lang="en-US" sz="2000" b="1" dirty="0"/>
              <a:t>Fin. Info</a:t>
            </a:r>
            <a:br>
              <a:rPr lang="en-US" sz="2000" b="1" dirty="0"/>
            </a:br>
            <a:r>
              <a:rPr lang="en-US" sz="2000" b="1" dirty="0"/>
              <a:t>Positions</a:t>
            </a:r>
          </a:p>
        </p:txBody>
      </p:sp>
      <p:cxnSp>
        <p:nvCxnSpPr>
          <p:cNvPr id="8197" name="AutoShape 7"/>
          <p:cNvCxnSpPr>
            <a:cxnSpLocks noChangeShapeType="1"/>
            <a:stCxn id="26628" idx="4"/>
            <a:endCxn id="8195" idx="0"/>
          </p:cNvCxnSpPr>
          <p:nvPr/>
        </p:nvCxnSpPr>
        <p:spPr bwMode="auto">
          <a:xfrm>
            <a:off x="3505200" y="2767094"/>
            <a:ext cx="4039155" cy="290651"/>
          </a:xfrm>
          <a:prstGeom prst="bentConnector2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8198" name="AutoShape 8"/>
          <p:cNvCxnSpPr>
            <a:cxnSpLocks noChangeShapeType="1"/>
            <a:stCxn id="8195" idx="2"/>
            <a:endCxn id="26628" idx="3"/>
          </p:cNvCxnSpPr>
          <p:nvPr/>
        </p:nvCxnSpPr>
        <p:spPr bwMode="auto">
          <a:xfrm rot="5400000" flipH="1">
            <a:off x="4602371" y="1431799"/>
            <a:ext cx="892314" cy="4991655"/>
          </a:xfrm>
          <a:prstGeom prst="bentConnector3">
            <a:avLst>
              <a:gd name="adj1" fmla="val -25619"/>
            </a:avLst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3859885" y="2011583"/>
            <a:ext cx="36844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Initial positions,</a:t>
            </a:r>
          </a:p>
          <a:p>
            <a:r>
              <a:rPr lang="en-US" sz="2000" dirty="0"/>
              <a:t>Market prices, Risk free rate…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4141905" y="4173728"/>
            <a:ext cx="9227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Trades</a:t>
            </a:r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3581400" y="4678583"/>
            <a:ext cx="22022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Updated Positions</a:t>
            </a:r>
          </a:p>
        </p:txBody>
      </p:sp>
      <p:cxnSp>
        <p:nvCxnSpPr>
          <p:cNvPr id="8203" name="AutoShape 16"/>
          <p:cNvCxnSpPr>
            <a:cxnSpLocks noChangeShapeType="1"/>
            <a:stCxn id="8202" idx="2"/>
            <a:endCxn id="26628" idx="2"/>
          </p:cNvCxnSpPr>
          <p:nvPr/>
        </p:nvCxnSpPr>
        <p:spPr bwMode="auto">
          <a:xfrm rot="16200000" flipH="1">
            <a:off x="1004053" y="2170947"/>
            <a:ext cx="735094" cy="457200"/>
          </a:xfrm>
          <a:prstGeom prst="bentConnector2">
            <a:avLst/>
          </a:prstGeom>
          <a:noFill/>
          <a:ln w="762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8312465" y="2773583"/>
            <a:ext cx="7553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Your</a:t>
            </a:r>
          </a:p>
          <a:p>
            <a:r>
              <a:rPr lang="en-US" sz="2000" dirty="0"/>
              <a:t>team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022978-C879-4B51-82A3-D796A34EFA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Execution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sz="quarter" idx="10"/>
          </p:nvPr>
        </p:nvSpPr>
        <p:spPr>
          <a:xfrm>
            <a:off x="228600" y="895350"/>
            <a:ext cx="6248400" cy="4114800"/>
          </a:xfrm>
        </p:spPr>
        <p:txBody>
          <a:bodyPr/>
          <a:lstStyle/>
          <a:p>
            <a:r>
              <a:rPr lang="en-US" dirty="0"/>
              <a:t>Trades are executed by posting a trade record to the ‘transaction queue’</a:t>
            </a:r>
          </a:p>
          <a:p>
            <a:r>
              <a:rPr lang="en-US" dirty="0"/>
              <a:t>Trades are irrevocable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04800" y="3333750"/>
            <a:ext cx="3733800" cy="1752600"/>
            <a:chOff x="304800" y="3333750"/>
            <a:chExt cx="3733800" cy="1752600"/>
          </a:xfrm>
        </p:grpSpPr>
        <p:sp>
          <p:nvSpPr>
            <p:cNvPr id="9" name="Rectangle 8"/>
            <p:cNvSpPr/>
            <p:nvPr/>
          </p:nvSpPr>
          <p:spPr>
            <a:xfrm>
              <a:off x="304800" y="3333750"/>
              <a:ext cx="3733800" cy="17526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615" y="3479534"/>
              <a:ext cx="3429000" cy="1450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315" t="27556" r="46571" b="7353"/>
          <a:stretch/>
        </p:blipFill>
        <p:spPr bwMode="auto">
          <a:xfrm>
            <a:off x="5867401" y="193037"/>
            <a:ext cx="3276600" cy="496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5A9958-CAA9-4F23-B7B3-C1D925CC7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Trades</a:t>
            </a:r>
            <a:br>
              <a:rPr lang="en-US" dirty="0"/>
            </a:br>
            <a:r>
              <a:rPr lang="en-US" dirty="0"/>
              <a:t>Transaction Codes</a:t>
            </a:r>
          </a:p>
        </p:txBody>
      </p:sp>
      <p:sp>
        <p:nvSpPr>
          <p:cNvPr id="229379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 Buy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 Sell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 SellShort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 CashDiv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 X-Put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 X-Call</a:t>
            </a:r>
            <a:endParaRPr lang="en-US" dirty="0"/>
          </a:p>
          <a:p>
            <a:r>
              <a:rPr lang="en-US" sz="2800" dirty="0"/>
              <a:t>Only these six transaction codes are valid</a:t>
            </a:r>
          </a:p>
          <a:p>
            <a:r>
              <a:rPr lang="en-US" sz="2800" dirty="0"/>
              <a:t>Copy exact spelling, including dashes and caps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D3EAC9-390F-48FF-AAA8-57EA5C9804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Trades</a:t>
            </a:r>
          </a:p>
        </p:txBody>
      </p:sp>
      <p:sp>
        <p:nvSpPr>
          <p:cNvPr id="198659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228600" y="971550"/>
            <a:ext cx="8915400" cy="3924300"/>
          </a:xfrm>
        </p:spPr>
        <p:txBody>
          <a:bodyPr>
            <a:normAutofit/>
          </a:bodyPr>
          <a:lstStyle/>
          <a:p>
            <a:r>
              <a:rPr lang="en-US" sz="2800" dirty="0"/>
              <a:t>Trades are always made against cash</a:t>
            </a:r>
          </a:p>
          <a:p>
            <a:endParaRPr lang="en-US" sz="2800" dirty="0"/>
          </a:p>
          <a:p>
            <a:r>
              <a:rPr lang="en-US" sz="2800" dirty="0"/>
              <a:t>If you are selling:</a:t>
            </a:r>
            <a:br>
              <a:rPr lang="en-US" sz="2800" dirty="0"/>
            </a:br>
            <a:r>
              <a:rPr lang="en-US" sz="2800" dirty="0">
                <a:solidFill>
                  <a:schemeClr val="tx2"/>
                </a:solidFill>
              </a:rPr>
              <a:t>Tot Tr. Value = Qty * Bid price </a:t>
            </a:r>
            <a:r>
              <a:rPr lang="en-US" sz="2800" dirty="0">
                <a:solidFill>
                  <a:srgbClr val="FF0000"/>
                </a:solidFill>
              </a:rPr>
              <a:t>–</a:t>
            </a:r>
            <a:r>
              <a:rPr lang="en-US" sz="2800" dirty="0">
                <a:solidFill>
                  <a:schemeClr val="tx2"/>
                </a:solidFill>
              </a:rPr>
              <a:t> transaction cost</a:t>
            </a:r>
          </a:p>
          <a:p>
            <a:endParaRPr lang="en-US" sz="2800" dirty="0"/>
          </a:p>
          <a:p>
            <a:r>
              <a:rPr lang="en-US" sz="2800" dirty="0"/>
              <a:t>If you are buying:</a:t>
            </a:r>
            <a:br>
              <a:rPr lang="en-US" sz="2800" dirty="0"/>
            </a:br>
            <a:r>
              <a:rPr lang="en-US" sz="2800" dirty="0">
                <a:solidFill>
                  <a:schemeClr val="tx2"/>
                </a:solidFill>
              </a:rPr>
              <a:t>Tot Tr. Value = </a:t>
            </a:r>
            <a:r>
              <a:rPr lang="en-US" sz="2800" dirty="0">
                <a:solidFill>
                  <a:srgbClr val="FF0000"/>
                </a:solidFill>
              </a:rPr>
              <a:t>-</a:t>
            </a:r>
            <a:r>
              <a:rPr lang="en-US" sz="2800" dirty="0">
                <a:solidFill>
                  <a:schemeClr val="tx2"/>
                </a:solidFill>
              </a:rPr>
              <a:t>(Qty * Ask price) </a:t>
            </a:r>
            <a:r>
              <a:rPr lang="en-US" sz="2800" dirty="0">
                <a:solidFill>
                  <a:srgbClr val="FF0000"/>
                </a:solidFill>
              </a:rPr>
              <a:t>–</a:t>
            </a:r>
            <a:r>
              <a:rPr lang="en-US" sz="2800" dirty="0">
                <a:solidFill>
                  <a:schemeClr val="tx2"/>
                </a:solidFill>
              </a:rPr>
              <a:t> transaction cost</a:t>
            </a:r>
          </a:p>
          <a:p>
            <a:endParaRPr 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7153D3-3A9A-47FA-B33A-7710C0B98A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contents</a:t>
            </a:r>
          </a:p>
        </p:txBody>
      </p:sp>
      <p:sp>
        <p:nvSpPr>
          <p:cNvPr id="201731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 Tournament and its objectives</a:t>
            </a:r>
          </a:p>
          <a:p>
            <a:r>
              <a:rPr lang="en-US" dirty="0"/>
              <a:t> Trading</a:t>
            </a:r>
          </a:p>
          <a:p>
            <a:r>
              <a:rPr lang="en-US" dirty="0"/>
              <a:t> Accounting</a:t>
            </a:r>
          </a:p>
          <a:p>
            <a:r>
              <a:rPr lang="en-US" dirty="0"/>
              <a:t> Technology</a:t>
            </a:r>
          </a:p>
          <a:p>
            <a:r>
              <a:rPr lang="en-US" dirty="0"/>
              <a:t> Recommendations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Bookmasters</a:t>
            </a:r>
            <a:r>
              <a:rPr lang="en-US" dirty="0"/>
              <a:t>: Read carefully!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FC5D50-4160-40C4-8F8C-566ED343ED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Costs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2000" dirty="0"/>
              <a:t>Table is in the DB</a:t>
            </a:r>
          </a:p>
          <a:p>
            <a:pPr eaLnBrk="1" hangingPunct="1">
              <a:defRPr/>
            </a:pPr>
            <a:endParaRPr lang="en-US" sz="2000" dirty="0"/>
          </a:p>
          <a:p>
            <a:pPr eaLnBrk="1" hangingPunct="1">
              <a:buFont typeface="Arial" charset="0"/>
              <a:buNone/>
              <a:defRPr/>
            </a:pPr>
            <a:endParaRPr lang="en-US" sz="1400" dirty="0"/>
          </a:p>
          <a:p>
            <a:pPr eaLnBrk="1" hangingPunct="1">
              <a:buFont typeface="Arial" charset="0"/>
              <a:buNone/>
              <a:defRPr/>
            </a:pPr>
            <a:endParaRPr lang="en-US" sz="1400" dirty="0"/>
          </a:p>
          <a:p>
            <a:pPr eaLnBrk="1" hangingPunct="1">
              <a:buFont typeface="Arial" charset="0"/>
              <a:buNone/>
              <a:defRPr/>
            </a:pPr>
            <a:endParaRPr lang="en-US" sz="1400" dirty="0"/>
          </a:p>
          <a:p>
            <a:pPr eaLnBrk="1" hangingPunct="1">
              <a:buFont typeface="Arial" charset="0"/>
              <a:buNone/>
              <a:defRPr/>
            </a:pPr>
            <a:endParaRPr lang="en-US" sz="1400" dirty="0"/>
          </a:p>
          <a:p>
            <a:pPr eaLnBrk="1" hangingPunct="1">
              <a:buFont typeface="Arial" charset="0"/>
              <a:buNone/>
              <a:defRPr/>
            </a:pPr>
            <a:endParaRPr lang="en-US" sz="1400" dirty="0"/>
          </a:p>
          <a:p>
            <a:pPr eaLnBrk="1" hangingPunct="1">
              <a:buFont typeface="Arial" charset="0"/>
              <a:buNone/>
              <a:defRPr/>
            </a:pPr>
            <a:endParaRPr lang="en-US" sz="1400" dirty="0"/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000" b="1" dirty="0">
                <a:solidFill>
                  <a:schemeClr val="tx2"/>
                </a:solidFill>
              </a:rPr>
              <a:t>Transaction cost = Cost Coefficient *  (Qty * price)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2000" b="1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000" dirty="0"/>
              <a:t>Do not hardwire them in your models. They may change throughout the semester (not within a tournament)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123950"/>
            <a:ext cx="3209925" cy="230505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50E21F-28F6-43D4-B078-75B306E2EA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58" name="AutoShape 11"/>
          <p:cNvCxnSpPr>
            <a:cxnSpLocks noChangeShapeType="1"/>
            <a:stCxn id="19463" idx="6"/>
            <a:endCxn id="19464" idx="6"/>
          </p:cNvCxnSpPr>
          <p:nvPr/>
        </p:nvCxnSpPr>
        <p:spPr bwMode="auto">
          <a:xfrm flipV="1">
            <a:off x="5623675" y="1666875"/>
            <a:ext cx="76201" cy="3028950"/>
          </a:xfrm>
          <a:prstGeom prst="curvedConnector3">
            <a:avLst>
              <a:gd name="adj1" fmla="val 1538667"/>
            </a:avLst>
          </a:prstGeom>
          <a:noFill/>
          <a:ln w="76200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</p:cxnSp>
      <p:cxnSp>
        <p:nvCxnSpPr>
          <p:cNvPr id="19459" name="AutoShape 10"/>
          <p:cNvCxnSpPr>
            <a:cxnSpLocks noChangeShapeType="1"/>
            <a:stCxn id="19464" idx="2"/>
            <a:endCxn id="19463" idx="2"/>
          </p:cNvCxnSpPr>
          <p:nvPr/>
        </p:nvCxnSpPr>
        <p:spPr bwMode="auto">
          <a:xfrm rot="10800000" flipV="1">
            <a:off x="3032876" y="1666875"/>
            <a:ext cx="76201" cy="3028950"/>
          </a:xfrm>
          <a:prstGeom prst="curvedConnector3">
            <a:avLst>
              <a:gd name="adj1" fmla="val 1757642"/>
            </a:avLst>
          </a:prstGeom>
          <a:noFill/>
          <a:ln w="76200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</p:cxnSp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Transactions and Trades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623676" y="2571750"/>
            <a:ext cx="3124200" cy="10287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(trade)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33400" y="2571750"/>
            <a:ext cx="3124200" cy="10287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Confirmation</a:t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Ticket</a:t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(next “day”, i.e. next minute)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032875" y="4381500"/>
            <a:ext cx="2590800" cy="62865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3600" b="1" dirty="0"/>
              <a:t>SYSTEM</a:t>
            </a:r>
          </a:p>
        </p:txBody>
      </p:sp>
      <p:sp>
        <p:nvSpPr>
          <p:cNvPr id="19464" name="Oval 9"/>
          <p:cNvSpPr>
            <a:spLocks noChangeArrowheads="1"/>
          </p:cNvSpPr>
          <p:nvPr/>
        </p:nvSpPr>
        <p:spPr bwMode="auto">
          <a:xfrm>
            <a:off x="3109076" y="1352550"/>
            <a:ext cx="2590800" cy="62865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3200" b="1" dirty="0"/>
              <a:t>YOU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78B5C9-9D4A-494C-B7F9-B73261DFB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Tournament Timeline</a:t>
            </a:r>
          </a:p>
        </p:txBody>
      </p:sp>
      <p:sp>
        <p:nvSpPr>
          <p:cNvPr id="15363" name="AutoShape 5"/>
          <p:cNvSpPr>
            <a:spLocks/>
          </p:cNvSpPr>
          <p:nvPr/>
        </p:nvSpPr>
        <p:spPr bwMode="auto">
          <a:xfrm>
            <a:off x="1371600" y="1828800"/>
            <a:ext cx="1849438" cy="514350"/>
          </a:xfrm>
          <a:prstGeom prst="borderCallout1">
            <a:avLst>
              <a:gd name="adj1" fmla="val 16667"/>
              <a:gd name="adj2" fmla="val -4120"/>
              <a:gd name="adj3" fmla="val 434540"/>
              <a:gd name="adj4" fmla="val -16095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The tournament begins</a:t>
            </a:r>
          </a:p>
        </p:txBody>
      </p:sp>
      <p:sp>
        <p:nvSpPr>
          <p:cNvPr id="15364" name="AutoShape 8"/>
          <p:cNvSpPr>
            <a:spLocks/>
          </p:cNvSpPr>
          <p:nvPr/>
        </p:nvSpPr>
        <p:spPr bwMode="auto">
          <a:xfrm>
            <a:off x="6248400" y="2171700"/>
            <a:ext cx="1524000" cy="457200"/>
          </a:xfrm>
          <a:prstGeom prst="borderCallout1">
            <a:avLst>
              <a:gd name="adj1" fmla="val 18750"/>
              <a:gd name="adj2" fmla="val 105000"/>
              <a:gd name="adj3" fmla="val 439910"/>
              <a:gd name="adj4" fmla="val 107096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Tournament ends</a:t>
            </a:r>
          </a:p>
        </p:txBody>
      </p:sp>
      <p:sp>
        <p:nvSpPr>
          <p:cNvPr id="15365" name="AutoShape 10"/>
          <p:cNvSpPr>
            <a:spLocks/>
          </p:cNvSpPr>
          <p:nvPr/>
        </p:nvSpPr>
        <p:spPr bwMode="auto">
          <a:xfrm>
            <a:off x="4270724" y="1880088"/>
            <a:ext cx="1752600" cy="514350"/>
          </a:xfrm>
          <a:prstGeom prst="borderCallout1">
            <a:avLst>
              <a:gd name="adj1" fmla="val 16667"/>
              <a:gd name="adj2" fmla="val -4347"/>
              <a:gd name="adj3" fmla="val 413729"/>
              <a:gd name="adj4" fmla="val -148124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Second set of market prices</a:t>
            </a:r>
          </a:p>
        </p:txBody>
      </p:sp>
      <p:sp>
        <p:nvSpPr>
          <p:cNvPr id="15366" name="AutoShape 11"/>
          <p:cNvSpPr>
            <a:spLocks/>
          </p:cNvSpPr>
          <p:nvPr/>
        </p:nvSpPr>
        <p:spPr bwMode="auto">
          <a:xfrm>
            <a:off x="4572000" y="3028950"/>
            <a:ext cx="1981200" cy="457200"/>
          </a:xfrm>
          <a:prstGeom prst="borderCallout1">
            <a:avLst>
              <a:gd name="adj1" fmla="val 18750"/>
              <a:gd name="adj2" fmla="val -3847"/>
              <a:gd name="adj3" fmla="val 233320"/>
              <a:gd name="adj4" fmla="val -129424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Third set of market prices...</a:t>
            </a:r>
          </a:p>
        </p:txBody>
      </p:sp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152401" y="4343400"/>
            <a:ext cx="8271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       Start                                                                                           End</a:t>
            </a:r>
          </a:p>
        </p:txBody>
      </p:sp>
      <p:sp>
        <p:nvSpPr>
          <p:cNvPr id="15368" name="AutoShape 13"/>
          <p:cNvSpPr>
            <a:spLocks/>
          </p:cNvSpPr>
          <p:nvPr/>
        </p:nvSpPr>
        <p:spPr bwMode="auto">
          <a:xfrm>
            <a:off x="609600" y="971550"/>
            <a:ext cx="1295400" cy="571402"/>
          </a:xfrm>
          <a:prstGeom prst="borderCallout1">
            <a:avLst>
              <a:gd name="adj1" fmla="val 12500"/>
              <a:gd name="adj2" fmla="val -3227"/>
              <a:gd name="adj3" fmla="val 521277"/>
              <a:gd name="adj4" fmla="val -14608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IP posted and APs cleared </a:t>
            </a:r>
          </a:p>
        </p:txBody>
      </p:sp>
      <p:sp>
        <p:nvSpPr>
          <p:cNvPr id="15370" name="AutoShape 6"/>
          <p:cNvSpPr>
            <a:spLocks/>
          </p:cNvSpPr>
          <p:nvPr/>
        </p:nvSpPr>
        <p:spPr bwMode="auto">
          <a:xfrm>
            <a:off x="2057400" y="2514600"/>
            <a:ext cx="1371600" cy="457200"/>
          </a:xfrm>
          <a:prstGeom prst="borderCallout1">
            <a:avLst>
              <a:gd name="adj1" fmla="val 18750"/>
              <a:gd name="adj2" fmla="val -3227"/>
              <a:gd name="adj3" fmla="val 324218"/>
              <a:gd name="adj4" fmla="val -69914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First set of market prices</a:t>
            </a:r>
          </a:p>
        </p:txBody>
      </p:sp>
      <p:sp>
        <p:nvSpPr>
          <p:cNvPr id="15371" name="Text Box 15"/>
          <p:cNvSpPr txBox="1">
            <a:spLocks noChangeArrowheads="1"/>
          </p:cNvSpPr>
          <p:nvPr/>
        </p:nvSpPr>
        <p:spPr bwMode="auto">
          <a:xfrm>
            <a:off x="6377537" y="4774168"/>
            <a:ext cx="2766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All times are server times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304800" y="3874434"/>
            <a:ext cx="8686800" cy="552450"/>
          </a:xfrm>
          <a:prstGeom prst="rightArrow">
            <a:avLst>
              <a:gd name="adj1" fmla="val 55731"/>
              <a:gd name="adj2" fmla="val 45920"/>
            </a:avLst>
          </a:prstGeom>
          <a:solidFill>
            <a:schemeClr val="tx2">
              <a:lumMod val="75000"/>
            </a:schemeClr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Trading ~ 3 hrs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897504" y="4001636"/>
            <a:ext cx="838200" cy="2911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No Trade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10488" y="4000992"/>
            <a:ext cx="762000" cy="2911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No Trade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5E0DC1-1517-4CA9-A034-D0CC7AB2DB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Trades – The fine print</a:t>
            </a:r>
          </a:p>
        </p:txBody>
      </p:sp>
      <p:sp>
        <p:nvSpPr>
          <p:cNvPr id="227331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Securities that are listed with a </a:t>
            </a:r>
            <a:r>
              <a:rPr lang="en-US" dirty="0">
                <a:solidFill>
                  <a:schemeClr val="accent2"/>
                </a:solidFill>
              </a:rPr>
              <a:t>price of $0 cannot be traded</a:t>
            </a:r>
            <a:r>
              <a:rPr lang="en-US" dirty="0"/>
              <a:t>.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You </a:t>
            </a: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cannot trade twice the same ticker or symbol in the same day </a:t>
            </a:r>
            <a:r>
              <a:rPr lang="en-US" dirty="0">
                <a:sym typeface="Wingdings" pitchFamily="2" charset="2"/>
              </a:rPr>
              <a:t>- i.e., no “money burning.” Both trades will be rejected.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CB4B22-70F2-44B6-897B-E54483F6E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378EC610-4900-41FB-8016-635A3AC6DF98}"/>
              </a:ext>
            </a:extLst>
          </p:cNvPr>
          <p:cNvSpPr/>
          <p:nvPr/>
        </p:nvSpPr>
        <p:spPr>
          <a:xfrm rot="3271712">
            <a:off x="7595617" y="2190750"/>
            <a:ext cx="685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43C4862E-69CB-4FC7-A885-9E24AE0291CB}"/>
              </a:ext>
            </a:extLst>
          </p:cNvPr>
          <p:cNvSpPr/>
          <p:nvPr/>
        </p:nvSpPr>
        <p:spPr>
          <a:xfrm rot="7642598">
            <a:off x="7569092" y="4059751"/>
            <a:ext cx="685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Data Dictionary for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047749"/>
            <a:ext cx="8763000" cy="4038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Date</a:t>
            </a:r>
            <a:r>
              <a:rPr lang="en-US" sz="1600" dirty="0"/>
              <a:t> = the current date found in the environment variables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TeamId </a:t>
            </a:r>
            <a:r>
              <a:rPr lang="en-US" sz="1600" dirty="0"/>
              <a:t>= official team number found in Collab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Type</a:t>
            </a:r>
            <a:r>
              <a:rPr lang="en-US" sz="1600" dirty="0"/>
              <a:t> = one of the six transaction types. Must be spelled exactly.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Symbol</a:t>
            </a:r>
            <a:r>
              <a:rPr lang="en-US" sz="1600" dirty="0"/>
              <a:t> = the symbol of the transacted security. For X-put and X-call it is the option, NOT the stock.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Price</a:t>
            </a:r>
            <a:r>
              <a:rPr lang="en-US" sz="1600" dirty="0"/>
              <a:t> = the appropriate bid/ask. For CashDiv, Dividend is the actual dividend in $ per share.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Cost</a:t>
            </a:r>
            <a:r>
              <a:rPr lang="en-US" sz="1600" dirty="0"/>
              <a:t> = the cost of the transaction.  Price * qty * t.c. coefficient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Tot value</a:t>
            </a:r>
            <a:r>
              <a:rPr lang="en-US" sz="1600" dirty="0"/>
              <a:t> = qty * price +/- Cost of the transaction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InterestSinceLastTransaction</a:t>
            </a:r>
            <a:r>
              <a:rPr lang="en-US" sz="1600" dirty="0"/>
              <a:t> =  Interest on the cash held since last transaction (or beginning of the tournament if none exists).  Computed as CAccount * (e</a:t>
            </a:r>
            <a:r>
              <a:rPr lang="en-US" sz="1600" baseline="30000" dirty="0"/>
              <a:t>rt</a:t>
            </a:r>
            <a:r>
              <a:rPr lang="en-US" sz="1600" dirty="0"/>
              <a:t> -1)</a:t>
            </a:r>
            <a:br>
              <a:rPr lang="en-US" sz="1600" dirty="0"/>
            </a:br>
            <a:r>
              <a:rPr lang="en-US" sz="1600" dirty="0"/>
              <a:t>Time is measured in years.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Margin</a:t>
            </a:r>
            <a:r>
              <a:rPr lang="en-US" sz="1600" dirty="0"/>
              <a:t> = Value of every short position that you own, assessed at mtm.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TimeStamp, RowId, Processed</a:t>
            </a:r>
            <a:r>
              <a:rPr lang="en-US" sz="1600" dirty="0"/>
              <a:t>. Used by the system. Do not attempt to fill/change.</a:t>
            </a:r>
            <a:endParaRPr lang="en-US" sz="1600" baseline="300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E7931-EB81-44C0-A17E-02D45B8EE9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Trade?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Main job of the portfolio manager in each team:</a:t>
            </a:r>
            <a:endParaRPr lang="en-US" sz="2800" dirty="0"/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DELTA HEDGING</a:t>
            </a:r>
            <a:r>
              <a:rPr lang="en-US" sz="2800" dirty="0"/>
              <a:t>  + your mods is highly recommended</a:t>
            </a:r>
          </a:p>
          <a:p>
            <a:pPr lvl="1"/>
            <a:r>
              <a:rPr lang="en-US" sz="2800" dirty="0"/>
              <a:t>Basics will be covered in class – add your own ideas about financial strategy</a:t>
            </a:r>
          </a:p>
          <a:p>
            <a:pPr lvl="1"/>
            <a:r>
              <a:rPr lang="en-US" sz="2800" dirty="0"/>
              <a:t>If time allows, sophisticated strategies (e.g., Gamma) will be also covered but not implemented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8884065" y="4932704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A17367-6CB9-4C26-A005-CBC6C3DBB6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ACCOUNTING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28675" name="Picture 3" descr="j019829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0362" y="255984"/>
            <a:ext cx="2128838" cy="1629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Bookkeeping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sz="quarter" idx="10"/>
          </p:nvPr>
        </p:nvSpPr>
        <p:spPr>
          <a:xfrm>
            <a:off x="304800" y="971550"/>
            <a:ext cx="5867400" cy="4114800"/>
          </a:xfrm>
        </p:spPr>
        <p:txBody>
          <a:bodyPr>
            <a:normAutofit/>
          </a:bodyPr>
          <a:lstStyle/>
          <a:p>
            <a:r>
              <a:rPr lang="en-US" sz="3200" dirty="0"/>
              <a:t>Maintain at all times an updated book of positions (“team portfolio”) on the server.</a:t>
            </a:r>
          </a:p>
          <a:p>
            <a:r>
              <a:rPr lang="en-US" sz="3200" dirty="0"/>
              <a:t>Portfolio update is done</a:t>
            </a:r>
            <a:br>
              <a:rPr lang="en-US" sz="3200" dirty="0"/>
            </a:br>
            <a:r>
              <a:rPr lang="en-US" sz="3200" dirty="0"/>
              <a:t>immediately after</a:t>
            </a:r>
            <a:br>
              <a:rPr lang="en-US" sz="3200" dirty="0"/>
            </a:br>
            <a:r>
              <a:rPr lang="en-US" sz="3200" dirty="0"/>
              <a:t>each trade.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972098"/>
            <a:ext cx="2286000" cy="4139890"/>
          </a:xfrm>
          <a:prstGeom prst="rect">
            <a:avLst/>
          </a:prstGeom>
        </p:spPr>
      </p:pic>
      <p:sp>
        <p:nvSpPr>
          <p:cNvPr id="29721" name="Line 56"/>
          <p:cNvSpPr>
            <a:spLocks noChangeShapeType="1"/>
          </p:cNvSpPr>
          <p:nvPr/>
        </p:nvSpPr>
        <p:spPr bwMode="auto">
          <a:xfrm flipV="1">
            <a:off x="6705600" y="1695093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9A7461-2F02-4642-9D7F-18F2874BF4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Pricing Models</a:t>
            </a:r>
          </a:p>
        </p:txBody>
      </p:sp>
      <p:sp>
        <p:nvSpPr>
          <p:cNvPr id="206851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dirty="0"/>
              <a:t>Options are priced approximately according to the BS formulas </a:t>
            </a:r>
          </a:p>
          <a:p>
            <a:pPr eaLnBrk="1" hangingPunct="1">
              <a:defRPr/>
            </a:pPr>
            <a:r>
              <a:rPr lang="en-US" sz="2400" dirty="0"/>
              <a:t>P</a:t>
            </a:r>
            <a:r>
              <a:rPr lang="en-US" sz="2400" baseline="-25000" dirty="0"/>
              <a:t>put </a:t>
            </a:r>
            <a:r>
              <a:rPr lang="en-US" sz="2400" dirty="0"/>
              <a:t>= BS (X, S, t, vol , r) + </a:t>
            </a:r>
            <a:r>
              <a:rPr lang="en-US" sz="2400" dirty="0">
                <a:latin typeface="Symbol" pitchFamily="18" charset="2"/>
              </a:rPr>
              <a:t>e</a:t>
            </a:r>
          </a:p>
          <a:p>
            <a:pPr lvl="1" eaLnBrk="1" hangingPunct="1">
              <a:defRPr/>
            </a:pPr>
            <a:r>
              <a:rPr lang="en-US" sz="2000" dirty="0"/>
              <a:t>X = strike price</a:t>
            </a:r>
          </a:p>
          <a:p>
            <a:pPr lvl="1" eaLnBrk="1" hangingPunct="1">
              <a:defRPr/>
            </a:pPr>
            <a:r>
              <a:rPr lang="en-US" sz="2000" dirty="0"/>
              <a:t>S = underlier price</a:t>
            </a:r>
          </a:p>
          <a:p>
            <a:pPr lvl="1" eaLnBrk="1" hangingPunct="1">
              <a:defRPr/>
            </a:pPr>
            <a:r>
              <a:rPr lang="en-US" sz="2000" dirty="0"/>
              <a:t>t = time in years</a:t>
            </a:r>
          </a:p>
          <a:p>
            <a:pPr lvl="1" eaLnBrk="1" hangingPunct="1">
              <a:defRPr/>
            </a:pPr>
            <a:r>
              <a:rPr lang="en-US" sz="2000" dirty="0"/>
              <a:t>vol = volatility</a:t>
            </a:r>
          </a:p>
          <a:p>
            <a:pPr lvl="1" eaLnBrk="1" hangingPunct="1">
              <a:defRPr/>
            </a:pPr>
            <a:r>
              <a:rPr lang="en-US" sz="2000" dirty="0"/>
              <a:t>r = risk free rate</a:t>
            </a:r>
          </a:p>
          <a:p>
            <a:pPr lvl="1" eaLnBrk="1" hangingPunct="1">
              <a:defRPr/>
            </a:pPr>
            <a:r>
              <a:rPr lang="en-US" sz="2000" dirty="0">
                <a:latin typeface="Symbol" pitchFamily="18" charset="2"/>
              </a:rPr>
              <a:t>e </a:t>
            </a:r>
            <a:r>
              <a:rPr lang="en-US" sz="2000" dirty="0"/>
              <a:t>= random error (noise) E</a:t>
            </a:r>
            <a:r>
              <a:rPr lang="en-US" sz="2000" dirty="0">
                <a:latin typeface="Symbol" pitchFamily="18" charset="2"/>
              </a:rPr>
              <a:t>(e) = 0</a:t>
            </a:r>
            <a:endParaRPr lang="en-US" sz="2400" dirty="0"/>
          </a:p>
          <a:p>
            <a:pPr eaLnBrk="1" hangingPunct="1">
              <a:defRPr/>
            </a:pPr>
            <a:r>
              <a:rPr lang="en-US" sz="2400" dirty="0"/>
              <a:t>Everything </a:t>
            </a:r>
            <a:r>
              <a:rPr lang="en-US" sz="2400" i="1" dirty="0">
                <a:solidFill>
                  <a:schemeClr val="accent2"/>
                </a:solidFill>
              </a:rPr>
              <a:t>except the volatilities</a:t>
            </a:r>
            <a:r>
              <a:rPr lang="en-US" sz="2400" dirty="0"/>
              <a:t> is given to you in the data feeds.</a:t>
            </a:r>
          </a:p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ABFE1D-8FE8-45A7-8C9E-35AE7553EC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Dividends</a:t>
            </a:r>
          </a:p>
        </p:txBody>
      </p:sp>
      <p:sp>
        <p:nvSpPr>
          <p:cNvPr id="210947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In $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Paid quarterly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Not constant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The owner of the stock at the beginning of the dividend day gets the dividends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Must cash them (if long)/pay them out (if short): use “CashDiv” on the dividend date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You do not get dividends from short stocks. You need to </a:t>
            </a:r>
            <a:r>
              <a:rPr lang="en-US" sz="2800" i="1" dirty="0">
                <a:solidFill>
                  <a:schemeClr val="accent2"/>
                </a:solidFill>
              </a:rPr>
              <a:t>pay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them on the dividend date!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0E44CB-9C96-485A-88F9-363904867E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Hedge Tournament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533400" y="1136650"/>
            <a:ext cx="8305800" cy="3886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/>
              <a:t>You will be given an </a:t>
            </a:r>
            <a:r>
              <a:rPr lang="en-US" i="1" dirty="0">
                <a:solidFill>
                  <a:srgbClr val="C00000"/>
                </a:solidFill>
              </a:rPr>
              <a:t>illiquid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portfolio of stocks and options and asked to </a:t>
            </a:r>
            <a:r>
              <a:rPr lang="en-US" i="1" dirty="0">
                <a:solidFill>
                  <a:schemeClr val="accent2"/>
                </a:solidFill>
              </a:rPr>
              <a:t>hedge</a:t>
            </a:r>
            <a:r>
              <a:rPr lang="en-US" dirty="0"/>
              <a:t> it. That means that you will make investments to reduce the risk of adverse market movements in your illiquid portfolio.</a:t>
            </a:r>
          </a:p>
          <a:p>
            <a:pPr marL="0" indent="0" eaLnBrk="1" hangingPunct="1">
              <a:buNone/>
              <a:defRPr/>
            </a:pPr>
            <a:endParaRPr lang="en-US" dirty="0"/>
          </a:p>
        </p:txBody>
      </p:sp>
      <p:pic>
        <p:nvPicPr>
          <p:cNvPr id="7172" name="Picture 15" descr="j0250658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7646988" y="3638550"/>
            <a:ext cx="1497012" cy="1384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E6A8EF-8E20-438A-B140-DEAB192D7E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Exercising Options</a:t>
            </a:r>
          </a:p>
        </p:txBody>
      </p:sp>
      <p:sp>
        <p:nvSpPr>
          <p:cNvPr id="212995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/>
              <a:t>European options only: you can exercise them </a:t>
            </a:r>
            <a:r>
              <a:rPr lang="en-US" sz="2800" dirty="0">
                <a:solidFill>
                  <a:schemeClr val="accent2"/>
                </a:solidFill>
              </a:rPr>
              <a:t>only </a:t>
            </a:r>
            <a:r>
              <a:rPr lang="en-US" sz="2800" dirty="0"/>
              <a:t>on the Saturday following the third Friday of the month of expiration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It is like buying/selling stock @ strike,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Has a transaction cost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Cannot trade or exercise options that have a price of $0.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For short calls &amp; long puts you need to have the stock in hand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accent2"/>
                </a:solidFill>
              </a:rPr>
              <a:t>There will be no short options that expire in the IPs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D1EA59-3402-4367-BB00-7BBBEF1B4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Interest</a:t>
            </a:r>
          </a:p>
        </p:txBody>
      </p:sp>
      <p:sp>
        <p:nvSpPr>
          <p:cNvPr id="215043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454025" y="1028700"/>
            <a:ext cx="8689975" cy="36004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Cash earns interest continuously</a:t>
            </a:r>
          </a:p>
          <a:p>
            <a:pPr eaLnBrk="1" hangingPunct="1">
              <a:defRPr/>
            </a:pPr>
            <a:r>
              <a:rPr lang="en-US" dirty="0"/>
              <a:t>Just before every transaction compute the interest on the Capital Account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</a:rPr>
              <a:t>Interest = CAccount * e</a:t>
            </a:r>
            <a:r>
              <a:rPr lang="en-US" baseline="30000" dirty="0">
                <a:solidFill>
                  <a:schemeClr val="accent2"/>
                </a:solidFill>
              </a:rPr>
              <a:t>rt</a:t>
            </a:r>
            <a:r>
              <a:rPr lang="en-US" dirty="0">
                <a:solidFill>
                  <a:schemeClr val="accent2"/>
                </a:solidFill>
              </a:rPr>
              <a:t> -1</a:t>
            </a:r>
            <a:endParaRPr lang="en-US" baseline="30000" dirty="0">
              <a:solidFill>
                <a:schemeClr val="accent2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400" dirty="0"/>
              <a:t>	where</a:t>
            </a:r>
            <a:br>
              <a:rPr lang="en-US" sz="2400" dirty="0"/>
            </a:br>
            <a:r>
              <a:rPr lang="en-US" sz="2400" dirty="0"/>
              <a:t>	t = time in years between the last transaction and</a:t>
            </a:r>
            <a:br>
              <a:rPr lang="en-US" sz="2400" dirty="0"/>
            </a:br>
            <a:r>
              <a:rPr lang="en-US" sz="2400" dirty="0"/>
              <a:t>           this transaction.</a:t>
            </a:r>
            <a:br>
              <a:rPr lang="en-US" sz="2400" dirty="0"/>
            </a:br>
            <a:r>
              <a:rPr lang="en-US" sz="2400" dirty="0"/>
              <a:t>	r= risk-free interest rate.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8763000" y="485775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B25A64-A691-4768-B844-DE690B5914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Margins</a:t>
            </a:r>
          </a:p>
        </p:txBody>
      </p:sp>
      <p:sp>
        <p:nvSpPr>
          <p:cNvPr id="217093" name="Rectangle 5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You must maintain </a:t>
            </a:r>
            <a:r>
              <a:rPr lang="en-US" sz="2400" dirty="0">
                <a:solidFill>
                  <a:schemeClr val="accent2"/>
                </a:solidFill>
              </a:rPr>
              <a:t>cash margins = 30%</a:t>
            </a:r>
            <a:r>
              <a:rPr lang="en-US" sz="2400" dirty="0"/>
              <a:t> of the current value of all short securities in your portfolio</a:t>
            </a:r>
          </a:p>
          <a:p>
            <a:r>
              <a:rPr lang="en-US" sz="2400" dirty="0"/>
              <a:t>Margins change in time because the value of your shorts changes </a:t>
            </a:r>
          </a:p>
          <a:p>
            <a:r>
              <a:rPr lang="en-US" sz="2400" dirty="0"/>
              <a:t>Margins are capped (e.g., </a:t>
            </a:r>
            <a:r>
              <a:rPr lang="en-US" sz="2400" dirty="0" err="1"/>
              <a:t>MaxMargins</a:t>
            </a:r>
            <a:r>
              <a:rPr lang="en-US" sz="2400" dirty="0"/>
              <a:t> = $10mil).</a:t>
            </a:r>
          </a:p>
          <a:p>
            <a:r>
              <a:rPr lang="en-US" sz="2400" dirty="0"/>
              <a:t>Step by step:  Calculate z = </a:t>
            </a:r>
            <a:r>
              <a:rPr lang="en-US" sz="2400" dirty="0">
                <a:latin typeface="Symbol" panose="05050102010706020507" pitchFamily="18" charset="2"/>
              </a:rPr>
              <a:t>S</a:t>
            </a:r>
            <a:r>
              <a:rPr lang="en-US" sz="2400" dirty="0"/>
              <a:t>(qty</a:t>
            </a:r>
            <a:r>
              <a:rPr lang="en-US" sz="2400" baseline="-25000" dirty="0"/>
              <a:t>i</a:t>
            </a:r>
            <a:r>
              <a:rPr lang="en-US" sz="2400" dirty="0"/>
              <a:t> * mtm) for the short securities in your portfolio. The margins are = 0.30 * z,  so make sure that your cash position after the trade is larger than z * 0.30</a:t>
            </a:r>
          </a:p>
          <a:p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DD24B9-6CE1-4853-9C52-FFB9611CF4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Short Positions – The fine print</a:t>
            </a:r>
          </a:p>
        </p:txBody>
      </p:sp>
      <p:sp>
        <p:nvSpPr>
          <p:cNvPr id="226307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You can sell short both stock and options. There are margin requirements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solidFill>
                  <a:schemeClr val="accent2"/>
                </a:solidFill>
              </a:rPr>
              <a:t>You may not sell short if you have a long position on the same security.</a:t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/>
              <a:t>Example: you can not sellShort 250 GOOG if you hold a long position of 100 GOOG. First you sell the long position, then you go short.  You must do so in two separate days. 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If you have a short position in an option that is in the money at expiration, </a:t>
            </a:r>
            <a:r>
              <a:rPr lang="en-US" sz="1800" dirty="0">
                <a:solidFill>
                  <a:schemeClr val="accent2"/>
                </a:solidFill>
              </a:rPr>
              <a:t>you must honor it.  </a:t>
            </a:r>
            <a:r>
              <a:rPr lang="en-US" sz="1800" dirty="0"/>
              <a:t>If not in IP, you can buy it back before expiration (easiest).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Before you exercise a short call or a long put, you need to own the stock.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If you have a short position in a stock and the dividend date comes, you need to pay dividends.  Treat it as a CashDiv transaction with a negative quantity sign.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25E1E2-AA18-4D88-B849-12407781CE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TECHNOLOGY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tournament will run in HedgeTournamentALPHA on</a:t>
            </a:r>
          </a:p>
          <a:p>
            <a:r>
              <a:rPr lang="en-US" dirty="0"/>
              <a:t>      f-sg6m-s4.comm.virginia.edu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33400" y="2876550"/>
            <a:ext cx="693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6868" name="Picture 12" descr="ctguh1jq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1" y="228601"/>
            <a:ext cx="1858963" cy="135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DataBase Structure (datamodel)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" t="5929" r="4588" b="3604"/>
          <a:stretch/>
        </p:blipFill>
        <p:spPr>
          <a:xfrm>
            <a:off x="609600" y="971550"/>
            <a:ext cx="8229600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2011" y="417195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Server hosts three databases (ALPHA, BETA, and GAMMA).</a:t>
            </a:r>
            <a:br>
              <a:rPr lang="en-US" sz="1600" dirty="0"/>
            </a:br>
            <a:r>
              <a:rPr lang="en-US" sz="1600" dirty="0"/>
              <a:t>Same structure, different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1A55D-51DD-4EFE-BB43-3B5A2FCA9C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/>
              <a:t>RECOMMENDATIONS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8131" name="Picture 4" descr="ctguh1jq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1" y="114301"/>
            <a:ext cx="1858963" cy="135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Roles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are a small Hedge Fund: pick roles for yourself</a:t>
            </a:r>
          </a:p>
          <a:p>
            <a:r>
              <a:rPr lang="en-US" dirty="0"/>
              <a:t>Portfolio Manager</a:t>
            </a:r>
          </a:p>
          <a:p>
            <a:r>
              <a:rPr lang="en-US" dirty="0"/>
              <a:t>CIO/CTO</a:t>
            </a:r>
          </a:p>
          <a:p>
            <a:r>
              <a:rPr lang="en-US" dirty="0"/>
              <a:t>Bookmaster/COO</a:t>
            </a:r>
          </a:p>
          <a:p>
            <a:r>
              <a:rPr lang="en-US" dirty="0"/>
              <a:t>PM</a:t>
            </a:r>
          </a:p>
          <a:p>
            <a:r>
              <a:rPr lang="en-US" dirty="0"/>
              <a:t>Trader</a:t>
            </a:r>
          </a:p>
          <a:p>
            <a:r>
              <a:rPr lang="en-US" dirty="0"/>
              <a:t>Internal Auditor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C9B75-C7AF-4C96-9C4D-8C42D34EA9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1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Recommendations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/>
              <a:t>This is not your typical school project.  Your trader must work for an extended period of time.</a:t>
            </a:r>
          </a:p>
          <a:p>
            <a:pPr eaLnBrk="1" hangingPunct="1">
              <a:defRPr/>
            </a:pPr>
            <a:r>
              <a:rPr lang="en-US" sz="2000" u="sng" dirty="0">
                <a:solidFill>
                  <a:schemeClr val="accent2"/>
                </a:solidFill>
              </a:rPr>
              <a:t>Outcome</a:t>
            </a:r>
            <a:r>
              <a:rPr lang="en-US" sz="2000" dirty="0"/>
              <a:t> is what matters (not program elegance, </a:t>
            </a:r>
            <a:r>
              <a:rPr lang="en-US" sz="2000" u="sng" dirty="0">
                <a:solidFill>
                  <a:srgbClr val="C00000"/>
                </a:solidFill>
              </a:rPr>
              <a:t>not amount of work</a:t>
            </a:r>
            <a:r>
              <a:rPr lang="en-US" sz="2000" dirty="0"/>
              <a:t>).</a:t>
            </a:r>
          </a:p>
          <a:p>
            <a:pPr eaLnBrk="1" hangingPunct="1">
              <a:defRPr/>
            </a:pPr>
            <a:r>
              <a:rPr lang="en-US" sz="2000" dirty="0"/>
              <a:t>You are your own customer – I am here to help you, not judge you.</a:t>
            </a:r>
          </a:p>
          <a:p>
            <a:pPr eaLnBrk="1" hangingPunct="1">
              <a:defRPr/>
            </a:pPr>
            <a:r>
              <a:rPr lang="en-US" sz="2000" dirty="0"/>
              <a:t>Have a plan B for everything that can go wrong.</a:t>
            </a:r>
          </a:p>
          <a:p>
            <a:pPr eaLnBrk="1" hangingPunct="1">
              <a:defRPr/>
            </a:pPr>
            <a:r>
              <a:rPr lang="en-US" sz="2000" dirty="0"/>
              <a:t>Leadership: Assign clear role &amp; responsibilities and deliverables to team members.  Monitor deliverables.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chemeClr val="accent1"/>
                </a:solidFill>
              </a:rPr>
              <a:t>DO NOT</a:t>
            </a:r>
            <a:r>
              <a:rPr lang="en-US" sz="2000" dirty="0"/>
              <a:t>  trust your best programmer to get it done right and in time the night before. She/he will not. </a:t>
            </a:r>
            <a:r>
              <a:rPr lang="en-US" sz="2000" i="1" dirty="0"/>
              <a:t> </a:t>
            </a:r>
            <a:r>
              <a:rPr lang="en-US" sz="2000" i="1" dirty="0">
                <a:solidFill>
                  <a:srgbClr val="C00000"/>
                </a:solidFill>
              </a:rPr>
              <a:t>You will regret it</a:t>
            </a:r>
            <a:r>
              <a:rPr lang="en-US" sz="2000" i="1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defRPr/>
            </a:pPr>
            <a:r>
              <a:rPr lang="en-US" sz="2000" dirty="0"/>
              <a:t>Freeze deliverables. Make copies. </a:t>
            </a:r>
            <a:r>
              <a:rPr lang="en-US" sz="2000" dirty="0">
                <a:solidFill>
                  <a:srgbClr val="C00000"/>
                </a:solidFill>
              </a:rPr>
              <a:t>Version control</a:t>
            </a:r>
            <a:r>
              <a:rPr lang="en-US" sz="2000" dirty="0"/>
              <a:t>.</a:t>
            </a:r>
          </a:p>
          <a:p>
            <a:pPr eaLnBrk="1" hangingPunct="1">
              <a:defRPr/>
            </a:pPr>
            <a:r>
              <a:rPr lang="en-US" sz="2000" dirty="0"/>
              <a:t>Test, test, test, test.  Full simulations. Not the first 30 minutes.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1E10E4-C948-42CD-AC40-D34F41C65B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Grounds for Penalties</a:t>
            </a: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Trading on non-current prices (minor)</a:t>
            </a:r>
          </a:p>
          <a:p>
            <a:pPr>
              <a:lnSpc>
                <a:spcPct val="120000"/>
              </a:lnSpc>
            </a:pPr>
            <a:r>
              <a:rPr lang="en-US" dirty="0"/>
              <a:t>Failing to accurately update the books after each trade (minor)</a:t>
            </a:r>
          </a:p>
          <a:p>
            <a:pPr>
              <a:lnSpc>
                <a:spcPct val="120000"/>
              </a:lnSpc>
            </a:pPr>
            <a:r>
              <a:rPr lang="en-US" dirty="0"/>
              <a:t>Failing to accurately report and account for transaction costs</a:t>
            </a:r>
          </a:p>
          <a:p>
            <a:pPr>
              <a:lnSpc>
                <a:spcPct val="120000"/>
              </a:lnSpc>
            </a:pPr>
            <a:r>
              <a:rPr lang="en-US" dirty="0"/>
              <a:t>Monitoring other teams’ activities</a:t>
            </a:r>
          </a:p>
          <a:p>
            <a:pPr>
              <a:lnSpc>
                <a:spcPct val="120000"/>
              </a:lnSpc>
            </a:pPr>
            <a:r>
              <a:rPr lang="en-US" dirty="0"/>
              <a:t>Failing to respect the margin cap (severe)</a:t>
            </a:r>
          </a:p>
          <a:p>
            <a:pPr>
              <a:lnSpc>
                <a:spcPct val="120000"/>
              </a:lnSpc>
            </a:pPr>
            <a:r>
              <a:rPr lang="en-US" dirty="0"/>
              <a:t>Failing to maintain the cash collateral (severe)</a:t>
            </a:r>
          </a:p>
          <a:p>
            <a:pPr>
              <a:lnSpc>
                <a:spcPct val="120000"/>
              </a:lnSpc>
            </a:pPr>
            <a:r>
              <a:rPr lang="en-US" dirty="0"/>
              <a:t>Letting the capital account go negative (severe)</a:t>
            </a:r>
          </a:p>
          <a:p>
            <a:pPr>
              <a:lnSpc>
                <a:spcPct val="120000"/>
              </a:lnSpc>
            </a:pPr>
            <a:r>
              <a:rPr lang="en-US" dirty="0"/>
              <a:t>Altering the records of another Team  (most severe)</a:t>
            </a:r>
          </a:p>
          <a:p>
            <a:pPr>
              <a:lnSpc>
                <a:spcPct val="120000"/>
              </a:lnSpc>
            </a:pPr>
            <a:r>
              <a:rPr lang="en-US" dirty="0"/>
              <a:t>Hacking/disrupting the database,</a:t>
            </a:r>
            <a:br>
              <a:rPr lang="en-US" dirty="0"/>
            </a:br>
            <a:r>
              <a:rPr lang="en-US" dirty="0"/>
              <a:t>the server, or the network (most severe)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F518ED-494B-489E-9221-83BC3D4127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/>
              <a:t>Help you learn broad &amp; valuable skills in how to use IT to solve business problems</a:t>
            </a:r>
          </a:p>
          <a:p>
            <a:pPr lvl="1"/>
            <a:r>
              <a:rPr lang="en-US" sz="2400" dirty="0"/>
              <a:t>Thinking algorithmically &amp; coding</a:t>
            </a:r>
          </a:p>
          <a:p>
            <a:pPr lvl="1"/>
            <a:r>
              <a:rPr lang="en-US" sz="2400" dirty="0"/>
              <a:t>Accessing enterprise data (SQL</a:t>
            </a:r>
            <a:r>
              <a:rPr lang="en-US" sz="2400"/>
              <a:t>, ADS, ADO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Mastering Excel automation (VB, VBA, VS, VSTO)</a:t>
            </a:r>
          </a:p>
          <a:p>
            <a:pPr lvl="1"/>
            <a:r>
              <a:rPr lang="en-US" sz="2400" dirty="0"/>
              <a:t>Design </a:t>
            </a:r>
            <a:r>
              <a:rPr lang="en-US" sz="2400" b="1" i="1" dirty="0"/>
              <a:t>and implement </a:t>
            </a:r>
            <a:r>
              <a:rPr lang="en-US" sz="2400" dirty="0"/>
              <a:t>financial strategies (Hedging, Black Scholes)</a:t>
            </a:r>
          </a:p>
          <a:p>
            <a:pPr lvl="1"/>
            <a:r>
              <a:rPr lang="en-US" sz="2400" dirty="0"/>
              <a:t>It is a great story to tell recruiters and bosses.</a:t>
            </a:r>
          </a:p>
          <a:p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17B98-6983-4EFE-8604-55E325E4A8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4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Suggested To Do List</a:t>
            </a:r>
          </a:p>
        </p:txBody>
      </p:sp>
      <p:sp>
        <p:nvSpPr>
          <p:cNvPr id="90115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1400" dirty="0"/>
              <a:t>Meet. Assign roles. Review the rulebook.</a:t>
            </a:r>
          </a:p>
          <a:p>
            <a:pPr eaLnBrk="1" hangingPunct="1">
              <a:defRPr/>
            </a:pPr>
            <a:r>
              <a:rPr lang="en-US" sz="1400" dirty="0"/>
              <a:t>Project mgmt class?</a:t>
            </a:r>
          </a:p>
          <a:p>
            <a:pPr eaLnBrk="1" hangingPunct="1">
              <a:defRPr/>
            </a:pPr>
            <a:r>
              <a:rPr lang="en-US" sz="1400" dirty="0"/>
              <a:t>Decide on a plan of action wrt the design of the software.</a:t>
            </a:r>
          </a:p>
          <a:p>
            <a:pPr eaLnBrk="1" hangingPunct="1">
              <a:defRPr/>
            </a:pPr>
            <a:r>
              <a:rPr lang="en-US" sz="1400" dirty="0"/>
              <a:t>Choose a team name and get access to the DB  (email instructor and TA)</a:t>
            </a:r>
          </a:p>
          <a:p>
            <a:pPr eaLnBrk="1" hangingPunct="1">
              <a:defRPr/>
            </a:pPr>
            <a:r>
              <a:rPr lang="en-US" sz="1400" dirty="0"/>
              <a:t>Study the DB schema.  Do you understand what </a:t>
            </a:r>
            <a:r>
              <a:rPr lang="en-US" sz="1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</a:t>
            </a:r>
            <a:r>
              <a:rPr lang="en-US" sz="1400" dirty="0"/>
              <a:t> piece of data is?</a:t>
            </a:r>
          </a:p>
          <a:p>
            <a:pPr eaLnBrk="1" hangingPunct="1">
              <a:defRPr/>
            </a:pPr>
            <a:r>
              <a:rPr lang="en-US" sz="1400" dirty="0"/>
              <a:t>Gather all the formulas.</a:t>
            </a:r>
          </a:p>
          <a:p>
            <a:pPr eaLnBrk="1" hangingPunct="1">
              <a:defRPr/>
            </a:pPr>
            <a:r>
              <a:rPr lang="en-US" sz="1400" dirty="0"/>
              <a:t>Gather volatilities / decide where to get them from.</a:t>
            </a:r>
          </a:p>
          <a:p>
            <a:pPr eaLnBrk="1" hangingPunct="1">
              <a:defRPr/>
            </a:pPr>
            <a:r>
              <a:rPr lang="en-US" sz="1400" dirty="0"/>
              <a:t>Prepare test data: paper/pencil</a:t>
            </a:r>
          </a:p>
          <a:p>
            <a:pPr eaLnBrk="1" hangingPunct="1">
              <a:defRPr/>
            </a:pPr>
            <a:r>
              <a:rPr lang="en-US" sz="1400" dirty="0"/>
              <a:t>Test it (not the developer, somebody else).</a:t>
            </a:r>
          </a:p>
          <a:p>
            <a:pPr eaLnBrk="1" hangingPunct="1">
              <a:defRPr/>
            </a:pPr>
            <a:r>
              <a:rPr lang="en-US" sz="1400" dirty="0"/>
              <a:t>Figure out a trading strategy</a:t>
            </a:r>
          </a:p>
          <a:p>
            <a:pPr eaLnBrk="1" hangingPunct="1">
              <a:defRPr/>
            </a:pPr>
            <a:r>
              <a:rPr lang="en-US" sz="1400" dirty="0"/>
              <a:t>Figure out a starting strategy: what do to when you get those first (3pm) data.</a:t>
            </a:r>
          </a:p>
          <a:p>
            <a:pPr eaLnBrk="1" hangingPunct="1">
              <a:defRPr/>
            </a:pPr>
            <a:r>
              <a:rPr lang="en-US" sz="1400" dirty="0"/>
              <a:t>Understand your warm/cold start tactics</a:t>
            </a:r>
          </a:p>
          <a:p>
            <a:pPr eaLnBrk="1" hangingPunct="1">
              <a:defRPr/>
            </a:pPr>
            <a:r>
              <a:rPr lang="en-US" sz="1400" dirty="0"/>
              <a:t>Test everything.</a:t>
            </a:r>
          </a:p>
          <a:p>
            <a:pPr eaLnBrk="1" hangingPunct="1">
              <a:defRPr/>
            </a:pPr>
            <a:r>
              <a:rPr lang="en-US" sz="1400" dirty="0"/>
              <a:t>Simulate errors. Can you recover from a crash?</a:t>
            </a:r>
          </a:p>
          <a:p>
            <a:pPr eaLnBrk="1" hangingPunct="1">
              <a:defRPr/>
            </a:pPr>
            <a:r>
              <a:rPr lang="en-US" sz="1400" dirty="0"/>
              <a:t>Do full simulations of the tournament.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384440-C2DB-44A3-B4B8-BEB5420BA3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0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0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0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0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0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etc.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rules are stable. No major changes are expected.  Clarifications may occur as a result of my interaction with you. </a:t>
            </a:r>
          </a:p>
          <a:p>
            <a:r>
              <a:rPr lang="en-US" dirty="0"/>
              <a:t>Check this slide pack for this symbol </a:t>
            </a:r>
          </a:p>
          <a:p>
            <a:r>
              <a:rPr lang="en-US" dirty="0"/>
              <a:t>If something is incorrect, let me know</a:t>
            </a:r>
          </a:p>
          <a:p>
            <a:r>
              <a:rPr lang="en-US" dirty="0"/>
              <a:t>If in doubt, ask!</a:t>
            </a:r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7543800" y="4400550"/>
            <a:ext cx="1295400" cy="5143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i="1" dirty="0">
                <a:solidFill>
                  <a:schemeClr val="bg1"/>
                </a:solidFill>
              </a:rPr>
              <a:t>Recently</a:t>
            </a:r>
            <a:br>
              <a:rPr lang="en-US" sz="1200" b="1" i="1" dirty="0">
                <a:solidFill>
                  <a:schemeClr val="bg1"/>
                </a:solidFill>
              </a:rPr>
            </a:br>
            <a:r>
              <a:rPr lang="en-US" sz="1200" b="1" i="1" dirty="0">
                <a:solidFill>
                  <a:schemeClr val="bg1"/>
                </a:solidFill>
              </a:rPr>
              <a:t>edited slide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2972E4-2EEC-42D6-B67C-7B0336B3A6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Constants</a:t>
            </a:r>
          </a:p>
        </p:txBody>
      </p:sp>
      <p:sp>
        <p:nvSpPr>
          <p:cNvPr id="117763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533400" y="1200150"/>
            <a:ext cx="8610600" cy="39243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Trading days / year = 252</a:t>
            </a:r>
          </a:p>
          <a:p>
            <a:pPr eaLnBrk="1" hangingPunct="1">
              <a:defRPr/>
            </a:pPr>
            <a:r>
              <a:rPr lang="en-US" dirty="0"/>
              <a:t> Year = 365.25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A33EF0-4D52-46C3-AB7C-8F473A712C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3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And the Winner is….</a:t>
            </a:r>
          </a:p>
        </p:txBody>
      </p:sp>
      <p:pic>
        <p:nvPicPr>
          <p:cNvPr id="55300" name="Picture 6" descr="2003cham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7696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1" name="Oval 9"/>
          <p:cNvSpPr>
            <a:spLocks noChangeArrowheads="1"/>
          </p:cNvSpPr>
          <p:nvPr/>
        </p:nvSpPr>
        <p:spPr bwMode="auto">
          <a:xfrm>
            <a:off x="2764498" y="3162300"/>
            <a:ext cx="601875" cy="57150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302" name="Oval 10"/>
          <p:cNvSpPr>
            <a:spLocks noChangeArrowheads="1"/>
          </p:cNvSpPr>
          <p:nvPr/>
        </p:nvSpPr>
        <p:spPr bwMode="auto">
          <a:xfrm>
            <a:off x="3633874" y="3162300"/>
            <a:ext cx="535000" cy="51435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303" name="Oval 11"/>
          <p:cNvSpPr>
            <a:spLocks noChangeArrowheads="1"/>
          </p:cNvSpPr>
          <p:nvPr/>
        </p:nvSpPr>
        <p:spPr bwMode="auto">
          <a:xfrm>
            <a:off x="4369499" y="3048000"/>
            <a:ext cx="535000" cy="51435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304" name="Oval 12"/>
          <p:cNvSpPr>
            <a:spLocks noChangeArrowheads="1"/>
          </p:cNvSpPr>
          <p:nvPr/>
        </p:nvSpPr>
        <p:spPr bwMode="auto">
          <a:xfrm>
            <a:off x="5038249" y="3048000"/>
            <a:ext cx="535000" cy="51435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305" name="Oval 13"/>
          <p:cNvSpPr>
            <a:spLocks noChangeArrowheads="1"/>
          </p:cNvSpPr>
          <p:nvPr/>
        </p:nvSpPr>
        <p:spPr bwMode="auto">
          <a:xfrm>
            <a:off x="5573249" y="3048000"/>
            <a:ext cx="535000" cy="51435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306" name="Oval 14"/>
          <p:cNvSpPr>
            <a:spLocks noChangeArrowheads="1"/>
          </p:cNvSpPr>
          <p:nvPr/>
        </p:nvSpPr>
        <p:spPr bwMode="auto">
          <a:xfrm>
            <a:off x="6108249" y="2990850"/>
            <a:ext cx="601875" cy="62865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307" name="Rectangle 15"/>
          <p:cNvSpPr>
            <a:spLocks noChangeArrowheads="1"/>
          </p:cNvSpPr>
          <p:nvPr/>
        </p:nvSpPr>
        <p:spPr bwMode="auto">
          <a:xfrm>
            <a:off x="3098874" y="1200150"/>
            <a:ext cx="247437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Your face here.</a:t>
            </a:r>
          </a:p>
        </p:txBody>
      </p:sp>
      <p:sp>
        <p:nvSpPr>
          <p:cNvPr id="55308" name="Line 16"/>
          <p:cNvSpPr>
            <a:spLocks noChangeShapeType="1"/>
          </p:cNvSpPr>
          <p:nvPr/>
        </p:nvSpPr>
        <p:spPr bwMode="auto">
          <a:xfrm flipH="1">
            <a:off x="3165749" y="1771650"/>
            <a:ext cx="601875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5309" name="Line 17"/>
          <p:cNvSpPr>
            <a:spLocks noChangeShapeType="1"/>
          </p:cNvSpPr>
          <p:nvPr/>
        </p:nvSpPr>
        <p:spPr bwMode="auto">
          <a:xfrm flipH="1">
            <a:off x="3901374" y="1771650"/>
            <a:ext cx="13375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5310" name="Line 18"/>
          <p:cNvSpPr>
            <a:spLocks noChangeShapeType="1"/>
          </p:cNvSpPr>
          <p:nvPr/>
        </p:nvSpPr>
        <p:spPr bwMode="auto">
          <a:xfrm>
            <a:off x="4235749" y="1771650"/>
            <a:ext cx="334375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5311" name="Line 19"/>
          <p:cNvSpPr>
            <a:spLocks noChangeShapeType="1"/>
          </p:cNvSpPr>
          <p:nvPr/>
        </p:nvSpPr>
        <p:spPr bwMode="auto">
          <a:xfrm>
            <a:off x="4436374" y="1771650"/>
            <a:ext cx="735625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5312" name="Line 20"/>
          <p:cNvSpPr>
            <a:spLocks noChangeShapeType="1"/>
          </p:cNvSpPr>
          <p:nvPr/>
        </p:nvSpPr>
        <p:spPr bwMode="auto">
          <a:xfrm>
            <a:off x="4904499" y="1771650"/>
            <a:ext cx="1404375" cy="1028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5313" name="Line 21"/>
          <p:cNvSpPr>
            <a:spLocks noChangeShapeType="1"/>
          </p:cNvSpPr>
          <p:nvPr/>
        </p:nvSpPr>
        <p:spPr bwMode="auto">
          <a:xfrm>
            <a:off x="4636999" y="1771650"/>
            <a:ext cx="1003125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6E2AC1-B60F-47E3-9BE3-89A8766B8A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53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When?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See the class schedule: Thu., Apr. 25th 5-9pm</a:t>
            </a:r>
            <a:endParaRPr lang="en-US" dirty="0"/>
          </a:p>
          <a:p>
            <a:r>
              <a:rPr lang="en-US" dirty="0"/>
              <a:t>Where?</a:t>
            </a:r>
            <a:br>
              <a:rPr lang="en-US" dirty="0"/>
            </a:br>
            <a:r>
              <a:rPr lang="en-US" dirty="0"/>
              <a:t>  Third floor labs</a:t>
            </a:r>
          </a:p>
          <a:p>
            <a:r>
              <a:rPr lang="en-US" dirty="0"/>
              <a:t>Who?</a:t>
            </a:r>
            <a:br>
              <a:rPr lang="en-US" dirty="0"/>
            </a:br>
            <a:r>
              <a:rPr lang="en-US" dirty="0"/>
              <a:t>  Teams of 1-3 (max.)</a:t>
            </a:r>
          </a:p>
          <a:p>
            <a:r>
              <a:rPr lang="en-US" dirty="0"/>
              <a:t>Why?</a:t>
            </a:r>
            <a:br>
              <a:rPr lang="en-US" dirty="0"/>
            </a:br>
            <a:r>
              <a:rPr lang="en-US" dirty="0"/>
              <a:t>  It substitutes for the final</a:t>
            </a:r>
            <a:br>
              <a:rPr lang="en-US" dirty="0"/>
            </a:br>
            <a:r>
              <a:rPr lang="en-US" dirty="0"/>
              <a:t>  Overall winners will get an A+</a:t>
            </a:r>
          </a:p>
        </p:txBody>
      </p:sp>
      <p:pic>
        <p:nvPicPr>
          <p:cNvPr id="24581" name="Picture 5" descr="bridg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73959"/>
            <a:ext cx="1200150" cy="700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9BE934-9A25-4841-BFE8-B57CB293E4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252 Securities in the Tournament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12 Stocks</a:t>
            </a:r>
          </a:p>
          <a:p>
            <a:r>
              <a:rPr lang="en-US" dirty="0"/>
              <a:t>240 European options (12 stocks x 2 types x 2 expirations x 5 strike prices)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63DA7A-1C88-421F-9803-425E4B38BE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dirty="0">
                <a:solidFill>
                  <a:srgbClr val="C00000"/>
                </a:solidFill>
              </a:rPr>
              <a:t>Initial Positions (IP)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 Positions are </a:t>
            </a:r>
            <a:r>
              <a:rPr lang="en-US" dirty="0">
                <a:solidFill>
                  <a:srgbClr val="C00000"/>
                </a:solidFill>
              </a:rPr>
              <a:t>illiquid</a:t>
            </a:r>
            <a:r>
              <a:rPr lang="en-US" dirty="0"/>
              <a:t>. You cannot change your </a:t>
            </a:r>
            <a:r>
              <a:rPr lang="en-US" dirty="0">
                <a:solidFill>
                  <a:schemeClr val="accent2"/>
                </a:solidFill>
              </a:rPr>
              <a:t>net</a:t>
            </a:r>
            <a:r>
              <a:rPr lang="en-US" dirty="0"/>
              <a:t> position on the tickers/symbols in your IP.  That means that </a:t>
            </a:r>
            <a:r>
              <a:rPr lang="en-US" dirty="0">
                <a:solidFill>
                  <a:srgbClr val="C00000"/>
                </a:solidFill>
              </a:rPr>
              <a:t>you cannot trade the symbols in IP</a:t>
            </a:r>
            <a:r>
              <a:rPr lang="en-US" dirty="0"/>
              <a:t>.</a:t>
            </a:r>
          </a:p>
          <a:p>
            <a:r>
              <a:rPr lang="en-US" dirty="0"/>
              <a:t>However, you must cash / pay dividends for the IP stocks, and may exercise IP options.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8763000" y="4857750"/>
            <a:ext cx="152400" cy="152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BA1442-1ED4-469B-AD97-95039C7B4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7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dirty="0">
                <a:solidFill>
                  <a:srgbClr val="C00000"/>
                </a:solidFill>
              </a:rPr>
              <a:t>Acquired Positions (AP)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Stock and options that you have traded.</a:t>
            </a:r>
          </a:p>
          <a:p>
            <a:r>
              <a:rPr lang="en-US" dirty="0"/>
              <a:t>Can be long or short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CE7BF5-D60D-4B72-A985-E16C1BCF52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2"/>
                </a:solidFill>
              </a:rPr>
              <a:t>Total Portfolio Value (TPV) 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sz="quarter" idx="4294967295"/>
          </p:nvPr>
        </p:nvSpPr>
        <p:spPr>
          <a:xfrm>
            <a:off x="457200" y="1123950"/>
            <a:ext cx="8534400" cy="371475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		Total value of your IP at </a:t>
            </a:r>
            <a:r>
              <a:rPr lang="en-US" sz="2400" dirty="0" err="1"/>
              <a:t>mtm</a:t>
            </a:r>
            <a:r>
              <a:rPr lang="en-US" sz="2400" dirty="0"/>
              <a:t> 	+ 				Total value of your AP at </a:t>
            </a:r>
            <a:r>
              <a:rPr lang="en-US" sz="2400" dirty="0" err="1"/>
              <a:t>mtm</a:t>
            </a:r>
            <a:r>
              <a:rPr lang="en-US" sz="2400" dirty="0"/>
              <a:t>	+ 				Capital account			=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		</a:t>
            </a:r>
            <a:r>
              <a:rPr lang="en-US" sz="2400" b="1" dirty="0">
                <a:solidFill>
                  <a:srgbClr val="C00000"/>
                </a:solidFill>
              </a:rPr>
              <a:t>Total Portfolio Value (TPV)</a:t>
            </a:r>
            <a:r>
              <a:rPr lang="en-US" sz="2400" dirty="0"/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Mtm = Mark to market = (bid + ask) / 2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0" y="2495550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A81DA0-570B-425E-93C3-D6E03BD05F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5F2A-4AE5-48F7-ACC7-34D4F5E8A8B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gitalInnovation oct2013blue">
  <a:themeElements>
    <a:clrScheme name="Custom 1">
      <a:dk1>
        <a:srgbClr val="151515"/>
      </a:dk1>
      <a:lt1>
        <a:srgbClr val="FFFFFF"/>
      </a:lt1>
      <a:dk2>
        <a:srgbClr val="336699"/>
      </a:dk2>
      <a:lt2>
        <a:srgbClr val="FFFFFF"/>
      </a:lt2>
      <a:accent1>
        <a:srgbClr val="002060"/>
      </a:accent1>
      <a:accent2>
        <a:srgbClr val="C00000"/>
      </a:accent2>
      <a:accent3>
        <a:srgbClr val="00B050"/>
      </a:accent3>
      <a:accent4>
        <a:srgbClr val="FFFF00"/>
      </a:accent4>
      <a:accent5>
        <a:srgbClr val="FFC000"/>
      </a:accent5>
      <a:accent6>
        <a:srgbClr val="00B0F0"/>
      </a:accent6>
      <a:hlink>
        <a:srgbClr val="002060"/>
      </a:hlink>
      <a:folHlink>
        <a:srgbClr val="7030A0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DigitalInnovation oct2013blue</Template>
  <TotalTime>8807</TotalTime>
  <Words>2250</Words>
  <Application>Microsoft Office PowerPoint</Application>
  <PresentationFormat>On-screen Show (16:9)</PresentationFormat>
  <Paragraphs>339</Paragraphs>
  <Slides>44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Calibri</vt:lpstr>
      <vt:lpstr>Segoe UI Light</vt:lpstr>
      <vt:lpstr>Segoe UI Semilight</vt:lpstr>
      <vt:lpstr>Symbol</vt:lpstr>
      <vt:lpstr>Tahoma</vt:lpstr>
      <vt:lpstr>Wingdings</vt:lpstr>
      <vt:lpstr>DigitalInnovation oct2013blue</vt:lpstr>
      <vt:lpstr> Welcome to the 25th McIntire  Hedge Tournament</vt:lpstr>
      <vt:lpstr>List of contents</vt:lpstr>
      <vt:lpstr>Hedge Tournament</vt:lpstr>
      <vt:lpstr>Learning Objectives</vt:lpstr>
      <vt:lpstr>Logistics</vt:lpstr>
      <vt:lpstr>252 Securities in the Tournament</vt:lpstr>
      <vt:lpstr>Your Initial Positions (IP)</vt:lpstr>
      <vt:lpstr>Your Acquired Positions (AP)</vt:lpstr>
      <vt:lpstr>Total Portfolio Value (TPV) </vt:lpstr>
      <vt:lpstr>WINNING THE TORNAMENT</vt:lpstr>
      <vt:lpstr>Target Portfolio Value (TaTPV)</vt:lpstr>
      <vt:lpstr>Objective: Minimize risk while producing a target rate of return.</vt:lpstr>
      <vt:lpstr>Tournament Winners</vt:lpstr>
      <vt:lpstr>Tournament Winners</vt:lpstr>
      <vt:lpstr>TRADING</vt:lpstr>
      <vt:lpstr>Basic Architecture</vt:lpstr>
      <vt:lpstr>Trade Execution</vt:lpstr>
      <vt:lpstr>Types of Trades Transaction Codes</vt:lpstr>
      <vt:lpstr>Trades</vt:lpstr>
      <vt:lpstr>Transaction Costs</vt:lpstr>
      <vt:lpstr>Transactions and Trades</vt:lpstr>
      <vt:lpstr>Tournament Timeline</vt:lpstr>
      <vt:lpstr>Trades – The fine print</vt:lpstr>
      <vt:lpstr>Data Dictionary for Transactions</vt:lpstr>
      <vt:lpstr>What To Trade?</vt:lpstr>
      <vt:lpstr>ACCOUNTING</vt:lpstr>
      <vt:lpstr>Bookkeeping</vt:lpstr>
      <vt:lpstr>Pricing Models</vt:lpstr>
      <vt:lpstr>Dividends</vt:lpstr>
      <vt:lpstr>Exercising Options</vt:lpstr>
      <vt:lpstr>Interest</vt:lpstr>
      <vt:lpstr>Margins</vt:lpstr>
      <vt:lpstr>Short Positions – The fine print</vt:lpstr>
      <vt:lpstr>TECHNOLOGY</vt:lpstr>
      <vt:lpstr>DataBase Structure (datamodel)</vt:lpstr>
      <vt:lpstr>RECOMMENDATIONS</vt:lpstr>
      <vt:lpstr>Team Roles</vt:lpstr>
      <vt:lpstr>Recommendations</vt:lpstr>
      <vt:lpstr>Grounds for Penalties</vt:lpstr>
      <vt:lpstr>Suggested To Do List</vt:lpstr>
      <vt:lpstr>Notes etc.</vt:lpstr>
      <vt:lpstr>Constants</vt:lpstr>
      <vt:lpstr>And the Winner is….</vt:lpstr>
      <vt:lpstr>PowerPoint Presentation</vt:lpstr>
    </vt:vector>
  </TitlesOfParts>
  <Company>University of Virginia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Hedging Tournament</dc:title>
  <dc:creator>Stefano</dc:creator>
  <cp:lastModifiedBy>Grazioli, Stefano (sg6m)</cp:lastModifiedBy>
  <cp:revision>622</cp:revision>
  <dcterms:created xsi:type="dcterms:W3CDTF">2003-03-25T02:05:05Z</dcterms:created>
  <dcterms:modified xsi:type="dcterms:W3CDTF">2024-03-13T00:48:35Z</dcterms:modified>
</cp:coreProperties>
</file>