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26"/>
  </p:notesMasterIdLst>
  <p:handoutMasterIdLst>
    <p:handoutMasterId r:id="rId27"/>
  </p:handoutMasterIdLst>
  <p:sldIdLst>
    <p:sldId id="342" r:id="rId2"/>
    <p:sldId id="257" r:id="rId3"/>
    <p:sldId id="331" r:id="rId4"/>
    <p:sldId id="454" r:id="rId5"/>
    <p:sldId id="572" r:id="rId6"/>
    <p:sldId id="443" r:id="rId7"/>
    <p:sldId id="318" r:id="rId8"/>
    <p:sldId id="408" r:id="rId9"/>
    <p:sldId id="436" r:id="rId10"/>
    <p:sldId id="452" r:id="rId11"/>
    <p:sldId id="263" r:id="rId12"/>
    <p:sldId id="456" r:id="rId13"/>
    <p:sldId id="457" r:id="rId14"/>
    <p:sldId id="453" r:id="rId15"/>
    <p:sldId id="446" r:id="rId16"/>
    <p:sldId id="447" r:id="rId17"/>
    <p:sldId id="323" r:id="rId18"/>
    <p:sldId id="455" r:id="rId19"/>
    <p:sldId id="449" r:id="rId20"/>
    <p:sldId id="261" r:id="rId21"/>
    <p:sldId id="450" r:id="rId22"/>
    <p:sldId id="448" r:id="rId23"/>
    <p:sldId id="335" r:id="rId24"/>
    <p:sldId id="442" r:id="rId2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3621B"/>
    <a:srgbClr val="0270C7"/>
    <a:srgbClr val="262626"/>
    <a:srgbClr val="0271CB"/>
    <a:srgbClr val="FFCC00"/>
    <a:srgbClr val="FFCC99"/>
    <a:srgbClr val="4472C4"/>
    <a:srgbClr val="66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2322" autoAdjust="0"/>
  </p:normalViewPr>
  <p:slideViewPr>
    <p:cSldViewPr>
      <p:cViewPr varScale="1">
        <p:scale>
          <a:sx n="209" d="100"/>
          <a:sy n="209" d="100"/>
        </p:scale>
        <p:origin x="3012" y="4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4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1FF980D6-0FB7-4DEC-80F6-43F33AB178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47D93BC8-CA4C-463A-8D11-3AE1F901FA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38DDF-B768-4586-8905-534B33439EF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female UVA student coding in SQL</a:t>
            </a:r>
          </a:p>
        </p:txBody>
      </p:sp>
    </p:spTree>
    <p:extLst>
      <p:ext uri="{BB962C8B-B14F-4D97-AF65-F5344CB8AC3E}">
        <p14:creationId xmlns:p14="http://schemas.microsoft.com/office/powerpoint/2010/main" val="446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44" indent="-1706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ABC15-1525-7D4B-B5A5-197DDA9131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3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15C9-A152-4EC0-816F-094971B68E6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8" tIns="44445" rIns="90478" bIns="444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15C9-A152-4EC0-816F-094971B68E6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8" tIns="44445" rIns="90478" bIns="444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65075-28A8-4EE1-A35D-8A303DB1250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9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65075-28A8-4EE1-A35D-8A303DB1250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9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93897-9DEB-4034-9470-B047D71ECF0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46019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4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8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1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9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86295"/>
            <a:ext cx="8763000" cy="48538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and Text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04800" y="895350"/>
            <a:ext cx="8763000" cy="39624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 vert="horz" lIns="45720" tIns="45720" rIns="45720" bIns="45720" rtlCol="0" anchor="b"/>
          <a:lstStyle>
            <a:lvl1pPr algn="ctr">
              <a:defRPr lang="en-US" sz="1000" b="1" smtClean="0"/>
            </a:lvl1pPr>
          </a:lstStyle>
          <a:p>
            <a:fld id="{F72A5AEF-AE45-44AF-BA0B-2587CD2AC5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B0B9-203D-4C42-B2CF-FDEFFD4BD9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4933951"/>
            <a:ext cx="8763000" cy="155948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solidFill>
                  <a:srgbClr val="012158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>
                <a:latin typeface="+mn-lt"/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693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2191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0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D870378-0933-D332-71F6-B3D518567FEF}"/>
              </a:ext>
            </a:extLst>
          </p:cNvPr>
          <p:cNvGrpSpPr/>
          <p:nvPr userDrawn="1"/>
        </p:nvGrpSpPr>
        <p:grpSpPr>
          <a:xfrm>
            <a:off x="1117211" y="4724364"/>
            <a:ext cx="482989" cy="353614"/>
            <a:chOff x="7620000" y="3943350"/>
            <a:chExt cx="981505" cy="914172"/>
          </a:xfrm>
        </p:grpSpPr>
        <p:pic>
          <p:nvPicPr>
            <p:cNvPr id="6" name="Picture 5" descr="C:\Documents and Settings\HP_Administrator\Local Settings\Temporary Internet Files\Content.IE5\ZPR27KEL\MCj04325650000[1].png">
              <a:extLst>
                <a:ext uri="{FF2B5EF4-FFF2-40B4-BE49-F238E27FC236}">
                  <a16:creationId xmlns:a16="http://schemas.microsoft.com/office/drawing/2014/main" id="{ED1BCA1E-6BC3-13E6-FD42-8F43D2EA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943350"/>
              <a:ext cx="914172" cy="914172"/>
            </a:xfrm>
            <a:prstGeom prst="rect">
              <a:avLst/>
            </a:prstGeom>
            <a:noFill/>
          </p:spPr>
        </p:pic>
        <p:sp>
          <p:nvSpPr>
            <p:cNvPr id="7" name="Circular Arrow 39">
              <a:extLst>
                <a:ext uri="{FF2B5EF4-FFF2-40B4-BE49-F238E27FC236}">
                  <a16:creationId xmlns:a16="http://schemas.microsoft.com/office/drawing/2014/main" id="{1B2DA7D9-DD3F-ED9B-5747-8E29816D8984}"/>
                </a:ext>
              </a:extLst>
            </p:cNvPr>
            <p:cNvSpPr/>
            <p:nvPr/>
          </p:nvSpPr>
          <p:spPr bwMode="auto">
            <a:xfrm rot="607051">
              <a:off x="7763305" y="4010455"/>
              <a:ext cx="838200" cy="838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93624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8" name="Picture 3" descr="C:\Users\Stefano\AppData\Local\Microsoft\Windows\Temporary Internet Files\Content.IE5\J816U1AR\MC900434837[1].png">
            <a:extLst>
              <a:ext uri="{FF2B5EF4-FFF2-40B4-BE49-F238E27FC236}">
                <a16:creationId xmlns:a16="http://schemas.microsoft.com/office/drawing/2014/main" id="{6BECCB1E-2CFB-BF3D-BA3E-530CCAAFD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5" y="4710671"/>
            <a:ext cx="44944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D89CC53-E642-CF2A-A6E9-6C4D53534D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5"/>
          <a:stretch/>
        </p:blipFill>
        <p:spPr bwMode="auto">
          <a:xfrm>
            <a:off x="2162084" y="4762817"/>
            <a:ext cx="275956" cy="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tefano\AppData\Local\Microsoft\Windows\Temporary Internet Files\Content.IE5\OUISOQB1\MC900156053[1].wmf">
            <a:extLst>
              <a:ext uri="{FF2B5EF4-FFF2-40B4-BE49-F238E27FC236}">
                <a16:creationId xmlns:a16="http://schemas.microsoft.com/office/drawing/2014/main" id="{AD791CA7-702A-DEAD-DCEB-A6BD7676A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58" y="4762816"/>
            <a:ext cx="242230" cy="2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8C515-111E-2438-1C6B-D38C17250956}"/>
              </a:ext>
            </a:extLst>
          </p:cNvPr>
          <p:cNvGrpSpPr/>
          <p:nvPr userDrawn="1"/>
        </p:nvGrpSpPr>
        <p:grpSpPr>
          <a:xfrm>
            <a:off x="381001" y="4805921"/>
            <a:ext cx="685799" cy="190500"/>
            <a:chOff x="2312856" y="3867150"/>
            <a:chExt cx="2206899" cy="1067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D30D86-6F32-72E8-B213-E2A20075C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72" t="5835" r="10564" b="14384"/>
            <a:stretch/>
          </p:blipFill>
          <p:spPr>
            <a:xfrm>
              <a:off x="2312856" y="3867150"/>
              <a:ext cx="2206899" cy="10678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373721-A11E-0DAA-39AC-A8F3A7422D01}"/>
                </a:ext>
              </a:extLst>
            </p:cNvPr>
            <p:cNvSpPr/>
            <p:nvPr/>
          </p:nvSpPr>
          <p:spPr>
            <a:xfrm rot="493847">
              <a:off x="2482692" y="4127399"/>
              <a:ext cx="1726133" cy="522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33CC"/>
                  </a:solidFill>
                  <a:effectLst/>
                </a:rPr>
                <a:t>Your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1501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37687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 userDrawn="1"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2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 userDrawn="1"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3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s.comm.virginia.edu/Comm3220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https://www.w3schools.com/sql/default.asp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ebs.comm.virginia.edu/Comm3220/Wini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4A10CF-F997-992F-DF58-5DA605B4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If you have not already done it….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423D3-17A6-C8AD-F22C-33509EE194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895350"/>
            <a:ext cx="8534400" cy="3962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https://webs.comm.virginia.edu/Comm3220/</a:t>
            </a:r>
            <a:endParaRPr lang="en-US" sz="2800" dirty="0"/>
          </a:p>
          <a:p>
            <a:r>
              <a:rPr lang="en-US" sz="2800" dirty="0"/>
              <a:t>Click “</a:t>
            </a:r>
            <a:r>
              <a:rPr lang="en-US" sz="2800" dirty="0" err="1"/>
              <a:t>myFiles</a:t>
            </a:r>
            <a:r>
              <a:rPr lang="en-US" sz="2800" dirty="0"/>
              <a:t>”</a:t>
            </a:r>
          </a:p>
          <a:p>
            <a:r>
              <a:rPr lang="en-US" sz="2800" dirty="0"/>
              <a:t>Enter </a:t>
            </a:r>
            <a:r>
              <a:rPr lang="en-US" sz="28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your UVA userID </a:t>
            </a:r>
            <a:r>
              <a:rPr lang="en-US" sz="2800" dirty="0"/>
              <a:t>and “</a:t>
            </a:r>
            <a:r>
              <a:rPr lang="en-US" sz="28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DM4DM</a:t>
            </a:r>
            <a:r>
              <a:rPr lang="en-US" sz="2800" dirty="0"/>
              <a:t>” as password</a:t>
            </a:r>
          </a:p>
          <a:p>
            <a:r>
              <a:rPr lang="en-US" sz="2800" dirty="0"/>
              <a:t>Complete the</a:t>
            </a:r>
            <a:br>
              <a:rPr lang="en-US" sz="2800" dirty="0"/>
            </a:br>
            <a:r>
              <a:rPr lang="en-US" sz="2800" dirty="0"/>
              <a:t>registration to</a:t>
            </a:r>
            <a:br>
              <a:rPr lang="en-US" sz="2800" dirty="0"/>
            </a:br>
            <a:r>
              <a:rPr lang="en-US" sz="2800" dirty="0"/>
              <a:t>COMM 3200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(We do not</a:t>
            </a:r>
            <a:br>
              <a:rPr lang="en-US" sz="2800" dirty="0"/>
            </a:br>
            <a:r>
              <a:rPr lang="en-US" sz="2800" dirty="0"/>
              <a:t>use Canvas)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D3E2-3039-A3F1-F502-B7E0D6E6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79" b="11153"/>
          <a:stretch>
            <a:fillRect/>
          </a:stretch>
        </p:blipFill>
        <p:spPr>
          <a:xfrm>
            <a:off x="3388622" y="2419350"/>
            <a:ext cx="5602978" cy="25908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0620C04-65F9-868E-6FA4-EB3F39C24148}"/>
              </a:ext>
            </a:extLst>
          </p:cNvPr>
          <p:cNvSpPr/>
          <p:nvPr/>
        </p:nvSpPr>
        <p:spPr>
          <a:xfrm flipH="1">
            <a:off x="6400800" y="2601660"/>
            <a:ext cx="681318" cy="5497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21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8F22A-D8AC-4D8E-A2E2-47D70EE6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went well. Now what?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1A80A3-7D44-4D78-B1D6-A1D3A7AAC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Figure out where is the data and how to get it (tools, servers, connections…)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Understand the data</a:t>
            </a:r>
            <a:br>
              <a:rPr lang="en-US" dirty="0"/>
            </a:br>
            <a:r>
              <a:rPr lang="en-US" dirty="0"/>
              <a:t>(names, meanings, organization)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Create SQL queries to get the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CF12-E82F-439D-BC6B-F8B663A06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ask about accessing the DB at your firm (the </a:t>
            </a:r>
            <a:r>
              <a:rPr lang="en-US" dirty="0">
                <a:solidFill>
                  <a:srgbClr val="E3621B"/>
                </a:solidFill>
              </a:rPr>
              <a:t>DB architecture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4361" name="AutoShape 25"/>
          <p:cNvCxnSpPr>
            <a:cxnSpLocks noChangeShapeType="1"/>
            <a:stCxn id="14340" idx="3"/>
          </p:cNvCxnSpPr>
          <p:nvPr/>
        </p:nvCxnSpPr>
        <p:spPr bwMode="auto">
          <a:xfrm>
            <a:off x="1543592" y="2616388"/>
            <a:ext cx="3085016" cy="6598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</p:spPr>
      </p:cxn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00592" y="2275869"/>
            <a:ext cx="1143000" cy="68103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You</a:t>
            </a:r>
          </a:p>
          <a:p>
            <a:pPr algn="ctr" eaLnBrk="0" hangingPunct="0"/>
            <a:r>
              <a:rPr lang="en-US" sz="1400" b="1" dirty="0">
                <a:solidFill>
                  <a:srgbClr val="FFFFFF"/>
                </a:solidFill>
              </a:rPr>
              <a:t>(&amp; me)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981488" y="1429624"/>
            <a:ext cx="85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effectLst/>
              </a:rPr>
              <a:t>SQL</a:t>
            </a: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1465953" y="1891289"/>
            <a:ext cx="353469" cy="659838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51938" y="3179229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effectLst/>
              </a:rPr>
              <a:t>Your computer or</a:t>
            </a:r>
            <a:br>
              <a:rPr lang="en-US" sz="1200" b="1" dirty="0">
                <a:solidFill>
                  <a:srgbClr val="0070C0"/>
                </a:solidFill>
                <a:effectLst/>
              </a:rPr>
            </a:br>
            <a:r>
              <a:rPr lang="en-US" sz="1200" b="1" dirty="0">
                <a:solidFill>
                  <a:srgbClr val="0070C0"/>
                </a:solidFill>
                <a:effectLst/>
              </a:rPr>
              <a:t>a lab computer running Microsoft’s ADS:</a:t>
            </a:r>
            <a:br>
              <a:rPr lang="en-US" sz="1200" b="1" dirty="0">
                <a:solidFill>
                  <a:srgbClr val="0070C0"/>
                </a:solidFill>
                <a:effectLst/>
              </a:rPr>
            </a:br>
            <a:r>
              <a:rPr lang="en-US" sz="1200" b="1" dirty="0">
                <a:solidFill>
                  <a:srgbClr val="0070C0"/>
                </a:solidFill>
                <a:effectLst/>
              </a:rPr>
              <a:t>AZURE DATA STUDIO</a:t>
            </a:r>
          </a:p>
        </p:txBody>
      </p:sp>
      <p:pic>
        <p:nvPicPr>
          <p:cNvPr id="1026" name="Picture 2" descr="Azure Data Studio (@AzureDataStudio) | Twitter">
            <a:extLst>
              <a:ext uri="{FF2B5EF4-FFF2-40B4-BE49-F238E27FC236}">
                <a16:creationId xmlns:a16="http://schemas.microsoft.com/office/drawing/2014/main" id="{9B621E51-AD02-4784-A3A3-8736B417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53" y="2150768"/>
            <a:ext cx="945875" cy="983524"/>
          </a:xfrm>
          <a:prstGeom prst="rect">
            <a:avLst/>
          </a:prstGeom>
          <a:noFill/>
          <a:ln w="38100">
            <a:solidFill>
              <a:srgbClr val="0271CB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7">
            <a:extLst>
              <a:ext uri="{FF2B5EF4-FFF2-40B4-BE49-F238E27FC236}">
                <a16:creationId xmlns:a16="http://schemas.microsoft.com/office/drawing/2014/main" id="{64C14F4D-AA94-4B7E-B7EB-A9AA0D9BA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854" y="2131123"/>
            <a:ext cx="654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270C7"/>
                </a:solidFill>
                <a:effectLst/>
              </a:rPr>
              <a:t>ADS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85D4CF-079C-413D-841C-D2BD40E73C71}"/>
              </a:ext>
            </a:extLst>
          </p:cNvPr>
          <p:cNvGrpSpPr/>
          <p:nvPr/>
        </p:nvGrpSpPr>
        <p:grpSpPr>
          <a:xfrm>
            <a:off x="2408009" y="1451321"/>
            <a:ext cx="6628316" cy="3606918"/>
            <a:chOff x="2408009" y="1451321"/>
            <a:chExt cx="6628316" cy="3606918"/>
          </a:xfrm>
        </p:grpSpPr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5F6ED65F-106D-4D35-99F6-D04B4B85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009" y="4781240"/>
              <a:ext cx="1218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Azure Cloud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39E8C9-7640-4365-A8B4-F62A9A98636E}"/>
                </a:ext>
              </a:extLst>
            </p:cNvPr>
            <p:cNvSpPr/>
            <p:nvPr/>
          </p:nvSpPr>
          <p:spPr>
            <a:xfrm>
              <a:off x="3626125" y="1451321"/>
              <a:ext cx="5410200" cy="350278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14642-80B8-43DF-DE80-354DF99241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A53C4-D0CF-1528-09FE-9D3BC8DD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ask about accessing the DB at SmallBank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4361" name="AutoShape 25"/>
          <p:cNvCxnSpPr>
            <a:cxnSpLocks noChangeShapeType="1"/>
            <a:stCxn id="14340" idx="3"/>
          </p:cNvCxnSpPr>
          <p:nvPr/>
        </p:nvCxnSpPr>
        <p:spPr bwMode="auto">
          <a:xfrm>
            <a:off x="1543592" y="2616388"/>
            <a:ext cx="3085016" cy="6598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</p:spPr>
      </p:cxn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00592" y="2275869"/>
            <a:ext cx="1143000" cy="68103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You</a:t>
            </a:r>
          </a:p>
          <a:p>
            <a:pPr algn="ctr" eaLnBrk="0" hangingPunct="0"/>
            <a:r>
              <a:rPr lang="en-US" sz="1400" b="1" dirty="0">
                <a:solidFill>
                  <a:srgbClr val="FFFFFF"/>
                </a:solidFill>
              </a:rPr>
              <a:t>(&amp; me)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981488" y="1429624"/>
            <a:ext cx="85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effectLst/>
              </a:rPr>
              <a:t>SQL</a:t>
            </a: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1465953" y="1891289"/>
            <a:ext cx="353469" cy="659838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51938" y="3179229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effectLst/>
              </a:rPr>
              <a:t>Your computer or</a:t>
            </a:r>
            <a:br>
              <a:rPr lang="en-US" sz="1200" b="1" dirty="0">
                <a:solidFill>
                  <a:srgbClr val="0070C0"/>
                </a:solidFill>
                <a:effectLst/>
              </a:rPr>
            </a:br>
            <a:r>
              <a:rPr lang="en-US" sz="1200" b="1" dirty="0">
                <a:solidFill>
                  <a:srgbClr val="0070C0"/>
                </a:solidFill>
                <a:effectLst/>
              </a:rPr>
              <a:t>a lab computer running Microsoft’s ADS:</a:t>
            </a:r>
            <a:br>
              <a:rPr lang="en-US" sz="1200" b="1" dirty="0">
                <a:solidFill>
                  <a:srgbClr val="0070C0"/>
                </a:solidFill>
                <a:effectLst/>
              </a:rPr>
            </a:br>
            <a:r>
              <a:rPr lang="en-US" sz="1200" b="1" dirty="0">
                <a:solidFill>
                  <a:srgbClr val="0070C0"/>
                </a:solidFill>
                <a:effectLst/>
              </a:rPr>
              <a:t>AZURE DATA STUDIO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AC76A0-71A2-49AF-AA29-0FBA25AEFD19}"/>
              </a:ext>
            </a:extLst>
          </p:cNvPr>
          <p:cNvGrpSpPr/>
          <p:nvPr/>
        </p:nvGrpSpPr>
        <p:grpSpPr>
          <a:xfrm>
            <a:off x="4038600" y="1580946"/>
            <a:ext cx="4933294" cy="3089826"/>
            <a:chOff x="4038600" y="1580946"/>
            <a:chExt cx="4933294" cy="3396009"/>
          </a:xfrm>
        </p:grpSpPr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4038600" y="4469542"/>
              <a:ext cx="2767104" cy="50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0B050"/>
                  </a:solidFill>
                  <a:effectLst/>
                </a:rPr>
                <a:t>Server</a:t>
              </a:r>
            </a:p>
            <a:p>
              <a:pPr algn="l"/>
              <a:r>
                <a:rPr lang="en-US" sz="1200" b="1" dirty="0">
                  <a:solidFill>
                    <a:srgbClr val="00B050"/>
                  </a:solidFill>
                  <a:effectLst/>
                </a:rPr>
                <a:t>F-sg6m-s4.comm.virginia.edu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094A11-3EED-46AC-A17A-8175E26AFC83}"/>
                </a:ext>
              </a:extLst>
            </p:cNvPr>
            <p:cNvSpPr/>
            <p:nvPr/>
          </p:nvSpPr>
          <p:spPr>
            <a:xfrm>
              <a:off x="4191000" y="1580946"/>
              <a:ext cx="4780894" cy="28657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1026" name="Picture 2" descr="Azure Data Studio (@AzureDataStudio) | Twitter">
            <a:extLst>
              <a:ext uri="{FF2B5EF4-FFF2-40B4-BE49-F238E27FC236}">
                <a16:creationId xmlns:a16="http://schemas.microsoft.com/office/drawing/2014/main" id="{9B621E51-AD02-4784-A3A3-8736B417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53" y="2150768"/>
            <a:ext cx="945875" cy="983524"/>
          </a:xfrm>
          <a:prstGeom prst="rect">
            <a:avLst/>
          </a:prstGeom>
          <a:noFill/>
          <a:ln w="38100">
            <a:solidFill>
              <a:srgbClr val="0271CB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7">
            <a:extLst>
              <a:ext uri="{FF2B5EF4-FFF2-40B4-BE49-F238E27FC236}">
                <a16:creationId xmlns:a16="http://schemas.microsoft.com/office/drawing/2014/main" id="{64C14F4D-AA94-4B7E-B7EB-A9AA0D9BA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854" y="2131123"/>
            <a:ext cx="654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270C7"/>
                </a:solidFill>
                <a:effectLst/>
              </a:rPr>
              <a:t>ADS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964AD2-52F6-47C5-BEC5-72E934A5C214}"/>
              </a:ext>
            </a:extLst>
          </p:cNvPr>
          <p:cNvGrpSpPr/>
          <p:nvPr/>
        </p:nvGrpSpPr>
        <p:grpSpPr>
          <a:xfrm>
            <a:off x="6084232" y="1637610"/>
            <a:ext cx="2831909" cy="2548931"/>
            <a:chOff x="6084232" y="1637610"/>
            <a:chExt cx="2831909" cy="2548931"/>
          </a:xfrm>
        </p:grpSpPr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7315200" y="1803372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COMM 3220</a:t>
              </a: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7235773" y="3567915"/>
              <a:ext cx="1676400" cy="61862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tx1"/>
                  </a:solidFill>
                  <a:effectLst/>
                </a:rPr>
                <a:t>SmallBank DB</a:t>
              </a:r>
            </a:p>
          </p:txBody>
        </p:sp>
        <p:cxnSp>
          <p:nvCxnSpPr>
            <p:cNvPr id="14359" name="AutoShape 23"/>
            <p:cNvCxnSpPr>
              <a:cxnSpLocks noChangeShapeType="1"/>
              <a:stCxn id="14354" idx="3"/>
              <a:endCxn id="14347" idx="2"/>
            </p:cNvCxnSpPr>
            <p:nvPr/>
          </p:nvCxnSpPr>
          <p:spPr bwMode="auto">
            <a:xfrm flipV="1">
              <a:off x="6705600" y="2096980"/>
              <a:ext cx="609600" cy="106552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23"/>
            <p:cNvCxnSpPr>
              <a:cxnSpLocks noChangeShapeType="1"/>
              <a:endCxn id="14349" idx="2"/>
            </p:cNvCxnSpPr>
            <p:nvPr/>
          </p:nvCxnSpPr>
          <p:spPr bwMode="auto">
            <a:xfrm rot="16200000" flipH="1">
              <a:off x="6690541" y="3331996"/>
              <a:ext cx="861866" cy="228598"/>
            </a:xfrm>
            <a:prstGeom prst="bentConnector2">
              <a:avLst/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5D35875F-26F7-4BF3-9167-665DED88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941" y="2462207"/>
              <a:ext cx="1600200" cy="1027628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World Wide Importers</a:t>
              </a:r>
            </a:p>
          </p:txBody>
        </p:sp>
        <p:cxnSp>
          <p:nvCxnSpPr>
            <p:cNvPr id="43" name="AutoShape 23">
              <a:extLst>
                <a:ext uri="{FF2B5EF4-FFF2-40B4-BE49-F238E27FC236}">
                  <a16:creationId xmlns:a16="http://schemas.microsoft.com/office/drawing/2014/main" id="{E8A3DDFC-0839-4441-AB99-AF57096FC13C}"/>
                </a:ext>
              </a:extLst>
            </p:cNvPr>
            <p:cNvCxnSpPr>
              <a:cxnSpLocks noChangeShapeType="1"/>
              <a:endCxn id="42" idx="2"/>
            </p:cNvCxnSpPr>
            <p:nvPr/>
          </p:nvCxnSpPr>
          <p:spPr bwMode="auto">
            <a:xfrm flipV="1">
              <a:off x="7011141" y="2976021"/>
              <a:ext cx="304800" cy="7701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1CEA0412-F220-4956-955E-3332D181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232" y="1637610"/>
              <a:ext cx="8939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  <a:effectLst/>
                </a:rPr>
                <a:t>A DB file(s)</a:t>
              </a: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0928F85E-5189-4AE7-9621-FC7F549F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4516" y="1803371"/>
              <a:ext cx="558611" cy="156953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85D4CF-079C-413D-841C-D2BD40E73C71}"/>
              </a:ext>
            </a:extLst>
          </p:cNvPr>
          <p:cNvGrpSpPr/>
          <p:nvPr/>
        </p:nvGrpSpPr>
        <p:grpSpPr>
          <a:xfrm>
            <a:off x="2408009" y="1451321"/>
            <a:ext cx="6628316" cy="3606918"/>
            <a:chOff x="2408009" y="1451321"/>
            <a:chExt cx="6628316" cy="3606918"/>
          </a:xfrm>
        </p:grpSpPr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5F6ED65F-106D-4D35-99F6-D04B4B85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009" y="4781240"/>
              <a:ext cx="1218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Azure Cloud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39E8C9-7640-4365-A8B4-F62A9A98636E}"/>
                </a:ext>
              </a:extLst>
            </p:cNvPr>
            <p:cNvSpPr/>
            <p:nvPr/>
          </p:nvSpPr>
          <p:spPr>
            <a:xfrm>
              <a:off x="3626125" y="1451321"/>
              <a:ext cx="5410200" cy="350278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953114-3EF6-4F47-8485-5E890928A88A}"/>
              </a:ext>
            </a:extLst>
          </p:cNvPr>
          <p:cNvGrpSpPr/>
          <p:nvPr/>
        </p:nvGrpSpPr>
        <p:grpSpPr>
          <a:xfrm>
            <a:off x="4374117" y="1657350"/>
            <a:ext cx="2331483" cy="2051273"/>
            <a:chOff x="4374117" y="1657350"/>
            <a:chExt cx="2331483" cy="20512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E62109-4A51-4C56-B371-F29581FE4F9D}"/>
                </a:ext>
              </a:extLst>
            </p:cNvPr>
            <p:cNvGrpSpPr/>
            <p:nvPr/>
          </p:nvGrpSpPr>
          <p:grpSpPr>
            <a:xfrm>
              <a:off x="4374117" y="1657350"/>
              <a:ext cx="2331483" cy="2051273"/>
              <a:chOff x="4374117" y="1657350"/>
              <a:chExt cx="2331483" cy="2051273"/>
            </a:xfrm>
          </p:grpSpPr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4495800" y="2616388"/>
                <a:ext cx="2209800" cy="1092235"/>
              </a:xfrm>
              <a:prstGeom prst="rect">
                <a:avLst/>
              </a:prstGeom>
              <a:solidFill>
                <a:srgbClr val="0271CB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tIns="0" bIns="0" anchor="ctr"/>
              <a:lstStyle/>
              <a:p>
                <a:pPr algn="ctr" eaLnBrk="0" hangingPunct="0"/>
                <a:endParaRPr lang="en-US" sz="24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  <a:t>SQL Server</a:t>
                </a:r>
                <a:b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en-US" sz="2400" dirty="0">
                    <a:solidFill>
                      <a:schemeClr val="bg1"/>
                    </a:solidFill>
                    <a:latin typeface="Arial" charset="0"/>
                  </a:rPr>
                  <a:t>RDBMS</a:t>
                </a:r>
              </a:p>
            </p:txBody>
          </p:sp>
          <p:sp>
            <p:nvSpPr>
              <p:cNvPr id="23" name="Text Box 42">
                <a:extLst>
                  <a:ext uri="{FF2B5EF4-FFF2-40B4-BE49-F238E27FC236}">
                    <a16:creationId xmlns:a16="http://schemas.microsoft.com/office/drawing/2014/main" id="{134AD7B0-4406-4F90-9023-A4FCC5041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4117" y="1657350"/>
                <a:ext cx="111228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rgbClr val="0271CB"/>
                    </a:solidFill>
                    <a:effectLst/>
                  </a:rPr>
                  <a:t>A program</a:t>
                </a:r>
              </a:p>
            </p:txBody>
          </p:sp>
          <p:sp>
            <p:nvSpPr>
              <p:cNvPr id="26" name="Line 38">
                <a:extLst>
                  <a:ext uri="{FF2B5EF4-FFF2-40B4-BE49-F238E27FC236}">
                    <a16:creationId xmlns:a16="http://schemas.microsoft.com/office/drawing/2014/main" id="{54B36C52-F3C9-4C75-862C-1AC9F370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832" y="1921363"/>
                <a:ext cx="240368" cy="658567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397" name="Picture 61" descr="Microsoft Hom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A6CCE"/>
                </a:clrFrom>
                <a:clrTo>
                  <a:srgbClr val="0A6CC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0324" y="2647893"/>
              <a:ext cx="1143000" cy="26473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16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5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(2) ask about the Tables and the </a:t>
            </a:r>
            <a:r>
              <a:rPr lang="en-US" sz="3600" dirty="0">
                <a:solidFill>
                  <a:srgbClr val="E3621B"/>
                </a:solidFill>
              </a:rPr>
              <a:t>data dictionary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14</a:t>
            </a:fld>
            <a:endParaRPr lang="en-US" dirty="0"/>
          </a:p>
        </p:txBody>
      </p:sp>
      <p:pic>
        <p:nvPicPr>
          <p:cNvPr id="3076" name="Picture 4" descr="Image result for dictionary">
            <a:extLst>
              <a:ext uri="{FF2B5EF4-FFF2-40B4-BE49-F238E27FC236}">
                <a16:creationId xmlns:a16="http://schemas.microsoft.com/office/drawing/2014/main" id="{25D9FA4E-26B8-4875-995E-55521040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66950"/>
            <a:ext cx="2971800" cy="16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DA961-F410-0C33-BE30-EA622B5A659B}"/>
              </a:ext>
            </a:extLst>
          </p:cNvPr>
          <p:cNvSpPr txBox="1"/>
          <p:nvPr/>
        </p:nvSpPr>
        <p:spPr>
          <a:xfrm>
            <a:off x="6951964" y="4759194"/>
            <a:ext cx="210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</a:rPr>
              <a:t>No, not these…..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2EB9D7-6DC2-10BA-8D91-1D8299AC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57350"/>
            <a:ext cx="2133600" cy="12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430A4-0A89-E2AB-1CA2-8152F05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00350"/>
            <a:ext cx="325268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5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3B5E32-BF3C-4AB3-9407-2E190691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data require different representations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9C6E4-E7F4-4637-8336-D71C3799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F2359C-17CD-4482-BD98-A75C2FC55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23333" r="29982" b="14445"/>
          <a:stretch/>
        </p:blipFill>
        <p:spPr bwMode="auto">
          <a:xfrm>
            <a:off x="304800" y="1428750"/>
            <a:ext cx="2438400" cy="19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04E8E-9FF2-4CCC-82B8-89311C47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7" y="2546300"/>
            <a:ext cx="2438400" cy="25781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A84A0E-6C19-49F6-9909-AB0EE5AF8F3C}"/>
              </a:ext>
            </a:extLst>
          </p:cNvPr>
          <p:cNvGrpSpPr/>
          <p:nvPr/>
        </p:nvGrpSpPr>
        <p:grpSpPr>
          <a:xfrm>
            <a:off x="3156795" y="1665492"/>
            <a:ext cx="3276600" cy="3458958"/>
            <a:chOff x="3156795" y="1665492"/>
            <a:chExt cx="3276600" cy="34589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87076A-13EC-4F1B-B00E-A87B482F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6795" y="2057220"/>
              <a:ext cx="2982811" cy="30672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795CC0-D709-41CD-8494-B2BC40FD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9099" y="1665492"/>
              <a:ext cx="1174296" cy="69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5E8955-4183-46E8-9459-5B560470E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03"/>
          <a:stretch/>
        </p:blipFill>
        <p:spPr>
          <a:xfrm>
            <a:off x="1859076" y="1779161"/>
            <a:ext cx="3528366" cy="3364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0F9A4-4813-4844-8A7B-BA9ECDC0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are very commonly used representations for business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13F36-4AFF-49A5-8735-50BA2C87E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06A84-075B-4D2F-A589-E85D6343F911}"/>
              </a:ext>
            </a:extLst>
          </p:cNvPr>
          <p:cNvSpPr/>
          <p:nvPr/>
        </p:nvSpPr>
        <p:spPr>
          <a:xfrm>
            <a:off x="1574327" y="4689935"/>
            <a:ext cx="3813902" cy="45356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46D28-F3F9-4562-9955-D52787480DC5}"/>
              </a:ext>
            </a:extLst>
          </p:cNvPr>
          <p:cNvSpPr/>
          <p:nvPr/>
        </p:nvSpPr>
        <p:spPr>
          <a:xfrm>
            <a:off x="1524001" y="4926496"/>
            <a:ext cx="3863442" cy="21929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8FB3E-8E2C-4603-A3FA-C5D85272215E}"/>
              </a:ext>
            </a:extLst>
          </p:cNvPr>
          <p:cNvGrpSpPr/>
          <p:nvPr/>
        </p:nvGrpSpPr>
        <p:grpSpPr>
          <a:xfrm>
            <a:off x="689926" y="2055213"/>
            <a:ext cx="1366467" cy="3079506"/>
            <a:chOff x="1121473" y="2049020"/>
            <a:chExt cx="1366467" cy="3079506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5E1663BF-95D7-43B2-A7BC-E9D7833D2EA8}"/>
                </a:ext>
              </a:extLst>
            </p:cNvPr>
            <p:cNvSpPr/>
            <p:nvPr/>
          </p:nvSpPr>
          <p:spPr>
            <a:xfrm>
              <a:off x="2260126" y="2049020"/>
              <a:ext cx="227814" cy="3079506"/>
            </a:xfrm>
            <a:prstGeom prst="leftBrace">
              <a:avLst>
                <a:gd name="adj1" fmla="val 8333"/>
                <a:gd name="adj2" fmla="val 34029"/>
              </a:avLst>
            </a:prstGeom>
            <a:ln>
              <a:solidFill>
                <a:srgbClr val="E362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6774-74A0-4441-964F-2EAEF50F14F0}"/>
                </a:ext>
              </a:extLst>
            </p:cNvPr>
            <p:cNvSpPr txBox="1"/>
            <p:nvPr/>
          </p:nvSpPr>
          <p:spPr>
            <a:xfrm>
              <a:off x="1121473" y="2906698"/>
              <a:ext cx="1050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Primary Key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64AF0F6-7501-4299-94E8-0AA5740E48ED}"/>
              </a:ext>
            </a:extLst>
          </p:cNvPr>
          <p:cNvSpPr txBox="1"/>
          <p:nvPr/>
        </p:nvSpPr>
        <p:spPr>
          <a:xfrm>
            <a:off x="1791240" y="151587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4472C4"/>
                </a:solidFill>
                <a:effectLst/>
              </a:rPr>
              <a:t>LOAN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01B33-E9EA-4538-8C39-67BFFE0BB715}"/>
              </a:ext>
            </a:extLst>
          </p:cNvPr>
          <p:cNvGrpSpPr/>
          <p:nvPr/>
        </p:nvGrpSpPr>
        <p:grpSpPr>
          <a:xfrm>
            <a:off x="5334000" y="1609373"/>
            <a:ext cx="1908352" cy="261610"/>
            <a:chOff x="6019800" y="1609373"/>
            <a:chExt cx="1908352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063D0-E247-4999-8DE9-3C159589A174}"/>
                </a:ext>
              </a:extLst>
            </p:cNvPr>
            <p:cNvSpPr txBox="1"/>
            <p:nvPr/>
          </p:nvSpPr>
          <p:spPr>
            <a:xfrm>
              <a:off x="6629400" y="1609373"/>
              <a:ext cx="12987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Column or Field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F6F06D-DB69-4BCF-8EBF-04862A24F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1775810"/>
              <a:ext cx="685800" cy="8459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BE696F-15CD-4F47-BEB2-01690C354EA1}"/>
              </a:ext>
            </a:extLst>
          </p:cNvPr>
          <p:cNvGrpSpPr/>
          <p:nvPr/>
        </p:nvGrpSpPr>
        <p:grpSpPr>
          <a:xfrm>
            <a:off x="5334000" y="2328110"/>
            <a:ext cx="1555191" cy="261610"/>
            <a:chOff x="6019800" y="2328110"/>
            <a:chExt cx="1555191" cy="261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366B5-6C12-4B3D-A47D-2AC8CFFBE5BD}"/>
                </a:ext>
              </a:extLst>
            </p:cNvPr>
            <p:cNvSpPr txBox="1"/>
            <p:nvPr/>
          </p:nvSpPr>
          <p:spPr>
            <a:xfrm>
              <a:off x="6357991" y="2328110"/>
              <a:ext cx="1217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Row or Record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E0322F-E5E4-4568-AACA-BBB9F72F5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2480733"/>
              <a:ext cx="370444" cy="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85B6C-B28D-43D5-8C30-C804A0C62ECF}"/>
              </a:ext>
            </a:extLst>
          </p:cNvPr>
          <p:cNvGrpSpPr/>
          <p:nvPr/>
        </p:nvGrpSpPr>
        <p:grpSpPr>
          <a:xfrm>
            <a:off x="266108" y="1469574"/>
            <a:ext cx="1448932" cy="261610"/>
            <a:chOff x="951908" y="1469574"/>
            <a:chExt cx="1448932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C1625-D633-469C-A9FA-89163CB0866C}"/>
                </a:ext>
              </a:extLst>
            </p:cNvPr>
            <p:cNvSpPr txBox="1"/>
            <p:nvPr/>
          </p:nvSpPr>
          <p:spPr>
            <a:xfrm>
              <a:off x="951908" y="1469574"/>
              <a:ext cx="1027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5">
                      <a:lumMod val="90000"/>
                      <a:lumOff val="10000"/>
                    </a:schemeClr>
                  </a:solidFill>
                  <a:effectLst/>
                </a:rPr>
                <a:t>Table Name</a:t>
              </a:r>
              <a:endParaRPr lang="en-US" sz="1100" dirty="0">
                <a:solidFill>
                  <a:srgbClr val="E3621B"/>
                </a:solidFill>
                <a:effectLst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E5C8BE-6A70-4B94-8160-4B0177AB4DAF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>
              <a:off x="1979754" y="1600379"/>
              <a:ext cx="421086" cy="46302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391D807-974A-4B7D-AC0E-28D61B4E288E}"/>
              </a:ext>
            </a:extLst>
          </p:cNvPr>
          <p:cNvSpPr txBox="1"/>
          <p:nvPr/>
        </p:nvSpPr>
        <p:spPr>
          <a:xfrm>
            <a:off x="6858000" y="3973949"/>
            <a:ext cx="2286000" cy="1169551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Data Dictionary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L_id = loan id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Principal = amount borrowed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Rate = interest rate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Lo_id = id of the loan officer 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            who manages the loan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462927-1BAD-4343-A883-5199F49D6453}"/>
              </a:ext>
            </a:extLst>
          </p:cNvPr>
          <p:cNvGrpSpPr/>
          <p:nvPr/>
        </p:nvGrpSpPr>
        <p:grpSpPr>
          <a:xfrm>
            <a:off x="5440058" y="2756940"/>
            <a:ext cx="3703942" cy="2405610"/>
            <a:chOff x="5440058" y="2756940"/>
            <a:chExt cx="3703942" cy="24056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09E7B7-4A0E-4B9A-B988-EE38F81DB6F1}"/>
                </a:ext>
              </a:extLst>
            </p:cNvPr>
            <p:cNvSpPr/>
            <p:nvPr/>
          </p:nvSpPr>
          <p:spPr>
            <a:xfrm>
              <a:off x="5440058" y="2756940"/>
              <a:ext cx="3703942" cy="2405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C55C8C-FD42-49A4-876B-9BDEC690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0691" y="3105150"/>
              <a:ext cx="2133785" cy="1518036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1A92634-5031-4A1D-B59F-FEE1E1F4DA2E}"/>
                </a:ext>
              </a:extLst>
            </p:cNvPr>
            <p:cNvSpPr/>
            <p:nvPr/>
          </p:nvSpPr>
          <p:spPr>
            <a:xfrm>
              <a:off x="5440058" y="3503788"/>
              <a:ext cx="788017" cy="72075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Same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5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(2) Ask about the tables and the </a:t>
            </a:r>
            <a:r>
              <a:rPr lang="en-US" sz="3600" dirty="0">
                <a:solidFill>
                  <a:srgbClr val="E3621B"/>
                </a:solidFill>
              </a:rPr>
              <a:t>data dictionary </a:t>
            </a:r>
            <a:r>
              <a:rPr lang="en-US" sz="3600" dirty="0"/>
              <a:t>(if available)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1397A-A9A5-4ECF-B011-BB93B817891F}"/>
              </a:ext>
            </a:extLst>
          </p:cNvPr>
          <p:cNvSpPr txBox="1"/>
          <p:nvPr/>
        </p:nvSpPr>
        <p:spPr>
          <a:xfrm>
            <a:off x="6377153" y="3392849"/>
            <a:ext cx="2720280" cy="1546577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>
                <a:solidFill>
                  <a:schemeClr val="tx1"/>
                </a:solidFill>
                <a:effectLst/>
              </a:rPr>
              <a:t>Data Dictionary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C_id = customer id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L_id = loan id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Principal = amount borrowed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Rate = interest rate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Lo_id = id of the loan officer who</a:t>
            </a:r>
            <a:br>
              <a:rPr lang="en-US" sz="1050" dirty="0">
                <a:solidFill>
                  <a:schemeClr val="tx1"/>
                </a:solidFill>
                <a:effectLst/>
              </a:rPr>
            </a:br>
            <a:r>
              <a:rPr lang="en-US" sz="1050" dirty="0">
                <a:solidFill>
                  <a:schemeClr val="tx1"/>
                </a:solidFill>
                <a:effectLst/>
              </a:rPr>
              <a:t>            manages the loan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Coverage = Max amount insured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Premium = price of coverage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5FB57-EDE7-48A4-9365-0105E4C6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81150"/>
            <a:ext cx="2131849" cy="1348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5927E-0917-477C-BC06-EF8DF936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3181350"/>
            <a:ext cx="2131849" cy="1519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026A22-0733-4197-8E9B-B23FD388B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581150"/>
            <a:ext cx="2162927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2EE61C-EBC8-4E0A-ABE0-5906DACB5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33" y="3622276"/>
            <a:ext cx="2162927" cy="1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6619-CC20-7734-66A9-F43D9271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understand the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DCDC7-82FC-1F8F-3573-AE34AA2DA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1488"/>
            <a:ext cx="8534400" cy="425201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“I need an alphabetized list of our customers in Dallas: first names, last names and IDs”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“Do we have loans above $200K? print out all the info we have on the Loan table. Order by principal, descending”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 ….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0270C7"/>
                </a:solidFill>
              </a:rPr>
              <a:t>Tip: visualize the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4E146-848B-90AA-5255-5930D479B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070BDF-37F7-4C63-B32B-8F87A8F25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Next, query the DB using </a:t>
            </a:r>
            <a:r>
              <a:rPr lang="en-US" dirty="0">
                <a:solidFill>
                  <a:srgbClr val="E3621B"/>
                </a:solidFill>
              </a:rPr>
              <a:t>SQL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BCA7152-3523-4C1E-8766-3F534F704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67150"/>
            <a:ext cx="6096000" cy="838200"/>
          </a:xfrm>
        </p:spPr>
        <p:txBody>
          <a:bodyPr/>
          <a:lstStyle/>
          <a:p>
            <a:r>
              <a:rPr lang="en-US" dirty="0"/>
              <a:t>The standard computer language for organizing and accessing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597AC-A0E1-4C0E-B663-0CDA2FE615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2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3867150"/>
            <a:ext cx="2971800" cy="838200"/>
          </a:xfrm>
        </p:spPr>
        <p:txBody>
          <a:bodyPr/>
          <a:lstStyle/>
          <a:p>
            <a:r>
              <a:rPr lang="en-US" dirty="0"/>
              <a:t>Single table operations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F69E8-3A40-3580-8992-B76E6179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SQL</a:t>
            </a:r>
            <a:r>
              <a:rPr lang="en-US" dirty="0"/>
              <a:t> is the language to work with tables and the data inside them </a:t>
            </a: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Structured Query Language is both a data definition (DDL) &amp; data manipulation (DML) Language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           1970s: Ted Codd creates SEQUEL: Structured English QUEry Language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              commercialized SQL in 1979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1986 ISO/ANSI “standard”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20</a:t>
            </a:fld>
            <a:endParaRPr lang="en-US" dirty="0"/>
          </a:p>
        </p:txBody>
      </p:sp>
      <p:graphicFrame>
        <p:nvGraphicFramePr>
          <p:cNvPr id="102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1814"/>
              </p:ext>
            </p:extLst>
          </p:nvPr>
        </p:nvGraphicFramePr>
        <p:xfrm>
          <a:off x="914400" y="2901543"/>
          <a:ext cx="1219208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61920" imgH="343080" progId="Paint.Picture">
                  <p:embed/>
                </p:oleObj>
              </mc:Choice>
              <mc:Fallback>
                <p:oleObj name="Bitmap Image" r:id="rId3" imgW="961920" imgH="343080" progId="Paint.Picture">
                  <p:embed/>
                  <p:pic>
                    <p:nvPicPr>
                      <p:cNvPr id="102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01543"/>
                        <a:ext cx="1219208" cy="381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49160"/>
              </p:ext>
            </p:extLst>
          </p:nvPr>
        </p:nvGraphicFramePr>
        <p:xfrm>
          <a:off x="940755" y="3867150"/>
          <a:ext cx="1524000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504762" imgH="266737" progId="PBrush">
                  <p:embed/>
                </p:oleObj>
              </mc:Choice>
              <mc:Fallback>
                <p:oleObj name="Bitmap Image" r:id="rId5" imgW="1504762" imgH="266737" progId="PBrush">
                  <p:embed/>
                  <p:pic>
                    <p:nvPicPr>
                      <p:cNvPr id="102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55" y="3867150"/>
                        <a:ext cx="1524000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CCC3E-83B8-4E61-A302-F0B70B71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52743-F7D1-45FD-82CF-BACEE0142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62150"/>
            <a:ext cx="8534400" cy="3181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loan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principal &gt; 200000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SQL is not case sensitive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9A92-7D70-4342-8D37-E6959771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B0056-9BF2-400A-83F5-52E5960B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00"/>
          <a:stretch/>
        </p:blipFill>
        <p:spPr>
          <a:xfrm>
            <a:off x="7696200" y="971550"/>
            <a:ext cx="13716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27A9E-B5DC-415B-AEBB-DC6C49DD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3483"/>
          <a:stretch/>
        </p:blipFill>
        <p:spPr>
          <a:xfrm>
            <a:off x="6551473" y="918911"/>
            <a:ext cx="2009855" cy="393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5804B-9C74-4897-A825-8679E4D14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33"/>
          <a:stretch/>
        </p:blipFill>
        <p:spPr>
          <a:xfrm>
            <a:off x="4188411" y="914400"/>
            <a:ext cx="2136189" cy="3943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1C81B-4DCE-47B3-8448-90A61A8A5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E74DDF-2693-4CD2-AFC2-D2F0E6DFE4D1}"/>
              </a:ext>
            </a:extLst>
          </p:cNvPr>
          <p:cNvSpPr/>
          <p:nvPr/>
        </p:nvSpPr>
        <p:spPr>
          <a:xfrm>
            <a:off x="4112211" y="11811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294172-1915-4A24-BB98-CE8BE5BD9396}"/>
              </a:ext>
            </a:extLst>
          </p:cNvPr>
          <p:cNvSpPr/>
          <p:nvPr/>
        </p:nvSpPr>
        <p:spPr>
          <a:xfrm>
            <a:off x="4112211" y="9144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5EC076A-8F85-4C00-8347-60F31478B18C}"/>
              </a:ext>
            </a:extLst>
          </p:cNvPr>
          <p:cNvSpPr/>
          <p:nvPr/>
        </p:nvSpPr>
        <p:spPr>
          <a:xfrm>
            <a:off x="4112211" y="14478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74B625E-A0D3-44E3-8BBF-44D308FAE226}"/>
              </a:ext>
            </a:extLst>
          </p:cNvPr>
          <p:cNvSpPr/>
          <p:nvPr/>
        </p:nvSpPr>
        <p:spPr>
          <a:xfrm>
            <a:off x="4112211" y="17145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CD3D257-4026-49D1-AFDB-5BD29F31D36E}"/>
              </a:ext>
            </a:extLst>
          </p:cNvPr>
          <p:cNvSpPr/>
          <p:nvPr/>
        </p:nvSpPr>
        <p:spPr>
          <a:xfrm>
            <a:off x="4112211" y="19812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EBDB0A1-9F83-4B2C-B4B6-5A4FE6C9D074}"/>
              </a:ext>
            </a:extLst>
          </p:cNvPr>
          <p:cNvSpPr/>
          <p:nvPr/>
        </p:nvSpPr>
        <p:spPr>
          <a:xfrm>
            <a:off x="4112211" y="35814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148C7E-4942-4FD2-B5C6-69C4C9C425DE}"/>
              </a:ext>
            </a:extLst>
          </p:cNvPr>
          <p:cNvSpPr/>
          <p:nvPr/>
        </p:nvSpPr>
        <p:spPr>
          <a:xfrm>
            <a:off x="4112211" y="38290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6FF0BB3-D7F7-41CB-A9AA-B0C00B7DEC6F}"/>
              </a:ext>
            </a:extLst>
          </p:cNvPr>
          <p:cNvSpPr/>
          <p:nvPr/>
        </p:nvSpPr>
        <p:spPr>
          <a:xfrm>
            <a:off x="4112211" y="41148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970EC81-3189-48BD-8A3D-DDB71C34BD4C}"/>
              </a:ext>
            </a:extLst>
          </p:cNvPr>
          <p:cNvSpPr/>
          <p:nvPr/>
        </p:nvSpPr>
        <p:spPr>
          <a:xfrm>
            <a:off x="4112211" y="434340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BBDEB52-CAA1-4014-B937-E69E8D2618A0}"/>
              </a:ext>
            </a:extLst>
          </p:cNvPr>
          <p:cNvSpPr/>
          <p:nvPr/>
        </p:nvSpPr>
        <p:spPr>
          <a:xfrm>
            <a:off x="6475273" y="1158942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8FEFE8-69AD-4305-A649-18D6383B163C}"/>
              </a:ext>
            </a:extLst>
          </p:cNvPr>
          <p:cNvSpPr/>
          <p:nvPr/>
        </p:nvSpPr>
        <p:spPr>
          <a:xfrm>
            <a:off x="6475273" y="3262062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7EBF301-6169-449B-AAF1-461286C4CD72}"/>
              </a:ext>
            </a:extLst>
          </p:cNvPr>
          <p:cNvSpPr/>
          <p:nvPr/>
        </p:nvSpPr>
        <p:spPr>
          <a:xfrm>
            <a:off x="6475273" y="3490662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5B54DA0-917B-4E28-B320-64F30D1652B2}"/>
              </a:ext>
            </a:extLst>
          </p:cNvPr>
          <p:cNvSpPr/>
          <p:nvPr/>
        </p:nvSpPr>
        <p:spPr>
          <a:xfrm>
            <a:off x="4114800" y="331724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927B9-5231-4BD1-BB8D-FD5047C3877A}"/>
              </a:ext>
            </a:extLst>
          </p:cNvPr>
          <p:cNvSpPr txBox="1"/>
          <p:nvPr/>
        </p:nvSpPr>
        <p:spPr>
          <a:xfrm>
            <a:off x="304800" y="895351"/>
            <a:ext cx="36074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The homework covers these SQL commands. Go to </a:t>
            </a:r>
            <a:r>
              <a:rPr lang="en-US" sz="1100" dirty="0">
                <a:solidFill>
                  <a:schemeClr val="tx1"/>
                </a:solidFill>
                <a:effectLst/>
                <a:hlinkClick r:id="rId5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0271CB"/>
                </a:solidFill>
                <a:effectLst/>
              </a:rPr>
              <a:t>live examples </a:t>
            </a:r>
            <a:r>
              <a:rPr lang="en-US" sz="1100" dirty="0">
                <a:solidFill>
                  <a:schemeClr val="tx1"/>
                </a:solidFill>
                <a:effectLst/>
              </a:rPr>
              <a:t>to understand how they work.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0B92-91DF-46DC-8610-ACB93F17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to learn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5AB63B9-C461-4840-878C-0B688F9A3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8F706-314F-4C10-BB58-D5878C090589}"/>
              </a:ext>
            </a:extLst>
          </p:cNvPr>
          <p:cNvSpPr/>
          <p:nvPr/>
        </p:nvSpPr>
        <p:spPr>
          <a:xfrm>
            <a:off x="4112211" y="461264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503AD6-74BA-4406-AFA6-A38AE22ED8B8}"/>
              </a:ext>
            </a:extLst>
          </p:cNvPr>
          <p:cNvSpPr/>
          <p:nvPr/>
        </p:nvSpPr>
        <p:spPr>
          <a:xfrm>
            <a:off x="8991600" y="5010150"/>
            <a:ext cx="11811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3074" name="Picture 2" descr="Microsoft Copilot Logo (chatbot | 01) - PNG Logo Vector Brand Downloads ...">
            <a:extLst>
              <a:ext uri="{FF2B5EF4-FFF2-40B4-BE49-F238E27FC236}">
                <a16:creationId xmlns:a16="http://schemas.microsoft.com/office/drawing/2014/main" id="{62CB7097-2E45-BEE2-A0E5-5772A78C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2" b="30355"/>
          <a:stretch/>
        </p:blipFill>
        <p:spPr bwMode="auto">
          <a:xfrm>
            <a:off x="762000" y="3798938"/>
            <a:ext cx="838200" cy="2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7DCA7-461E-0C5B-5AC8-1D461B128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54" y="3804381"/>
            <a:ext cx="232461" cy="232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7A9957-2A24-85D9-BFCC-E9BB93E441C2}"/>
              </a:ext>
            </a:extLst>
          </p:cNvPr>
          <p:cNvSpPr/>
          <p:nvPr/>
        </p:nvSpPr>
        <p:spPr>
          <a:xfrm>
            <a:off x="379554" y="4145286"/>
            <a:ext cx="3082290" cy="554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effectLst/>
              </a:rPr>
              <a:t>explain </a:t>
            </a:r>
            <a:r>
              <a:rPr lang="en-US" dirty="0">
                <a:effectLst/>
                <a:latin typeface="Aptos" panose="020B0004020202020204" pitchFamily="34" charset="0"/>
              </a:rPr>
              <a:t>the</a:t>
            </a:r>
            <a:r>
              <a:rPr lang="en-US" dirty="0">
                <a:effectLst/>
              </a:rPr>
              <a:t> SQL command "select" to a business college student with a couple of examples</a:t>
            </a:r>
          </a:p>
        </p:txBody>
      </p:sp>
    </p:spTree>
    <p:extLst>
      <p:ext uri="{BB962C8B-B14F-4D97-AF65-F5344CB8AC3E}">
        <p14:creationId xmlns:p14="http://schemas.microsoft.com/office/powerpoint/2010/main" val="283341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79D40-ED88-4148-8536-20165FC9F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7FEC1C-1031-4D2F-8BFE-27F0BA40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671" y="4156415"/>
            <a:ext cx="74676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new in IT</a:t>
            </a:r>
          </a:p>
          <a:p>
            <a:r>
              <a:rPr lang="en-US" dirty="0">
                <a:hlinkClick r:id="rId2"/>
              </a:rPr>
              <a:t>http://webs.comm.virginia.edu/Comm3220/Winit.html</a:t>
            </a:r>
            <a:endParaRPr lang="en-US" dirty="0"/>
          </a:p>
          <a:p>
            <a:r>
              <a:rPr lang="en-US" dirty="0"/>
              <a:t>The next volunteer is….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8522-EA82-488F-960A-42E9413BE2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3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0D834-3F70-4517-8D6C-310599DB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3810000"/>
          </a:xfrm>
        </p:spPr>
        <p:txBody>
          <a:bodyPr/>
          <a:lstStyle/>
          <a:p>
            <a:r>
              <a:rPr lang="en-US" sz="8800" dirty="0"/>
              <a:t>ADS Demo</a:t>
            </a:r>
            <a:br>
              <a:rPr lang="en-US" dirty="0"/>
            </a:br>
            <a:r>
              <a:rPr lang="en-US" sz="1800" dirty="0"/>
              <a:t>Instructions included with the first miniproject.</a:t>
            </a:r>
            <a:br>
              <a:rPr lang="en-US" sz="18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7F84A-EF4E-44E8-A5FC-53934037AF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6D7BF-0F6D-48AF-89C0-75F241028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7" t="8795" r="7485" b="15662"/>
          <a:stretch/>
        </p:blipFill>
        <p:spPr>
          <a:xfrm>
            <a:off x="8001000" y="209550"/>
            <a:ext cx="1088034" cy="10880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16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2052-EF8A-4E01-A113-01E2BCA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1618-CEA0-45D7-9B77-FE289986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F9F59-E62E-4D41-973A-E7DD0A5936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95350"/>
            <a:ext cx="8458200" cy="3962400"/>
          </a:xfrm>
        </p:spPr>
        <p:txBody>
          <a:bodyPr>
            <a:normAutofit/>
          </a:bodyPr>
          <a:lstStyle/>
          <a:p>
            <a:r>
              <a:rPr lang="en-US" sz="3200" dirty="0"/>
              <a:t>You need to be enrolled in SIS </a:t>
            </a:r>
            <a:r>
              <a:rPr lang="en-US" sz="3200" dirty="0">
                <a:solidFill>
                  <a:srgbClr val="0033CC"/>
                </a:solidFill>
              </a:rPr>
              <a:t>and</a:t>
            </a:r>
            <a:r>
              <a:rPr lang="en-US" sz="3200" dirty="0"/>
              <a:t> in the Class site</a:t>
            </a:r>
          </a:p>
          <a:p>
            <a:r>
              <a:rPr lang="en-US" sz="3200" dirty="0"/>
              <a:t>Clear on the course goals?</a:t>
            </a:r>
          </a:p>
          <a:p>
            <a:r>
              <a:rPr lang="en-US" sz="3200" dirty="0"/>
              <a:t>Everybody on Teams?</a:t>
            </a:r>
          </a:p>
          <a:p>
            <a:r>
              <a:rPr lang="en-US" sz="3200" dirty="0"/>
              <a:t>Office hours linked from the website</a:t>
            </a:r>
          </a:p>
          <a:p>
            <a:r>
              <a:rPr lang="en-US" sz="3200" dirty="0"/>
              <a:t>Any questions?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2" descr="Microsoft Teams - Insight Platforms">
            <a:extLst>
              <a:ext uri="{FF2B5EF4-FFF2-40B4-BE49-F238E27FC236}">
                <a16:creationId xmlns:a16="http://schemas.microsoft.com/office/drawing/2014/main" id="{068E7BD1-DB78-4D70-86E0-0BA73E16D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8" b="28205"/>
          <a:stretch/>
        </p:blipFill>
        <p:spPr bwMode="auto">
          <a:xfrm>
            <a:off x="4648200" y="2609850"/>
            <a:ext cx="141836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5918B9-E00C-B6D6-C084-086D1AAB8E38}"/>
              </a:ext>
            </a:extLst>
          </p:cNvPr>
          <p:cNvGrpSpPr/>
          <p:nvPr/>
        </p:nvGrpSpPr>
        <p:grpSpPr>
          <a:xfrm>
            <a:off x="914401" y="541563"/>
            <a:ext cx="8153400" cy="4570015"/>
            <a:chOff x="914401" y="541563"/>
            <a:chExt cx="8153400" cy="45700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C3697B-84FD-D3F4-A467-49E2D908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3114"/>
            <a:stretch/>
          </p:blipFill>
          <p:spPr>
            <a:xfrm>
              <a:off x="914401" y="541563"/>
              <a:ext cx="8153400" cy="457001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349D71-0159-2B1B-B3AC-DD36A661C3FD}"/>
                </a:ext>
              </a:extLst>
            </p:cNvPr>
            <p:cNvSpPr/>
            <p:nvPr/>
          </p:nvSpPr>
          <p:spPr>
            <a:xfrm>
              <a:off x="1752600" y="1200150"/>
              <a:ext cx="2438400" cy="3048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1C6B11-35CC-F488-D683-CA0510932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3350"/>
            <a:ext cx="158014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network, updated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8912C-5E1E-432A-893E-982A974D75B4}"/>
              </a:ext>
            </a:extLst>
          </p:cNvPr>
          <p:cNvSpPr txBox="1"/>
          <p:nvPr/>
        </p:nvSpPr>
        <p:spPr bwMode="auto">
          <a:xfrm>
            <a:off x="340614" y="895350"/>
            <a:ext cx="3088386" cy="41857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effectLst/>
              </a:rPr>
              <a:t>Accenture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Federal Services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AdrianGPT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American 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Red Cross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Analygence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ARES Corporation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effectLst/>
              </a:rPr>
              <a:t>Booz Allen Hamilton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effectLst/>
              </a:rPr>
              <a:t>C3 AI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Capital Edge Consulting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Chartway Federal Credit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Union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effectLst/>
              </a:rPr>
              <a:t>Deloitte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Consulting</a:t>
            </a:r>
          </a:p>
          <a:p>
            <a:pPr indent="-182880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Delta Airport Consultants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C002E-CADC-C722-0625-7251B05B8DF9}"/>
              </a:ext>
            </a:extLst>
          </p:cNvPr>
          <p:cNvSpPr txBox="1"/>
          <p:nvPr/>
        </p:nvSpPr>
        <p:spPr bwMode="auto">
          <a:xfrm>
            <a:off x="3352800" y="895350"/>
            <a:ext cx="2978960" cy="383181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457189" indent="-457189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indent="-182880"/>
            <a:r>
              <a:rPr lang="en-US" sz="1800" dirty="0">
                <a:effectLst/>
              </a:rPr>
              <a:t>US 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Department of State</a:t>
            </a:r>
          </a:p>
          <a:p>
            <a:pPr marL="0" indent="-182880"/>
            <a:r>
              <a:rPr lang="en-US" sz="1800" dirty="0">
                <a:effectLst/>
              </a:rPr>
              <a:t>Equilibrium Technologies</a:t>
            </a:r>
          </a:p>
          <a:p>
            <a:pPr marL="0" indent="-182880"/>
            <a:r>
              <a:rPr lang="en-US" sz="1800" dirty="0">
                <a:effectLst/>
              </a:rPr>
              <a:t>Farm Credit of the Virginias</a:t>
            </a:r>
          </a:p>
          <a:p>
            <a:pPr marL="0" indent="-182880"/>
            <a:r>
              <a:rPr lang="en-US" sz="1800" dirty="0">
                <a:effectLst/>
              </a:rPr>
              <a:t>Founders Factory Africa</a:t>
            </a:r>
          </a:p>
          <a:p>
            <a:pPr marL="0" indent="-182880"/>
            <a:r>
              <a:rPr lang="en-US" sz="1800" dirty="0">
                <a:solidFill>
                  <a:schemeClr val="accent3"/>
                </a:solidFill>
                <a:effectLst/>
              </a:rPr>
              <a:t>Freddie Mac</a:t>
            </a:r>
          </a:p>
          <a:p>
            <a:pPr marL="0" indent="-182880"/>
            <a:r>
              <a:rPr lang="en-US" sz="1800" dirty="0">
                <a:solidFill>
                  <a:schemeClr val="accent3"/>
                </a:solidFill>
                <a:effectLst/>
              </a:rPr>
              <a:t>IBM</a:t>
            </a:r>
          </a:p>
          <a:p>
            <a:pPr marL="0" indent="-182880"/>
            <a:r>
              <a:rPr lang="en-US" sz="1800" dirty="0">
                <a:solidFill>
                  <a:schemeClr val="accent3"/>
                </a:solidFill>
                <a:effectLst/>
              </a:rPr>
              <a:t>Lockheed Martin</a:t>
            </a:r>
          </a:p>
          <a:p>
            <a:pPr marL="0" indent="-182880"/>
            <a:r>
              <a:rPr lang="en-US" sz="1800" dirty="0">
                <a:solidFill>
                  <a:schemeClr val="accent3"/>
                </a:solidFill>
                <a:effectLst/>
              </a:rPr>
              <a:t>Microsoft</a:t>
            </a:r>
          </a:p>
          <a:p>
            <a:pPr marL="0" indent="-182880"/>
            <a:r>
              <a:rPr lang="en-US" sz="1800" dirty="0">
                <a:solidFill>
                  <a:schemeClr val="accent3"/>
                </a:solidFill>
                <a:effectLst/>
              </a:rPr>
              <a:t>Moody’s</a:t>
            </a:r>
          </a:p>
          <a:p>
            <a:pPr marL="0" indent="-182880"/>
            <a:r>
              <a:rPr lang="en-US" sz="1800" dirty="0">
                <a:effectLst/>
              </a:rPr>
              <a:t>National Veterinary 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    Associates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DE5C4-B1B0-6001-50D2-BB51E42748D9}"/>
              </a:ext>
            </a:extLst>
          </p:cNvPr>
          <p:cNvSpPr txBox="1"/>
          <p:nvPr/>
        </p:nvSpPr>
        <p:spPr bwMode="auto">
          <a:xfrm>
            <a:off x="6165040" y="895350"/>
            <a:ext cx="2978960" cy="41088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457189" indent="-457189" algn="l">
              <a:spcAft>
                <a:spcPts val="600"/>
              </a:spcAft>
              <a:buClr>
                <a:srgbClr val="E3621B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indent="-182880"/>
            <a:r>
              <a:rPr lang="en-US" sz="1800" dirty="0">
                <a:solidFill>
                  <a:schemeClr val="accent3"/>
                </a:solidFill>
                <a:effectLst/>
              </a:rPr>
              <a:t>Navy Federal Credit Union</a:t>
            </a:r>
          </a:p>
          <a:p>
            <a:pPr marL="0" indent="-182880"/>
            <a:r>
              <a:rPr lang="en-US" sz="1800" dirty="0">
                <a:effectLst/>
              </a:rPr>
              <a:t>Prime Technical Services</a:t>
            </a:r>
          </a:p>
          <a:p>
            <a:pPr marL="0" indent="-182880"/>
            <a:r>
              <a:rPr lang="en-US" sz="1800" dirty="0">
                <a:effectLst/>
              </a:rPr>
              <a:t>The Garcia Companies</a:t>
            </a:r>
          </a:p>
          <a:p>
            <a:pPr marL="0" indent="-182880"/>
            <a:r>
              <a:rPr lang="en-US" sz="1800" dirty="0">
                <a:effectLst/>
              </a:rPr>
              <a:t>The Providencia Group</a:t>
            </a:r>
          </a:p>
          <a:p>
            <a:pPr marL="0" indent="-182880"/>
            <a:r>
              <a:rPr lang="en-US" sz="1800" dirty="0">
                <a:effectLst/>
              </a:rPr>
              <a:t>US 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Air Force</a:t>
            </a:r>
          </a:p>
          <a:p>
            <a:pPr marL="0" indent="-182880"/>
            <a:r>
              <a:rPr lang="en-US" sz="1800" dirty="0">
                <a:effectLst/>
              </a:rPr>
              <a:t>US 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Navy</a:t>
            </a:r>
          </a:p>
          <a:p>
            <a:pPr marL="0" indent="-182880"/>
            <a:r>
              <a:rPr lang="en-US" sz="1800" dirty="0">
                <a:effectLst/>
              </a:rPr>
              <a:t>US 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Department of Housing   </a:t>
            </a:r>
            <a:br>
              <a:rPr lang="en-US" sz="1800" dirty="0">
                <a:solidFill>
                  <a:schemeClr val="accent3"/>
                </a:solidFill>
                <a:effectLst/>
              </a:rPr>
            </a:br>
            <a:r>
              <a:rPr lang="en-US" sz="1800" dirty="0">
                <a:solidFill>
                  <a:schemeClr val="accent3"/>
                </a:solidFill>
                <a:effectLst/>
              </a:rPr>
              <a:t>    and Urban Development</a:t>
            </a:r>
          </a:p>
          <a:p>
            <a:pPr marL="0" indent="-182880"/>
            <a:r>
              <a:rPr lang="en-US" sz="1800" dirty="0">
                <a:effectLst/>
              </a:rPr>
              <a:t>University of Virginia</a:t>
            </a:r>
          </a:p>
          <a:p>
            <a:pPr marL="0" indent="-182880"/>
            <a:r>
              <a:rPr lang="en-US" sz="1800" dirty="0">
                <a:effectLst/>
              </a:rPr>
              <a:t>US 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Army Intelligence and   </a:t>
            </a:r>
            <a:br>
              <a:rPr lang="en-US" sz="1800" dirty="0">
                <a:solidFill>
                  <a:schemeClr val="accent3"/>
                </a:solidFill>
                <a:effectLst/>
              </a:rPr>
            </a:br>
            <a:r>
              <a:rPr lang="en-US" sz="1800" dirty="0">
                <a:solidFill>
                  <a:schemeClr val="accent3"/>
                </a:solidFill>
                <a:effectLst/>
              </a:rPr>
              <a:t>    Security Command</a:t>
            </a:r>
          </a:p>
          <a:p>
            <a:pPr marL="0" indent="-182880"/>
            <a:r>
              <a:rPr lang="en-US" sz="1800" dirty="0">
                <a:effectLst/>
              </a:rPr>
              <a:t>VMD Corp</a:t>
            </a:r>
          </a:p>
        </p:txBody>
      </p:sp>
    </p:spTree>
    <p:extLst>
      <p:ext uri="{BB962C8B-B14F-4D97-AF65-F5344CB8AC3E}">
        <p14:creationId xmlns:p14="http://schemas.microsoft.com/office/powerpoint/2010/main" val="57020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2D0A-8739-4794-B21F-989FDE7F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FB3AF-C286-4FB3-95DF-04BBA82F4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A005C-C76D-4903-A504-4CB566A94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6106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3621B"/>
                </a:solidFill>
              </a:rPr>
              <a:t>Database</a:t>
            </a:r>
          </a:p>
          <a:p>
            <a:r>
              <a:rPr lang="en-US" dirty="0">
                <a:solidFill>
                  <a:srgbClr val="E3621B"/>
                </a:solidFill>
              </a:rPr>
              <a:t>DBMS</a:t>
            </a:r>
          </a:p>
          <a:p>
            <a:r>
              <a:rPr lang="en-US" dirty="0">
                <a:solidFill>
                  <a:srgbClr val="E3621B"/>
                </a:solidFill>
              </a:rPr>
              <a:t>BI</a:t>
            </a:r>
          </a:p>
          <a:p>
            <a:r>
              <a:rPr lang="en-US" dirty="0">
                <a:solidFill>
                  <a:srgbClr val="E3621B"/>
                </a:solidFill>
              </a:rPr>
              <a:t>SQL</a:t>
            </a:r>
          </a:p>
          <a:p>
            <a:r>
              <a:rPr lang="en-US" dirty="0">
                <a:solidFill>
                  <a:srgbClr val="E3621B"/>
                </a:solidFill>
              </a:rPr>
              <a:t>Why do we need Data Management?</a:t>
            </a:r>
          </a:p>
        </p:txBody>
      </p:sp>
    </p:spTree>
    <p:extLst>
      <p:ext uri="{BB962C8B-B14F-4D97-AF65-F5344CB8AC3E}">
        <p14:creationId xmlns:p14="http://schemas.microsoft.com/office/powerpoint/2010/main" val="7527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58C4-E647-4CAA-835A-78DF8A1E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B2C15-C47B-487E-B717-3E341B085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B9DF-7A7C-488B-AC83-62A6BD62D2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958850"/>
            <a:ext cx="6781800" cy="3975100"/>
          </a:xfrm>
        </p:spPr>
        <p:txBody>
          <a:bodyPr/>
          <a:lstStyle/>
          <a:p>
            <a:r>
              <a:rPr lang="en-US" dirty="0"/>
              <a:t>Name (enunciate)</a:t>
            </a:r>
          </a:p>
          <a:p>
            <a:r>
              <a:rPr lang="en-US" dirty="0"/>
              <a:t>Concentrations/tracks</a:t>
            </a:r>
          </a:p>
          <a:p>
            <a:r>
              <a:rPr lang="en-US" dirty="0"/>
              <a:t>Career goal</a:t>
            </a:r>
          </a:p>
          <a:p>
            <a:r>
              <a:rPr lang="en-US" dirty="0"/>
              <a:t>Confidence with information technology</a:t>
            </a:r>
          </a:p>
          <a:p>
            <a:r>
              <a:rPr lang="en-US" dirty="0"/>
              <a:t>What I am hoping to learn</a:t>
            </a:r>
          </a:p>
        </p:txBody>
      </p:sp>
    </p:spTree>
    <p:extLst>
      <p:ext uri="{BB962C8B-B14F-4D97-AF65-F5344CB8AC3E}">
        <p14:creationId xmlns:p14="http://schemas.microsoft.com/office/powerpoint/2010/main" val="1746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634" y="535611"/>
            <a:ext cx="8109591" cy="1524000"/>
          </a:xfrm>
        </p:spPr>
        <p:txBody>
          <a:bodyPr/>
          <a:lstStyle/>
          <a:p>
            <a:r>
              <a:rPr lang="en-US" sz="4800" dirty="0"/>
              <a:t>Congratulations!</a:t>
            </a:r>
            <a:br>
              <a:rPr lang="en-US" sz="4800" dirty="0"/>
            </a:br>
            <a:r>
              <a:rPr lang="en-US" sz="4800" dirty="0"/>
              <a:t>You are hired at SmallBank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5F18849-24D3-4C3D-8356-F14F44D7B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45389-F0A0-49C2-94B8-D02E3878E388}"/>
              </a:ext>
            </a:extLst>
          </p:cNvPr>
          <p:cNvSpPr/>
          <p:nvPr/>
        </p:nvSpPr>
        <p:spPr>
          <a:xfrm>
            <a:off x="942334" y="4713684"/>
            <a:ext cx="231648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Miniproject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756-495A-437B-95D5-04651424AA90}"/>
              </a:ext>
            </a:extLst>
          </p:cNvPr>
          <p:cNvGrpSpPr/>
          <p:nvPr/>
        </p:nvGrpSpPr>
        <p:grpSpPr>
          <a:xfrm>
            <a:off x="1219200" y="2097881"/>
            <a:ext cx="7820025" cy="2928937"/>
            <a:chOff x="1219200" y="2097881"/>
            <a:chExt cx="7820025" cy="29289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3AF486-43DA-4046-8698-C3C04B337DD3}"/>
                </a:ext>
              </a:extLst>
            </p:cNvPr>
            <p:cNvSpPr/>
            <p:nvPr/>
          </p:nvSpPr>
          <p:spPr>
            <a:xfrm>
              <a:off x="1219200" y="3352933"/>
              <a:ext cx="3352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27305"/>
            <a:stretch/>
          </p:blipFill>
          <p:spPr>
            <a:xfrm>
              <a:off x="3657600" y="2097881"/>
              <a:ext cx="5381625" cy="292893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8438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Your first meeting as an analyst with your Director of Finance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429238"/>
            <a:ext cx="8229600" cy="2056912"/>
          </a:xfrm>
          <a:prstGeom prst="wedgeRoundRectCallout">
            <a:avLst>
              <a:gd name="adj1" fmla="val 51863"/>
              <a:gd name="adj2" fmla="val 840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Welcome! So glad that you are here and can help us with our BI needs!  I have so many business questions for you…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(1) I need an alphabetized list of our customers in Dallas: first names, last names and IDs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(2) Do we have loans above $200K? print out all the info we have. Order by principal, descending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(3) ….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Please access our SQL Server and create these reports for me…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3638550"/>
            <a:ext cx="2209800" cy="537271"/>
          </a:xfrm>
          <a:prstGeom prst="wedgeRoundRectCallout">
            <a:avLst>
              <a:gd name="adj1" fmla="val -49643"/>
              <a:gd name="adj2" fmla="val 775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boss!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57A9685-1F3A-4542-980A-570EEBF4D014}"/>
              </a:ext>
            </a:extLst>
          </p:cNvPr>
          <p:cNvSpPr/>
          <p:nvPr/>
        </p:nvSpPr>
        <p:spPr>
          <a:xfrm>
            <a:off x="2362200" y="4091889"/>
            <a:ext cx="2590800" cy="762000"/>
          </a:xfrm>
          <a:prstGeom prst="cloudCallout">
            <a:avLst>
              <a:gd name="adj1" fmla="val -71356"/>
              <a:gd name="adj2" fmla="val 61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…good thing I took Comm3220...</a:t>
            </a:r>
          </a:p>
        </p:txBody>
      </p:sp>
    </p:spTree>
    <p:extLst>
      <p:ext uri="{BB962C8B-B14F-4D97-AF65-F5344CB8AC3E}">
        <p14:creationId xmlns:p14="http://schemas.microsoft.com/office/powerpoint/2010/main" val="3186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A4581BBC-0D95-42EE-8FC1-33B8D508679D}" vid="{4D7A7BA8-8257-4BE6-A69F-32A17F9199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6076</TotalTime>
  <Words>903</Words>
  <Application>Microsoft Office PowerPoint</Application>
  <PresentationFormat>On-screen Show (16:9)</PresentationFormat>
  <Paragraphs>176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Aptos</vt:lpstr>
      <vt:lpstr>Arial</vt:lpstr>
      <vt:lpstr>Calibri</vt:lpstr>
      <vt:lpstr>Comic Sans MS</vt:lpstr>
      <vt:lpstr>Courier New</vt:lpstr>
      <vt:lpstr>Segoe UI Light</vt:lpstr>
      <vt:lpstr>Segoe UI Semilight</vt:lpstr>
      <vt:lpstr>Tahoma</vt:lpstr>
      <vt:lpstr>Times New Roman</vt:lpstr>
      <vt:lpstr>Verdana</vt:lpstr>
      <vt:lpstr>Wingdings</vt:lpstr>
      <vt:lpstr>DM4DM 2024</vt:lpstr>
      <vt:lpstr>Bitmap Image</vt:lpstr>
      <vt:lpstr>If you have not already done it….</vt:lpstr>
      <vt:lpstr>SQL</vt:lpstr>
      <vt:lpstr>Critical Thinking</vt:lpstr>
      <vt:lpstr>PowerPoint Presentation</vt:lpstr>
      <vt:lpstr>Our network, updated</vt:lpstr>
      <vt:lpstr>Orange Words</vt:lpstr>
      <vt:lpstr>You do the talking</vt:lpstr>
      <vt:lpstr>Congratulations! You are hired at SmallBank</vt:lpstr>
      <vt:lpstr>Your first meeting as an analyst with your Director of Finance</vt:lpstr>
      <vt:lpstr>That went well. Now what?</vt:lpstr>
      <vt:lpstr>(1) ask about accessing the DB at your firm (the DB architecture)</vt:lpstr>
      <vt:lpstr>PowerPoint Presentation</vt:lpstr>
      <vt:lpstr>(1) ask about accessing the DB at SmallBank</vt:lpstr>
      <vt:lpstr>(2) ask about the Tables and the data dictionary</vt:lpstr>
      <vt:lpstr>Different types of data require different representations</vt:lpstr>
      <vt:lpstr>Tables are very commonly used representations for business data</vt:lpstr>
      <vt:lpstr>(2) Ask about the tables and the data dictionary (if available)</vt:lpstr>
      <vt:lpstr>(3) understand the question</vt:lpstr>
      <vt:lpstr>Next, query the DB using SQL</vt:lpstr>
      <vt:lpstr>SQL is the language to work with tables and the data inside them </vt:lpstr>
      <vt:lpstr>An example</vt:lpstr>
      <vt:lpstr>Keywords to learn</vt:lpstr>
      <vt:lpstr>WINIT</vt:lpstr>
      <vt:lpstr>ADS Demo Instructions included with the first miniproject. </vt:lpstr>
    </vt:vector>
  </TitlesOfParts>
  <Company>Univ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Models to Physical Tables</dc:title>
  <dc:creator>Stefano Grazioli</dc:creator>
  <cp:lastModifiedBy>Grazioli, Stefano (sg6m)</cp:lastModifiedBy>
  <cp:revision>221</cp:revision>
  <dcterms:created xsi:type="dcterms:W3CDTF">2002-06-14T03:02:42Z</dcterms:created>
  <dcterms:modified xsi:type="dcterms:W3CDTF">2025-09-02T13:05:28Z</dcterms:modified>
</cp:coreProperties>
</file>