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931" r:id="rId1"/>
  </p:sldMasterIdLst>
  <p:notesMasterIdLst>
    <p:notesMasterId r:id="rId37"/>
  </p:notesMasterIdLst>
  <p:handoutMasterIdLst>
    <p:handoutMasterId r:id="rId38"/>
  </p:handoutMasterIdLst>
  <p:sldIdLst>
    <p:sldId id="339" r:id="rId2"/>
    <p:sldId id="453" r:id="rId3"/>
    <p:sldId id="469" r:id="rId4"/>
    <p:sldId id="477" r:id="rId5"/>
    <p:sldId id="446" r:id="rId6"/>
    <p:sldId id="478" r:id="rId7"/>
    <p:sldId id="479" r:id="rId8"/>
    <p:sldId id="476" r:id="rId9"/>
    <p:sldId id="474" r:id="rId10"/>
    <p:sldId id="451" r:id="rId11"/>
    <p:sldId id="480" r:id="rId12"/>
    <p:sldId id="470" r:id="rId13"/>
    <p:sldId id="415" r:id="rId14"/>
    <p:sldId id="416" r:id="rId15"/>
    <p:sldId id="417" r:id="rId16"/>
    <p:sldId id="445" r:id="rId17"/>
    <p:sldId id="456" r:id="rId18"/>
    <p:sldId id="427" r:id="rId19"/>
    <p:sldId id="458" r:id="rId20"/>
    <p:sldId id="452" r:id="rId21"/>
    <p:sldId id="459" r:id="rId22"/>
    <p:sldId id="460" r:id="rId23"/>
    <p:sldId id="461" r:id="rId24"/>
    <p:sldId id="462" r:id="rId25"/>
    <p:sldId id="463" r:id="rId26"/>
    <p:sldId id="467" r:id="rId27"/>
    <p:sldId id="468" r:id="rId28"/>
    <p:sldId id="475" r:id="rId29"/>
    <p:sldId id="471" r:id="rId30"/>
    <p:sldId id="472" r:id="rId31"/>
    <p:sldId id="473" r:id="rId32"/>
    <p:sldId id="431" r:id="rId33"/>
    <p:sldId id="433" r:id="rId34"/>
    <p:sldId id="482" r:id="rId35"/>
    <p:sldId id="457" r:id="rId36"/>
  </p:sldIdLst>
  <p:sldSz cx="9144000" cy="5143500" type="screen16x9"/>
  <p:notesSz cx="6877050" cy="9163050"/>
  <p:kinsoku lang="ja-JP" invalStChars="、。，．・：；？！゛゜ヽヾゝゞ々ー’”）〕］｝〉》」』】°‰′″℃￠％ぁぃぅぇぉっゃゅょゎァィゥェォッャュョヮヵヶ!%),.:;?]}｡｣､･ｧｨｩｪｫｬｭｮｯｰﾞﾟ" invalEndChars="‘“（〔［｛〈《「『【￥＄$([\{｢￡"/>
  <p:defaultTextStyle>
    <a:defPPr>
      <a:defRPr lang="en-US"/>
    </a:defPPr>
    <a:lvl1pPr algn="r" rtl="0" fontAlgn="base">
      <a:spcBef>
        <a:spcPct val="0"/>
      </a:spcBef>
      <a:spcAft>
        <a:spcPct val="0"/>
      </a:spcAft>
      <a:defRPr sz="1000" kern="1200">
        <a:solidFill>
          <a:srgbClr val="969696"/>
        </a:solidFill>
        <a:effectLst>
          <a:outerShdw blurRad="38100" dist="38100" dir="2700000" algn="tl">
            <a:srgbClr val="000000">
              <a:alpha val="43137"/>
            </a:srgbClr>
          </a:outerShdw>
        </a:effectLst>
        <a:latin typeface="Verdana" pitchFamily="34" charset="0"/>
        <a:ea typeface="+mn-ea"/>
        <a:cs typeface="+mn-cs"/>
      </a:defRPr>
    </a:lvl1pPr>
    <a:lvl2pPr marL="457200" algn="r" rtl="0" fontAlgn="base">
      <a:spcBef>
        <a:spcPct val="0"/>
      </a:spcBef>
      <a:spcAft>
        <a:spcPct val="0"/>
      </a:spcAft>
      <a:defRPr sz="1000" kern="1200">
        <a:solidFill>
          <a:srgbClr val="969696"/>
        </a:solidFill>
        <a:effectLst>
          <a:outerShdw blurRad="38100" dist="38100" dir="2700000" algn="tl">
            <a:srgbClr val="000000">
              <a:alpha val="43137"/>
            </a:srgbClr>
          </a:outerShdw>
        </a:effectLst>
        <a:latin typeface="Verdana" pitchFamily="34" charset="0"/>
        <a:ea typeface="+mn-ea"/>
        <a:cs typeface="+mn-cs"/>
      </a:defRPr>
    </a:lvl2pPr>
    <a:lvl3pPr marL="914400" algn="r" rtl="0" fontAlgn="base">
      <a:spcBef>
        <a:spcPct val="0"/>
      </a:spcBef>
      <a:spcAft>
        <a:spcPct val="0"/>
      </a:spcAft>
      <a:defRPr sz="1000" kern="1200">
        <a:solidFill>
          <a:srgbClr val="969696"/>
        </a:solidFill>
        <a:effectLst>
          <a:outerShdw blurRad="38100" dist="38100" dir="2700000" algn="tl">
            <a:srgbClr val="000000">
              <a:alpha val="43137"/>
            </a:srgbClr>
          </a:outerShdw>
        </a:effectLst>
        <a:latin typeface="Verdana" pitchFamily="34" charset="0"/>
        <a:ea typeface="+mn-ea"/>
        <a:cs typeface="+mn-cs"/>
      </a:defRPr>
    </a:lvl3pPr>
    <a:lvl4pPr marL="1371600" algn="r" rtl="0" fontAlgn="base">
      <a:spcBef>
        <a:spcPct val="0"/>
      </a:spcBef>
      <a:spcAft>
        <a:spcPct val="0"/>
      </a:spcAft>
      <a:defRPr sz="1000" kern="1200">
        <a:solidFill>
          <a:srgbClr val="969696"/>
        </a:solidFill>
        <a:effectLst>
          <a:outerShdw blurRad="38100" dist="38100" dir="2700000" algn="tl">
            <a:srgbClr val="000000">
              <a:alpha val="43137"/>
            </a:srgbClr>
          </a:outerShdw>
        </a:effectLst>
        <a:latin typeface="Verdana" pitchFamily="34" charset="0"/>
        <a:ea typeface="+mn-ea"/>
        <a:cs typeface="+mn-cs"/>
      </a:defRPr>
    </a:lvl4pPr>
    <a:lvl5pPr marL="1828800" algn="r" rtl="0" fontAlgn="base">
      <a:spcBef>
        <a:spcPct val="0"/>
      </a:spcBef>
      <a:spcAft>
        <a:spcPct val="0"/>
      </a:spcAft>
      <a:defRPr sz="1000" kern="1200">
        <a:solidFill>
          <a:srgbClr val="969696"/>
        </a:solidFill>
        <a:effectLst>
          <a:outerShdw blurRad="38100" dist="38100" dir="2700000" algn="tl">
            <a:srgbClr val="000000">
              <a:alpha val="43137"/>
            </a:srgbClr>
          </a:outerShdw>
        </a:effectLst>
        <a:latin typeface="Verdana" pitchFamily="34" charset="0"/>
        <a:ea typeface="+mn-ea"/>
        <a:cs typeface="+mn-cs"/>
      </a:defRPr>
    </a:lvl5pPr>
    <a:lvl6pPr marL="2286000" algn="l" defTabSz="914400" rtl="0" eaLnBrk="1" latinLnBrk="0" hangingPunct="1">
      <a:defRPr sz="1000" kern="1200">
        <a:solidFill>
          <a:srgbClr val="969696"/>
        </a:solidFill>
        <a:effectLst>
          <a:outerShdw blurRad="38100" dist="38100" dir="2700000" algn="tl">
            <a:srgbClr val="000000">
              <a:alpha val="43137"/>
            </a:srgbClr>
          </a:outerShdw>
        </a:effectLst>
        <a:latin typeface="Verdana" pitchFamily="34" charset="0"/>
        <a:ea typeface="+mn-ea"/>
        <a:cs typeface="+mn-cs"/>
      </a:defRPr>
    </a:lvl6pPr>
    <a:lvl7pPr marL="2743200" algn="l" defTabSz="914400" rtl="0" eaLnBrk="1" latinLnBrk="0" hangingPunct="1">
      <a:defRPr sz="1000" kern="1200">
        <a:solidFill>
          <a:srgbClr val="969696"/>
        </a:solidFill>
        <a:effectLst>
          <a:outerShdw blurRad="38100" dist="38100" dir="2700000" algn="tl">
            <a:srgbClr val="000000">
              <a:alpha val="43137"/>
            </a:srgbClr>
          </a:outerShdw>
        </a:effectLst>
        <a:latin typeface="Verdana" pitchFamily="34" charset="0"/>
        <a:ea typeface="+mn-ea"/>
        <a:cs typeface="+mn-cs"/>
      </a:defRPr>
    </a:lvl7pPr>
    <a:lvl8pPr marL="3200400" algn="l" defTabSz="914400" rtl="0" eaLnBrk="1" latinLnBrk="0" hangingPunct="1">
      <a:defRPr sz="1000" kern="1200">
        <a:solidFill>
          <a:srgbClr val="969696"/>
        </a:solidFill>
        <a:effectLst>
          <a:outerShdw blurRad="38100" dist="38100" dir="2700000" algn="tl">
            <a:srgbClr val="000000">
              <a:alpha val="43137"/>
            </a:srgbClr>
          </a:outerShdw>
        </a:effectLst>
        <a:latin typeface="Verdana" pitchFamily="34" charset="0"/>
        <a:ea typeface="+mn-ea"/>
        <a:cs typeface="+mn-cs"/>
      </a:defRPr>
    </a:lvl8pPr>
    <a:lvl9pPr marL="3657600" algn="l" defTabSz="914400" rtl="0" eaLnBrk="1" latinLnBrk="0" hangingPunct="1">
      <a:defRPr sz="1000" kern="1200">
        <a:solidFill>
          <a:srgbClr val="969696"/>
        </a:solidFill>
        <a:effectLst>
          <a:outerShdw blurRad="38100" dist="38100" dir="2700000" algn="tl">
            <a:srgbClr val="000000">
              <a:alpha val="43137"/>
            </a:srgbClr>
          </a:outerShdw>
        </a:effectLst>
        <a:latin typeface="Verdana" pitchFamily="34" charset="0"/>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6">
          <p15:clr>
            <a:srgbClr val="A4A3A4"/>
          </p15:clr>
        </p15:guide>
        <p15:guide id="2" pos="216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CABA"/>
    <a:srgbClr val="FF6600"/>
    <a:srgbClr val="1A5085"/>
    <a:srgbClr val="1B202C"/>
    <a:srgbClr val="3434FF"/>
    <a:srgbClr val="158E90"/>
    <a:srgbClr val="000066"/>
    <a:srgbClr val="00FF00"/>
    <a:srgbClr val="CCFFCC"/>
    <a:srgbClr val="FF99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205" autoAdjust="0"/>
    <p:restoredTop sz="96514" autoAdjust="0"/>
  </p:normalViewPr>
  <p:slideViewPr>
    <p:cSldViewPr>
      <p:cViewPr varScale="1">
        <p:scale>
          <a:sx n="134" d="100"/>
          <a:sy n="134" d="100"/>
        </p:scale>
        <p:origin x="762" y="144"/>
      </p:cViewPr>
      <p:guideLst>
        <p:guide orient="horz" pos="162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p:cViewPr varScale="1">
        <p:scale>
          <a:sx n="94" d="100"/>
          <a:sy n="94" d="100"/>
        </p:scale>
        <p:origin x="-1614" y="-114"/>
      </p:cViewPr>
      <p:guideLst>
        <p:guide orient="horz" pos="2886"/>
        <p:guide pos="2166"/>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diagrams/colors1.xml><?xml version="1.0" encoding="utf-8"?>
<dgm:colorsDef xmlns:dgm="http://schemas.openxmlformats.org/drawingml/2006/diagram" xmlns:a="http://schemas.openxmlformats.org/drawingml/2006/main" uniqueId="urn:microsoft.com/office/officeart/2005/8/colors/accent3_2#1">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D565F7-9074-418C-9058-6E2B12C1D1A7}" type="doc">
      <dgm:prSet loTypeId="urn:microsoft.com/office/officeart/2005/8/layout/cycle3" loCatId="cycle" qsTypeId="urn:microsoft.com/office/officeart/2005/8/quickstyle/simple1#1" qsCatId="simple" csTypeId="urn:microsoft.com/office/officeart/2005/8/colors/accent3_2#1" csCatId="accent3" phldr="1"/>
      <dgm:spPr/>
      <dgm:t>
        <a:bodyPr/>
        <a:lstStyle/>
        <a:p>
          <a:endParaRPr lang="en-US"/>
        </a:p>
      </dgm:t>
    </dgm:pt>
    <dgm:pt modelId="{5B0FD01E-E901-463B-9A3B-80075C7CE009}">
      <dgm:prSet phldrT="[Text]" custT="1"/>
      <dgm:spPr>
        <a:solidFill>
          <a:srgbClr val="1A5085"/>
        </a:solidFill>
      </dgm:spPr>
      <dgm:t>
        <a:bodyPr/>
        <a:lstStyle/>
        <a:p>
          <a:pPr>
            <a:buAutoNum type="arabicParenR"/>
          </a:pPr>
          <a:r>
            <a:rPr lang="en-US" sz="2000" dirty="0">
              <a:effectLst>
                <a:outerShdw blurRad="38100" dist="38100" dir="2700000" algn="tl">
                  <a:srgbClr val="000000">
                    <a:alpha val="43137"/>
                  </a:srgbClr>
                </a:outerShdw>
              </a:effectLst>
            </a:rPr>
            <a:t>1. Identify entities</a:t>
          </a:r>
        </a:p>
      </dgm:t>
    </dgm:pt>
    <dgm:pt modelId="{2361B287-3658-463D-B06E-CF8CEB9E4199}" type="parTrans" cxnId="{DC40791E-CC10-450D-B5B0-5AE0279409EF}">
      <dgm:prSet/>
      <dgm:spPr/>
      <dgm:t>
        <a:bodyPr/>
        <a:lstStyle/>
        <a:p>
          <a:endParaRPr lang="en-US"/>
        </a:p>
      </dgm:t>
    </dgm:pt>
    <dgm:pt modelId="{EC8A3DC8-36E0-49CC-A34D-751A4C1C3403}" type="sibTrans" cxnId="{DC40791E-CC10-450D-B5B0-5AE0279409EF}">
      <dgm:prSet/>
      <dgm:spPr>
        <a:solidFill>
          <a:srgbClr val="FF6600"/>
        </a:solidFill>
      </dgm:spPr>
      <dgm:t>
        <a:bodyPr/>
        <a:lstStyle/>
        <a:p>
          <a:endParaRPr lang="en-US"/>
        </a:p>
      </dgm:t>
    </dgm:pt>
    <dgm:pt modelId="{1F60A46C-24FD-4FD6-9BF4-CF18DF5DA964}">
      <dgm:prSet custT="1"/>
      <dgm:spPr/>
      <dgm:t>
        <a:bodyPr/>
        <a:lstStyle/>
        <a:p>
          <a:r>
            <a:rPr lang="en-US" sz="2000" dirty="0">
              <a:effectLst>
                <a:outerShdw blurRad="38100" dist="38100" dir="2700000" algn="tl">
                  <a:srgbClr val="000000">
                    <a:alpha val="43137"/>
                  </a:srgbClr>
                </a:outerShdw>
              </a:effectLst>
            </a:rPr>
            <a:t>2. Assign attributes and PKs</a:t>
          </a:r>
        </a:p>
      </dgm:t>
    </dgm:pt>
    <dgm:pt modelId="{0D855369-CD76-43D6-A46D-45DA0720D092}" type="parTrans" cxnId="{A675D0A7-524F-4486-8628-EDFAD63D50B8}">
      <dgm:prSet/>
      <dgm:spPr/>
      <dgm:t>
        <a:bodyPr/>
        <a:lstStyle/>
        <a:p>
          <a:endParaRPr lang="en-US"/>
        </a:p>
      </dgm:t>
    </dgm:pt>
    <dgm:pt modelId="{8F68EB61-7C15-4C4B-B65F-D3BCCB130E87}" type="sibTrans" cxnId="{A675D0A7-524F-4486-8628-EDFAD63D50B8}">
      <dgm:prSet/>
      <dgm:spPr/>
      <dgm:t>
        <a:bodyPr/>
        <a:lstStyle/>
        <a:p>
          <a:endParaRPr lang="en-US"/>
        </a:p>
      </dgm:t>
    </dgm:pt>
    <dgm:pt modelId="{6202759C-29F1-43EB-B3ED-A2139DBD83DF}">
      <dgm:prSet custT="1"/>
      <dgm:spPr/>
      <dgm:t>
        <a:bodyPr/>
        <a:lstStyle/>
        <a:p>
          <a:r>
            <a:rPr lang="en-US" sz="2000" dirty="0">
              <a:effectLst>
                <a:outerShdw blurRad="38100" dist="38100" dir="2700000" algn="tl">
                  <a:srgbClr val="000000">
                    <a:alpha val="43137"/>
                  </a:srgbClr>
                </a:outerShdw>
              </a:effectLst>
            </a:rPr>
            <a:t>3. Draw relationships and cardinalities</a:t>
          </a:r>
        </a:p>
      </dgm:t>
    </dgm:pt>
    <dgm:pt modelId="{2E690F6D-8882-454F-AE01-CB03C0057DA7}" type="parTrans" cxnId="{5DB35233-1BA1-4418-8CB7-4829450BAF3D}">
      <dgm:prSet/>
      <dgm:spPr/>
      <dgm:t>
        <a:bodyPr/>
        <a:lstStyle/>
        <a:p>
          <a:endParaRPr lang="en-US"/>
        </a:p>
      </dgm:t>
    </dgm:pt>
    <dgm:pt modelId="{60DA0E3C-909D-46FD-88EF-21BC081CC436}" type="sibTrans" cxnId="{5DB35233-1BA1-4418-8CB7-4829450BAF3D}">
      <dgm:prSet/>
      <dgm:spPr/>
      <dgm:t>
        <a:bodyPr/>
        <a:lstStyle/>
        <a:p>
          <a:endParaRPr lang="en-US"/>
        </a:p>
      </dgm:t>
    </dgm:pt>
    <dgm:pt modelId="{EAFA311A-D763-4D7B-B875-1281AB95E91E}">
      <dgm:prSet custT="1"/>
      <dgm:spPr/>
      <dgm:t>
        <a:bodyPr/>
        <a:lstStyle/>
        <a:p>
          <a:r>
            <a:rPr lang="en-US" sz="2000" dirty="0">
              <a:solidFill>
                <a:srgbClr val="FF6600"/>
              </a:solidFill>
              <a:effectLst>
                <a:outerShdw blurRad="38100" dist="38100" dir="2700000" algn="tl">
                  <a:srgbClr val="000000">
                    <a:alpha val="43137"/>
                  </a:srgbClr>
                </a:outerShdw>
              </a:effectLst>
            </a:rPr>
            <a:t>4. Place FKs</a:t>
          </a:r>
        </a:p>
      </dgm:t>
    </dgm:pt>
    <dgm:pt modelId="{57786D74-621C-4E11-803F-666ABB61A054}" type="parTrans" cxnId="{CB7FD438-22C0-48C2-A38F-8D15E4F4B27C}">
      <dgm:prSet/>
      <dgm:spPr/>
      <dgm:t>
        <a:bodyPr/>
        <a:lstStyle/>
        <a:p>
          <a:endParaRPr lang="en-US"/>
        </a:p>
      </dgm:t>
    </dgm:pt>
    <dgm:pt modelId="{6BE54512-F826-4F47-A70D-23AFE078207B}" type="sibTrans" cxnId="{CB7FD438-22C0-48C2-A38F-8D15E4F4B27C}">
      <dgm:prSet/>
      <dgm:spPr/>
      <dgm:t>
        <a:bodyPr/>
        <a:lstStyle/>
        <a:p>
          <a:endParaRPr lang="en-US"/>
        </a:p>
      </dgm:t>
    </dgm:pt>
    <dgm:pt modelId="{FC633CFB-17A4-4B80-843D-A28A72A1A4D2}" type="pres">
      <dgm:prSet presAssocID="{2CD565F7-9074-418C-9058-6E2B12C1D1A7}" presName="Name0" presStyleCnt="0">
        <dgm:presLayoutVars>
          <dgm:dir/>
          <dgm:resizeHandles val="exact"/>
        </dgm:presLayoutVars>
      </dgm:prSet>
      <dgm:spPr/>
    </dgm:pt>
    <dgm:pt modelId="{C9B05F82-95F5-4582-870B-192AEC3CBD9C}" type="pres">
      <dgm:prSet presAssocID="{2CD565F7-9074-418C-9058-6E2B12C1D1A7}" presName="cycle" presStyleCnt="0"/>
      <dgm:spPr/>
    </dgm:pt>
    <dgm:pt modelId="{F00FA268-F7F1-4097-92CA-A75C502FE8EE}" type="pres">
      <dgm:prSet presAssocID="{5B0FD01E-E901-463B-9A3B-80075C7CE009}" presName="nodeFirstNode" presStyleLbl="node1" presStyleIdx="0" presStyleCnt="4" custScaleY="56211">
        <dgm:presLayoutVars>
          <dgm:bulletEnabled val="1"/>
        </dgm:presLayoutVars>
      </dgm:prSet>
      <dgm:spPr/>
    </dgm:pt>
    <dgm:pt modelId="{C6A0A783-6E64-4A01-BC75-24AFB096685E}" type="pres">
      <dgm:prSet presAssocID="{EC8A3DC8-36E0-49CC-A34D-751A4C1C3403}" presName="sibTransFirstNode" presStyleLbl="bgShp" presStyleIdx="0" presStyleCnt="1"/>
      <dgm:spPr/>
    </dgm:pt>
    <dgm:pt modelId="{70939F9B-134B-4EA5-B1E8-EA1D540A3E24}" type="pres">
      <dgm:prSet presAssocID="{1F60A46C-24FD-4FD6-9BF4-CF18DF5DA964}" presName="nodeFollowingNodes" presStyleLbl="node1" presStyleIdx="1" presStyleCnt="4" custScaleY="56211">
        <dgm:presLayoutVars>
          <dgm:bulletEnabled val="1"/>
        </dgm:presLayoutVars>
      </dgm:prSet>
      <dgm:spPr/>
    </dgm:pt>
    <dgm:pt modelId="{499B7D8C-2125-4B97-9604-440423D030D3}" type="pres">
      <dgm:prSet presAssocID="{6202759C-29F1-43EB-B3ED-A2139DBD83DF}" presName="nodeFollowingNodes" presStyleLbl="node1" presStyleIdx="2" presStyleCnt="4" custScaleX="114670" custScaleY="56211">
        <dgm:presLayoutVars>
          <dgm:bulletEnabled val="1"/>
        </dgm:presLayoutVars>
      </dgm:prSet>
      <dgm:spPr/>
    </dgm:pt>
    <dgm:pt modelId="{B038DDB3-EFA4-43F0-A158-713A79821F24}" type="pres">
      <dgm:prSet presAssocID="{EAFA311A-D763-4D7B-B875-1281AB95E91E}" presName="nodeFollowingNodes" presStyleLbl="node1" presStyleIdx="3" presStyleCnt="4" custScaleY="56211">
        <dgm:presLayoutVars>
          <dgm:bulletEnabled val="1"/>
        </dgm:presLayoutVars>
      </dgm:prSet>
      <dgm:spPr/>
    </dgm:pt>
  </dgm:ptLst>
  <dgm:cxnLst>
    <dgm:cxn modelId="{40F9B002-8579-4486-882E-B7A2C04D7155}" type="presOf" srcId="{2CD565F7-9074-418C-9058-6E2B12C1D1A7}" destId="{FC633CFB-17A4-4B80-843D-A28A72A1A4D2}" srcOrd="0" destOrd="0" presId="urn:microsoft.com/office/officeart/2005/8/layout/cycle3"/>
    <dgm:cxn modelId="{96D6AD03-7B58-4A38-9D93-264B9EC623F0}" type="presOf" srcId="{1F60A46C-24FD-4FD6-9BF4-CF18DF5DA964}" destId="{70939F9B-134B-4EA5-B1E8-EA1D540A3E24}" srcOrd="0" destOrd="0" presId="urn:microsoft.com/office/officeart/2005/8/layout/cycle3"/>
    <dgm:cxn modelId="{D071520E-4861-4BFE-B046-3A31A5319C1A}" type="presOf" srcId="{EC8A3DC8-36E0-49CC-A34D-751A4C1C3403}" destId="{C6A0A783-6E64-4A01-BC75-24AFB096685E}" srcOrd="0" destOrd="0" presId="urn:microsoft.com/office/officeart/2005/8/layout/cycle3"/>
    <dgm:cxn modelId="{DC40791E-CC10-450D-B5B0-5AE0279409EF}" srcId="{2CD565F7-9074-418C-9058-6E2B12C1D1A7}" destId="{5B0FD01E-E901-463B-9A3B-80075C7CE009}" srcOrd="0" destOrd="0" parTransId="{2361B287-3658-463D-B06E-CF8CEB9E4199}" sibTransId="{EC8A3DC8-36E0-49CC-A34D-751A4C1C3403}"/>
    <dgm:cxn modelId="{5DB35233-1BA1-4418-8CB7-4829450BAF3D}" srcId="{2CD565F7-9074-418C-9058-6E2B12C1D1A7}" destId="{6202759C-29F1-43EB-B3ED-A2139DBD83DF}" srcOrd="2" destOrd="0" parTransId="{2E690F6D-8882-454F-AE01-CB03C0057DA7}" sibTransId="{60DA0E3C-909D-46FD-88EF-21BC081CC436}"/>
    <dgm:cxn modelId="{CB7FD438-22C0-48C2-A38F-8D15E4F4B27C}" srcId="{2CD565F7-9074-418C-9058-6E2B12C1D1A7}" destId="{EAFA311A-D763-4D7B-B875-1281AB95E91E}" srcOrd="3" destOrd="0" parTransId="{57786D74-621C-4E11-803F-666ABB61A054}" sibTransId="{6BE54512-F826-4F47-A70D-23AFE078207B}"/>
    <dgm:cxn modelId="{E7AC0291-ECFF-4792-9D1A-8DCB7B92EFF0}" type="presOf" srcId="{5B0FD01E-E901-463B-9A3B-80075C7CE009}" destId="{F00FA268-F7F1-4097-92CA-A75C502FE8EE}" srcOrd="0" destOrd="0" presId="urn:microsoft.com/office/officeart/2005/8/layout/cycle3"/>
    <dgm:cxn modelId="{B6453EA1-267E-4093-BAAF-22225B4681FA}" type="presOf" srcId="{6202759C-29F1-43EB-B3ED-A2139DBD83DF}" destId="{499B7D8C-2125-4B97-9604-440423D030D3}" srcOrd="0" destOrd="0" presId="urn:microsoft.com/office/officeart/2005/8/layout/cycle3"/>
    <dgm:cxn modelId="{A675D0A7-524F-4486-8628-EDFAD63D50B8}" srcId="{2CD565F7-9074-418C-9058-6E2B12C1D1A7}" destId="{1F60A46C-24FD-4FD6-9BF4-CF18DF5DA964}" srcOrd="1" destOrd="0" parTransId="{0D855369-CD76-43D6-A46D-45DA0720D092}" sibTransId="{8F68EB61-7C15-4C4B-B65F-D3BCCB130E87}"/>
    <dgm:cxn modelId="{CF0FD5B7-AD90-4E2F-BB89-B891F85036B1}" type="presOf" srcId="{EAFA311A-D763-4D7B-B875-1281AB95E91E}" destId="{B038DDB3-EFA4-43F0-A158-713A79821F24}" srcOrd="0" destOrd="0" presId="urn:microsoft.com/office/officeart/2005/8/layout/cycle3"/>
    <dgm:cxn modelId="{A4E394F4-8670-4AED-A2FA-07893AF4A8F4}" type="presParOf" srcId="{FC633CFB-17A4-4B80-843D-A28A72A1A4D2}" destId="{C9B05F82-95F5-4582-870B-192AEC3CBD9C}" srcOrd="0" destOrd="0" presId="urn:microsoft.com/office/officeart/2005/8/layout/cycle3"/>
    <dgm:cxn modelId="{776AA248-F22A-40C4-9C79-E3328F8DADE2}" type="presParOf" srcId="{C9B05F82-95F5-4582-870B-192AEC3CBD9C}" destId="{F00FA268-F7F1-4097-92CA-A75C502FE8EE}" srcOrd="0" destOrd="0" presId="urn:microsoft.com/office/officeart/2005/8/layout/cycle3"/>
    <dgm:cxn modelId="{BD34D50C-457F-4067-AD22-7BBA96D8D992}" type="presParOf" srcId="{C9B05F82-95F5-4582-870B-192AEC3CBD9C}" destId="{C6A0A783-6E64-4A01-BC75-24AFB096685E}" srcOrd="1" destOrd="0" presId="urn:microsoft.com/office/officeart/2005/8/layout/cycle3"/>
    <dgm:cxn modelId="{A19117AF-30B5-4A65-9FB7-D6822025A11C}" type="presParOf" srcId="{C9B05F82-95F5-4582-870B-192AEC3CBD9C}" destId="{70939F9B-134B-4EA5-B1E8-EA1D540A3E24}" srcOrd="2" destOrd="0" presId="urn:microsoft.com/office/officeart/2005/8/layout/cycle3"/>
    <dgm:cxn modelId="{6914DF4A-EC6A-4C1D-9A43-F0ACE0715E55}" type="presParOf" srcId="{C9B05F82-95F5-4582-870B-192AEC3CBD9C}" destId="{499B7D8C-2125-4B97-9604-440423D030D3}" srcOrd="3" destOrd="0" presId="urn:microsoft.com/office/officeart/2005/8/layout/cycle3"/>
    <dgm:cxn modelId="{5E36D702-E827-4F82-BBDF-32B83B2292C7}" type="presParOf" srcId="{C9B05F82-95F5-4582-870B-192AEC3CBD9C}" destId="{B038DDB3-EFA4-43F0-A158-713A79821F24}" srcOrd="4" destOrd="0" presId="urn:microsoft.com/office/officeart/2005/8/layout/cycle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6A0A783-6E64-4A01-BC75-24AFB096685E}">
      <dsp:nvSpPr>
        <dsp:cNvPr id="0" name=""/>
        <dsp:cNvSpPr/>
      </dsp:nvSpPr>
      <dsp:spPr>
        <a:xfrm>
          <a:off x="1840318" y="-77243"/>
          <a:ext cx="3482163" cy="3482163"/>
        </a:xfrm>
        <a:prstGeom prst="circularArrow">
          <a:avLst>
            <a:gd name="adj1" fmla="val 4668"/>
            <a:gd name="adj2" fmla="val 272909"/>
            <a:gd name="adj3" fmla="val 12931800"/>
            <a:gd name="adj4" fmla="val 17962740"/>
            <a:gd name="adj5" fmla="val 4847"/>
          </a:avLst>
        </a:prstGeom>
        <a:solidFill>
          <a:srgbClr val="FF6600"/>
        </a:solidFill>
        <a:ln>
          <a:noFill/>
        </a:ln>
        <a:effectLst/>
      </dsp:spPr>
      <dsp:style>
        <a:lnRef idx="0">
          <a:scrgbClr r="0" g="0" b="0"/>
        </a:lnRef>
        <a:fillRef idx="1">
          <a:scrgbClr r="0" g="0" b="0"/>
        </a:fillRef>
        <a:effectRef idx="0">
          <a:scrgbClr r="0" g="0" b="0"/>
        </a:effectRef>
        <a:fontRef idx="minor"/>
      </dsp:style>
    </dsp:sp>
    <dsp:sp modelId="{F00FA268-F7F1-4097-92CA-A75C502FE8EE}">
      <dsp:nvSpPr>
        <dsp:cNvPr id="0" name=""/>
        <dsp:cNvSpPr/>
      </dsp:nvSpPr>
      <dsp:spPr>
        <a:xfrm>
          <a:off x="2451720" y="248269"/>
          <a:ext cx="2259359" cy="635004"/>
        </a:xfrm>
        <a:prstGeom prst="roundRect">
          <a:avLst/>
        </a:prstGeom>
        <a:solidFill>
          <a:srgbClr val="1A5085"/>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effectLst>
                <a:outerShdw blurRad="38100" dist="38100" dir="2700000" algn="tl">
                  <a:srgbClr val="000000">
                    <a:alpha val="43137"/>
                  </a:srgbClr>
                </a:outerShdw>
              </a:effectLst>
            </a:rPr>
            <a:t>1. Identify entities</a:t>
          </a:r>
        </a:p>
      </dsp:txBody>
      <dsp:txXfrm>
        <a:off x="2482718" y="279267"/>
        <a:ext cx="2197363" cy="573008"/>
      </dsp:txXfrm>
    </dsp:sp>
    <dsp:sp modelId="{70939F9B-134B-4EA5-B1E8-EA1D540A3E24}">
      <dsp:nvSpPr>
        <dsp:cNvPr id="0" name=""/>
        <dsp:cNvSpPr/>
      </dsp:nvSpPr>
      <dsp:spPr>
        <a:xfrm>
          <a:off x="3702048" y="1498597"/>
          <a:ext cx="2259359" cy="635004"/>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effectLst>
                <a:outerShdw blurRad="38100" dist="38100" dir="2700000" algn="tl">
                  <a:srgbClr val="000000">
                    <a:alpha val="43137"/>
                  </a:srgbClr>
                </a:outerShdw>
              </a:effectLst>
            </a:rPr>
            <a:t>2. Assign attributes and PKs</a:t>
          </a:r>
        </a:p>
      </dsp:txBody>
      <dsp:txXfrm>
        <a:off x="3733046" y="1529595"/>
        <a:ext cx="2197363" cy="573008"/>
      </dsp:txXfrm>
    </dsp:sp>
    <dsp:sp modelId="{499B7D8C-2125-4B97-9604-440423D030D3}">
      <dsp:nvSpPr>
        <dsp:cNvPr id="0" name=""/>
        <dsp:cNvSpPr/>
      </dsp:nvSpPr>
      <dsp:spPr>
        <a:xfrm>
          <a:off x="2285996" y="2748925"/>
          <a:ext cx="2590807" cy="635004"/>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effectLst>
                <a:outerShdw blurRad="38100" dist="38100" dir="2700000" algn="tl">
                  <a:srgbClr val="000000">
                    <a:alpha val="43137"/>
                  </a:srgbClr>
                </a:outerShdw>
              </a:effectLst>
            </a:rPr>
            <a:t>3. Draw relationships and cardinalities</a:t>
          </a:r>
        </a:p>
      </dsp:txBody>
      <dsp:txXfrm>
        <a:off x="2316994" y="2779923"/>
        <a:ext cx="2528811" cy="573008"/>
      </dsp:txXfrm>
    </dsp:sp>
    <dsp:sp modelId="{B038DDB3-EFA4-43F0-A158-713A79821F24}">
      <dsp:nvSpPr>
        <dsp:cNvPr id="0" name=""/>
        <dsp:cNvSpPr/>
      </dsp:nvSpPr>
      <dsp:spPr>
        <a:xfrm>
          <a:off x="1201392" y="1498597"/>
          <a:ext cx="2259359" cy="635004"/>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solidFill>
                <a:srgbClr val="FF6600"/>
              </a:solidFill>
              <a:effectLst>
                <a:outerShdw blurRad="38100" dist="38100" dir="2700000" algn="tl">
                  <a:srgbClr val="000000">
                    <a:alpha val="43137"/>
                  </a:srgbClr>
                </a:outerShdw>
              </a:effectLst>
            </a:rPr>
            <a:t>4. Place FKs</a:t>
          </a:r>
        </a:p>
      </dsp:txBody>
      <dsp:txXfrm>
        <a:off x="1232390" y="1529595"/>
        <a:ext cx="2197363" cy="573008"/>
      </dsp:txXfrm>
    </dsp:sp>
  </dsp:spTree>
</dsp:drawing>
</file>

<file path=ppt/diagrams/layout1.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19086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7575" y="4352925"/>
            <a:ext cx="5041900" cy="4122738"/>
          </a:xfrm>
          <a:prstGeom prst="rect">
            <a:avLst/>
          </a:prstGeom>
          <a:noFill/>
          <a:ln w="12700">
            <a:noFill/>
            <a:miter lim="800000"/>
            <a:headEnd/>
            <a:tailEnd/>
          </a:ln>
          <a:effectLst/>
        </p:spPr>
        <p:txBody>
          <a:bodyPr vert="horz" wrap="square" lIns="90696" tIns="44552" rIns="90696" bIns="44552"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51" name="Rectangle 3"/>
          <p:cNvSpPr>
            <a:spLocks noGrp="1" noRot="1" noChangeAspect="1" noChangeArrowheads="1" noTextEdit="1"/>
          </p:cNvSpPr>
          <p:nvPr>
            <p:ph type="sldImg" idx="2"/>
          </p:nvPr>
        </p:nvSpPr>
        <p:spPr bwMode="auto">
          <a:xfrm>
            <a:off x="398463" y="693738"/>
            <a:ext cx="6081712" cy="3422650"/>
          </a:xfrm>
          <a:prstGeom prst="rect">
            <a:avLst/>
          </a:prstGeom>
          <a:noFill/>
          <a:ln w="12700">
            <a:solidFill>
              <a:schemeClr val="tx1"/>
            </a:solidFill>
            <a:miter lim="800000"/>
            <a:headEnd/>
            <a:tailEnd/>
          </a:ln>
          <a:effectLst/>
        </p:spPr>
      </p:sp>
    </p:spTree>
    <p:extLst>
      <p:ext uri="{BB962C8B-B14F-4D97-AF65-F5344CB8AC3E}">
        <p14:creationId xmlns:p14="http://schemas.microsoft.com/office/powerpoint/2010/main" val="74945683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a:xfrm>
            <a:off x="398463" y="693738"/>
            <a:ext cx="6081712" cy="3422650"/>
          </a:xfrm>
          <a:ln/>
        </p:spPr>
      </p:sp>
      <p:sp>
        <p:nvSpPr>
          <p:cNvPr id="10649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55531218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700784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585726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8758700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131575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9482817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4058178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217569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https://www.bing.com/search?q=rubber+by+quentin+duieux&amp;form=ANNH01&amp;refig=6a944d8fbbb444dca6ffb59564ba347c&amp;pc=EDGEDSE</a:t>
            </a:r>
          </a:p>
        </p:txBody>
      </p:sp>
    </p:spTree>
    <p:extLst>
      <p:ext uri="{BB962C8B-B14F-4D97-AF65-F5344CB8AC3E}">
        <p14:creationId xmlns:p14="http://schemas.microsoft.com/office/powerpoint/2010/main" val="34411757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Rot="1" noChangeAspect="1" noChangeArrowheads="1" noTextEdit="1"/>
          </p:cNvSpPr>
          <p:nvPr>
            <p:ph type="sldImg"/>
          </p:nvPr>
        </p:nvSpPr>
        <p:spPr>
          <a:xfrm>
            <a:off x="398463" y="693738"/>
            <a:ext cx="6081712" cy="3422650"/>
          </a:xfrm>
          <a:ln/>
        </p:spPr>
      </p:sp>
      <p:sp>
        <p:nvSpPr>
          <p:cNvPr id="132099" name="Rectangle 3"/>
          <p:cNvSpPr>
            <a:spLocks noGrp="1" noChangeArrowheads="1"/>
          </p:cNvSpPr>
          <p:nvPr>
            <p:ph type="body" idx="1"/>
          </p:nvPr>
        </p:nvSpPr>
        <p:spPr/>
        <p:txBody>
          <a:bodyPr/>
          <a:lstStyle/>
          <a:p>
            <a:endParaRPr lang="en-US" dirty="0"/>
          </a:p>
        </p:txBody>
      </p:sp>
    </p:spTree>
    <p:extLst>
      <p:ext uri="{BB962C8B-B14F-4D97-AF65-F5344CB8AC3E}">
        <p14:creationId xmlns:p14="http://schemas.microsoft.com/office/powerpoint/2010/main" val="2965932782"/>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 name="Rectangle 10"/>
          <p:cNvSpPr/>
          <p:nvPr/>
        </p:nvSpPr>
        <p:spPr>
          <a:xfrm>
            <a:off x="1" y="0"/>
            <a:ext cx="752475" cy="5143500"/>
          </a:xfrm>
          <a:prstGeom prst="rect">
            <a:avLst/>
          </a:prstGeom>
          <a:gradFill>
            <a:gsLst>
              <a:gs pos="0">
                <a:schemeClr val="accent5">
                  <a:lumMod val="50000"/>
                  <a:lumOff val="50000"/>
                </a:schemeClr>
              </a:gs>
              <a:gs pos="100000">
                <a:schemeClr val="accent5">
                  <a:lumMod val="90000"/>
                  <a:lumOff val="10000"/>
                </a:schemeClr>
              </a:gs>
            </a:gsLst>
            <a:lin ang="5400000" scaled="0"/>
          </a:gradFill>
          <a:ln>
            <a:noFill/>
          </a:ln>
          <a:effectLst>
            <a:innerShdw blurRad="190500" dist="254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innerShdw blurRad="63500" dist="50800" dir="18900000">
                  <a:prstClr val="black">
                    <a:alpha val="50000"/>
                  </a:prstClr>
                </a:innerShdw>
              </a:effectLst>
            </a:endParaRPr>
          </a:p>
        </p:txBody>
      </p:sp>
      <p:sp>
        <p:nvSpPr>
          <p:cNvPr id="2" name="Title 1"/>
          <p:cNvSpPr>
            <a:spLocks noGrp="1"/>
          </p:cNvSpPr>
          <p:nvPr>
            <p:ph type="ctrTitle"/>
          </p:nvPr>
        </p:nvSpPr>
        <p:spPr>
          <a:xfrm>
            <a:off x="1524000" y="1428750"/>
            <a:ext cx="7467600" cy="2133600"/>
          </a:xfrm>
        </p:spPr>
        <p:txBody>
          <a:bodyPr vert="horz" lIns="91440" tIns="45720" rIns="91440" bIns="45720" rtlCol="0" anchor="b">
            <a:noAutofit/>
          </a:bodyPr>
          <a:lstStyle>
            <a:lvl1pPr algn="r">
              <a:defRPr lang="en-US" sz="6600" dirty="0">
                <a:latin typeface="Segoe UI Light" panose="020B0502040204020203" pitchFamily="34" charset="0"/>
                <a:cs typeface="Segoe UI Light" panose="020B0502040204020203" pitchFamily="34" charset="0"/>
              </a:defRPr>
            </a:lvl1pPr>
          </a:lstStyle>
          <a:p>
            <a:pPr lvl="0"/>
            <a:r>
              <a:rPr lang="en-US"/>
              <a:t>Click to edit Master title style</a:t>
            </a:r>
            <a:endParaRPr lang="en-US" dirty="0"/>
          </a:p>
        </p:txBody>
      </p:sp>
      <p:sp>
        <p:nvSpPr>
          <p:cNvPr id="3" name="Subtitle 2"/>
          <p:cNvSpPr>
            <a:spLocks noGrp="1"/>
          </p:cNvSpPr>
          <p:nvPr>
            <p:ph type="subTitle" idx="1"/>
          </p:nvPr>
        </p:nvSpPr>
        <p:spPr>
          <a:xfrm>
            <a:off x="1524000" y="3867150"/>
            <a:ext cx="7467600" cy="838200"/>
          </a:xfrm>
        </p:spPr>
        <p:txBody>
          <a:bodyPr>
            <a:normAutofit/>
          </a:bodyPr>
          <a:lstStyle>
            <a:lvl1pPr marL="0" indent="0" algn="r">
              <a:buNone/>
              <a:defRPr sz="2400">
                <a:solidFill>
                  <a:schemeClr val="tx1"/>
                </a:solidFill>
                <a:latin typeface="Segoe UI Semilight" panose="020B0402040204020203" pitchFamily="34" charset="0"/>
                <a:cs typeface="Segoe UI Semilight" panose="020B04020402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1026" name="Picture 2"/>
          <p:cNvPicPr>
            <a:picLocks noChangeAspect="1" noChangeArrowheads="1"/>
          </p:cNvPicPr>
          <p:nvPr/>
        </p:nvPicPr>
        <p:blipFill>
          <a:blip r:embed="rId2" cstate="print">
            <a:grayscl/>
            <a:extLst>
              <a:ext uri="{BEBA8EAE-BF5A-486C-A8C5-ECC9F3942E4B}">
                <a14:imgProps xmlns:a14="http://schemas.microsoft.com/office/drawing/2010/main">
                  <a14:imgLayer r:embed="rId3">
                    <a14:imgEffect>
                      <a14:sharpenSoften amount="11000"/>
                    </a14:imgEffect>
                    <a14:imgEffect>
                      <a14:saturation sat="0"/>
                    </a14:imgEffect>
                    <a14:imgEffect>
                      <a14:brightnessContrast contrast="19000"/>
                    </a14:imgEffect>
                  </a14:imgLayer>
                </a14:imgProps>
              </a:ext>
              <a:ext uri="{28A0092B-C50C-407E-A947-70E740481C1C}">
                <a14:useLocalDpi xmlns:a14="http://schemas.microsoft.com/office/drawing/2010/main" val="0"/>
              </a:ext>
            </a:extLst>
          </a:blip>
          <a:stretch>
            <a:fillRect/>
          </a:stretch>
        </p:blipFill>
        <p:spPr bwMode="gray">
          <a:xfrm>
            <a:off x="889794" y="209551"/>
            <a:ext cx="13657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3" name="Straight Connector 12"/>
          <p:cNvCxnSpPr/>
          <p:nvPr/>
        </p:nvCxnSpPr>
        <p:spPr>
          <a:xfrm>
            <a:off x="1524000" y="3638550"/>
            <a:ext cx="7467600" cy="0"/>
          </a:xfrm>
          <a:prstGeom prst="line">
            <a:avLst/>
          </a:prstGeom>
          <a:ln w="12700">
            <a:solidFill>
              <a:srgbClr val="FF6600"/>
            </a:solidFill>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rot="16200000">
            <a:off x="-2188392" y="2312341"/>
            <a:ext cx="5086352" cy="461665"/>
          </a:xfrm>
          <a:prstGeom prst="rect">
            <a:avLst/>
          </a:prstGeom>
          <a:noFill/>
        </p:spPr>
        <p:txBody>
          <a:bodyPr wrap="square" lIns="0" rIns="0" rtlCol="0">
            <a:spAutoFit/>
          </a:bodyPr>
          <a:lstStyle/>
          <a:p>
            <a:pPr algn="l"/>
            <a:r>
              <a:rPr lang="en-US" sz="2400" dirty="0">
                <a:solidFill>
                  <a:schemeClr val="bg1"/>
                </a:solidFill>
                <a:latin typeface="Segoe UI Light" panose="020B0502040204020203" pitchFamily="34" charset="0"/>
                <a:cs typeface="Segoe UI Light" panose="020B0502040204020203" pitchFamily="34" charset="0"/>
              </a:rPr>
              <a:t>Data Management for Decision Making</a:t>
            </a:r>
          </a:p>
        </p:txBody>
      </p:sp>
      <p:pic>
        <p:nvPicPr>
          <p:cNvPr id="4" name="Picture 3">
            <a:extLst>
              <a:ext uri="{FF2B5EF4-FFF2-40B4-BE49-F238E27FC236}">
                <a16:creationId xmlns:a16="http://schemas.microsoft.com/office/drawing/2014/main" id="{5A9E8B27-95F9-3412-981A-3052F0A6D8CD}"/>
              </a:ext>
            </a:extLst>
          </p:cNvPr>
          <p:cNvPicPr>
            <a:picLocks noChangeAspect="1"/>
          </p:cNvPicPr>
          <p:nvPr/>
        </p:nvPicPr>
        <p:blipFill>
          <a:blip r:embed="rId4"/>
          <a:stretch>
            <a:fillRect/>
          </a:stretch>
        </p:blipFill>
        <p:spPr>
          <a:xfrm>
            <a:off x="8411523" y="160371"/>
            <a:ext cx="608529" cy="544134"/>
          </a:xfrm>
          <a:prstGeom prst="rect">
            <a:avLst/>
          </a:prstGeom>
        </p:spPr>
      </p:pic>
    </p:spTree>
    <p:extLst>
      <p:ext uri="{BB962C8B-B14F-4D97-AF65-F5344CB8AC3E}">
        <p14:creationId xmlns:p14="http://schemas.microsoft.com/office/powerpoint/2010/main" val="820158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500"/>
                                  </p:stCondLst>
                                  <p:childTnLst>
                                    <p:animEffect transition="out" filter="fade">
                                      <p:cBhvr>
                                        <p:cTn id="6" dur="2000"/>
                                        <p:tgtEl>
                                          <p:spTgt spid="11"/>
                                        </p:tgtEl>
                                      </p:cBhvr>
                                    </p:animEffect>
                                    <p:set>
                                      <p:cBhvr>
                                        <p:cTn id="7" dur="1" fill="hold">
                                          <p:stCondLst>
                                            <p:cond delay="1999"/>
                                          </p:stCondLst>
                                        </p:cTn>
                                        <p:tgtEl>
                                          <p:spTgt spid="11"/>
                                        </p:tgtEl>
                                        <p:attrNameLst>
                                          <p:attrName>style.visibility</p:attrName>
                                        </p:attrNameLst>
                                      </p:cBhvr>
                                      <p:to>
                                        <p:strVal val="hidden"/>
                                      </p:to>
                                    </p:set>
                                  </p:childTnLst>
                                </p:cTn>
                              </p:par>
                            </p:childTnLst>
                          </p:cTn>
                        </p:par>
                        <p:par>
                          <p:cTn id="8" fill="hold">
                            <p:stCondLst>
                              <p:cond delay="2500"/>
                            </p:stCondLst>
                            <p:childTnLst>
                              <p:par>
                                <p:cTn id="9" presetID="10" presetClass="entr" presetSubtype="0" fill="hold" grpId="1"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1" grpId="1" animBg="1"/>
      <p:bldP spid="11" grpId="2" animBg="1"/>
      <p:bldP spid="11" grpId="3" animBg="1"/>
      <p:bldP spid="11" grpId="4" animBg="1"/>
      <p:bldP spid="11" grpId="5" animBg="1"/>
      <p:bldP spid="11" grpId="6" animBg="1"/>
      <p:bldP spid="11" grpId="7" animBg="1"/>
    </p:bldLst>
  </p:timing>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WINI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629400" y="1466850"/>
            <a:ext cx="2362200" cy="2133600"/>
          </a:xfrm>
        </p:spPr>
        <p:txBody>
          <a:bodyPr vert="horz" lIns="91440" tIns="45720" rIns="91440" bIns="45720" rtlCol="0" anchor="b">
            <a:noAutofit/>
          </a:bodyPr>
          <a:lstStyle>
            <a:lvl1pPr algn="r">
              <a:defRPr lang="en-US" sz="6600" dirty="0">
                <a:latin typeface="Segoe UI Light" panose="020B0502040204020203" pitchFamily="34" charset="0"/>
                <a:cs typeface="Segoe UI Light" panose="020B0502040204020203" pitchFamily="34" charset="0"/>
              </a:defRPr>
            </a:lvl1pPr>
          </a:lstStyle>
          <a:p>
            <a:pPr lvl="0"/>
            <a:r>
              <a:rPr lang="en-US" dirty="0"/>
              <a:t>WINIT</a:t>
            </a:r>
          </a:p>
        </p:txBody>
      </p:sp>
      <p:sp>
        <p:nvSpPr>
          <p:cNvPr id="3" name="Subtitle 2"/>
          <p:cNvSpPr>
            <a:spLocks noGrp="1"/>
          </p:cNvSpPr>
          <p:nvPr>
            <p:ph type="subTitle" idx="1" hasCustomPrompt="1"/>
          </p:nvPr>
        </p:nvSpPr>
        <p:spPr>
          <a:xfrm>
            <a:off x="1524000" y="3867150"/>
            <a:ext cx="7467600" cy="838200"/>
          </a:xfrm>
        </p:spPr>
        <p:txBody>
          <a:bodyPr>
            <a:normAutofit/>
          </a:bodyPr>
          <a:lstStyle>
            <a:lvl1pPr marL="0" indent="0" algn="r">
              <a:buNone/>
              <a:defRPr sz="2400">
                <a:solidFill>
                  <a:schemeClr val="tx1"/>
                </a:solidFill>
                <a:latin typeface="Segoe UI Semilight" panose="020B0402040204020203" pitchFamily="34" charset="0"/>
                <a:cs typeface="Segoe UI Semilight" panose="020B0402040204020203"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What Is New in IT</a:t>
            </a:r>
          </a:p>
        </p:txBody>
      </p:sp>
      <p:pic>
        <p:nvPicPr>
          <p:cNvPr id="1026" name="Picture 2"/>
          <p:cNvPicPr>
            <a:picLocks noChangeAspect="1" noChangeArrowheads="1"/>
          </p:cNvPicPr>
          <p:nvPr/>
        </p:nvPicPr>
        <p:blipFill>
          <a:blip r:embed="rId2" cstate="print">
            <a:grayscl/>
            <a:extLst>
              <a:ext uri="{BEBA8EAE-BF5A-486C-A8C5-ECC9F3942E4B}">
                <a14:imgProps xmlns:a14="http://schemas.microsoft.com/office/drawing/2010/main">
                  <a14:imgLayer r:embed="rId3">
                    <a14:imgEffect>
                      <a14:sharpenSoften amount="11000"/>
                    </a14:imgEffect>
                    <a14:imgEffect>
                      <a14:saturation sat="0"/>
                    </a14:imgEffect>
                    <a14:imgEffect>
                      <a14:brightnessContrast contrast="19000"/>
                    </a14:imgEffect>
                  </a14:imgLayer>
                </a14:imgProps>
              </a:ext>
              <a:ext uri="{28A0092B-C50C-407E-A947-70E740481C1C}">
                <a14:useLocalDpi xmlns:a14="http://schemas.microsoft.com/office/drawing/2010/main" val="0"/>
              </a:ext>
            </a:extLst>
          </a:blip>
          <a:stretch>
            <a:fillRect/>
          </a:stretch>
        </p:blipFill>
        <p:spPr bwMode="gray">
          <a:xfrm>
            <a:off x="889794" y="209551"/>
            <a:ext cx="136573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3" name="Straight Connector 12"/>
          <p:cNvCxnSpPr/>
          <p:nvPr/>
        </p:nvCxnSpPr>
        <p:spPr>
          <a:xfrm>
            <a:off x="1524000" y="3638550"/>
            <a:ext cx="7467600" cy="0"/>
          </a:xfrm>
          <a:prstGeom prst="line">
            <a:avLst/>
          </a:prstGeom>
          <a:ln w="12700">
            <a:solidFill>
              <a:srgbClr val="FF6600"/>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9ED20A74-6754-49A6-A2D8-34032962D250}"/>
              </a:ext>
            </a:extLst>
          </p:cNvPr>
          <p:cNvPicPr>
            <a:picLocks noChangeAspect="1"/>
          </p:cNvPicPr>
          <p:nvPr/>
        </p:nvPicPr>
        <p:blipFill>
          <a:blip r:embed="rId4"/>
          <a:stretch>
            <a:fillRect/>
          </a:stretch>
        </p:blipFill>
        <p:spPr>
          <a:xfrm>
            <a:off x="869631" y="704851"/>
            <a:ext cx="5733189" cy="2895599"/>
          </a:xfrm>
          <a:prstGeom prst="rect">
            <a:avLst/>
          </a:prstGeom>
        </p:spPr>
      </p:pic>
      <p:sp>
        <p:nvSpPr>
          <p:cNvPr id="9" name="Rectangle 8">
            <a:extLst>
              <a:ext uri="{FF2B5EF4-FFF2-40B4-BE49-F238E27FC236}">
                <a16:creationId xmlns:a16="http://schemas.microsoft.com/office/drawing/2014/main" id="{541A582E-7BD0-4A21-8EA2-A0F86F30A927}"/>
              </a:ext>
            </a:extLst>
          </p:cNvPr>
          <p:cNvSpPr/>
          <p:nvPr/>
        </p:nvSpPr>
        <p:spPr>
          <a:xfrm>
            <a:off x="1" y="0"/>
            <a:ext cx="752475" cy="5143500"/>
          </a:xfrm>
          <a:prstGeom prst="rect">
            <a:avLst/>
          </a:prstGeom>
          <a:gradFill>
            <a:gsLst>
              <a:gs pos="0">
                <a:schemeClr val="accent5">
                  <a:lumMod val="50000"/>
                  <a:lumOff val="50000"/>
                </a:schemeClr>
              </a:gs>
              <a:gs pos="100000">
                <a:schemeClr val="accent5">
                  <a:lumMod val="90000"/>
                  <a:lumOff val="10000"/>
                </a:schemeClr>
              </a:gs>
            </a:gsLst>
            <a:lin ang="5400000" scaled="0"/>
          </a:gradFill>
          <a:ln>
            <a:noFill/>
          </a:ln>
          <a:effectLst>
            <a:innerShdw blurRad="190500" dist="254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innerShdw blurRad="63500" dist="50800" dir="18900000">
                  <a:prstClr val="black">
                    <a:alpha val="50000"/>
                  </a:prstClr>
                </a:innerShdw>
              </a:effectLst>
            </a:endParaRPr>
          </a:p>
        </p:txBody>
      </p:sp>
      <p:sp>
        <p:nvSpPr>
          <p:cNvPr id="5" name="TextBox 4">
            <a:extLst>
              <a:ext uri="{FF2B5EF4-FFF2-40B4-BE49-F238E27FC236}">
                <a16:creationId xmlns:a16="http://schemas.microsoft.com/office/drawing/2014/main" id="{480E3261-791F-9BFD-F1CC-C5017BD0B1FD}"/>
              </a:ext>
            </a:extLst>
          </p:cNvPr>
          <p:cNvSpPr txBox="1"/>
          <p:nvPr/>
        </p:nvSpPr>
        <p:spPr>
          <a:xfrm rot="16200000">
            <a:off x="-2188392" y="2312341"/>
            <a:ext cx="5086352" cy="461665"/>
          </a:xfrm>
          <a:prstGeom prst="rect">
            <a:avLst/>
          </a:prstGeom>
          <a:noFill/>
        </p:spPr>
        <p:txBody>
          <a:bodyPr wrap="square" lIns="0" rIns="0" rtlCol="0">
            <a:spAutoFit/>
          </a:bodyPr>
          <a:lstStyle/>
          <a:p>
            <a:pPr algn="l"/>
            <a:r>
              <a:rPr lang="en-US" sz="2400" dirty="0">
                <a:solidFill>
                  <a:schemeClr val="bg1"/>
                </a:solidFill>
                <a:latin typeface="Segoe UI Light" panose="020B0502040204020203" pitchFamily="34" charset="0"/>
                <a:cs typeface="Segoe UI Light" panose="020B0502040204020203" pitchFamily="34" charset="0"/>
              </a:rPr>
              <a:t>Data Management for Decision Making</a:t>
            </a:r>
          </a:p>
        </p:txBody>
      </p:sp>
    </p:spTree>
    <p:extLst>
      <p:ext uri="{BB962C8B-B14F-4D97-AF65-F5344CB8AC3E}">
        <p14:creationId xmlns:p14="http://schemas.microsoft.com/office/powerpoint/2010/main" val="2203111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500"/>
                                  </p:stCondLst>
                                  <p:childTnLst>
                                    <p:animEffect transition="out" filter="fade">
                                      <p:cBhvr>
                                        <p:cTn id="6" dur="2000"/>
                                        <p:tgtEl>
                                          <p:spTgt spid="9"/>
                                        </p:tgtEl>
                                      </p:cBhvr>
                                    </p:animEffect>
                                    <p:set>
                                      <p:cBhvr>
                                        <p:cTn id="7" dur="1" fill="hold">
                                          <p:stCondLst>
                                            <p:cond delay="1999"/>
                                          </p:stCondLst>
                                        </p:cTn>
                                        <p:tgtEl>
                                          <p:spTgt spid="9"/>
                                        </p:tgtEl>
                                        <p:attrNameLst>
                                          <p:attrName>style.visibility</p:attrName>
                                        </p:attrNameLst>
                                      </p:cBhvr>
                                      <p:to>
                                        <p:strVal val="hidden"/>
                                      </p:to>
                                    </p:set>
                                  </p:childTnLst>
                                </p:cTn>
                              </p:par>
                            </p:childTnLst>
                          </p:cTn>
                        </p:par>
                        <p:par>
                          <p:cTn id="8" fill="hold">
                            <p:stCondLst>
                              <p:cond delay="2500"/>
                            </p:stCondLst>
                            <p:childTnLst>
                              <p:par>
                                <p:cTn id="9" presetID="10" presetClass="entr" presetSubtype="0" fill="hold" grpId="1"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9" grpId="2" animBg="1"/>
      <p:bldP spid="9" grpId="3" animBg="1"/>
      <p:bldP spid="9" grpId="4" animBg="1"/>
      <p:bldP spid="9" grpId="5" animBg="1"/>
      <p:bldP spid="9" grpId="6" animBg="1"/>
      <p:bldP spid="9" grpId="7" animBg="1"/>
      <p:bldP spid="9" grpId="8" animBg="1"/>
      <p:bldP spid="9" grpId="9" animBg="1"/>
    </p:bldLst>
  </p:timing>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a:xfrm>
            <a:off x="304800" y="57150"/>
            <a:ext cx="8763000" cy="685800"/>
          </a:xfrm>
        </p:spPr>
        <p:txBody>
          <a:bodyPr/>
          <a:lstStyle/>
          <a:p>
            <a:r>
              <a:rPr lang="en-US"/>
              <a:t>Click to edit Master title style</a:t>
            </a:r>
            <a:endParaRPr lang="en-US" dirty="0"/>
          </a:p>
        </p:txBody>
      </p:sp>
      <p:sp>
        <p:nvSpPr>
          <p:cNvPr id="4" name="Text Placeholder 3"/>
          <p:cNvSpPr>
            <a:spLocks noGrp="1"/>
          </p:cNvSpPr>
          <p:nvPr>
            <p:ph type="body" sz="quarter" idx="10"/>
          </p:nvPr>
        </p:nvSpPr>
        <p:spPr>
          <a:xfrm>
            <a:off x="457200" y="1181100"/>
            <a:ext cx="8534400" cy="3962400"/>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3"/>
          <p:cNvSpPr>
            <a:spLocks noGrp="1"/>
          </p:cNvSpPr>
          <p:nvPr>
            <p:ph type="sldNum" sz="quarter" idx="4"/>
          </p:nvPr>
        </p:nvSpPr>
        <p:spPr>
          <a:xfrm>
            <a:off x="0" y="4853889"/>
            <a:ext cx="228601" cy="274637"/>
          </a:xfrm>
          <a:prstGeom prst="rect">
            <a:avLst/>
          </a:prstGeom>
        </p:spPr>
        <p:txBody>
          <a:bodyPr vert="horz" lIns="0" tIns="0" rIns="0" bIns="0" rtlCol="0" anchor="ctr"/>
          <a:lstStyle>
            <a:lvl1pPr algn="ctr">
              <a:defRPr sz="1000">
                <a:solidFill>
                  <a:schemeClr val="bg1"/>
                </a:solidFill>
                <a:effectLst/>
              </a:defRPr>
            </a:lvl1pPr>
          </a:lstStyle>
          <a:p>
            <a:fld id="{ED4E8DE7-8107-485D-819E-7A652D98D056}" type="slidenum">
              <a:rPr lang="en-US" smtClean="0"/>
              <a:pPr/>
              <a:t>‹#›</a:t>
            </a:fld>
            <a:endParaRPr lang="en-US" dirty="0"/>
          </a:p>
        </p:txBody>
      </p:sp>
    </p:spTree>
    <p:extLst>
      <p:ext uri="{BB962C8B-B14F-4D97-AF65-F5344CB8AC3E}">
        <p14:creationId xmlns:p14="http://schemas.microsoft.com/office/powerpoint/2010/main" val="513809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cSld name="Title no text">
    <p:spTree>
      <p:nvGrpSpPr>
        <p:cNvPr id="1" name=""/>
        <p:cNvGrpSpPr/>
        <p:nvPr/>
      </p:nvGrpSpPr>
      <p:grpSpPr>
        <a:xfrm>
          <a:off x="0" y="0"/>
          <a:ext cx="0" cy="0"/>
          <a:chOff x="0" y="0"/>
          <a:chExt cx="0" cy="0"/>
        </a:xfrm>
      </p:grpSpPr>
      <p:sp>
        <p:nvSpPr>
          <p:cNvPr id="4" name="Title 3"/>
          <p:cNvSpPr>
            <a:spLocks noGrp="1"/>
          </p:cNvSpPr>
          <p:nvPr>
            <p:ph type="title" hasCustomPrompt="1"/>
          </p:nvPr>
        </p:nvSpPr>
        <p:spPr>
          <a:xfrm>
            <a:off x="346710" y="133350"/>
            <a:ext cx="8763000" cy="485382"/>
          </a:xfrm>
        </p:spPr>
        <p:txBody>
          <a:bodyPr vert="horz" lIns="91440" tIns="45720" rIns="91440" bIns="45720" rtlCol="0" anchor="ctr">
            <a:noAutofit/>
          </a:bodyPr>
          <a:lstStyle>
            <a:lvl1pPr>
              <a:defRPr lang="en-US" dirty="0"/>
            </a:lvl1pPr>
          </a:lstStyle>
          <a:p>
            <a:pPr lvl="0"/>
            <a:r>
              <a:rPr lang="en-US" dirty="0"/>
              <a:t>Title No Text Layout</a:t>
            </a:r>
          </a:p>
        </p:txBody>
      </p:sp>
      <p:sp>
        <p:nvSpPr>
          <p:cNvPr id="6" name="Slide Number Placeholder 3"/>
          <p:cNvSpPr>
            <a:spLocks noGrp="1"/>
          </p:cNvSpPr>
          <p:nvPr>
            <p:ph type="sldNum" sz="quarter" idx="4"/>
          </p:nvPr>
        </p:nvSpPr>
        <p:spPr>
          <a:xfrm>
            <a:off x="0" y="4853889"/>
            <a:ext cx="228601" cy="274637"/>
          </a:xfrm>
          <a:prstGeom prst="rect">
            <a:avLst/>
          </a:prstGeom>
        </p:spPr>
        <p:txBody>
          <a:bodyPr vert="horz" lIns="0" tIns="0" rIns="0" bIns="0" rtlCol="0" anchor="ctr"/>
          <a:lstStyle>
            <a:lvl1pPr algn="ctr">
              <a:defRPr sz="1000">
                <a:solidFill>
                  <a:schemeClr val="bg1"/>
                </a:solidFill>
                <a:effectLst/>
              </a:defRPr>
            </a:lvl1pPr>
          </a:lstStyle>
          <a:p>
            <a:fld id="{ED4E8DE7-8107-485D-819E-7A652D98D056}" type="slidenum">
              <a:rPr lang="en-US" smtClean="0"/>
              <a:pPr/>
              <a:t>‹#›</a:t>
            </a:fld>
            <a:endParaRPr lang="en-US" dirty="0"/>
          </a:p>
        </p:txBody>
      </p:sp>
    </p:spTree>
    <p:extLst>
      <p:ext uri="{BB962C8B-B14F-4D97-AF65-F5344CB8AC3E}">
        <p14:creationId xmlns:p14="http://schemas.microsoft.com/office/powerpoint/2010/main" val="1091854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ritical Think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07253-D5F2-4AE5-8A17-CCE5CFBB6909}"/>
              </a:ext>
            </a:extLst>
          </p:cNvPr>
          <p:cNvSpPr>
            <a:spLocks noGrp="1"/>
          </p:cNvSpPr>
          <p:nvPr>
            <p:ph type="title" hasCustomPrompt="1"/>
          </p:nvPr>
        </p:nvSpPr>
        <p:spPr/>
        <p:txBody>
          <a:bodyPr/>
          <a:lstStyle>
            <a:lvl1pPr>
              <a:defRPr/>
            </a:lvl1pPr>
          </a:lstStyle>
          <a:p>
            <a:r>
              <a:rPr lang="en-US" dirty="0"/>
              <a:t>Critical Thinking</a:t>
            </a:r>
          </a:p>
        </p:txBody>
      </p:sp>
      <p:sp>
        <p:nvSpPr>
          <p:cNvPr id="3" name="Slide Number Placeholder 2">
            <a:extLst>
              <a:ext uri="{FF2B5EF4-FFF2-40B4-BE49-F238E27FC236}">
                <a16:creationId xmlns:a16="http://schemas.microsoft.com/office/drawing/2014/main" id="{9B86696B-A771-4AFA-BDEA-48BC819FEC17}"/>
              </a:ext>
            </a:extLst>
          </p:cNvPr>
          <p:cNvSpPr>
            <a:spLocks noGrp="1"/>
          </p:cNvSpPr>
          <p:nvPr>
            <p:ph type="sldNum" sz="quarter" idx="10"/>
          </p:nvPr>
        </p:nvSpPr>
        <p:spPr/>
        <p:txBody>
          <a:bodyPr/>
          <a:lstStyle/>
          <a:p>
            <a:fld id="{ED4E8DE7-8107-485D-819E-7A652D98D056}" type="slidenum">
              <a:rPr lang="en-US" smtClean="0"/>
              <a:pPr/>
              <a:t>‹#›</a:t>
            </a:fld>
            <a:endParaRPr lang="en-US" dirty="0"/>
          </a:p>
        </p:txBody>
      </p:sp>
      <p:pic>
        <p:nvPicPr>
          <p:cNvPr id="4" name="Picture 3">
            <a:extLst>
              <a:ext uri="{FF2B5EF4-FFF2-40B4-BE49-F238E27FC236}">
                <a16:creationId xmlns:a16="http://schemas.microsoft.com/office/drawing/2014/main" id="{A6189AED-2E1B-4B0F-8BC8-2DEBFA881487}"/>
              </a:ext>
            </a:extLst>
          </p:cNvPr>
          <p:cNvPicPr>
            <a:picLocks noChangeAspect="1"/>
          </p:cNvPicPr>
          <p:nvPr/>
        </p:nvPicPr>
        <p:blipFill>
          <a:blip r:embed="rId2"/>
          <a:stretch>
            <a:fillRect/>
          </a:stretch>
        </p:blipFill>
        <p:spPr>
          <a:xfrm>
            <a:off x="6172200" y="3471862"/>
            <a:ext cx="2971800" cy="1671638"/>
          </a:xfrm>
          <a:prstGeom prst="rect">
            <a:avLst/>
          </a:prstGeom>
        </p:spPr>
      </p:pic>
    </p:spTree>
    <p:extLst>
      <p:ext uri="{BB962C8B-B14F-4D97-AF65-F5344CB8AC3E}">
        <p14:creationId xmlns:p14="http://schemas.microsoft.com/office/powerpoint/2010/main" val="1240133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You do the talk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07253-D5F2-4AE5-8A17-CCE5CFBB6909}"/>
              </a:ext>
            </a:extLst>
          </p:cNvPr>
          <p:cNvSpPr>
            <a:spLocks noGrp="1"/>
          </p:cNvSpPr>
          <p:nvPr>
            <p:ph type="title" hasCustomPrompt="1"/>
          </p:nvPr>
        </p:nvSpPr>
        <p:spPr/>
        <p:txBody>
          <a:bodyPr/>
          <a:lstStyle>
            <a:lvl1pPr>
              <a:defRPr/>
            </a:lvl1pPr>
          </a:lstStyle>
          <a:p>
            <a:r>
              <a:rPr lang="en-US" dirty="0"/>
              <a:t>You do the talking</a:t>
            </a:r>
          </a:p>
        </p:txBody>
      </p:sp>
      <p:sp>
        <p:nvSpPr>
          <p:cNvPr id="3" name="Slide Number Placeholder 2">
            <a:extLst>
              <a:ext uri="{FF2B5EF4-FFF2-40B4-BE49-F238E27FC236}">
                <a16:creationId xmlns:a16="http://schemas.microsoft.com/office/drawing/2014/main" id="{9B86696B-A771-4AFA-BDEA-48BC819FEC17}"/>
              </a:ext>
            </a:extLst>
          </p:cNvPr>
          <p:cNvSpPr>
            <a:spLocks noGrp="1"/>
          </p:cNvSpPr>
          <p:nvPr>
            <p:ph type="sldNum" sz="quarter" idx="10"/>
          </p:nvPr>
        </p:nvSpPr>
        <p:spPr/>
        <p:txBody>
          <a:bodyPr/>
          <a:lstStyle/>
          <a:p>
            <a:fld id="{ED4E8DE7-8107-485D-819E-7A652D98D056}" type="slidenum">
              <a:rPr lang="en-US" smtClean="0"/>
              <a:pPr/>
              <a:t>‹#›</a:t>
            </a:fld>
            <a:endParaRPr lang="en-US" dirty="0"/>
          </a:p>
        </p:txBody>
      </p:sp>
      <p:pic>
        <p:nvPicPr>
          <p:cNvPr id="5" name="Picture 4" descr="rhp3rpah[1]">
            <a:extLst>
              <a:ext uri="{FF2B5EF4-FFF2-40B4-BE49-F238E27FC236}">
                <a16:creationId xmlns:a16="http://schemas.microsoft.com/office/drawing/2014/main" id="{B78BB5D3-653A-4C17-BCE8-C0C18FDDA158}"/>
              </a:ext>
            </a:extLst>
          </p:cNvPr>
          <p:cNvPicPr>
            <a:picLocks noChangeAspect="1" noChangeArrowheads="1"/>
          </p:cNvPicPr>
          <p:nvPr/>
        </p:nvPicPr>
        <p:blipFill>
          <a:blip r:embed="rId2" cstate="print"/>
          <a:srcRect/>
          <a:stretch>
            <a:fillRect/>
          </a:stretch>
        </p:blipFill>
        <p:spPr bwMode="auto">
          <a:xfrm>
            <a:off x="7924800" y="31243"/>
            <a:ext cx="1108901" cy="927552"/>
          </a:xfrm>
          <a:prstGeom prst="rect">
            <a:avLst/>
          </a:prstGeom>
          <a:ln>
            <a:noFill/>
          </a:ln>
          <a:effectLst/>
        </p:spPr>
      </p:pic>
    </p:spTree>
    <p:extLst>
      <p:ext uri="{BB962C8B-B14F-4D97-AF65-F5344CB8AC3E}">
        <p14:creationId xmlns:p14="http://schemas.microsoft.com/office/powerpoint/2010/main" val="3640005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on Two Lin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800" y="57150"/>
            <a:ext cx="8763000" cy="1219200"/>
          </a:xfrm>
          <a:solidFill>
            <a:schemeClr val="bg1"/>
          </a:solidFill>
        </p:spPr>
        <p:txBody>
          <a:bodyPr/>
          <a:lstStyle>
            <a:lvl1pPr>
              <a:defRPr sz="4400"/>
            </a:lvl1pPr>
          </a:lstStyle>
          <a:p>
            <a:r>
              <a:rPr lang="en-US" dirty="0"/>
              <a:t>Click to edit Master title style on two different lines</a:t>
            </a:r>
          </a:p>
        </p:txBody>
      </p:sp>
      <p:sp>
        <p:nvSpPr>
          <p:cNvPr id="4" name="Text Placeholder 3"/>
          <p:cNvSpPr>
            <a:spLocks noGrp="1"/>
          </p:cNvSpPr>
          <p:nvPr>
            <p:ph type="body" sz="quarter" idx="10"/>
          </p:nvPr>
        </p:nvSpPr>
        <p:spPr>
          <a:xfrm>
            <a:off x="457200" y="1428750"/>
            <a:ext cx="8534400" cy="3714750"/>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5" name="Straight Connector 4"/>
          <p:cNvCxnSpPr/>
          <p:nvPr/>
        </p:nvCxnSpPr>
        <p:spPr>
          <a:xfrm>
            <a:off x="304800" y="1352550"/>
            <a:ext cx="8763000" cy="0"/>
          </a:xfrm>
          <a:prstGeom prst="line">
            <a:avLst/>
          </a:prstGeom>
          <a:ln>
            <a:solidFill>
              <a:schemeClr val="accent5">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 name="Slide Number Placeholder 3"/>
          <p:cNvSpPr>
            <a:spLocks noGrp="1"/>
          </p:cNvSpPr>
          <p:nvPr>
            <p:ph type="sldNum" sz="quarter" idx="4"/>
          </p:nvPr>
        </p:nvSpPr>
        <p:spPr>
          <a:xfrm>
            <a:off x="0" y="4853889"/>
            <a:ext cx="228601" cy="274637"/>
          </a:xfrm>
          <a:prstGeom prst="rect">
            <a:avLst/>
          </a:prstGeom>
        </p:spPr>
        <p:txBody>
          <a:bodyPr vert="horz" lIns="0" tIns="0" rIns="0" bIns="0" rtlCol="0" anchor="ctr"/>
          <a:lstStyle>
            <a:lvl1pPr algn="ctr">
              <a:defRPr sz="1000">
                <a:solidFill>
                  <a:schemeClr val="bg1"/>
                </a:solidFill>
                <a:effectLst/>
              </a:defRPr>
            </a:lvl1pPr>
          </a:lstStyle>
          <a:p>
            <a:fld id="{ED4E8DE7-8107-485D-819E-7A652D98D056}" type="slidenum">
              <a:rPr lang="en-US" smtClean="0"/>
              <a:pPr/>
              <a:t>‹#›</a:t>
            </a:fld>
            <a:endParaRPr lang="en-US" dirty="0"/>
          </a:p>
        </p:txBody>
      </p:sp>
      <p:cxnSp>
        <p:nvCxnSpPr>
          <p:cNvPr id="3" name="Straight Connector 2">
            <a:extLst>
              <a:ext uri="{FF2B5EF4-FFF2-40B4-BE49-F238E27FC236}">
                <a16:creationId xmlns:a16="http://schemas.microsoft.com/office/drawing/2014/main" id="{31E65866-1D19-E385-920A-CD22EB1D455E}"/>
              </a:ext>
            </a:extLst>
          </p:cNvPr>
          <p:cNvCxnSpPr/>
          <p:nvPr/>
        </p:nvCxnSpPr>
        <p:spPr>
          <a:xfrm>
            <a:off x="304800" y="1352550"/>
            <a:ext cx="8763000"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0123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on Two Lines no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04800" y="57150"/>
            <a:ext cx="8763000" cy="1219200"/>
          </a:xfrm>
          <a:solidFill>
            <a:schemeClr val="bg1"/>
          </a:solidFill>
        </p:spPr>
        <p:txBody>
          <a:bodyPr/>
          <a:lstStyle>
            <a:lvl1pPr>
              <a:defRPr sz="4400"/>
            </a:lvl1pPr>
          </a:lstStyle>
          <a:p>
            <a:r>
              <a:rPr lang="en-US" dirty="0"/>
              <a:t>Click to edit Master title style on two different lines</a:t>
            </a:r>
          </a:p>
        </p:txBody>
      </p:sp>
      <p:cxnSp>
        <p:nvCxnSpPr>
          <p:cNvPr id="5" name="Straight Connector 4"/>
          <p:cNvCxnSpPr/>
          <p:nvPr/>
        </p:nvCxnSpPr>
        <p:spPr>
          <a:xfrm>
            <a:off x="304800" y="1352550"/>
            <a:ext cx="8763000" cy="0"/>
          </a:xfrm>
          <a:prstGeom prst="line">
            <a:avLst/>
          </a:prstGeom>
          <a:ln>
            <a:solidFill>
              <a:schemeClr val="accent5">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 name="Slide Number Placeholder 3"/>
          <p:cNvSpPr>
            <a:spLocks noGrp="1"/>
          </p:cNvSpPr>
          <p:nvPr>
            <p:ph type="sldNum" sz="quarter" idx="4"/>
          </p:nvPr>
        </p:nvSpPr>
        <p:spPr>
          <a:xfrm>
            <a:off x="0" y="4853889"/>
            <a:ext cx="228601" cy="274637"/>
          </a:xfrm>
          <a:prstGeom prst="rect">
            <a:avLst/>
          </a:prstGeom>
        </p:spPr>
        <p:txBody>
          <a:bodyPr vert="horz" lIns="0" tIns="0" rIns="0" bIns="0" rtlCol="0" anchor="ctr"/>
          <a:lstStyle>
            <a:lvl1pPr algn="ctr">
              <a:defRPr sz="1000">
                <a:solidFill>
                  <a:schemeClr val="bg1"/>
                </a:solidFill>
                <a:effectLst/>
              </a:defRPr>
            </a:lvl1pPr>
          </a:lstStyle>
          <a:p>
            <a:fld id="{ED4E8DE7-8107-485D-819E-7A652D98D056}" type="slidenum">
              <a:rPr lang="en-US" smtClean="0"/>
              <a:pPr/>
              <a:t>‹#›</a:t>
            </a:fld>
            <a:endParaRPr lang="en-US" dirty="0"/>
          </a:p>
        </p:txBody>
      </p:sp>
      <p:cxnSp>
        <p:nvCxnSpPr>
          <p:cNvPr id="3" name="Straight Connector 2">
            <a:extLst>
              <a:ext uri="{FF2B5EF4-FFF2-40B4-BE49-F238E27FC236}">
                <a16:creationId xmlns:a16="http://schemas.microsoft.com/office/drawing/2014/main" id="{6FD469B8-DA16-FCF7-4162-757345901728}"/>
              </a:ext>
            </a:extLst>
          </p:cNvPr>
          <p:cNvCxnSpPr/>
          <p:nvPr/>
        </p:nvCxnSpPr>
        <p:spPr>
          <a:xfrm>
            <a:off x="304800" y="1352550"/>
            <a:ext cx="8763000"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42305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OnlySideba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86CF25C6-8323-4BCC-B87E-6821B1A511F4}"/>
              </a:ext>
            </a:extLst>
          </p:cNvPr>
          <p:cNvSpPr>
            <a:spLocks noGrp="1"/>
          </p:cNvSpPr>
          <p:nvPr>
            <p:ph type="sldNum" sz="quarter" idx="10"/>
          </p:nvPr>
        </p:nvSpPr>
        <p:spPr/>
        <p:txBody>
          <a:bodyPr/>
          <a:lstStyle/>
          <a:p>
            <a:fld id="{ED4E8DE7-8107-485D-819E-7A652D98D056}" type="slidenum">
              <a:rPr lang="en-US" smtClean="0"/>
              <a:pPr/>
              <a:t>‹#›</a:t>
            </a:fld>
            <a:endParaRPr lang="en-US" dirty="0"/>
          </a:p>
        </p:txBody>
      </p:sp>
      <p:sp>
        <p:nvSpPr>
          <p:cNvPr id="4" name="Rectangle 3">
            <a:extLst>
              <a:ext uri="{FF2B5EF4-FFF2-40B4-BE49-F238E27FC236}">
                <a16:creationId xmlns:a16="http://schemas.microsoft.com/office/drawing/2014/main" id="{49EF51ED-5A7C-4576-BFE8-E6D46C3B6B44}"/>
              </a:ext>
            </a:extLst>
          </p:cNvPr>
          <p:cNvSpPr/>
          <p:nvPr/>
        </p:nvSpPr>
        <p:spPr>
          <a:xfrm>
            <a:off x="228600" y="742950"/>
            <a:ext cx="8839200" cy="152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7CE2338F-B6CD-4125-A509-C60F4FFAD79A}"/>
              </a:ext>
            </a:extLst>
          </p:cNvPr>
          <p:cNvSpPr/>
          <p:nvPr/>
        </p:nvSpPr>
        <p:spPr>
          <a:xfrm>
            <a:off x="228600" y="742950"/>
            <a:ext cx="8839200" cy="1524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92302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itleOnly" preserve="1">
  <p:cSld name="Emphasi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52400" y="209550"/>
            <a:ext cx="8839200" cy="4800600"/>
          </a:xfrm>
        </p:spPr>
        <p:txBody>
          <a:bodyPr/>
          <a:lstStyle>
            <a:lvl1pPr algn="ctr">
              <a:defRPr sz="8000" baseline="0">
                <a:latin typeface="Segoe UI Light" panose="020B0502040204020203" pitchFamily="34" charset="0"/>
                <a:cs typeface="Segoe UI Light" panose="020B0502040204020203" pitchFamily="34" charset="0"/>
              </a:defRPr>
            </a:lvl1pPr>
          </a:lstStyle>
          <a:p>
            <a:r>
              <a:rPr lang="en-US" dirty="0"/>
              <a:t>Cool Things.</a:t>
            </a:r>
          </a:p>
        </p:txBody>
      </p:sp>
    </p:spTree>
    <p:extLst>
      <p:ext uri="{BB962C8B-B14F-4D97-AF65-F5344CB8AC3E}">
        <p14:creationId xmlns:p14="http://schemas.microsoft.com/office/powerpoint/2010/main" val="31310995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blank" preserve="1">
  <p:cSld name="Black">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9170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400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1_Critical Think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07253-D5F2-4AE5-8A17-CCE5CFBB6909}"/>
              </a:ext>
            </a:extLst>
          </p:cNvPr>
          <p:cNvSpPr>
            <a:spLocks noGrp="1"/>
          </p:cNvSpPr>
          <p:nvPr>
            <p:ph type="title" hasCustomPrompt="1"/>
          </p:nvPr>
        </p:nvSpPr>
        <p:spPr/>
        <p:txBody>
          <a:bodyPr/>
          <a:lstStyle>
            <a:lvl1pPr>
              <a:defRPr/>
            </a:lvl1pPr>
          </a:lstStyle>
          <a:p>
            <a:r>
              <a:rPr lang="en-US" dirty="0"/>
              <a:t>Critical Thinking</a:t>
            </a:r>
          </a:p>
        </p:txBody>
      </p:sp>
      <p:sp>
        <p:nvSpPr>
          <p:cNvPr id="3" name="Slide Number Placeholder 2">
            <a:extLst>
              <a:ext uri="{FF2B5EF4-FFF2-40B4-BE49-F238E27FC236}">
                <a16:creationId xmlns:a16="http://schemas.microsoft.com/office/drawing/2014/main" id="{9B86696B-A771-4AFA-BDEA-48BC819FEC17}"/>
              </a:ext>
            </a:extLst>
          </p:cNvPr>
          <p:cNvSpPr>
            <a:spLocks noGrp="1"/>
          </p:cNvSpPr>
          <p:nvPr>
            <p:ph type="sldNum" sz="quarter" idx="10"/>
          </p:nvPr>
        </p:nvSpPr>
        <p:spPr/>
        <p:txBody>
          <a:bodyPr/>
          <a:lstStyle/>
          <a:p>
            <a:fld id="{ED4E8DE7-8107-485D-819E-7A652D98D056}" type="slidenum">
              <a:rPr lang="en-US" smtClean="0"/>
              <a:pPr/>
              <a:t>‹#›</a:t>
            </a:fld>
            <a:endParaRPr lang="en-US" dirty="0"/>
          </a:p>
        </p:txBody>
      </p:sp>
      <p:sp>
        <p:nvSpPr>
          <p:cNvPr id="6" name="Text Placeholder 5">
            <a:extLst>
              <a:ext uri="{FF2B5EF4-FFF2-40B4-BE49-F238E27FC236}">
                <a16:creationId xmlns:a16="http://schemas.microsoft.com/office/drawing/2014/main" id="{AB2F27BB-9130-4BD7-B7A9-6790E9517951}"/>
              </a:ext>
            </a:extLst>
          </p:cNvPr>
          <p:cNvSpPr>
            <a:spLocks noGrp="1"/>
          </p:cNvSpPr>
          <p:nvPr>
            <p:ph type="body" sz="quarter" idx="11"/>
          </p:nvPr>
        </p:nvSpPr>
        <p:spPr>
          <a:xfrm>
            <a:off x="304800" y="895350"/>
            <a:ext cx="5791200" cy="3962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1456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1_You do the talkin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07253-D5F2-4AE5-8A17-CCE5CFBB6909}"/>
              </a:ext>
            </a:extLst>
          </p:cNvPr>
          <p:cNvSpPr>
            <a:spLocks noGrp="1"/>
          </p:cNvSpPr>
          <p:nvPr>
            <p:ph type="title" hasCustomPrompt="1"/>
          </p:nvPr>
        </p:nvSpPr>
        <p:spPr/>
        <p:txBody>
          <a:bodyPr/>
          <a:lstStyle>
            <a:lvl1pPr>
              <a:defRPr/>
            </a:lvl1pPr>
          </a:lstStyle>
          <a:p>
            <a:r>
              <a:rPr lang="en-US" dirty="0"/>
              <a:t>You do the talking</a:t>
            </a:r>
          </a:p>
        </p:txBody>
      </p:sp>
      <p:sp>
        <p:nvSpPr>
          <p:cNvPr id="3" name="Slide Number Placeholder 2">
            <a:extLst>
              <a:ext uri="{FF2B5EF4-FFF2-40B4-BE49-F238E27FC236}">
                <a16:creationId xmlns:a16="http://schemas.microsoft.com/office/drawing/2014/main" id="{9B86696B-A771-4AFA-BDEA-48BC819FEC17}"/>
              </a:ext>
            </a:extLst>
          </p:cNvPr>
          <p:cNvSpPr>
            <a:spLocks noGrp="1"/>
          </p:cNvSpPr>
          <p:nvPr>
            <p:ph type="sldNum" sz="quarter" idx="10"/>
          </p:nvPr>
        </p:nvSpPr>
        <p:spPr/>
        <p:txBody>
          <a:bodyPr/>
          <a:lstStyle/>
          <a:p>
            <a:fld id="{ED4E8DE7-8107-485D-819E-7A652D98D056}" type="slidenum">
              <a:rPr lang="en-US" smtClean="0"/>
              <a:pPr/>
              <a:t>‹#›</a:t>
            </a:fld>
            <a:endParaRPr lang="en-US" dirty="0"/>
          </a:p>
        </p:txBody>
      </p:sp>
      <p:sp>
        <p:nvSpPr>
          <p:cNvPr id="6" name="Text Placeholder 5">
            <a:extLst>
              <a:ext uri="{FF2B5EF4-FFF2-40B4-BE49-F238E27FC236}">
                <a16:creationId xmlns:a16="http://schemas.microsoft.com/office/drawing/2014/main" id="{B314399B-D46C-4969-ABEA-B12C900E8247}"/>
              </a:ext>
            </a:extLst>
          </p:cNvPr>
          <p:cNvSpPr>
            <a:spLocks noGrp="1"/>
          </p:cNvSpPr>
          <p:nvPr>
            <p:ph type="body" sz="quarter" idx="11"/>
          </p:nvPr>
        </p:nvSpPr>
        <p:spPr>
          <a:xfrm>
            <a:off x="304800" y="958850"/>
            <a:ext cx="7086600" cy="39751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871798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Rectangle 11"/>
          <p:cNvSpPr/>
          <p:nvPr/>
        </p:nvSpPr>
        <p:spPr>
          <a:xfrm>
            <a:off x="0" y="0"/>
            <a:ext cx="228600" cy="5143500"/>
          </a:xfrm>
          <a:prstGeom prst="rect">
            <a:avLst/>
          </a:prstGeom>
          <a:gradFill>
            <a:gsLst>
              <a:gs pos="0">
                <a:schemeClr val="accent1"/>
              </a:gs>
              <a:gs pos="52000">
                <a:schemeClr val="accent6">
                  <a:lumMod val="75000"/>
                </a:schemeClr>
              </a:gs>
              <a:gs pos="100000">
                <a:schemeClr val="accent6">
                  <a:lumMod val="50000"/>
                </a:schemeClr>
              </a:gs>
            </a:gsLst>
            <a:lin ang="5400000" scaled="0"/>
          </a:gradFill>
          <a:ln>
            <a:noFill/>
          </a:ln>
          <a:effectLst>
            <a:innerShdw blurRad="190500" dist="254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innerShdw blurRad="63500" dist="50800" dir="18900000">
                  <a:prstClr val="black">
                    <a:alpha val="50000"/>
                  </a:prstClr>
                </a:innerShdw>
              </a:effectLst>
            </a:endParaRPr>
          </a:p>
        </p:txBody>
      </p:sp>
      <p:sp>
        <p:nvSpPr>
          <p:cNvPr id="13" name="Rectangle 12"/>
          <p:cNvSpPr/>
          <p:nvPr/>
        </p:nvSpPr>
        <p:spPr>
          <a:xfrm>
            <a:off x="0" y="0"/>
            <a:ext cx="228600" cy="5143500"/>
          </a:xfrm>
          <a:prstGeom prst="rect">
            <a:avLst/>
          </a:prstGeom>
          <a:gradFill>
            <a:gsLst>
              <a:gs pos="0">
                <a:schemeClr val="accent5">
                  <a:lumMod val="50000"/>
                  <a:lumOff val="50000"/>
                </a:schemeClr>
              </a:gs>
              <a:gs pos="100000">
                <a:schemeClr val="accent5">
                  <a:lumMod val="90000"/>
                  <a:lumOff val="10000"/>
                </a:schemeClr>
              </a:gs>
            </a:gsLst>
            <a:lin ang="5400000" scaled="0"/>
          </a:gradFill>
          <a:ln>
            <a:noFill/>
          </a:ln>
          <a:effectLst>
            <a:innerShdw blurRad="190500" dist="25400">
              <a:prstClr val="black">
                <a:alpha val="6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innerShdw blurRad="63500" dist="50800" dir="18900000">
                  <a:prstClr val="black">
                    <a:alpha val="50000"/>
                  </a:prstClr>
                </a:innerShdw>
              </a:effectLst>
            </a:endParaRPr>
          </a:p>
        </p:txBody>
      </p:sp>
      <p:sp>
        <p:nvSpPr>
          <p:cNvPr id="2" name="Title Placeholder 1"/>
          <p:cNvSpPr>
            <a:spLocks noGrp="1"/>
          </p:cNvSpPr>
          <p:nvPr>
            <p:ph type="title"/>
          </p:nvPr>
        </p:nvSpPr>
        <p:spPr>
          <a:xfrm>
            <a:off x="304800" y="57150"/>
            <a:ext cx="8763000" cy="685800"/>
          </a:xfrm>
          <a:prstGeom prst="rect">
            <a:avLst/>
          </a:prstGeom>
        </p:spPr>
        <p:txBody>
          <a:bodyPr vert="horz" lIns="91440" tIns="45720" rIns="91440" bIns="45720" rtlCol="0" anchor="ctr">
            <a:noAutofit/>
          </a:bodyPr>
          <a:lstStyle/>
          <a:p>
            <a:endParaRPr lang="en-US" dirty="0"/>
          </a:p>
        </p:txBody>
      </p:sp>
      <p:sp>
        <p:nvSpPr>
          <p:cNvPr id="3" name="Text Placeholder 2"/>
          <p:cNvSpPr>
            <a:spLocks noGrp="1"/>
          </p:cNvSpPr>
          <p:nvPr>
            <p:ph type="body" idx="1"/>
          </p:nvPr>
        </p:nvSpPr>
        <p:spPr>
          <a:xfrm>
            <a:off x="304800" y="971550"/>
            <a:ext cx="86106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8" name="Straight Connector 7"/>
          <p:cNvCxnSpPr/>
          <p:nvPr/>
        </p:nvCxnSpPr>
        <p:spPr>
          <a:xfrm>
            <a:off x="304800" y="819150"/>
            <a:ext cx="8763000"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4" name="Slide Number Placeholder 3"/>
          <p:cNvSpPr>
            <a:spLocks noGrp="1"/>
          </p:cNvSpPr>
          <p:nvPr>
            <p:ph type="sldNum" sz="quarter" idx="4"/>
          </p:nvPr>
        </p:nvSpPr>
        <p:spPr>
          <a:xfrm>
            <a:off x="0" y="4853889"/>
            <a:ext cx="228601" cy="274637"/>
          </a:xfrm>
          <a:prstGeom prst="rect">
            <a:avLst/>
          </a:prstGeom>
        </p:spPr>
        <p:txBody>
          <a:bodyPr vert="horz" lIns="0" tIns="0" rIns="0" bIns="0" rtlCol="0" anchor="ctr"/>
          <a:lstStyle>
            <a:lvl1pPr algn="ctr">
              <a:defRPr sz="1000">
                <a:solidFill>
                  <a:schemeClr val="bg1"/>
                </a:solidFill>
                <a:effectLst/>
              </a:defRPr>
            </a:lvl1pPr>
          </a:lstStyle>
          <a:p>
            <a:fld id="{ED4E8DE7-8107-485D-819E-7A652D98D056}" type="slidenum">
              <a:rPr lang="en-US" smtClean="0"/>
              <a:pPr/>
              <a:t>‹#›</a:t>
            </a:fld>
            <a:endParaRPr lang="en-US" dirty="0"/>
          </a:p>
        </p:txBody>
      </p:sp>
    </p:spTree>
    <p:extLst>
      <p:ext uri="{BB962C8B-B14F-4D97-AF65-F5344CB8AC3E}">
        <p14:creationId xmlns:p14="http://schemas.microsoft.com/office/powerpoint/2010/main" val="3977014587"/>
      </p:ext>
    </p:extLst>
  </p:cSld>
  <p:clrMap bg1="lt1" tx1="dk1" bg2="lt2" tx2="dk2" accent1="accent1" accent2="accent2" accent3="accent3" accent4="accent4" accent5="accent5" accent6="accent6" hlink="hlink" folHlink="folHlink"/>
  <p:sldLayoutIdLst>
    <p:sldLayoutId id="2147483932" r:id="rId1"/>
    <p:sldLayoutId id="2147483933" r:id="rId2"/>
    <p:sldLayoutId id="2147483934" r:id="rId3"/>
    <p:sldLayoutId id="2147483935" r:id="rId4"/>
    <p:sldLayoutId id="2147483936" r:id="rId5"/>
    <p:sldLayoutId id="2147483937" r:id="rId6"/>
    <p:sldLayoutId id="2147483938" r:id="rId7"/>
    <p:sldLayoutId id="2147483939" r:id="rId8"/>
    <p:sldLayoutId id="2147483940" r:id="rId9"/>
    <p:sldLayoutId id="2147483941" r:id="rId10"/>
    <p:sldLayoutId id="2147483942" r:id="rId11"/>
    <p:sldLayoutId id="2147483943" r:id="rId12"/>
    <p:sldLayoutId id="2147483944" r:id="rId13"/>
    <p:sldLayoutId id="2147483945" r:id="rId1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grpId="0" nodeType="withEffect">
                                  <p:stCondLst>
                                    <p:cond delay="500"/>
                                  </p:stCondLst>
                                  <p:childTnLst>
                                    <p:animEffect transition="out" filter="fade">
                                      <p:cBhvr>
                                        <p:cTn id="6" dur="2000"/>
                                        <p:tgtEl>
                                          <p:spTgt spid="13"/>
                                        </p:tgtEl>
                                      </p:cBhvr>
                                    </p:animEffect>
                                    <p:set>
                                      <p:cBhvr>
                                        <p:cTn id="7" dur="1" fill="hold">
                                          <p:stCondLst>
                                            <p:cond delay="1999"/>
                                          </p:stCondLst>
                                        </p:cTn>
                                        <p:tgtEl>
                                          <p:spTgt spid="13"/>
                                        </p:tgtEl>
                                        <p:attrNameLst>
                                          <p:attrName>style.visibility</p:attrName>
                                        </p:attrNameLst>
                                      </p:cBhvr>
                                      <p:to>
                                        <p:strVal val="hidden"/>
                                      </p:to>
                                    </p:set>
                                  </p:childTnLst>
                                </p:cTn>
                              </p:par>
                            </p:childTnLst>
                          </p:cTn>
                        </p:par>
                        <p:par>
                          <p:cTn id="8" fill="hold">
                            <p:stCondLst>
                              <p:cond delay="2500"/>
                            </p:stCondLst>
                            <p:childTnLst>
                              <p:par>
                                <p:cTn id="9" presetID="10" presetClass="entr" presetSubtype="0" fill="hold" grpId="1"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3" grpId="2" animBg="1"/>
      <p:bldP spid="13" grpId="3" animBg="1"/>
      <p:bldP spid="13" grpId="4" animBg="1"/>
      <p:bldP spid="13" grpId="5" animBg="1"/>
      <p:bldP spid="13" grpId="6" animBg="1"/>
      <p:bldP spid="13" grpId="7" animBg="1"/>
      <p:bldP spid="13" grpId="8" animBg="1"/>
      <p:bldP spid="13" grpId="9" animBg="1"/>
      <p:bldP spid="13" grpId="10" animBg="1"/>
      <p:bldP spid="13" grpId="11" animBg="1"/>
      <p:bldP spid="13" grpId="12" animBg="1"/>
      <p:bldP spid="13" grpId="13" animBg="1"/>
      <p:bldP spid="13" grpId="14" animBg="1"/>
      <p:bldP spid="13" grpId="15" animBg="1"/>
      <p:bldP spid="13" grpId="16" animBg="1"/>
      <p:bldP spid="13" grpId="17" animBg="1"/>
      <p:bldP spid="13" grpId="18" animBg="1"/>
      <p:bldP spid="13" grpId="19" animBg="1"/>
      <p:bldP spid="13" grpId="20" animBg="1"/>
      <p:bldP spid="13" grpId="21" animBg="1"/>
      <p:bldP spid="13" grpId="22" animBg="1"/>
      <p:bldP spid="13" grpId="23" animBg="1"/>
      <p:bldP spid="13" grpId="24" animBg="1"/>
      <p:bldP spid="13" grpId="25" animBg="1"/>
      <p:bldP spid="13" grpId="26" animBg="1"/>
      <p:bldP spid="13" grpId="27" animBg="1"/>
      <p:bldP spid="13" grpId="28" animBg="1"/>
      <p:bldP spid="13" grpId="29" animBg="1"/>
      <p:bldP spid="13" grpId="30" animBg="1"/>
      <p:bldP spid="13" grpId="31" animBg="1"/>
      <p:bldP spid="13" grpId="32" animBg="1"/>
      <p:bldP spid="13" grpId="33" animBg="1"/>
      <p:bldP spid="13" grpId="34" animBg="1"/>
      <p:bldP spid="13" grpId="35" animBg="1"/>
      <p:bldP spid="13" grpId="36" animBg="1"/>
      <p:bldP spid="13" grpId="37" animBg="1"/>
      <p:bldP spid="13" grpId="38" animBg="1"/>
      <p:bldP spid="13" grpId="39" animBg="1"/>
      <p:bldP spid="13" grpId="40" animBg="1"/>
      <p:bldP spid="13" grpId="41" animBg="1"/>
    </p:bldLst>
  </p:timing>
  <p:hf hdr="0" ftr="0" dt="0"/>
  <p:txStyles>
    <p:titleStyle>
      <a:lvl1pPr algn="l" defTabSz="914400" rtl="0" eaLnBrk="1" latinLnBrk="0" hangingPunct="1">
        <a:spcBef>
          <a:spcPct val="0"/>
        </a:spcBef>
        <a:buNone/>
        <a:defRPr sz="5400" b="0" kern="1200" cap="none" spc="0">
          <a:ln>
            <a:noFill/>
          </a:ln>
          <a:solidFill>
            <a:schemeClr val="tx1"/>
          </a:solidFill>
          <a:effectLst/>
          <a:latin typeface="Segoe UI Semilight" panose="020B0402040204020203" pitchFamily="34" charset="0"/>
          <a:ea typeface="+mj-ea"/>
          <a:cs typeface="Segoe UI Semilight" panose="020B0402040204020203" pitchFamily="34" charset="0"/>
        </a:defRPr>
      </a:lvl1pPr>
    </p:titleStyle>
    <p:bodyStyle>
      <a:lvl1pPr marL="457200" indent="-457200" algn="l" defTabSz="914400" rtl="0" eaLnBrk="1" latinLnBrk="0" hangingPunct="1">
        <a:spcBef>
          <a:spcPct val="20000"/>
        </a:spcBef>
        <a:buClr>
          <a:srgbClr val="FF6600"/>
        </a:buClr>
        <a:buFont typeface="Wingdings" panose="05000000000000000000" pitchFamily="2" charset="2"/>
        <a:buChar char="§"/>
        <a:defRPr sz="3600" kern="1200">
          <a:solidFill>
            <a:schemeClr val="tx1"/>
          </a:solidFill>
          <a:latin typeface="Segoe UI Semilight" panose="020B0402040204020203" pitchFamily="34" charset="0"/>
          <a:ea typeface="+mn-ea"/>
          <a:cs typeface="Segoe UI Semilight" panose="020B0402040204020203" pitchFamily="34" charset="0"/>
        </a:defRPr>
      </a:lvl1pPr>
      <a:lvl2pPr marL="742950" indent="-285750" algn="l" defTabSz="914400" rtl="0" eaLnBrk="1" latinLnBrk="0" hangingPunct="1">
        <a:spcBef>
          <a:spcPct val="20000"/>
        </a:spcBef>
        <a:buClr>
          <a:srgbClr val="FF6600"/>
        </a:buClr>
        <a:buFont typeface="Wingdings" panose="05000000000000000000" pitchFamily="2" charset="2"/>
        <a:buChar char="§"/>
        <a:defRPr sz="2400" kern="1200">
          <a:solidFill>
            <a:schemeClr val="tx1"/>
          </a:solidFill>
          <a:latin typeface="Segoe UI Semilight" panose="020B0402040204020203" pitchFamily="34" charset="0"/>
          <a:ea typeface="+mn-ea"/>
          <a:cs typeface="Segoe UI Semilight" panose="020B0402040204020203" pitchFamily="34" charset="0"/>
        </a:defRPr>
      </a:lvl2pPr>
      <a:lvl3pPr marL="1200150" indent="-285750" algn="l" defTabSz="914400" rtl="0" eaLnBrk="1" latinLnBrk="0" hangingPunct="1">
        <a:spcBef>
          <a:spcPct val="20000"/>
        </a:spcBef>
        <a:buClr>
          <a:srgbClr val="FF6600"/>
        </a:buClr>
        <a:buFont typeface="Wingdings" panose="05000000000000000000" pitchFamily="2" charset="2"/>
        <a:buChar char="§"/>
        <a:defRPr sz="2400" kern="1200">
          <a:solidFill>
            <a:schemeClr val="tx1"/>
          </a:solidFill>
          <a:latin typeface="Segoe UI Semilight" panose="020B0402040204020203" pitchFamily="34" charset="0"/>
          <a:ea typeface="+mn-ea"/>
          <a:cs typeface="Segoe UI Semilight" panose="020B0402040204020203" pitchFamily="34" charset="0"/>
        </a:defRPr>
      </a:lvl3pPr>
      <a:lvl4pPr marL="1657350" indent="-285750" algn="l" defTabSz="914400" rtl="0" eaLnBrk="1" latinLnBrk="0" hangingPunct="1">
        <a:spcBef>
          <a:spcPct val="20000"/>
        </a:spcBef>
        <a:buClr>
          <a:srgbClr val="FF6600"/>
        </a:buClr>
        <a:buFont typeface="Wingdings" panose="05000000000000000000" pitchFamily="2" charset="2"/>
        <a:buChar char="§"/>
        <a:defRPr sz="2400" kern="1200">
          <a:solidFill>
            <a:schemeClr val="tx1"/>
          </a:solidFill>
          <a:latin typeface="Segoe UI Semilight" panose="020B0402040204020203" pitchFamily="34" charset="0"/>
          <a:ea typeface="+mn-ea"/>
          <a:cs typeface="Segoe UI Semilight" panose="020B0402040204020203" pitchFamily="34" charset="0"/>
        </a:defRPr>
      </a:lvl4pPr>
      <a:lvl5pPr marL="2114550" indent="-285750" algn="l" defTabSz="914400" rtl="0" eaLnBrk="1" latinLnBrk="0" hangingPunct="1">
        <a:spcBef>
          <a:spcPct val="20000"/>
        </a:spcBef>
        <a:buClr>
          <a:srgbClr val="FF6600"/>
        </a:buClr>
        <a:buFont typeface="Wingdings" panose="05000000000000000000" pitchFamily="2" charset="2"/>
        <a:buChar char="§"/>
        <a:defRPr sz="2400" kern="1200">
          <a:solidFill>
            <a:schemeClr val="tx1"/>
          </a:solidFill>
          <a:latin typeface="Segoe UI Semilight" panose="020B0402040204020203" pitchFamily="34" charset="0"/>
          <a:ea typeface="+mn-ea"/>
          <a:cs typeface="Segoe UI Semilight" panose="020B0402040204020203" pitchFamily="34" charset="0"/>
        </a:defRPr>
      </a:lvl5pPr>
      <a:lvl6pPr marL="2514600" indent="-228600" algn="l" defTabSz="914400" rtl="0" eaLnBrk="1" latinLnBrk="0" hangingPunct="1">
        <a:spcBef>
          <a:spcPct val="20000"/>
        </a:spcBef>
        <a:buClr>
          <a:schemeClr val="tx1"/>
        </a:buClr>
        <a:buFont typeface="Calibri" pitchFamily="34" charset="0"/>
        <a:buChar char="&gt;"/>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Calibri"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Clr>
          <a:schemeClr val="tx1"/>
        </a:buClr>
        <a:buFont typeface="Calibri"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5.xml"/><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hyperlink" Target="http://www.mrscienceshow.com/2010/06/bring-us-your-burning-science-questions.html" TargetMode="External"/><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hyperlink" Target="http://www.mrscienceshow.com/2010/06/bring-us-your-burning-science-questions.html" TargetMode="External"/><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4.xml"/><Relationship Id="rId5" Type="http://schemas.openxmlformats.org/officeDocument/2006/relationships/hyperlink" Target="http://www.mrscienceshow.com/2010/06/bring-us-your-burning-science-questions.html" TargetMode="External"/><Relationship Id="rId4" Type="http://schemas.openxmlformats.org/officeDocument/2006/relationships/image" Target="../media/image19.jpe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hyperlink" Target="http://www.mrscienceshow.com/2010/06/bring-us-your-burning-science-questions.html" TargetMode="External"/><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4.xml"/><Relationship Id="rId5" Type="http://schemas.openxmlformats.org/officeDocument/2006/relationships/hyperlink" Target="http://www.mrscienceshow.com/2010/06/bring-us-your-burning-science-questions.html" TargetMode="External"/><Relationship Id="rId4" Type="http://schemas.openxmlformats.org/officeDocument/2006/relationships/image" Target="../media/image19.jpeg"/></Relationships>
</file>

<file path=ppt/slides/_rels/slide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hyperlink" Target="http://www.mrscienceshow.com/2010/06/bring-us-your-burning-science-questions.html" TargetMode="External"/><Relationship Id="rId4" Type="http://schemas.openxmlformats.org/officeDocument/2006/relationships/image" Target="../media/image19.jpeg"/></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4.xml"/><Relationship Id="rId5" Type="http://schemas.openxmlformats.org/officeDocument/2006/relationships/hyperlink" Target="http://www.mrscienceshow.com/2010/06/bring-us-your-burning-science-questions.html" TargetMode="External"/><Relationship Id="rId4" Type="http://schemas.openxmlformats.org/officeDocument/2006/relationships/image" Target="../media/image19.jpeg"/></Relationships>
</file>

<file path=ppt/slides/_rels/slide2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4.xml"/><Relationship Id="rId5" Type="http://schemas.openxmlformats.org/officeDocument/2006/relationships/hyperlink" Target="http://www.mrscienceshow.com/2010/06/bring-us-your-burning-science-questions.html" TargetMode="External"/><Relationship Id="rId4" Type="http://schemas.openxmlformats.org/officeDocument/2006/relationships/image" Target="../media/image19.jpeg"/></Relationships>
</file>

<file path=ppt/slides/_rels/slide2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11.xml"/><Relationship Id="rId5" Type="http://schemas.openxmlformats.org/officeDocument/2006/relationships/image" Target="../media/image23.jpeg"/><Relationship Id="rId4" Type="http://schemas.openxmlformats.org/officeDocument/2006/relationships/image" Target="../media/image2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draw.io/" TargetMode="Externa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9" name="Rectangle 1031"/>
          <p:cNvSpPr>
            <a:spLocks noGrp="1" noChangeArrowheads="1"/>
          </p:cNvSpPr>
          <p:nvPr>
            <p:ph type="ctrTitle"/>
          </p:nvPr>
        </p:nvSpPr>
        <p:spPr>
          <a:xfrm>
            <a:off x="5791200" y="1428750"/>
            <a:ext cx="3200400" cy="2133600"/>
          </a:xfrm>
        </p:spPr>
        <p:txBody>
          <a:bodyPr/>
          <a:lstStyle/>
          <a:p>
            <a:r>
              <a:rPr lang="en-US" dirty="0"/>
              <a:t>Foreign keys</a:t>
            </a:r>
          </a:p>
        </p:txBody>
      </p:sp>
      <p:sp>
        <p:nvSpPr>
          <p:cNvPr id="74760" name="Rectangle 1032"/>
          <p:cNvSpPr>
            <a:spLocks noGrp="1" noChangeArrowheads="1"/>
          </p:cNvSpPr>
          <p:nvPr>
            <p:ph type="subTitle" idx="1"/>
          </p:nvPr>
        </p:nvSpPr>
        <p:spPr>
          <a:xfrm>
            <a:off x="5867400" y="3867150"/>
            <a:ext cx="3124200" cy="838200"/>
          </a:xfrm>
        </p:spPr>
        <p:txBody>
          <a:bodyPr/>
          <a:lstStyle/>
          <a:p>
            <a:r>
              <a:rPr lang="en-US" dirty="0"/>
              <a:t>They are PKs in another table</a:t>
            </a:r>
          </a:p>
        </p:txBody>
      </p:sp>
      <p:grpSp>
        <p:nvGrpSpPr>
          <p:cNvPr id="3" name="Group 2">
            <a:extLst>
              <a:ext uri="{FF2B5EF4-FFF2-40B4-BE49-F238E27FC236}">
                <a16:creationId xmlns:a16="http://schemas.microsoft.com/office/drawing/2014/main" id="{96A5ACF6-2F32-868D-C8CF-76D976F41676}"/>
              </a:ext>
            </a:extLst>
          </p:cNvPr>
          <p:cNvGrpSpPr/>
          <p:nvPr/>
        </p:nvGrpSpPr>
        <p:grpSpPr>
          <a:xfrm>
            <a:off x="781050" y="57150"/>
            <a:ext cx="5010150" cy="5010150"/>
            <a:chOff x="781050" y="57150"/>
            <a:chExt cx="5010150" cy="5010150"/>
          </a:xfrm>
        </p:grpSpPr>
        <p:pic>
          <p:nvPicPr>
            <p:cNvPr id="4" name="Picture 3">
              <a:extLst>
                <a:ext uri="{FF2B5EF4-FFF2-40B4-BE49-F238E27FC236}">
                  <a16:creationId xmlns:a16="http://schemas.microsoft.com/office/drawing/2014/main" id="{BAE799EC-3F85-18DF-18C3-9C3B35B8BE5E}"/>
                </a:ext>
              </a:extLst>
            </p:cNvPr>
            <p:cNvPicPr>
              <a:picLocks noChangeAspect="1"/>
            </p:cNvPicPr>
            <p:nvPr/>
          </p:nvPicPr>
          <p:blipFill>
            <a:blip r:embed="rId3"/>
            <a:stretch>
              <a:fillRect/>
            </a:stretch>
          </p:blipFill>
          <p:spPr>
            <a:xfrm>
              <a:off x="781050" y="57150"/>
              <a:ext cx="5010150" cy="5010150"/>
            </a:xfrm>
            <a:prstGeom prst="rect">
              <a:avLst/>
            </a:prstGeom>
          </p:spPr>
        </p:pic>
        <p:sp>
          <p:nvSpPr>
            <p:cNvPr id="2" name="Rectangle 1">
              <a:extLst>
                <a:ext uri="{FF2B5EF4-FFF2-40B4-BE49-F238E27FC236}">
                  <a16:creationId xmlns:a16="http://schemas.microsoft.com/office/drawing/2014/main" id="{A3E9A8C9-9142-5545-4628-7A86321C8533}"/>
                </a:ext>
              </a:extLst>
            </p:cNvPr>
            <p:cNvSpPr/>
            <p:nvPr/>
          </p:nvSpPr>
          <p:spPr>
            <a:xfrm>
              <a:off x="4800600" y="3638550"/>
              <a:ext cx="914400" cy="762000"/>
            </a:xfrm>
            <a:prstGeom prst="rect">
              <a:avLst/>
            </a:prstGeom>
            <a:solidFill>
              <a:srgbClr val="D1CAB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endParaRPr>
            </a:p>
          </p:txBody>
        </p:sp>
      </p:grpSp>
    </p:spTree>
    <p:extLst>
      <p:ext uri="{BB962C8B-B14F-4D97-AF65-F5344CB8AC3E}">
        <p14:creationId xmlns:p14="http://schemas.microsoft.com/office/powerpoint/2010/main" val="1527773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8212D79-5DCD-434C-8EC1-FA4C38C86001}"/>
              </a:ext>
            </a:extLst>
          </p:cNvPr>
          <p:cNvSpPr>
            <a:spLocks noGrp="1"/>
          </p:cNvSpPr>
          <p:nvPr>
            <p:ph type="title"/>
          </p:nvPr>
        </p:nvSpPr>
        <p:spPr/>
        <p:txBody>
          <a:bodyPr/>
          <a:lstStyle/>
          <a:p>
            <a:r>
              <a:rPr lang="en-US" dirty="0"/>
              <a:t>Critical thinking</a:t>
            </a:r>
          </a:p>
        </p:txBody>
      </p:sp>
      <p:sp>
        <p:nvSpPr>
          <p:cNvPr id="3" name="Text Placeholder 2">
            <a:extLst>
              <a:ext uri="{FF2B5EF4-FFF2-40B4-BE49-F238E27FC236}">
                <a16:creationId xmlns:a16="http://schemas.microsoft.com/office/drawing/2014/main" id="{94DDDDFA-8C4A-44AE-8960-A82AB02A7B66}"/>
              </a:ext>
            </a:extLst>
          </p:cNvPr>
          <p:cNvSpPr>
            <a:spLocks noGrp="1"/>
          </p:cNvSpPr>
          <p:nvPr>
            <p:ph type="body" sz="quarter" idx="4294967295"/>
          </p:nvPr>
        </p:nvSpPr>
        <p:spPr>
          <a:xfrm>
            <a:off x="304800" y="971550"/>
            <a:ext cx="7010400" cy="3962400"/>
          </a:xfrm>
        </p:spPr>
        <p:txBody>
          <a:bodyPr>
            <a:normAutofit/>
          </a:bodyPr>
          <a:lstStyle/>
          <a:p>
            <a:r>
              <a:rPr lang="en-US" sz="2800" dirty="0"/>
              <a:t>Congratulations on completing MP1!</a:t>
            </a:r>
          </a:p>
          <a:p>
            <a:r>
              <a:rPr lang="en-US" sz="2800" dirty="0"/>
              <a:t>GenAI and the future of work</a:t>
            </a:r>
          </a:p>
          <a:p>
            <a:r>
              <a:rPr lang="en-US" sz="2800" dirty="0"/>
              <a:t>Heads up: Next time, I may ask you to explain your code in class</a:t>
            </a:r>
          </a:p>
          <a:p>
            <a:r>
              <a:rPr lang="en-US" sz="2800" dirty="0"/>
              <a:t>Start looking for an </a:t>
            </a:r>
            <a:r>
              <a:rPr lang="en-US" sz="2800" i="1" dirty="0"/>
              <a:t>optional </a:t>
            </a:r>
            <a:r>
              <a:rPr lang="en-US" sz="2800" dirty="0"/>
              <a:t>partner for MP2 (</a:t>
            </a:r>
            <a:r>
              <a:rPr lang="en-US" sz="2800" dirty="0" err="1"/>
              <a:t>Notflix</a:t>
            </a:r>
            <a:r>
              <a:rPr lang="en-US" sz="2800" dirty="0"/>
              <a:t>)</a:t>
            </a:r>
          </a:p>
          <a:p>
            <a:r>
              <a:rPr lang="en-US" sz="2800" dirty="0"/>
              <a:t>Questions?</a:t>
            </a:r>
          </a:p>
        </p:txBody>
      </p:sp>
    </p:spTree>
    <p:extLst>
      <p:ext uri="{BB962C8B-B14F-4D97-AF65-F5344CB8AC3E}">
        <p14:creationId xmlns:p14="http://schemas.microsoft.com/office/powerpoint/2010/main" val="2870463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36383F7-A650-4FF1-9241-DDF10DA77F34}"/>
              </a:ext>
            </a:extLst>
          </p:cNvPr>
          <p:cNvSpPr>
            <a:spLocks noGrp="1"/>
          </p:cNvSpPr>
          <p:nvPr>
            <p:ph type="title"/>
          </p:nvPr>
        </p:nvSpPr>
        <p:spPr/>
        <p:txBody>
          <a:bodyPr/>
          <a:lstStyle/>
          <a:p>
            <a:r>
              <a:rPr lang="en-US" dirty="0"/>
              <a:t>You do the talking</a:t>
            </a:r>
          </a:p>
        </p:txBody>
      </p:sp>
      <p:sp>
        <p:nvSpPr>
          <p:cNvPr id="3" name="Slide Number Placeholder 2">
            <a:extLst>
              <a:ext uri="{FF2B5EF4-FFF2-40B4-BE49-F238E27FC236}">
                <a16:creationId xmlns:a16="http://schemas.microsoft.com/office/drawing/2014/main" id="{36EA50B7-6588-4EA0-8A4C-038D5DCFCE07}"/>
              </a:ext>
            </a:extLst>
          </p:cNvPr>
          <p:cNvSpPr>
            <a:spLocks noGrp="1"/>
          </p:cNvSpPr>
          <p:nvPr>
            <p:ph type="sldNum" sz="quarter" idx="10"/>
          </p:nvPr>
        </p:nvSpPr>
        <p:spPr/>
        <p:txBody>
          <a:bodyPr/>
          <a:lstStyle/>
          <a:p>
            <a:fld id="{ED4E8DE7-8107-485D-819E-7A652D98D056}" type="slidenum">
              <a:rPr lang="en-US" smtClean="0"/>
              <a:pPr/>
              <a:t>3</a:t>
            </a:fld>
            <a:endParaRPr lang="en-US" dirty="0"/>
          </a:p>
        </p:txBody>
      </p:sp>
      <p:sp>
        <p:nvSpPr>
          <p:cNvPr id="5" name="Text Placeholder 4">
            <a:extLst>
              <a:ext uri="{FF2B5EF4-FFF2-40B4-BE49-F238E27FC236}">
                <a16:creationId xmlns:a16="http://schemas.microsoft.com/office/drawing/2014/main" id="{E98D667F-CA12-4CA0-A1E4-3D0011754FE6}"/>
              </a:ext>
            </a:extLst>
          </p:cNvPr>
          <p:cNvSpPr>
            <a:spLocks noGrp="1"/>
          </p:cNvSpPr>
          <p:nvPr>
            <p:ph type="body" sz="quarter" idx="4294967295"/>
          </p:nvPr>
        </p:nvSpPr>
        <p:spPr>
          <a:xfrm>
            <a:off x="304800" y="958850"/>
            <a:ext cx="6781800" cy="3975100"/>
          </a:xfrm>
        </p:spPr>
        <p:txBody>
          <a:bodyPr/>
          <a:lstStyle/>
          <a:p>
            <a:r>
              <a:rPr lang="en-US" dirty="0"/>
              <a:t>Name</a:t>
            </a:r>
          </a:p>
          <a:p>
            <a:r>
              <a:rPr lang="en-US" dirty="0"/>
              <a:t>Concentration, Track</a:t>
            </a:r>
          </a:p>
          <a:p>
            <a:r>
              <a:rPr lang="en-US" dirty="0"/>
              <a:t>Hardest thing in </a:t>
            </a:r>
            <a:r>
              <a:rPr lang="en-US" dirty="0" err="1"/>
              <a:t>miniproject</a:t>
            </a:r>
            <a:r>
              <a:rPr lang="en-US" dirty="0"/>
              <a:t> 1?</a:t>
            </a:r>
          </a:p>
        </p:txBody>
      </p:sp>
    </p:spTree>
    <p:extLst>
      <p:ext uri="{BB962C8B-B14F-4D97-AF65-F5344CB8AC3E}">
        <p14:creationId xmlns:p14="http://schemas.microsoft.com/office/powerpoint/2010/main" val="330603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C4C37-6164-543F-5231-246B307C6C9E}"/>
              </a:ext>
            </a:extLst>
          </p:cNvPr>
          <p:cNvSpPr>
            <a:spLocks noGrp="1"/>
          </p:cNvSpPr>
          <p:nvPr>
            <p:ph type="title"/>
          </p:nvPr>
        </p:nvSpPr>
        <p:spPr/>
        <p:txBody>
          <a:bodyPr/>
          <a:lstStyle/>
          <a:p>
            <a:r>
              <a:rPr lang="en-US" dirty="0"/>
              <a:t>Critical thinking</a:t>
            </a:r>
          </a:p>
        </p:txBody>
      </p:sp>
      <p:sp>
        <p:nvSpPr>
          <p:cNvPr id="3" name="Slide Number Placeholder 2">
            <a:extLst>
              <a:ext uri="{FF2B5EF4-FFF2-40B4-BE49-F238E27FC236}">
                <a16:creationId xmlns:a16="http://schemas.microsoft.com/office/drawing/2014/main" id="{3D9F4EE8-6E9D-F47F-7FBB-A19186DCF7BD}"/>
              </a:ext>
            </a:extLst>
          </p:cNvPr>
          <p:cNvSpPr>
            <a:spLocks noGrp="1"/>
          </p:cNvSpPr>
          <p:nvPr>
            <p:ph type="sldNum" sz="quarter" idx="10"/>
          </p:nvPr>
        </p:nvSpPr>
        <p:spPr/>
        <p:txBody>
          <a:bodyPr/>
          <a:lstStyle/>
          <a:p>
            <a:fld id="{ED4E8DE7-8107-485D-819E-7A652D98D056}" type="slidenum">
              <a:rPr lang="en-US" smtClean="0"/>
              <a:pPr/>
              <a:t>4</a:t>
            </a:fld>
            <a:endParaRPr lang="en-US" dirty="0"/>
          </a:p>
        </p:txBody>
      </p:sp>
      <p:pic>
        <p:nvPicPr>
          <p:cNvPr id="7" name="Picture 6">
            <a:extLst>
              <a:ext uri="{FF2B5EF4-FFF2-40B4-BE49-F238E27FC236}">
                <a16:creationId xmlns:a16="http://schemas.microsoft.com/office/drawing/2014/main" id="{B26F697E-093D-CC9C-3BF8-3F81D915146F}"/>
              </a:ext>
            </a:extLst>
          </p:cNvPr>
          <p:cNvPicPr>
            <a:picLocks noChangeAspect="1"/>
          </p:cNvPicPr>
          <p:nvPr/>
        </p:nvPicPr>
        <p:blipFill>
          <a:blip r:embed="rId2"/>
          <a:stretch>
            <a:fillRect/>
          </a:stretch>
        </p:blipFill>
        <p:spPr>
          <a:xfrm>
            <a:off x="6629400" y="1709628"/>
            <a:ext cx="2047270" cy="1665576"/>
          </a:xfrm>
          <a:prstGeom prst="ellipse">
            <a:avLst/>
          </a:prstGeom>
          <a:ln w="6350" cap="rnd">
            <a:solidFill>
              <a:srgbClr val="FF6600"/>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0" name="Speech Bubble: Rectangle with Corners Rounded 9">
            <a:extLst>
              <a:ext uri="{FF2B5EF4-FFF2-40B4-BE49-F238E27FC236}">
                <a16:creationId xmlns:a16="http://schemas.microsoft.com/office/drawing/2014/main" id="{39C252A6-31E9-B083-864B-5B8F2EFFF8E7}"/>
              </a:ext>
            </a:extLst>
          </p:cNvPr>
          <p:cNvSpPr/>
          <p:nvPr/>
        </p:nvSpPr>
        <p:spPr>
          <a:xfrm>
            <a:off x="3276600" y="886612"/>
            <a:ext cx="3276600" cy="1447800"/>
          </a:xfrm>
          <a:prstGeom prst="wedgeRoundRectCallout">
            <a:avLst>
              <a:gd name="adj1" fmla="val 72249"/>
              <a:gd name="adj2" fmla="val 41154"/>
              <a:gd name="adj3" fmla="val 16667"/>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endParaRPr>
          </a:p>
        </p:txBody>
      </p:sp>
      <p:pic>
        <p:nvPicPr>
          <p:cNvPr id="5" name="Picture 4">
            <a:extLst>
              <a:ext uri="{FF2B5EF4-FFF2-40B4-BE49-F238E27FC236}">
                <a16:creationId xmlns:a16="http://schemas.microsoft.com/office/drawing/2014/main" id="{B2D82CCF-3706-E659-EE0C-269FFC94D9FA}"/>
              </a:ext>
            </a:extLst>
          </p:cNvPr>
          <p:cNvPicPr>
            <a:picLocks noChangeAspect="1"/>
          </p:cNvPicPr>
          <p:nvPr/>
        </p:nvPicPr>
        <p:blipFill>
          <a:blip r:embed="rId3"/>
          <a:stretch>
            <a:fillRect/>
          </a:stretch>
        </p:blipFill>
        <p:spPr>
          <a:xfrm>
            <a:off x="3373117" y="982866"/>
            <a:ext cx="2843583" cy="1290209"/>
          </a:xfrm>
          <a:prstGeom prst="rect">
            <a:avLst/>
          </a:prstGeom>
        </p:spPr>
      </p:pic>
      <p:pic>
        <p:nvPicPr>
          <p:cNvPr id="12" name="Picture 11">
            <a:extLst>
              <a:ext uri="{FF2B5EF4-FFF2-40B4-BE49-F238E27FC236}">
                <a16:creationId xmlns:a16="http://schemas.microsoft.com/office/drawing/2014/main" id="{45D2EA6A-F7C4-2B49-090E-D6DDD3256DAA}"/>
              </a:ext>
            </a:extLst>
          </p:cNvPr>
          <p:cNvPicPr>
            <a:picLocks noChangeAspect="1"/>
          </p:cNvPicPr>
          <p:nvPr/>
        </p:nvPicPr>
        <p:blipFill>
          <a:blip r:embed="rId4"/>
          <a:stretch>
            <a:fillRect/>
          </a:stretch>
        </p:blipFill>
        <p:spPr>
          <a:xfrm>
            <a:off x="4953000" y="1428750"/>
            <a:ext cx="304800" cy="398443"/>
          </a:xfrm>
          <a:prstGeom prst="rect">
            <a:avLst/>
          </a:prstGeom>
        </p:spPr>
      </p:pic>
      <p:pic>
        <p:nvPicPr>
          <p:cNvPr id="14" name="Picture 13">
            <a:extLst>
              <a:ext uri="{FF2B5EF4-FFF2-40B4-BE49-F238E27FC236}">
                <a16:creationId xmlns:a16="http://schemas.microsoft.com/office/drawing/2014/main" id="{783BE66A-8A35-A1A4-4D30-F207217FCC91}"/>
              </a:ext>
            </a:extLst>
          </p:cNvPr>
          <p:cNvPicPr>
            <a:picLocks noChangeAspect="1"/>
          </p:cNvPicPr>
          <p:nvPr/>
        </p:nvPicPr>
        <p:blipFill>
          <a:blip r:embed="rId5"/>
          <a:stretch>
            <a:fillRect/>
          </a:stretch>
        </p:blipFill>
        <p:spPr>
          <a:xfrm flipH="1">
            <a:off x="6177872" y="1838566"/>
            <a:ext cx="316017" cy="316017"/>
          </a:xfrm>
          <a:prstGeom prst="rect">
            <a:avLst/>
          </a:prstGeom>
        </p:spPr>
      </p:pic>
      <p:sp>
        <p:nvSpPr>
          <p:cNvPr id="16" name="TextBox 15">
            <a:extLst>
              <a:ext uri="{FF2B5EF4-FFF2-40B4-BE49-F238E27FC236}">
                <a16:creationId xmlns:a16="http://schemas.microsoft.com/office/drawing/2014/main" id="{F8E186CF-971D-6665-F7B7-D567DC1BF5C3}"/>
              </a:ext>
            </a:extLst>
          </p:cNvPr>
          <p:cNvSpPr txBox="1"/>
          <p:nvPr/>
        </p:nvSpPr>
        <p:spPr>
          <a:xfrm>
            <a:off x="254621" y="2647950"/>
            <a:ext cx="5791200" cy="2246769"/>
          </a:xfrm>
          <a:prstGeom prst="rect">
            <a:avLst/>
          </a:prstGeom>
          <a:noFill/>
        </p:spPr>
        <p:txBody>
          <a:bodyPr wrap="square">
            <a:spAutoFit/>
          </a:bodyPr>
          <a:lstStyle/>
          <a:p>
            <a:pPr algn="l"/>
            <a:r>
              <a:rPr lang="en-US" sz="1400" dirty="0">
                <a:solidFill>
                  <a:schemeClr val="accent5">
                    <a:lumMod val="50000"/>
                    <a:lumOff val="50000"/>
                  </a:schemeClr>
                </a:solidFill>
                <a:effectLst/>
              </a:rPr>
              <a:t>Primary Keys </a:t>
            </a:r>
            <a:r>
              <a:rPr lang="en-US" sz="1400" b="1" dirty="0">
                <a:solidFill>
                  <a:schemeClr val="accent5">
                    <a:lumMod val="50000"/>
                    <a:lumOff val="50000"/>
                  </a:schemeClr>
                </a:solidFill>
                <a:effectLst/>
              </a:rPr>
              <a:t>should</a:t>
            </a:r>
            <a:r>
              <a:rPr lang="en-US" sz="1400" dirty="0">
                <a:solidFill>
                  <a:schemeClr val="accent5">
                    <a:lumMod val="50000"/>
                    <a:lumOff val="50000"/>
                  </a:schemeClr>
                </a:solidFill>
                <a:effectLst/>
              </a:rPr>
              <a:t> never change (best practice)</a:t>
            </a:r>
          </a:p>
          <a:p>
            <a:pPr algn="l"/>
            <a:r>
              <a:rPr lang="en-US" sz="1400" dirty="0">
                <a:solidFill>
                  <a:schemeClr val="tx1"/>
                </a:solidFill>
                <a:effectLst/>
              </a:rPr>
              <a:t>Changing a PK breaks the relationship with other tables that reference it via foreign keys. This can be complicated: risky and expensive, especially in large databases.</a:t>
            </a:r>
          </a:p>
          <a:p>
            <a:pPr algn="l"/>
            <a:endParaRPr lang="en-US" sz="1400" dirty="0">
              <a:solidFill>
                <a:schemeClr val="tx1"/>
              </a:solidFill>
              <a:effectLst/>
            </a:endParaRPr>
          </a:p>
          <a:p>
            <a:pPr algn="l"/>
            <a:r>
              <a:rPr lang="en-US" sz="1400" dirty="0">
                <a:solidFill>
                  <a:schemeClr val="accent5">
                    <a:lumMod val="50000"/>
                    <a:lumOff val="50000"/>
                  </a:schemeClr>
                </a:solidFill>
                <a:effectLst/>
              </a:rPr>
              <a:t>But they </a:t>
            </a:r>
            <a:r>
              <a:rPr lang="en-US" sz="1400" b="1" dirty="0">
                <a:solidFill>
                  <a:schemeClr val="accent5">
                    <a:lumMod val="50000"/>
                    <a:lumOff val="50000"/>
                  </a:schemeClr>
                </a:solidFill>
                <a:effectLst/>
              </a:rPr>
              <a:t>can</a:t>
            </a:r>
            <a:r>
              <a:rPr lang="en-US" sz="1400" dirty="0">
                <a:solidFill>
                  <a:schemeClr val="accent5">
                    <a:lumMod val="50000"/>
                    <a:lumOff val="50000"/>
                  </a:schemeClr>
                </a:solidFill>
                <a:effectLst/>
              </a:rPr>
              <a:t> be changed (bad idea, though)</a:t>
            </a:r>
          </a:p>
          <a:p>
            <a:pPr algn="l"/>
            <a:r>
              <a:rPr lang="en-US" sz="1400" dirty="0">
                <a:solidFill>
                  <a:schemeClr val="tx1"/>
                </a:solidFill>
                <a:effectLst/>
              </a:rPr>
              <a:t>It is allowed by SQL.</a:t>
            </a:r>
          </a:p>
          <a:p>
            <a:pPr algn="l"/>
            <a:r>
              <a:rPr lang="en-US" sz="1400" dirty="0">
                <a:solidFill>
                  <a:schemeClr val="tx1"/>
                </a:solidFill>
                <a:effectLst/>
              </a:rPr>
              <a:t>If a PK is based on real-world data (like a Social Security Number or email), you might need to change it due to corrections or updates in the real world.</a:t>
            </a:r>
          </a:p>
        </p:txBody>
      </p:sp>
    </p:spTree>
    <p:extLst>
      <p:ext uri="{BB962C8B-B14F-4D97-AF65-F5344CB8AC3E}">
        <p14:creationId xmlns:p14="http://schemas.microsoft.com/office/powerpoint/2010/main" val="23380557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1" fill="hold"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0-#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C51D709-C5E2-4B34-848C-BD62C2746C2D}"/>
              </a:ext>
            </a:extLst>
          </p:cNvPr>
          <p:cNvSpPr>
            <a:spLocks noGrp="1"/>
          </p:cNvSpPr>
          <p:nvPr>
            <p:ph type="title"/>
          </p:nvPr>
        </p:nvSpPr>
        <p:spPr/>
        <p:txBody>
          <a:bodyPr/>
          <a:lstStyle/>
          <a:p>
            <a:r>
              <a:rPr lang="en-US" dirty="0"/>
              <a:t>Orange Words</a:t>
            </a:r>
          </a:p>
        </p:txBody>
      </p:sp>
      <p:sp>
        <p:nvSpPr>
          <p:cNvPr id="2" name="Text Placeholder 1">
            <a:extLst>
              <a:ext uri="{FF2B5EF4-FFF2-40B4-BE49-F238E27FC236}">
                <a16:creationId xmlns:a16="http://schemas.microsoft.com/office/drawing/2014/main" id="{84B06873-D40A-47C4-84C0-23BE98C85E74}"/>
              </a:ext>
            </a:extLst>
          </p:cNvPr>
          <p:cNvSpPr>
            <a:spLocks noGrp="1"/>
          </p:cNvSpPr>
          <p:nvPr>
            <p:ph type="body" sz="quarter" idx="10"/>
          </p:nvPr>
        </p:nvSpPr>
        <p:spPr>
          <a:xfrm>
            <a:off x="323850" y="971550"/>
            <a:ext cx="8534400" cy="3962400"/>
          </a:xfrm>
        </p:spPr>
        <p:txBody>
          <a:bodyPr/>
          <a:lstStyle/>
          <a:p>
            <a:r>
              <a:rPr lang="en-US" dirty="0">
                <a:solidFill>
                  <a:srgbClr val="FF6600"/>
                </a:solidFill>
              </a:rPr>
              <a:t>Business data modeling</a:t>
            </a:r>
          </a:p>
          <a:p>
            <a:r>
              <a:rPr lang="en-US" dirty="0">
                <a:solidFill>
                  <a:srgbClr val="FF6600"/>
                </a:solidFill>
              </a:rPr>
              <a:t>Entity</a:t>
            </a:r>
          </a:p>
          <a:p>
            <a:r>
              <a:rPr lang="en-US" dirty="0">
                <a:solidFill>
                  <a:srgbClr val="FF6600"/>
                </a:solidFill>
              </a:rPr>
              <a:t>Instance</a:t>
            </a:r>
          </a:p>
          <a:p>
            <a:r>
              <a:rPr lang="en-US" dirty="0">
                <a:solidFill>
                  <a:srgbClr val="FF6600"/>
                </a:solidFill>
              </a:rPr>
              <a:t>Relationship</a:t>
            </a:r>
          </a:p>
          <a:p>
            <a:r>
              <a:rPr lang="en-US" dirty="0">
                <a:solidFill>
                  <a:srgbClr val="FF6600"/>
                </a:solidFill>
              </a:rPr>
              <a:t>Composite key</a:t>
            </a:r>
          </a:p>
          <a:p>
            <a:r>
              <a:rPr lang="en-US" dirty="0">
                <a:solidFill>
                  <a:srgbClr val="FF6600"/>
                </a:solidFill>
              </a:rPr>
              <a:t>Foreign key</a:t>
            </a:r>
          </a:p>
        </p:txBody>
      </p:sp>
      <p:pic>
        <p:nvPicPr>
          <p:cNvPr id="3" name="Picture 2">
            <a:extLst>
              <a:ext uri="{FF2B5EF4-FFF2-40B4-BE49-F238E27FC236}">
                <a16:creationId xmlns:a16="http://schemas.microsoft.com/office/drawing/2014/main" id="{24E9BB23-A6F8-74CB-5B2B-D45F114F9F12}"/>
              </a:ext>
            </a:extLst>
          </p:cNvPr>
          <p:cNvPicPr>
            <a:picLocks noChangeAspect="1"/>
          </p:cNvPicPr>
          <p:nvPr/>
        </p:nvPicPr>
        <p:blipFill>
          <a:blip r:embed="rId2"/>
          <a:stretch>
            <a:fillRect/>
          </a:stretch>
        </p:blipFill>
        <p:spPr>
          <a:xfrm>
            <a:off x="7151370" y="972820"/>
            <a:ext cx="1885950" cy="1885950"/>
          </a:xfrm>
          <a:prstGeom prst="roundRect">
            <a:avLst>
              <a:gd name="adj" fmla="val 8594"/>
            </a:avLst>
          </a:prstGeom>
          <a:solidFill>
            <a:srgbClr val="FFFFFF">
              <a:shade val="85000"/>
            </a:srgbClr>
          </a:solidFill>
          <a:ln>
            <a:noFill/>
          </a:ln>
          <a:effectLst/>
        </p:spPr>
      </p:pic>
      <p:sp>
        <p:nvSpPr>
          <p:cNvPr id="6" name="Rectangle 5">
            <a:extLst>
              <a:ext uri="{FF2B5EF4-FFF2-40B4-BE49-F238E27FC236}">
                <a16:creationId xmlns:a16="http://schemas.microsoft.com/office/drawing/2014/main" id="{CD9CE21B-EABA-2A8F-DEDF-8A442F31CA9C}"/>
              </a:ext>
            </a:extLst>
          </p:cNvPr>
          <p:cNvSpPr/>
          <p:nvPr/>
        </p:nvSpPr>
        <p:spPr>
          <a:xfrm>
            <a:off x="7987665" y="1047750"/>
            <a:ext cx="960120" cy="152400"/>
          </a:xfrm>
          <a:prstGeom prst="rect">
            <a:avLst/>
          </a:prstGeom>
          <a:ln w="9525">
            <a:solidFill>
              <a:schemeClr val="bg1">
                <a:lumMod val="65000"/>
              </a:schemeClr>
            </a:solidFill>
          </a:ln>
        </p:spPr>
        <p:style>
          <a:lnRef idx="2">
            <a:schemeClr val="accent5"/>
          </a:lnRef>
          <a:fillRef idx="1">
            <a:schemeClr val="lt1"/>
          </a:fillRef>
          <a:effectRef idx="0">
            <a:schemeClr val="accent5"/>
          </a:effectRef>
          <a:fontRef idx="minor">
            <a:schemeClr val="dk1"/>
          </a:fontRef>
        </p:style>
        <p:txBody>
          <a:bodyPr lIns="0" tIns="0" rIns="0" bIns="0" rtlCol="0" anchor="ctr"/>
          <a:lstStyle/>
          <a:p>
            <a:pPr algn="ctr"/>
            <a:r>
              <a:rPr lang="en-US" sz="900" dirty="0">
                <a:effectLst/>
                <a:latin typeface="Comic Sans MS" panose="030F0702030302020204" pitchFamily="66" charset="0"/>
              </a:rPr>
              <a:t>job interview…</a:t>
            </a:r>
          </a:p>
        </p:txBody>
      </p:sp>
      <p:grpSp>
        <p:nvGrpSpPr>
          <p:cNvPr id="13" name="Group 12">
            <a:extLst>
              <a:ext uri="{FF2B5EF4-FFF2-40B4-BE49-F238E27FC236}">
                <a16:creationId xmlns:a16="http://schemas.microsoft.com/office/drawing/2014/main" id="{23BC7304-9A38-0A98-1B11-F84864450F25}"/>
              </a:ext>
            </a:extLst>
          </p:cNvPr>
          <p:cNvGrpSpPr/>
          <p:nvPr/>
        </p:nvGrpSpPr>
        <p:grpSpPr>
          <a:xfrm>
            <a:off x="7151370" y="3028950"/>
            <a:ext cx="1885950" cy="1885950"/>
            <a:chOff x="7151370" y="3028950"/>
            <a:chExt cx="1885950" cy="1885950"/>
          </a:xfrm>
        </p:grpSpPr>
        <p:pic>
          <p:nvPicPr>
            <p:cNvPr id="5" name="Picture 4">
              <a:extLst>
                <a:ext uri="{FF2B5EF4-FFF2-40B4-BE49-F238E27FC236}">
                  <a16:creationId xmlns:a16="http://schemas.microsoft.com/office/drawing/2014/main" id="{C1B851E9-4602-E826-8392-82F5B108ED84}"/>
                </a:ext>
              </a:extLst>
            </p:cNvPr>
            <p:cNvPicPr>
              <a:picLocks noChangeAspect="1"/>
            </p:cNvPicPr>
            <p:nvPr/>
          </p:nvPicPr>
          <p:blipFill>
            <a:blip r:embed="rId3"/>
            <a:stretch>
              <a:fillRect/>
            </a:stretch>
          </p:blipFill>
          <p:spPr>
            <a:xfrm flipH="1">
              <a:off x="7151370" y="3028950"/>
              <a:ext cx="1885950" cy="1885950"/>
            </a:xfrm>
            <a:prstGeom prst="roundRect">
              <a:avLst>
                <a:gd name="adj" fmla="val 8594"/>
              </a:avLst>
            </a:prstGeom>
            <a:solidFill>
              <a:srgbClr val="FFFFFF">
                <a:shade val="85000"/>
              </a:srgbClr>
            </a:solidFill>
            <a:ln>
              <a:noFill/>
            </a:ln>
            <a:effectLst/>
          </p:spPr>
        </p:pic>
        <p:sp>
          <p:nvSpPr>
            <p:cNvPr id="7" name="Rectangle 6">
              <a:extLst>
                <a:ext uri="{FF2B5EF4-FFF2-40B4-BE49-F238E27FC236}">
                  <a16:creationId xmlns:a16="http://schemas.microsoft.com/office/drawing/2014/main" id="{FAE8A980-C328-83DB-4EDC-F5C7716ADDF7}"/>
                </a:ext>
              </a:extLst>
            </p:cNvPr>
            <p:cNvSpPr/>
            <p:nvPr/>
          </p:nvSpPr>
          <p:spPr>
            <a:xfrm>
              <a:off x="7987665" y="3087370"/>
              <a:ext cx="960120" cy="152400"/>
            </a:xfrm>
            <a:prstGeom prst="rect">
              <a:avLst/>
            </a:prstGeom>
            <a:ln w="9525">
              <a:solidFill>
                <a:schemeClr val="bg1">
                  <a:lumMod val="65000"/>
                </a:schemeClr>
              </a:solidFill>
            </a:ln>
          </p:spPr>
          <p:style>
            <a:lnRef idx="2">
              <a:schemeClr val="accent5"/>
            </a:lnRef>
            <a:fillRef idx="1">
              <a:schemeClr val="lt1"/>
            </a:fillRef>
            <a:effectRef idx="0">
              <a:schemeClr val="accent5"/>
            </a:effectRef>
            <a:fontRef idx="minor">
              <a:schemeClr val="dk1"/>
            </a:fontRef>
          </p:style>
          <p:txBody>
            <a:bodyPr lIns="0" tIns="0" rIns="0" bIns="0" rtlCol="0" anchor="ctr"/>
            <a:lstStyle/>
            <a:p>
              <a:pPr algn="ctr"/>
              <a:r>
                <a:rPr lang="en-US" sz="900" dirty="0">
                  <a:effectLst/>
                  <a:latin typeface="Comic Sans MS" panose="030F0702030302020204" pitchFamily="66" charset="0"/>
                </a:rPr>
                <a:t>job interview…</a:t>
              </a:r>
            </a:p>
          </p:txBody>
        </p:sp>
        <p:sp>
          <p:nvSpPr>
            <p:cNvPr id="12" name="Freeform: Shape 11">
              <a:extLst>
                <a:ext uri="{FF2B5EF4-FFF2-40B4-BE49-F238E27FC236}">
                  <a16:creationId xmlns:a16="http://schemas.microsoft.com/office/drawing/2014/main" id="{0DFA55C4-04ED-FAC4-D504-BB23CFE49DCA}"/>
                </a:ext>
              </a:extLst>
            </p:cNvPr>
            <p:cNvSpPr/>
            <p:nvPr/>
          </p:nvSpPr>
          <p:spPr>
            <a:xfrm>
              <a:off x="7608570" y="3912870"/>
              <a:ext cx="188595" cy="161925"/>
            </a:xfrm>
            <a:custGeom>
              <a:avLst/>
              <a:gdLst>
                <a:gd name="connsiteX0" fmla="*/ 0 w 188595"/>
                <a:gd name="connsiteY0" fmla="*/ 5715 h 161925"/>
                <a:gd name="connsiteX1" fmla="*/ 165735 w 188595"/>
                <a:gd name="connsiteY1" fmla="*/ 0 h 161925"/>
                <a:gd name="connsiteX2" fmla="*/ 129540 w 188595"/>
                <a:gd name="connsiteY2" fmla="*/ 89535 h 161925"/>
                <a:gd name="connsiteX3" fmla="*/ 188595 w 188595"/>
                <a:gd name="connsiteY3" fmla="*/ 70485 h 161925"/>
                <a:gd name="connsiteX4" fmla="*/ 171450 w 188595"/>
                <a:gd name="connsiteY4" fmla="*/ 150495 h 161925"/>
                <a:gd name="connsiteX5" fmla="*/ 34290 w 188595"/>
                <a:gd name="connsiteY5" fmla="*/ 161925 h 161925"/>
                <a:gd name="connsiteX6" fmla="*/ 17145 w 188595"/>
                <a:gd name="connsiteY6" fmla="*/ 120015 h 161925"/>
                <a:gd name="connsiteX7" fmla="*/ 0 w 188595"/>
                <a:gd name="connsiteY7" fmla="*/ 76200 h 161925"/>
                <a:gd name="connsiteX8" fmla="*/ 0 w 188595"/>
                <a:gd name="connsiteY8" fmla="*/ 5715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8595" h="161925">
                  <a:moveTo>
                    <a:pt x="0" y="5715"/>
                  </a:moveTo>
                  <a:lnTo>
                    <a:pt x="165735" y="0"/>
                  </a:lnTo>
                  <a:lnTo>
                    <a:pt x="129540" y="89535"/>
                  </a:lnTo>
                  <a:lnTo>
                    <a:pt x="188595" y="70485"/>
                  </a:lnTo>
                  <a:lnTo>
                    <a:pt x="171450" y="150495"/>
                  </a:lnTo>
                  <a:lnTo>
                    <a:pt x="34290" y="161925"/>
                  </a:lnTo>
                  <a:lnTo>
                    <a:pt x="17145" y="120015"/>
                  </a:lnTo>
                  <a:lnTo>
                    <a:pt x="0" y="76200"/>
                  </a:lnTo>
                  <a:lnTo>
                    <a:pt x="0" y="5715"/>
                  </a:lnTo>
                  <a:close/>
                </a:path>
              </a:pathLst>
            </a:custGeom>
            <a:solidFill>
              <a:srgbClr val="1B202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endParaRPr>
            </a:p>
          </p:txBody>
        </p:sp>
        <p:pic>
          <p:nvPicPr>
            <p:cNvPr id="9" name="Picture 8">
              <a:extLst>
                <a:ext uri="{FF2B5EF4-FFF2-40B4-BE49-F238E27FC236}">
                  <a16:creationId xmlns:a16="http://schemas.microsoft.com/office/drawing/2014/main" id="{A121BFB7-0649-8035-371B-2610A772CC4B}"/>
                </a:ext>
              </a:extLst>
            </p:cNvPr>
            <p:cNvPicPr>
              <a:picLocks noChangeAspect="1"/>
            </p:cNvPicPr>
            <p:nvPr/>
          </p:nvPicPr>
          <p:blipFill>
            <a:blip r:embed="rId4"/>
            <a:stretch>
              <a:fillRect/>
            </a:stretch>
          </p:blipFill>
          <p:spPr>
            <a:xfrm rot="21140062">
              <a:off x="7654527" y="3916096"/>
              <a:ext cx="96680" cy="81514"/>
            </a:xfrm>
            <a:prstGeom prst="rect">
              <a:avLst/>
            </a:prstGeom>
          </p:spPr>
        </p:pic>
      </p:grpSp>
    </p:spTree>
    <p:extLst>
      <p:ext uri="{BB962C8B-B14F-4D97-AF65-F5344CB8AC3E}">
        <p14:creationId xmlns:p14="http://schemas.microsoft.com/office/powerpoint/2010/main" val="40963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ollage of movies&#10;&#10;AI-generated content may be incorrect.">
            <a:extLst>
              <a:ext uri="{FF2B5EF4-FFF2-40B4-BE49-F238E27FC236}">
                <a16:creationId xmlns:a16="http://schemas.microsoft.com/office/drawing/2014/main" id="{D1AC9A92-90DF-C6A0-467A-6EE2B26C24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199" y="0"/>
            <a:ext cx="8906801" cy="5143500"/>
          </a:xfrm>
          <a:prstGeom prst="rect">
            <a:avLst/>
          </a:prstGeom>
        </p:spPr>
      </p:pic>
      <p:sp>
        <p:nvSpPr>
          <p:cNvPr id="2" name="Title 1">
            <a:extLst>
              <a:ext uri="{FF2B5EF4-FFF2-40B4-BE49-F238E27FC236}">
                <a16:creationId xmlns:a16="http://schemas.microsoft.com/office/drawing/2014/main" id="{6249E3D8-CB9E-AF2E-E0A3-D7250E4C0BB5}"/>
              </a:ext>
            </a:extLst>
          </p:cNvPr>
          <p:cNvSpPr>
            <a:spLocks noGrp="1"/>
          </p:cNvSpPr>
          <p:nvPr>
            <p:ph type="title"/>
          </p:nvPr>
        </p:nvSpPr>
        <p:spPr/>
        <p:txBody>
          <a:bodyPr/>
          <a:lstStyle/>
          <a:p>
            <a:r>
              <a:rPr lang="en-US" dirty="0">
                <a:solidFill>
                  <a:srgbClr val="FFFF00"/>
                </a:solidFill>
              </a:rPr>
              <a:t>MP2</a:t>
            </a:r>
          </a:p>
        </p:txBody>
      </p:sp>
      <p:sp>
        <p:nvSpPr>
          <p:cNvPr id="4" name="Slide Number Placeholder 3">
            <a:extLst>
              <a:ext uri="{FF2B5EF4-FFF2-40B4-BE49-F238E27FC236}">
                <a16:creationId xmlns:a16="http://schemas.microsoft.com/office/drawing/2014/main" id="{22128AE2-8D3D-C7F4-3138-329006CD7B37}"/>
              </a:ext>
            </a:extLst>
          </p:cNvPr>
          <p:cNvSpPr>
            <a:spLocks noGrp="1"/>
          </p:cNvSpPr>
          <p:nvPr>
            <p:ph type="sldNum" sz="quarter" idx="4"/>
          </p:nvPr>
        </p:nvSpPr>
        <p:spPr/>
        <p:txBody>
          <a:bodyPr/>
          <a:lstStyle/>
          <a:p>
            <a:fld id="{ED4E8DE7-8107-485D-819E-7A652D98D056}" type="slidenum">
              <a:rPr lang="en-US" smtClean="0"/>
              <a:pPr/>
              <a:t>6</a:t>
            </a:fld>
            <a:endParaRPr lang="en-US" dirty="0"/>
          </a:p>
        </p:txBody>
      </p:sp>
    </p:spTree>
    <p:extLst>
      <p:ext uri="{BB962C8B-B14F-4D97-AF65-F5344CB8AC3E}">
        <p14:creationId xmlns:p14="http://schemas.microsoft.com/office/powerpoint/2010/main" val="439454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013BF-8E0C-E806-EFBD-347C88EA0015}"/>
              </a:ext>
            </a:extLst>
          </p:cNvPr>
          <p:cNvSpPr>
            <a:spLocks noGrp="1"/>
          </p:cNvSpPr>
          <p:nvPr>
            <p:ph type="title"/>
          </p:nvPr>
        </p:nvSpPr>
        <p:spPr/>
        <p:txBody>
          <a:bodyPr/>
          <a:lstStyle/>
          <a:p>
            <a:r>
              <a:rPr lang="en-US" dirty="0"/>
              <a:t>The interview with the CEO</a:t>
            </a:r>
          </a:p>
        </p:txBody>
      </p:sp>
      <p:sp>
        <p:nvSpPr>
          <p:cNvPr id="3" name="Slide Number Placeholder 2">
            <a:extLst>
              <a:ext uri="{FF2B5EF4-FFF2-40B4-BE49-F238E27FC236}">
                <a16:creationId xmlns:a16="http://schemas.microsoft.com/office/drawing/2014/main" id="{AB1ECA33-46B0-23C0-55F2-D53C648BFD3C}"/>
              </a:ext>
            </a:extLst>
          </p:cNvPr>
          <p:cNvSpPr>
            <a:spLocks noGrp="1"/>
          </p:cNvSpPr>
          <p:nvPr>
            <p:ph type="sldNum" sz="quarter" idx="4"/>
          </p:nvPr>
        </p:nvSpPr>
        <p:spPr/>
        <p:txBody>
          <a:bodyPr/>
          <a:lstStyle/>
          <a:p>
            <a:fld id="{ED4E8DE7-8107-485D-819E-7A652D98D056}" type="slidenum">
              <a:rPr lang="en-US" smtClean="0"/>
              <a:pPr/>
              <a:t>7</a:t>
            </a:fld>
            <a:endParaRPr lang="en-US" dirty="0"/>
          </a:p>
        </p:txBody>
      </p:sp>
      <p:pic>
        <p:nvPicPr>
          <p:cNvPr id="2050" name="Picture 2" descr="Generated image">
            <a:extLst>
              <a:ext uri="{FF2B5EF4-FFF2-40B4-BE49-F238E27FC236}">
                <a16:creationId xmlns:a16="http://schemas.microsoft.com/office/drawing/2014/main" id="{95B4FE2B-DC22-FAE6-F0B8-93187AD190BC}"/>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72" b="15792"/>
          <a:stretch>
            <a:fillRect/>
          </a:stretch>
        </p:blipFill>
        <p:spPr bwMode="auto">
          <a:xfrm>
            <a:off x="2787333" y="1047750"/>
            <a:ext cx="2849387" cy="3591748"/>
          </a:xfrm>
          <a:prstGeom prst="rect">
            <a:avLst/>
          </a:prstGeom>
          <a:noFill/>
          <a:ln>
            <a:solidFill>
              <a:srgbClr val="FF6600"/>
            </a:solidFill>
          </a:ln>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5246C19-4C95-D6A7-BDF0-CA49916D4653}"/>
              </a:ext>
            </a:extLst>
          </p:cNvPr>
          <p:cNvSpPr txBox="1"/>
          <p:nvPr/>
        </p:nvSpPr>
        <p:spPr>
          <a:xfrm>
            <a:off x="3048000" y="4639498"/>
            <a:ext cx="2588720" cy="461665"/>
          </a:xfrm>
          <a:prstGeom prst="rect">
            <a:avLst/>
          </a:prstGeom>
          <a:noFill/>
        </p:spPr>
        <p:txBody>
          <a:bodyPr wrap="square">
            <a:spAutoFit/>
          </a:bodyPr>
          <a:lstStyle/>
          <a:p>
            <a:pPr algn="ctr"/>
            <a:r>
              <a:rPr lang="en-US" sz="1200" dirty="0">
                <a:solidFill>
                  <a:schemeClr val="tx1"/>
                </a:solidFill>
                <a:effectLst/>
              </a:rPr>
              <a:t>Ms. Bella </a:t>
            </a:r>
            <a:r>
              <a:rPr lang="en-US" sz="1200" dirty="0" err="1">
                <a:solidFill>
                  <a:schemeClr val="tx1"/>
                </a:solidFill>
                <a:effectLst/>
              </a:rPr>
              <a:t>Moovee</a:t>
            </a:r>
            <a:r>
              <a:rPr lang="en-US" sz="1200" dirty="0">
                <a:solidFill>
                  <a:schemeClr val="tx1"/>
                </a:solidFill>
                <a:effectLst/>
              </a:rPr>
              <a:t>,</a:t>
            </a:r>
            <a:br>
              <a:rPr lang="en-US" sz="1200" dirty="0">
                <a:solidFill>
                  <a:schemeClr val="tx1"/>
                </a:solidFill>
                <a:effectLst/>
              </a:rPr>
            </a:br>
            <a:r>
              <a:rPr lang="en-US" sz="1200" dirty="0" err="1">
                <a:solidFill>
                  <a:schemeClr val="tx1"/>
                </a:solidFill>
                <a:effectLst/>
              </a:rPr>
              <a:t>Notflix</a:t>
            </a:r>
            <a:r>
              <a:rPr lang="en-US" sz="1200" dirty="0">
                <a:solidFill>
                  <a:schemeClr val="tx1"/>
                </a:solidFill>
                <a:effectLst/>
              </a:rPr>
              <a:t> Founder &amp; CEO</a:t>
            </a:r>
          </a:p>
        </p:txBody>
      </p:sp>
      <p:sp>
        <p:nvSpPr>
          <p:cNvPr id="7" name="TextBox 6">
            <a:extLst>
              <a:ext uri="{FF2B5EF4-FFF2-40B4-BE49-F238E27FC236}">
                <a16:creationId xmlns:a16="http://schemas.microsoft.com/office/drawing/2014/main" id="{FB5AA9B9-B60E-F96C-5137-E7794D5E0F55}"/>
              </a:ext>
            </a:extLst>
          </p:cNvPr>
          <p:cNvSpPr txBox="1"/>
          <p:nvPr/>
        </p:nvSpPr>
        <p:spPr>
          <a:xfrm>
            <a:off x="2283611" y="2328565"/>
            <a:ext cx="4573592" cy="246221"/>
          </a:xfrm>
          <a:prstGeom prst="rect">
            <a:avLst/>
          </a:prstGeom>
          <a:noFill/>
        </p:spPr>
        <p:txBody>
          <a:bodyPr wrap="square">
            <a:spAutoFit/>
          </a:bodyPr>
          <a:lstStyle/>
          <a:p>
            <a:r>
              <a:rPr lang="en-US" dirty="0"/>
              <a:t>"</a:t>
            </a:r>
          </a:p>
        </p:txBody>
      </p:sp>
      <p:sp>
        <p:nvSpPr>
          <p:cNvPr id="8" name="Speech Bubble: Rectangle with Corners Rounded 7">
            <a:extLst>
              <a:ext uri="{FF2B5EF4-FFF2-40B4-BE49-F238E27FC236}">
                <a16:creationId xmlns:a16="http://schemas.microsoft.com/office/drawing/2014/main" id="{FB486F4A-BA1F-659C-AEE0-A0CBC712402B}"/>
              </a:ext>
            </a:extLst>
          </p:cNvPr>
          <p:cNvSpPr/>
          <p:nvPr/>
        </p:nvSpPr>
        <p:spPr>
          <a:xfrm>
            <a:off x="6553200" y="3855601"/>
            <a:ext cx="2057400" cy="1191018"/>
          </a:xfrm>
          <a:prstGeom prst="wedgeRoundRectCallout">
            <a:avLst>
              <a:gd name="adj1" fmla="val 72249"/>
              <a:gd name="adj2" fmla="val 41154"/>
              <a:gd name="adj3" fmla="val 16667"/>
            </a:avLst>
          </a:prstGeom>
          <a:solidFill>
            <a:schemeClr val="bg1">
              <a:lumMod val="9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solidFill>
                  <a:schemeClr val="tx1"/>
                </a:solidFill>
                <a:effectLst/>
                <a:latin typeface="Comic Sans MS" panose="030F0702030302020204" pitchFamily="66" charset="0"/>
              </a:rPr>
              <a:t>Ms. </a:t>
            </a:r>
            <a:r>
              <a:rPr lang="en-US" sz="1600" dirty="0" err="1">
                <a:solidFill>
                  <a:schemeClr val="tx1"/>
                </a:solidFill>
                <a:effectLst/>
                <a:latin typeface="Comic Sans MS" panose="030F0702030302020204" pitchFamily="66" charset="0"/>
              </a:rPr>
              <a:t>Movee</a:t>
            </a:r>
            <a:r>
              <a:rPr lang="en-US" sz="1600" dirty="0">
                <a:solidFill>
                  <a:schemeClr val="tx1"/>
                </a:solidFill>
                <a:effectLst/>
                <a:latin typeface="Comic Sans MS" panose="030F0702030302020204" pitchFamily="66" charset="0"/>
              </a:rPr>
              <a:t>, please tell me how </a:t>
            </a:r>
            <a:r>
              <a:rPr lang="en-US" sz="1600" dirty="0" err="1">
                <a:solidFill>
                  <a:schemeClr val="tx1"/>
                </a:solidFill>
                <a:effectLst/>
                <a:latin typeface="Comic Sans MS" panose="030F0702030302020204" pitchFamily="66" charset="0"/>
              </a:rPr>
              <a:t>Notflix</a:t>
            </a:r>
            <a:r>
              <a:rPr lang="en-US" sz="1600" dirty="0">
                <a:solidFill>
                  <a:schemeClr val="tx1"/>
                </a:solidFill>
                <a:effectLst/>
                <a:latin typeface="Comic Sans MS" panose="030F0702030302020204" pitchFamily="66" charset="0"/>
              </a:rPr>
              <a:t> operates...”</a:t>
            </a:r>
          </a:p>
        </p:txBody>
      </p:sp>
    </p:spTree>
    <p:extLst>
      <p:ext uri="{BB962C8B-B14F-4D97-AF65-F5344CB8AC3E}">
        <p14:creationId xmlns:p14="http://schemas.microsoft.com/office/powerpoint/2010/main" val="2128748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DF311A5-4B80-8145-86EE-41C080A3B2CC}"/>
              </a:ext>
            </a:extLst>
          </p:cNvPr>
          <p:cNvSpPr>
            <a:spLocks noGrp="1"/>
          </p:cNvSpPr>
          <p:nvPr>
            <p:ph type="title"/>
          </p:nvPr>
        </p:nvSpPr>
        <p:spPr/>
        <p:txBody>
          <a:bodyPr/>
          <a:lstStyle/>
          <a:p>
            <a:r>
              <a:rPr lang="en-US" dirty="0"/>
              <a:t>MP2 – Notflix ERD</a:t>
            </a:r>
          </a:p>
        </p:txBody>
      </p:sp>
      <p:sp>
        <p:nvSpPr>
          <p:cNvPr id="4" name="Slide Number Placeholder 3">
            <a:extLst>
              <a:ext uri="{FF2B5EF4-FFF2-40B4-BE49-F238E27FC236}">
                <a16:creationId xmlns:a16="http://schemas.microsoft.com/office/drawing/2014/main" id="{8941B222-3CC0-2F63-6752-310128063515}"/>
              </a:ext>
            </a:extLst>
          </p:cNvPr>
          <p:cNvSpPr>
            <a:spLocks noGrp="1"/>
          </p:cNvSpPr>
          <p:nvPr>
            <p:ph type="sldNum" sz="quarter" idx="4"/>
          </p:nvPr>
        </p:nvSpPr>
        <p:spPr/>
        <p:txBody>
          <a:bodyPr/>
          <a:lstStyle/>
          <a:p>
            <a:fld id="{ED4E8DE7-8107-485D-819E-7A652D98D056}" type="slidenum">
              <a:rPr lang="en-US" smtClean="0"/>
              <a:pPr/>
              <a:t>8</a:t>
            </a:fld>
            <a:endParaRPr lang="en-US" dirty="0"/>
          </a:p>
        </p:txBody>
      </p:sp>
      <p:graphicFrame>
        <p:nvGraphicFramePr>
          <p:cNvPr id="7" name="Diagram 6">
            <a:extLst>
              <a:ext uri="{FF2B5EF4-FFF2-40B4-BE49-F238E27FC236}">
                <a16:creationId xmlns:a16="http://schemas.microsoft.com/office/drawing/2014/main" id="{24CEDDAA-2B76-D9D7-076D-C5215CAA523A}"/>
              </a:ext>
            </a:extLst>
          </p:cNvPr>
          <p:cNvGraphicFramePr/>
          <p:nvPr>
            <p:extLst>
              <p:ext uri="{D42A27DB-BD31-4B8C-83A1-F6EECF244321}">
                <p14:modId xmlns:p14="http://schemas.microsoft.com/office/powerpoint/2010/main" val="2928420305"/>
              </p:ext>
            </p:extLst>
          </p:nvPr>
        </p:nvGraphicFramePr>
        <p:xfrm>
          <a:off x="1295400" y="971550"/>
          <a:ext cx="7162800" cy="36322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273007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49E2E-5781-4F78-B534-C05516B9834F}"/>
              </a:ext>
            </a:extLst>
          </p:cNvPr>
          <p:cNvSpPr>
            <a:spLocks noGrp="1"/>
          </p:cNvSpPr>
          <p:nvPr>
            <p:ph type="title"/>
          </p:nvPr>
        </p:nvSpPr>
        <p:spPr/>
        <p:txBody>
          <a:bodyPr/>
          <a:lstStyle/>
          <a:p>
            <a:r>
              <a:rPr lang="en-US" dirty="0"/>
              <a:t>Recap: Relational Databases</a:t>
            </a:r>
          </a:p>
        </p:txBody>
      </p:sp>
      <p:sp>
        <p:nvSpPr>
          <p:cNvPr id="4" name="Text Placeholder 3">
            <a:extLst>
              <a:ext uri="{FF2B5EF4-FFF2-40B4-BE49-F238E27FC236}">
                <a16:creationId xmlns:a16="http://schemas.microsoft.com/office/drawing/2014/main" id="{2AD94AFD-5434-4420-8310-0FD5E81FBE90}"/>
              </a:ext>
            </a:extLst>
          </p:cNvPr>
          <p:cNvSpPr>
            <a:spLocks noGrp="1"/>
          </p:cNvSpPr>
          <p:nvPr>
            <p:ph type="body" sz="quarter" idx="10"/>
          </p:nvPr>
        </p:nvSpPr>
        <p:spPr>
          <a:xfrm>
            <a:off x="304800" y="895350"/>
            <a:ext cx="8534400" cy="4038600"/>
          </a:xfrm>
        </p:spPr>
        <p:txBody>
          <a:bodyPr>
            <a:noAutofit/>
          </a:bodyPr>
          <a:lstStyle/>
          <a:p>
            <a:pPr marL="0" indent="0">
              <a:buNone/>
            </a:pPr>
            <a:r>
              <a:rPr lang="en-US" sz="2800" dirty="0"/>
              <a:t>Foreign Keys are the mechanism that relates information in different tables</a:t>
            </a:r>
            <a:br>
              <a:rPr lang="en-US" sz="2800" dirty="0"/>
            </a:br>
            <a:endParaRPr lang="en-US" sz="2800" dirty="0"/>
          </a:p>
          <a:p>
            <a:pPr marL="0" indent="0">
              <a:buNone/>
            </a:pPr>
            <a:br>
              <a:rPr lang="en-US" sz="2800" dirty="0"/>
            </a:br>
            <a:endParaRPr lang="en-US" sz="2800" dirty="0"/>
          </a:p>
          <a:p>
            <a:pPr marL="0" indent="0">
              <a:buNone/>
            </a:pPr>
            <a:endParaRPr lang="en-US" sz="2800" dirty="0"/>
          </a:p>
          <a:p>
            <a:pPr marL="0" indent="0">
              <a:buNone/>
            </a:pPr>
            <a:br>
              <a:rPr lang="en-US" sz="1600" dirty="0"/>
            </a:br>
            <a:endParaRPr lang="en-US" sz="1600" dirty="0"/>
          </a:p>
          <a:p>
            <a:pPr marL="0" indent="0">
              <a:buNone/>
            </a:pPr>
            <a:r>
              <a:rPr lang="en-US" sz="1600" dirty="0"/>
              <a:t>Academically speaking, a “relation” is a table in a database, hence the term “</a:t>
            </a:r>
            <a:r>
              <a:rPr lang="en-US" sz="1600" dirty="0">
                <a:solidFill>
                  <a:srgbClr val="FF6600"/>
                </a:solidFill>
              </a:rPr>
              <a:t>relational databases</a:t>
            </a:r>
            <a:r>
              <a:rPr lang="en-US" sz="1600" dirty="0"/>
              <a:t>”. It means databases that contain tables.</a:t>
            </a:r>
          </a:p>
        </p:txBody>
      </p:sp>
      <p:sp>
        <p:nvSpPr>
          <p:cNvPr id="3" name="Slide Number Placeholder 2">
            <a:extLst>
              <a:ext uri="{FF2B5EF4-FFF2-40B4-BE49-F238E27FC236}">
                <a16:creationId xmlns:a16="http://schemas.microsoft.com/office/drawing/2014/main" id="{1CDD5BB1-A79A-4E17-B1F1-45B3BB03994B}"/>
              </a:ext>
            </a:extLst>
          </p:cNvPr>
          <p:cNvSpPr>
            <a:spLocks noGrp="1"/>
          </p:cNvSpPr>
          <p:nvPr>
            <p:ph type="sldNum" sz="quarter" idx="4"/>
          </p:nvPr>
        </p:nvSpPr>
        <p:spPr/>
        <p:txBody>
          <a:bodyPr/>
          <a:lstStyle/>
          <a:p>
            <a:fld id="{ED4E8DE7-8107-485D-819E-7A652D98D056}" type="slidenum">
              <a:rPr lang="en-US" smtClean="0"/>
              <a:pPr/>
              <a:t>9</a:t>
            </a:fld>
            <a:endParaRPr lang="en-US" dirty="0"/>
          </a:p>
        </p:txBody>
      </p:sp>
      <p:pic>
        <p:nvPicPr>
          <p:cNvPr id="5" name="Picture 4">
            <a:extLst>
              <a:ext uri="{FF2B5EF4-FFF2-40B4-BE49-F238E27FC236}">
                <a16:creationId xmlns:a16="http://schemas.microsoft.com/office/drawing/2014/main" id="{024FBE99-2CE2-4548-BD36-7915D1D3970D}"/>
              </a:ext>
            </a:extLst>
          </p:cNvPr>
          <p:cNvPicPr>
            <a:picLocks noChangeAspect="1"/>
          </p:cNvPicPr>
          <p:nvPr/>
        </p:nvPicPr>
        <p:blipFill rotWithShape="1">
          <a:blip r:embed="rId2"/>
          <a:srcRect l="2218" t="7095" r="2411" b="7761"/>
          <a:stretch/>
        </p:blipFill>
        <p:spPr>
          <a:xfrm>
            <a:off x="2728912" y="1962150"/>
            <a:ext cx="3686176" cy="2057400"/>
          </a:xfrm>
          <a:prstGeom prst="rect">
            <a:avLst/>
          </a:prstGeom>
        </p:spPr>
      </p:pic>
    </p:spTree>
    <p:extLst>
      <p:ext uri="{BB962C8B-B14F-4D97-AF65-F5344CB8AC3E}">
        <p14:creationId xmlns:p14="http://schemas.microsoft.com/office/powerpoint/2010/main" val="3290217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98F3635-C2CD-485F-8697-D939E5525BF0}"/>
              </a:ext>
            </a:extLst>
          </p:cNvPr>
          <p:cNvSpPr>
            <a:spLocks noGrp="1"/>
          </p:cNvSpPr>
          <p:nvPr>
            <p:ph type="title"/>
          </p:nvPr>
        </p:nvSpPr>
        <p:spPr/>
        <p:txBody>
          <a:bodyPr/>
          <a:lstStyle/>
          <a:p>
            <a:r>
              <a:rPr lang="en-US" dirty="0"/>
              <a:t>Recap: Foreign Keys (FK)</a:t>
            </a:r>
          </a:p>
        </p:txBody>
      </p:sp>
      <p:sp>
        <p:nvSpPr>
          <p:cNvPr id="4" name="Slide Number Placeholder 3">
            <a:extLst>
              <a:ext uri="{FF2B5EF4-FFF2-40B4-BE49-F238E27FC236}">
                <a16:creationId xmlns:a16="http://schemas.microsoft.com/office/drawing/2014/main" id="{3DB341C1-6E49-4D7C-AED7-76FCA95B9C9D}"/>
              </a:ext>
            </a:extLst>
          </p:cNvPr>
          <p:cNvSpPr>
            <a:spLocks noGrp="1"/>
          </p:cNvSpPr>
          <p:nvPr>
            <p:ph type="sldNum" sz="quarter" idx="4"/>
          </p:nvPr>
        </p:nvSpPr>
        <p:spPr/>
        <p:txBody>
          <a:bodyPr/>
          <a:lstStyle/>
          <a:p>
            <a:fld id="{ED4E8DE7-8107-485D-819E-7A652D98D056}" type="slidenum">
              <a:rPr lang="en-US" smtClean="0"/>
              <a:pPr/>
              <a:t>10</a:t>
            </a:fld>
            <a:endParaRPr lang="en-US" dirty="0"/>
          </a:p>
        </p:txBody>
      </p:sp>
      <p:graphicFrame>
        <p:nvGraphicFramePr>
          <p:cNvPr id="6" name="Table 5">
            <a:extLst>
              <a:ext uri="{FF2B5EF4-FFF2-40B4-BE49-F238E27FC236}">
                <a16:creationId xmlns:a16="http://schemas.microsoft.com/office/drawing/2014/main" id="{71C405B4-91B0-4028-869D-0C518584181B}"/>
              </a:ext>
            </a:extLst>
          </p:cNvPr>
          <p:cNvGraphicFramePr>
            <a:graphicFrameLocks noGrp="1"/>
          </p:cNvGraphicFramePr>
          <p:nvPr>
            <p:extLst>
              <p:ext uri="{D42A27DB-BD31-4B8C-83A1-F6EECF244321}">
                <p14:modId xmlns:p14="http://schemas.microsoft.com/office/powerpoint/2010/main" val="915165104"/>
              </p:ext>
            </p:extLst>
          </p:nvPr>
        </p:nvGraphicFramePr>
        <p:xfrm>
          <a:off x="304800" y="971550"/>
          <a:ext cx="4114800" cy="213360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3164262851"/>
                    </a:ext>
                  </a:extLst>
                </a:gridCol>
                <a:gridCol w="838200">
                  <a:extLst>
                    <a:ext uri="{9D8B030D-6E8A-4147-A177-3AD203B41FA5}">
                      <a16:colId xmlns:a16="http://schemas.microsoft.com/office/drawing/2014/main" val="3532451464"/>
                    </a:ext>
                  </a:extLst>
                </a:gridCol>
                <a:gridCol w="914400">
                  <a:extLst>
                    <a:ext uri="{9D8B030D-6E8A-4147-A177-3AD203B41FA5}">
                      <a16:colId xmlns:a16="http://schemas.microsoft.com/office/drawing/2014/main" val="2048894409"/>
                    </a:ext>
                  </a:extLst>
                </a:gridCol>
                <a:gridCol w="1219200">
                  <a:extLst>
                    <a:ext uri="{9D8B030D-6E8A-4147-A177-3AD203B41FA5}">
                      <a16:colId xmlns:a16="http://schemas.microsoft.com/office/drawing/2014/main" val="470668745"/>
                    </a:ext>
                  </a:extLst>
                </a:gridCol>
              </a:tblGrid>
              <a:tr h="330015">
                <a:tc>
                  <a:txBody>
                    <a:bodyPr/>
                    <a:lstStyle/>
                    <a:p>
                      <a:r>
                        <a:rPr lang="en-US" sz="1400" dirty="0"/>
                        <a:t>CustomerID</a:t>
                      </a:r>
                    </a:p>
                  </a:txBody>
                  <a:tcPr>
                    <a:solidFill>
                      <a:schemeClr val="tx1">
                        <a:lumMod val="25000"/>
                        <a:lumOff val="75000"/>
                      </a:schemeClr>
                    </a:solidFill>
                  </a:tcPr>
                </a:tc>
                <a:tc>
                  <a:txBody>
                    <a:bodyPr/>
                    <a:lstStyle/>
                    <a:p>
                      <a:r>
                        <a:rPr lang="en-US" sz="1400" dirty="0"/>
                        <a:t>First</a:t>
                      </a:r>
                    </a:p>
                  </a:txBody>
                  <a:tcPr>
                    <a:solidFill>
                      <a:schemeClr val="tx1">
                        <a:lumMod val="25000"/>
                        <a:lumOff val="75000"/>
                      </a:schemeClr>
                    </a:solidFill>
                  </a:tcPr>
                </a:tc>
                <a:tc>
                  <a:txBody>
                    <a:bodyPr/>
                    <a:lstStyle/>
                    <a:p>
                      <a:r>
                        <a:rPr lang="en-US" sz="1400" dirty="0"/>
                        <a:t>Last</a:t>
                      </a:r>
                    </a:p>
                  </a:txBody>
                  <a:tcPr>
                    <a:solidFill>
                      <a:schemeClr val="tx1">
                        <a:lumMod val="25000"/>
                        <a:lumOff val="75000"/>
                      </a:schemeClr>
                    </a:solidFill>
                  </a:tcPr>
                </a:tc>
                <a:tc>
                  <a:txBody>
                    <a:bodyPr/>
                    <a:lstStyle/>
                    <a:p>
                      <a:r>
                        <a:rPr lang="en-US" sz="1400" dirty="0"/>
                        <a:t>Mobile</a:t>
                      </a:r>
                    </a:p>
                  </a:txBody>
                  <a:tcPr>
                    <a:solidFill>
                      <a:schemeClr val="tx1">
                        <a:lumMod val="25000"/>
                        <a:lumOff val="75000"/>
                      </a:schemeClr>
                    </a:solidFill>
                  </a:tcPr>
                </a:tc>
                <a:extLst>
                  <a:ext uri="{0D108BD9-81ED-4DB2-BD59-A6C34878D82A}">
                    <a16:rowId xmlns:a16="http://schemas.microsoft.com/office/drawing/2014/main" val="1552015096"/>
                  </a:ext>
                </a:extLst>
              </a:tr>
              <a:tr h="370840">
                <a:tc>
                  <a:txBody>
                    <a:bodyPr/>
                    <a:lstStyle/>
                    <a:p>
                      <a:r>
                        <a:rPr lang="en-US" sz="1400" b="0" i="0" kern="1200" dirty="0">
                          <a:solidFill>
                            <a:schemeClr val="tx1"/>
                          </a:solidFill>
                          <a:effectLst/>
                          <a:latin typeface="+mn-lt"/>
                          <a:ea typeface="+mn-ea"/>
                          <a:cs typeface="+mn-cs"/>
                        </a:rPr>
                        <a:t>234</a:t>
                      </a:r>
                      <a:endParaRPr lang="en-US" sz="1400" dirty="0"/>
                    </a:p>
                  </a:txBody>
                  <a:tcPr/>
                </a:tc>
                <a:tc>
                  <a:txBody>
                    <a:bodyPr/>
                    <a:lstStyle/>
                    <a:p>
                      <a:r>
                        <a:rPr lang="en-US" sz="1400" dirty="0"/>
                        <a:t>Dorothy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Martin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434-563744</a:t>
                      </a:r>
                    </a:p>
                  </a:txBody>
                  <a:tcPr/>
                </a:tc>
                <a:extLst>
                  <a:ext uri="{0D108BD9-81ED-4DB2-BD59-A6C34878D82A}">
                    <a16:rowId xmlns:a16="http://schemas.microsoft.com/office/drawing/2014/main" val="4098255701"/>
                  </a:ext>
                </a:extLst>
              </a:tr>
              <a:tr h="370840">
                <a:tc>
                  <a:txBody>
                    <a:bodyPr/>
                    <a:lstStyle/>
                    <a:p>
                      <a:r>
                        <a:rPr lang="en-US" sz="1400" kern="1200" dirty="0">
                          <a:effectLst/>
                        </a:rPr>
                        <a:t>235</a:t>
                      </a:r>
                      <a:endParaRPr lang="en-US" sz="1400" dirty="0"/>
                    </a:p>
                  </a:txBody>
                  <a:tcPr>
                    <a:solidFill>
                      <a:srgbClr val="92D050"/>
                    </a:solidFill>
                  </a:tcPr>
                </a:tc>
                <a:tc>
                  <a:txBody>
                    <a:bodyPr/>
                    <a:lstStyle/>
                    <a:p>
                      <a:r>
                        <a:rPr lang="en-US" sz="1400" dirty="0"/>
                        <a:t>Joie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Haynes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434-752422</a:t>
                      </a:r>
                    </a:p>
                  </a:txBody>
                  <a:tcPr/>
                </a:tc>
                <a:extLst>
                  <a:ext uri="{0D108BD9-81ED-4DB2-BD59-A6C34878D82A}">
                    <a16:rowId xmlns:a16="http://schemas.microsoft.com/office/drawing/2014/main" val="4026919125"/>
                  </a:ext>
                </a:extLst>
              </a:tr>
              <a:tr h="370840">
                <a:tc>
                  <a:txBody>
                    <a:bodyPr/>
                    <a:lstStyle/>
                    <a:p>
                      <a:r>
                        <a:rPr lang="en-US" sz="1400" kern="1200" dirty="0">
                          <a:effectLst/>
                        </a:rPr>
                        <a:t>236</a:t>
                      </a:r>
                      <a:endParaRPr lang="en-US" sz="1400" dirty="0"/>
                    </a:p>
                  </a:txBody>
                  <a:tcPr/>
                </a:tc>
                <a:tc>
                  <a:txBody>
                    <a:bodyPr/>
                    <a:lstStyle/>
                    <a:p>
                      <a:r>
                        <a:rPr lang="en-US" sz="1400" dirty="0"/>
                        <a:t>Anand</a:t>
                      </a:r>
                    </a:p>
                  </a:txBody>
                  <a:tcPr/>
                </a:tc>
                <a:tc>
                  <a:txBody>
                    <a:bodyPr/>
                    <a:lstStyle/>
                    <a:p>
                      <a:r>
                        <a:rPr lang="en-US" sz="1400" dirty="0"/>
                        <a:t>Aguillar</a:t>
                      </a:r>
                    </a:p>
                  </a:txBody>
                  <a:tcPr/>
                </a:tc>
                <a:tc>
                  <a:txBody>
                    <a:bodyPr/>
                    <a:lstStyle/>
                    <a:p>
                      <a:r>
                        <a:rPr lang="en-US" sz="1400" dirty="0"/>
                        <a:t>434-950032</a:t>
                      </a:r>
                    </a:p>
                  </a:txBody>
                  <a:tcPr/>
                </a:tc>
                <a:extLst>
                  <a:ext uri="{0D108BD9-81ED-4DB2-BD59-A6C34878D82A}">
                    <a16:rowId xmlns:a16="http://schemas.microsoft.com/office/drawing/2014/main" val="1683012219"/>
                  </a:ext>
                </a:extLst>
              </a:tr>
              <a:tr h="370840">
                <a:tc>
                  <a:txBody>
                    <a:bodyPr/>
                    <a:lstStyle/>
                    <a:p>
                      <a:r>
                        <a:rPr lang="en-US" sz="1400" kern="1200" dirty="0">
                          <a:effectLst/>
                        </a:rPr>
                        <a:t>237</a:t>
                      </a:r>
                      <a:endParaRPr lang="en-US" sz="1400" dirty="0"/>
                    </a:p>
                  </a:txBody>
                  <a:tcPr/>
                </a:tc>
                <a:tc>
                  <a:txBody>
                    <a:bodyPr/>
                    <a:lstStyle/>
                    <a:p>
                      <a:r>
                        <a:rPr lang="en-US" sz="1400" dirty="0"/>
                        <a:t>Annie</a:t>
                      </a:r>
                    </a:p>
                  </a:txBody>
                  <a:tcPr/>
                </a:tc>
                <a:tc>
                  <a:txBody>
                    <a:bodyPr/>
                    <a:lstStyle/>
                    <a:p>
                      <a:r>
                        <a:rPr lang="en-US" sz="1400" dirty="0"/>
                        <a:t>Xiong</a:t>
                      </a:r>
                    </a:p>
                  </a:txBody>
                  <a:tcPr/>
                </a:tc>
                <a:tc>
                  <a:txBody>
                    <a:bodyPr/>
                    <a:lstStyle/>
                    <a:p>
                      <a:r>
                        <a:rPr lang="en-US" sz="1400" dirty="0"/>
                        <a:t>434-237825</a:t>
                      </a:r>
                    </a:p>
                  </a:txBody>
                  <a:tcPr/>
                </a:tc>
                <a:extLst>
                  <a:ext uri="{0D108BD9-81ED-4DB2-BD59-A6C34878D82A}">
                    <a16:rowId xmlns:a16="http://schemas.microsoft.com/office/drawing/2014/main" val="849519983"/>
                  </a:ext>
                </a:extLst>
              </a:tr>
              <a:tr h="320225">
                <a:tc>
                  <a:txBody>
                    <a:bodyPr/>
                    <a:lstStyle/>
                    <a:p>
                      <a:r>
                        <a:rPr lang="en-US" sz="1400" dirty="0"/>
                        <a:t>…</a:t>
                      </a:r>
                    </a:p>
                  </a:txBody>
                  <a:tcPr/>
                </a:tc>
                <a:tc>
                  <a:txBody>
                    <a:bodyPr/>
                    <a:lstStyle/>
                    <a:p>
                      <a:r>
                        <a:rPr lang="en-US" sz="1400" dirty="0"/>
                        <a:t>…</a:t>
                      </a:r>
                    </a:p>
                  </a:txBody>
                  <a:tcPr/>
                </a:tc>
                <a:tc>
                  <a:txBody>
                    <a:bodyPr/>
                    <a:lstStyle/>
                    <a:p>
                      <a:r>
                        <a:rPr lang="en-US" sz="1400" dirty="0"/>
                        <a:t>…</a:t>
                      </a:r>
                    </a:p>
                  </a:txBody>
                  <a:tcPr/>
                </a:tc>
                <a:tc>
                  <a:txBody>
                    <a:bodyPr/>
                    <a:lstStyle/>
                    <a:p>
                      <a:r>
                        <a:rPr lang="en-US" sz="1400" dirty="0"/>
                        <a:t>…</a:t>
                      </a:r>
                    </a:p>
                  </a:txBody>
                  <a:tcPr/>
                </a:tc>
                <a:extLst>
                  <a:ext uri="{0D108BD9-81ED-4DB2-BD59-A6C34878D82A}">
                    <a16:rowId xmlns:a16="http://schemas.microsoft.com/office/drawing/2014/main" val="932117405"/>
                  </a:ext>
                </a:extLst>
              </a:tr>
            </a:tbl>
          </a:graphicData>
        </a:graphic>
      </p:graphicFrame>
      <p:graphicFrame>
        <p:nvGraphicFramePr>
          <p:cNvPr id="7" name="Table 6">
            <a:extLst>
              <a:ext uri="{FF2B5EF4-FFF2-40B4-BE49-F238E27FC236}">
                <a16:creationId xmlns:a16="http://schemas.microsoft.com/office/drawing/2014/main" id="{F4491F9E-DFC9-4374-B75F-7EB5DFAAB45C}"/>
              </a:ext>
            </a:extLst>
          </p:cNvPr>
          <p:cNvGraphicFramePr>
            <a:graphicFrameLocks noGrp="1"/>
          </p:cNvGraphicFramePr>
          <p:nvPr>
            <p:extLst>
              <p:ext uri="{D42A27DB-BD31-4B8C-83A1-F6EECF244321}">
                <p14:modId xmlns:p14="http://schemas.microsoft.com/office/powerpoint/2010/main" val="3869583444"/>
              </p:ext>
            </p:extLst>
          </p:nvPr>
        </p:nvGraphicFramePr>
        <p:xfrm>
          <a:off x="5042032" y="2851150"/>
          <a:ext cx="3873368" cy="2235200"/>
        </p:xfrm>
        <a:graphic>
          <a:graphicData uri="http://schemas.openxmlformats.org/drawingml/2006/table">
            <a:tbl>
              <a:tblPr firstRow="1" bandRow="1">
                <a:tableStyleId>{5940675A-B579-460E-94D1-54222C63F5DA}</a:tableStyleId>
              </a:tblPr>
              <a:tblGrid>
                <a:gridCol w="821302">
                  <a:extLst>
                    <a:ext uri="{9D8B030D-6E8A-4147-A177-3AD203B41FA5}">
                      <a16:colId xmlns:a16="http://schemas.microsoft.com/office/drawing/2014/main" val="3164262851"/>
                    </a:ext>
                  </a:extLst>
                </a:gridCol>
                <a:gridCol w="890186">
                  <a:extLst>
                    <a:ext uri="{9D8B030D-6E8A-4147-A177-3AD203B41FA5}">
                      <a16:colId xmlns:a16="http://schemas.microsoft.com/office/drawing/2014/main" val="3532451464"/>
                    </a:ext>
                  </a:extLst>
                </a:gridCol>
                <a:gridCol w="955512">
                  <a:extLst>
                    <a:ext uri="{9D8B030D-6E8A-4147-A177-3AD203B41FA5}">
                      <a16:colId xmlns:a16="http://schemas.microsoft.com/office/drawing/2014/main" val="2048894409"/>
                    </a:ext>
                  </a:extLst>
                </a:gridCol>
                <a:gridCol w="1206368">
                  <a:extLst>
                    <a:ext uri="{9D8B030D-6E8A-4147-A177-3AD203B41FA5}">
                      <a16:colId xmlns:a16="http://schemas.microsoft.com/office/drawing/2014/main" val="2123878713"/>
                    </a:ext>
                  </a:extLst>
                </a:gridCol>
              </a:tblGrid>
              <a:tr h="381000">
                <a:tc>
                  <a:txBody>
                    <a:bodyPr/>
                    <a:lstStyle/>
                    <a:p>
                      <a:r>
                        <a:rPr lang="en-US" sz="1400" dirty="0"/>
                        <a:t>PetID</a:t>
                      </a:r>
                    </a:p>
                  </a:txBody>
                  <a:tcPr>
                    <a:solidFill>
                      <a:schemeClr val="tx1">
                        <a:lumMod val="25000"/>
                        <a:lumOff val="75000"/>
                      </a:schemeClr>
                    </a:solidFill>
                  </a:tcPr>
                </a:tc>
                <a:tc>
                  <a:txBody>
                    <a:bodyPr/>
                    <a:lstStyle/>
                    <a:p>
                      <a:r>
                        <a:rPr lang="en-US" sz="1400" dirty="0"/>
                        <a:t>Name</a:t>
                      </a:r>
                    </a:p>
                  </a:txBody>
                  <a:tcPr>
                    <a:solidFill>
                      <a:schemeClr val="tx1">
                        <a:lumMod val="25000"/>
                        <a:lumOff val="75000"/>
                      </a:schemeClr>
                    </a:solidFill>
                  </a:tcPr>
                </a:tc>
                <a:tc>
                  <a:txBody>
                    <a:bodyPr/>
                    <a:lstStyle/>
                    <a:p>
                      <a:r>
                        <a:rPr lang="en-US" sz="1400" dirty="0"/>
                        <a:t>Species</a:t>
                      </a:r>
                    </a:p>
                  </a:txBody>
                  <a:tcPr>
                    <a:solidFill>
                      <a:schemeClr val="tx1">
                        <a:lumMod val="25000"/>
                        <a:lumOff val="75000"/>
                      </a:schemeClr>
                    </a:solidFill>
                  </a:tcPr>
                </a:tc>
                <a:tc>
                  <a:txBody>
                    <a:bodyPr/>
                    <a:lstStyle/>
                    <a:p>
                      <a:r>
                        <a:rPr lang="en-US" sz="1400" dirty="0"/>
                        <a:t>CustomerID</a:t>
                      </a:r>
                    </a:p>
                  </a:txBody>
                  <a:tcPr>
                    <a:solidFill>
                      <a:schemeClr val="tx1">
                        <a:lumMod val="25000"/>
                        <a:lumOff val="75000"/>
                      </a:schemeClr>
                    </a:solidFill>
                  </a:tcPr>
                </a:tc>
                <a:extLst>
                  <a:ext uri="{0D108BD9-81ED-4DB2-BD59-A6C34878D82A}">
                    <a16:rowId xmlns:a16="http://schemas.microsoft.com/office/drawing/2014/main" val="1552015096"/>
                  </a:ext>
                </a:extLst>
              </a:tr>
              <a:tr h="370840">
                <a:tc>
                  <a:txBody>
                    <a:bodyPr/>
                    <a:lstStyle/>
                    <a:p>
                      <a:r>
                        <a:rPr lang="en-US" sz="1400" b="0" i="0" kern="1200" dirty="0">
                          <a:solidFill>
                            <a:schemeClr val="tx1"/>
                          </a:solidFill>
                          <a:effectLst/>
                          <a:latin typeface="+mn-lt"/>
                          <a:ea typeface="+mn-ea"/>
                          <a:cs typeface="+mn-cs"/>
                        </a:rPr>
                        <a:t>P12</a:t>
                      </a:r>
                      <a:endParaRPr lang="en-US" sz="1400" dirty="0"/>
                    </a:p>
                  </a:txBody>
                  <a:tcPr/>
                </a:tc>
                <a:tc>
                  <a:txBody>
                    <a:bodyPr/>
                    <a:lstStyle/>
                    <a:p>
                      <a:r>
                        <a:rPr lang="en-US" sz="1400" dirty="0"/>
                        <a:t>Rocky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Dog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236</a:t>
                      </a:r>
                    </a:p>
                  </a:txBody>
                  <a:tcPr/>
                </a:tc>
                <a:extLst>
                  <a:ext uri="{0D108BD9-81ED-4DB2-BD59-A6C34878D82A}">
                    <a16:rowId xmlns:a16="http://schemas.microsoft.com/office/drawing/2014/main" val="4098255701"/>
                  </a:ext>
                </a:extLst>
              </a:tr>
              <a:tr h="370840">
                <a:tc>
                  <a:txBody>
                    <a:bodyPr/>
                    <a:lstStyle/>
                    <a:p>
                      <a:r>
                        <a:rPr lang="en-US" sz="1400" kern="1200" dirty="0">
                          <a:effectLst/>
                        </a:rPr>
                        <a:t>P64</a:t>
                      </a:r>
                      <a:endParaRPr lang="en-US" sz="1400" dirty="0"/>
                    </a:p>
                  </a:txBody>
                  <a:tcPr/>
                </a:tc>
                <a:tc>
                  <a:txBody>
                    <a:bodyPr/>
                    <a:lstStyle/>
                    <a:p>
                      <a:r>
                        <a:rPr lang="en-US" sz="1400" dirty="0"/>
                        <a:t>Fluffy</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Cat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234</a:t>
                      </a:r>
                    </a:p>
                  </a:txBody>
                  <a:tcPr/>
                </a:tc>
                <a:extLst>
                  <a:ext uri="{0D108BD9-81ED-4DB2-BD59-A6C34878D82A}">
                    <a16:rowId xmlns:a16="http://schemas.microsoft.com/office/drawing/2014/main" val="4026919125"/>
                  </a:ext>
                </a:extLst>
              </a:tr>
              <a:tr h="370840">
                <a:tc>
                  <a:txBody>
                    <a:bodyPr/>
                    <a:lstStyle/>
                    <a:p>
                      <a:r>
                        <a:rPr lang="en-US" sz="1400" kern="1200" dirty="0">
                          <a:effectLst/>
                        </a:rPr>
                        <a:t>P82</a:t>
                      </a:r>
                      <a:endParaRPr lang="en-US" sz="1400" dirty="0"/>
                    </a:p>
                  </a:txBody>
                  <a:tcPr/>
                </a:tc>
                <a:tc>
                  <a:txBody>
                    <a:bodyPr/>
                    <a:lstStyle/>
                    <a:p>
                      <a:r>
                        <a:rPr lang="en-US" sz="1400" dirty="0"/>
                        <a:t>Odin</a:t>
                      </a:r>
                    </a:p>
                  </a:txBody>
                  <a:tcPr/>
                </a:tc>
                <a:tc>
                  <a:txBody>
                    <a:bodyPr/>
                    <a:lstStyle/>
                    <a:p>
                      <a:r>
                        <a:rPr lang="en-US" sz="1400" dirty="0"/>
                        <a:t>Cat</a:t>
                      </a:r>
                    </a:p>
                  </a:txBody>
                  <a:tcPr/>
                </a:tc>
                <a:tc>
                  <a:txBody>
                    <a:bodyPr/>
                    <a:lstStyle/>
                    <a:p>
                      <a:r>
                        <a:rPr lang="en-US" sz="1400" dirty="0"/>
                        <a:t>235</a:t>
                      </a:r>
                    </a:p>
                  </a:txBody>
                  <a:tcPr>
                    <a:solidFill>
                      <a:srgbClr val="92D050"/>
                    </a:solidFill>
                  </a:tcPr>
                </a:tc>
                <a:extLst>
                  <a:ext uri="{0D108BD9-81ED-4DB2-BD59-A6C34878D82A}">
                    <a16:rowId xmlns:a16="http://schemas.microsoft.com/office/drawing/2014/main" val="1683012219"/>
                  </a:ext>
                </a:extLst>
              </a:tr>
              <a:tr h="370840">
                <a:tc>
                  <a:txBody>
                    <a:bodyPr/>
                    <a:lstStyle/>
                    <a:p>
                      <a:r>
                        <a:rPr lang="en-US" sz="1400" kern="1200" dirty="0">
                          <a:effectLst/>
                        </a:rPr>
                        <a:t>P37</a:t>
                      </a:r>
                      <a:endParaRPr lang="en-US" sz="1400" dirty="0"/>
                    </a:p>
                  </a:txBody>
                  <a:tcPr/>
                </a:tc>
                <a:tc>
                  <a:txBody>
                    <a:bodyPr/>
                    <a:lstStyle/>
                    <a:p>
                      <a:r>
                        <a:rPr lang="en-US" sz="1400" dirty="0"/>
                        <a:t>Olaf</a:t>
                      </a:r>
                    </a:p>
                  </a:txBody>
                  <a:tcPr/>
                </a:tc>
                <a:tc>
                  <a:txBody>
                    <a:bodyPr/>
                    <a:lstStyle/>
                    <a:p>
                      <a:r>
                        <a:rPr lang="en-US" sz="1400" dirty="0"/>
                        <a:t>Cat</a:t>
                      </a:r>
                    </a:p>
                  </a:txBody>
                  <a:tcPr/>
                </a:tc>
                <a:tc>
                  <a:txBody>
                    <a:bodyPr/>
                    <a:lstStyle/>
                    <a:p>
                      <a:r>
                        <a:rPr lang="en-US" sz="1400" dirty="0"/>
                        <a:t>237</a:t>
                      </a:r>
                    </a:p>
                  </a:txBody>
                  <a:tcPr/>
                </a:tc>
                <a:extLst>
                  <a:ext uri="{0D108BD9-81ED-4DB2-BD59-A6C34878D82A}">
                    <a16:rowId xmlns:a16="http://schemas.microsoft.com/office/drawing/2014/main" val="849519983"/>
                  </a:ext>
                </a:extLst>
              </a:tr>
              <a:tr h="370840">
                <a:tc>
                  <a:txBody>
                    <a:bodyPr/>
                    <a:lstStyle/>
                    <a:p>
                      <a:r>
                        <a:rPr lang="en-US" sz="1400" dirty="0"/>
                        <a:t>P38</a:t>
                      </a:r>
                    </a:p>
                  </a:txBody>
                  <a:tcPr/>
                </a:tc>
                <a:tc>
                  <a:txBody>
                    <a:bodyPr/>
                    <a:lstStyle/>
                    <a:p>
                      <a:r>
                        <a:rPr lang="en-US" sz="1400" dirty="0"/>
                        <a:t>Wally</a:t>
                      </a:r>
                    </a:p>
                  </a:txBody>
                  <a:tcPr/>
                </a:tc>
                <a:tc>
                  <a:txBody>
                    <a:bodyPr/>
                    <a:lstStyle/>
                    <a:p>
                      <a:r>
                        <a:rPr lang="en-US" sz="1400" dirty="0"/>
                        <a:t>Alligator</a:t>
                      </a:r>
                    </a:p>
                  </a:txBody>
                  <a:tcPr/>
                </a:tc>
                <a:tc>
                  <a:txBody>
                    <a:bodyPr/>
                    <a:lstStyle/>
                    <a:p>
                      <a:r>
                        <a:rPr lang="en-US" sz="1400" dirty="0"/>
                        <a:t>235</a:t>
                      </a:r>
                    </a:p>
                  </a:txBody>
                  <a:tcPr>
                    <a:solidFill>
                      <a:srgbClr val="92D050"/>
                    </a:solidFill>
                  </a:tcPr>
                </a:tc>
                <a:extLst>
                  <a:ext uri="{0D108BD9-81ED-4DB2-BD59-A6C34878D82A}">
                    <a16:rowId xmlns:a16="http://schemas.microsoft.com/office/drawing/2014/main" val="2693567004"/>
                  </a:ext>
                </a:extLst>
              </a:tr>
            </a:tbl>
          </a:graphicData>
        </a:graphic>
      </p:graphicFrame>
      <p:sp>
        <p:nvSpPr>
          <p:cNvPr id="10" name="TextBox 9">
            <a:extLst>
              <a:ext uri="{FF2B5EF4-FFF2-40B4-BE49-F238E27FC236}">
                <a16:creationId xmlns:a16="http://schemas.microsoft.com/office/drawing/2014/main" id="{DF169933-4EB3-43A2-8C02-AA0B5FEA44F5}"/>
              </a:ext>
            </a:extLst>
          </p:cNvPr>
          <p:cNvSpPr txBox="1"/>
          <p:nvPr/>
        </p:nvSpPr>
        <p:spPr>
          <a:xfrm>
            <a:off x="5298858" y="2080607"/>
            <a:ext cx="3547311" cy="707886"/>
          </a:xfrm>
          <a:prstGeom prst="rect">
            <a:avLst/>
          </a:prstGeom>
          <a:noFill/>
        </p:spPr>
        <p:txBody>
          <a:bodyPr wrap="square" rtlCol="0">
            <a:spAutoFit/>
          </a:bodyPr>
          <a:lstStyle/>
          <a:p>
            <a:pPr algn="l"/>
            <a:r>
              <a:rPr lang="en-US" sz="2000" dirty="0">
                <a:solidFill>
                  <a:schemeClr val="tx1"/>
                </a:solidFill>
                <a:effectLst/>
              </a:rPr>
              <a:t>This attribute (column) is called a </a:t>
            </a:r>
            <a:r>
              <a:rPr lang="en-US" sz="2000" dirty="0">
                <a:solidFill>
                  <a:srgbClr val="FF6600"/>
                </a:solidFill>
                <a:effectLst/>
              </a:rPr>
              <a:t>foreign key</a:t>
            </a:r>
          </a:p>
        </p:txBody>
      </p:sp>
      <p:sp>
        <p:nvSpPr>
          <p:cNvPr id="3" name="Arrow: Down 2">
            <a:extLst>
              <a:ext uri="{FF2B5EF4-FFF2-40B4-BE49-F238E27FC236}">
                <a16:creationId xmlns:a16="http://schemas.microsoft.com/office/drawing/2014/main" id="{49A6B1A0-C1DF-47DC-89D1-B7B423115FEE}"/>
              </a:ext>
            </a:extLst>
          </p:cNvPr>
          <p:cNvSpPr/>
          <p:nvPr/>
        </p:nvSpPr>
        <p:spPr>
          <a:xfrm>
            <a:off x="7937632" y="2541723"/>
            <a:ext cx="266700" cy="293152"/>
          </a:xfrm>
          <a:prstGeom prst="down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endParaRPr>
          </a:p>
        </p:txBody>
      </p:sp>
      <p:pic>
        <p:nvPicPr>
          <p:cNvPr id="8" name="Picture 7">
            <a:extLst>
              <a:ext uri="{FF2B5EF4-FFF2-40B4-BE49-F238E27FC236}">
                <a16:creationId xmlns:a16="http://schemas.microsoft.com/office/drawing/2014/main" id="{3C5B87AB-73B1-48BE-AD65-3801DB41EB31}"/>
              </a:ext>
            </a:extLst>
          </p:cNvPr>
          <p:cNvPicPr>
            <a:picLocks noChangeAspect="1"/>
          </p:cNvPicPr>
          <p:nvPr/>
        </p:nvPicPr>
        <p:blipFill>
          <a:blip r:embed="rId2"/>
          <a:stretch>
            <a:fillRect/>
          </a:stretch>
        </p:blipFill>
        <p:spPr>
          <a:xfrm>
            <a:off x="7239000" y="832743"/>
            <a:ext cx="1816857" cy="1121611"/>
          </a:xfrm>
          <a:prstGeom prst="rect">
            <a:avLst/>
          </a:prstGeom>
        </p:spPr>
      </p:pic>
      <p:sp>
        <p:nvSpPr>
          <p:cNvPr id="12" name="TextBox 11">
            <a:extLst>
              <a:ext uri="{FF2B5EF4-FFF2-40B4-BE49-F238E27FC236}">
                <a16:creationId xmlns:a16="http://schemas.microsoft.com/office/drawing/2014/main" id="{6D3890DF-95FC-46A0-A5A7-17AE6A56D558}"/>
              </a:ext>
            </a:extLst>
          </p:cNvPr>
          <p:cNvSpPr txBox="1"/>
          <p:nvPr/>
        </p:nvSpPr>
        <p:spPr>
          <a:xfrm>
            <a:off x="346710" y="3932222"/>
            <a:ext cx="3895024" cy="1015663"/>
          </a:xfrm>
          <a:prstGeom prst="rect">
            <a:avLst/>
          </a:prstGeom>
          <a:noFill/>
        </p:spPr>
        <p:txBody>
          <a:bodyPr wrap="square" rtlCol="0">
            <a:spAutoFit/>
          </a:bodyPr>
          <a:lstStyle/>
          <a:p>
            <a:pPr algn="l"/>
            <a:r>
              <a:rPr lang="en-US" sz="2000" dirty="0">
                <a:solidFill>
                  <a:schemeClr val="tx1"/>
                </a:solidFill>
                <a:effectLst/>
              </a:rPr>
              <a:t>A </a:t>
            </a:r>
            <a:r>
              <a:rPr lang="en-US" sz="2000" dirty="0">
                <a:solidFill>
                  <a:srgbClr val="FF6600"/>
                </a:solidFill>
                <a:effectLst/>
              </a:rPr>
              <a:t>foreign key </a:t>
            </a:r>
            <a:r>
              <a:rPr lang="en-US" sz="2000" dirty="0">
                <a:solidFill>
                  <a:schemeClr val="tx1"/>
                </a:solidFill>
                <a:effectLst/>
              </a:rPr>
              <a:t>is a column in a table that is also a primary key in another table  </a:t>
            </a:r>
            <a:endParaRPr lang="en-US" sz="2000" dirty="0">
              <a:solidFill>
                <a:srgbClr val="FF6600"/>
              </a:solidFill>
              <a:effectLst/>
            </a:endParaRPr>
          </a:p>
        </p:txBody>
      </p:sp>
    </p:spTree>
    <p:extLst>
      <p:ext uri="{BB962C8B-B14F-4D97-AF65-F5344CB8AC3E}">
        <p14:creationId xmlns:p14="http://schemas.microsoft.com/office/powerpoint/2010/main" val="2223700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569819-B170-E734-51BD-5AEB96BFD4B8}"/>
              </a:ext>
            </a:extLst>
          </p:cNvPr>
          <p:cNvSpPr>
            <a:spLocks noGrp="1"/>
          </p:cNvSpPr>
          <p:nvPr>
            <p:ph type="title"/>
          </p:nvPr>
        </p:nvSpPr>
        <p:spPr/>
        <p:txBody>
          <a:bodyPr/>
          <a:lstStyle/>
          <a:p>
            <a:r>
              <a:rPr lang="en-US" dirty="0"/>
              <a:t>Recap: placing FKs</a:t>
            </a:r>
          </a:p>
        </p:txBody>
      </p:sp>
      <p:sp>
        <p:nvSpPr>
          <p:cNvPr id="4" name="Text Placeholder 3">
            <a:extLst>
              <a:ext uri="{FF2B5EF4-FFF2-40B4-BE49-F238E27FC236}">
                <a16:creationId xmlns:a16="http://schemas.microsoft.com/office/drawing/2014/main" id="{6062DA19-74FB-B268-CD27-3A5565D76BA0}"/>
              </a:ext>
            </a:extLst>
          </p:cNvPr>
          <p:cNvSpPr>
            <a:spLocks noGrp="1"/>
          </p:cNvSpPr>
          <p:nvPr>
            <p:ph type="body" sz="quarter" idx="10"/>
          </p:nvPr>
        </p:nvSpPr>
        <p:spPr>
          <a:xfrm>
            <a:off x="304800" y="971550"/>
            <a:ext cx="8153400" cy="3962400"/>
          </a:xfrm>
        </p:spPr>
        <p:txBody>
          <a:bodyPr>
            <a:normAutofit fontScale="92500" lnSpcReduction="10000"/>
          </a:bodyPr>
          <a:lstStyle/>
          <a:p>
            <a:pPr marL="0" indent="0">
              <a:lnSpc>
                <a:spcPct val="120000"/>
              </a:lnSpc>
              <a:spcBef>
                <a:spcPts val="0"/>
              </a:spcBef>
              <a:spcAft>
                <a:spcPts val="600"/>
              </a:spcAft>
              <a:buNone/>
            </a:pPr>
            <a:r>
              <a:rPr lang="en-US" sz="2800" dirty="0"/>
              <a:t>Deciding where to place the Foreign Keys is sometimes non-intuitive and may lead to mistakes.</a:t>
            </a:r>
          </a:p>
          <a:p>
            <a:pPr marL="0" indent="0">
              <a:lnSpc>
                <a:spcPct val="120000"/>
              </a:lnSpc>
              <a:spcBef>
                <a:spcPts val="0"/>
              </a:spcBef>
              <a:spcAft>
                <a:spcPts val="600"/>
              </a:spcAft>
              <a:buNone/>
            </a:pPr>
            <a:endParaRPr lang="en-US" sz="2800" dirty="0"/>
          </a:p>
          <a:p>
            <a:pPr marL="0" indent="0">
              <a:lnSpc>
                <a:spcPct val="120000"/>
              </a:lnSpc>
              <a:spcBef>
                <a:spcPts val="0"/>
              </a:spcBef>
              <a:spcAft>
                <a:spcPts val="600"/>
              </a:spcAft>
              <a:buNone/>
            </a:pPr>
            <a:r>
              <a:rPr lang="en-US" sz="2800" dirty="0"/>
              <a:t>There are three simple rules for Foreign Key placement.</a:t>
            </a:r>
          </a:p>
          <a:p>
            <a:pPr marL="0" indent="0">
              <a:lnSpc>
                <a:spcPct val="120000"/>
              </a:lnSpc>
              <a:spcBef>
                <a:spcPts val="0"/>
              </a:spcBef>
              <a:spcAft>
                <a:spcPts val="600"/>
              </a:spcAft>
              <a:buNone/>
            </a:pPr>
            <a:br>
              <a:rPr lang="en-US" sz="2800" dirty="0"/>
            </a:br>
            <a:r>
              <a:rPr lang="en-US" sz="2800" dirty="0"/>
              <a:t>There are three types of relationships. If you can tell which type you have, then FK placement is straightforward. </a:t>
            </a:r>
          </a:p>
        </p:txBody>
      </p:sp>
      <p:sp>
        <p:nvSpPr>
          <p:cNvPr id="3" name="Slide Number Placeholder 2">
            <a:extLst>
              <a:ext uri="{FF2B5EF4-FFF2-40B4-BE49-F238E27FC236}">
                <a16:creationId xmlns:a16="http://schemas.microsoft.com/office/drawing/2014/main" id="{62AF63B1-EA31-7C2A-5F94-C135DE8B628D}"/>
              </a:ext>
            </a:extLst>
          </p:cNvPr>
          <p:cNvSpPr>
            <a:spLocks noGrp="1"/>
          </p:cNvSpPr>
          <p:nvPr>
            <p:ph type="sldNum" sz="quarter" idx="4"/>
          </p:nvPr>
        </p:nvSpPr>
        <p:spPr/>
        <p:txBody>
          <a:bodyPr/>
          <a:lstStyle/>
          <a:p>
            <a:fld id="{ED4E8DE7-8107-485D-819E-7A652D98D056}" type="slidenum">
              <a:rPr lang="en-US" smtClean="0"/>
              <a:pPr/>
              <a:t>11</a:t>
            </a:fld>
            <a:endParaRPr lang="en-US" dirty="0"/>
          </a:p>
        </p:txBody>
      </p:sp>
    </p:spTree>
    <p:extLst>
      <p:ext uri="{BB962C8B-B14F-4D97-AF65-F5344CB8AC3E}">
        <p14:creationId xmlns:p14="http://schemas.microsoft.com/office/powerpoint/2010/main" val="22733434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7701427-7D32-44C5-B36A-8C22E566F2B2}"/>
              </a:ext>
            </a:extLst>
          </p:cNvPr>
          <p:cNvSpPr>
            <a:spLocks noGrp="1"/>
          </p:cNvSpPr>
          <p:nvPr>
            <p:ph type="title"/>
          </p:nvPr>
        </p:nvSpPr>
        <p:spPr/>
        <p:txBody>
          <a:bodyPr/>
          <a:lstStyle/>
          <a:p>
            <a:r>
              <a:rPr lang="en-US" sz="3200" dirty="0"/>
              <a:t>To put the FKs in the right place when modeling your DB, begin by finding the type of each relationship</a:t>
            </a:r>
          </a:p>
        </p:txBody>
      </p:sp>
      <p:sp>
        <p:nvSpPr>
          <p:cNvPr id="5" name="Text Placeholder 4">
            <a:extLst>
              <a:ext uri="{FF2B5EF4-FFF2-40B4-BE49-F238E27FC236}">
                <a16:creationId xmlns:a16="http://schemas.microsoft.com/office/drawing/2014/main" id="{7A26DD9E-7147-4245-9DC5-624ADB25D184}"/>
              </a:ext>
            </a:extLst>
          </p:cNvPr>
          <p:cNvSpPr>
            <a:spLocks noGrp="1"/>
          </p:cNvSpPr>
          <p:nvPr>
            <p:ph type="body" sz="quarter" idx="10"/>
          </p:nvPr>
        </p:nvSpPr>
        <p:spPr/>
        <p:txBody>
          <a:bodyPr>
            <a:normAutofit/>
          </a:bodyPr>
          <a:lstStyle/>
          <a:p>
            <a:r>
              <a:rPr lang="en-US" dirty="0"/>
              <a:t>Three cases</a:t>
            </a:r>
          </a:p>
          <a:p>
            <a:pPr marL="914400" lvl="1" indent="-457200">
              <a:buFont typeface="+mj-lt"/>
              <a:buAutoNum type="arabicPeriod"/>
            </a:pPr>
            <a:r>
              <a:rPr lang="en-US" dirty="0"/>
              <a:t>One to many</a:t>
            </a:r>
          </a:p>
          <a:p>
            <a:pPr marL="914400" lvl="1" indent="-457200">
              <a:buFont typeface="+mj-lt"/>
              <a:buAutoNum type="arabicPeriod"/>
            </a:pPr>
            <a:r>
              <a:rPr lang="en-US" dirty="0"/>
              <a:t>One to one</a:t>
            </a:r>
          </a:p>
          <a:p>
            <a:pPr marL="914400" lvl="1" indent="-457200">
              <a:buFont typeface="+mj-lt"/>
              <a:buAutoNum type="arabicPeriod"/>
            </a:pPr>
            <a:r>
              <a:rPr lang="en-US" dirty="0"/>
              <a:t>Many to many</a:t>
            </a:r>
          </a:p>
        </p:txBody>
      </p:sp>
      <p:sp>
        <p:nvSpPr>
          <p:cNvPr id="3" name="Slide Number Placeholder 2">
            <a:extLst>
              <a:ext uri="{FF2B5EF4-FFF2-40B4-BE49-F238E27FC236}">
                <a16:creationId xmlns:a16="http://schemas.microsoft.com/office/drawing/2014/main" id="{2CFD1D74-B569-4860-AB63-63D8662CE4D5}"/>
              </a:ext>
            </a:extLst>
          </p:cNvPr>
          <p:cNvSpPr>
            <a:spLocks noGrp="1"/>
          </p:cNvSpPr>
          <p:nvPr>
            <p:ph type="sldNum" sz="quarter" idx="4"/>
          </p:nvPr>
        </p:nvSpPr>
        <p:spPr/>
        <p:txBody>
          <a:bodyPr/>
          <a:lstStyle/>
          <a:p>
            <a:fld id="{ED4E8DE7-8107-485D-819E-7A652D98D056}" type="slidenum">
              <a:rPr lang="en-US" smtClean="0"/>
              <a:pPr/>
              <a:t>12</a:t>
            </a:fld>
            <a:endParaRPr lang="en-US" dirty="0"/>
          </a:p>
        </p:txBody>
      </p:sp>
      <p:sp>
        <p:nvSpPr>
          <p:cNvPr id="2" name="Oval 1">
            <a:extLst>
              <a:ext uri="{FF2B5EF4-FFF2-40B4-BE49-F238E27FC236}">
                <a16:creationId xmlns:a16="http://schemas.microsoft.com/office/drawing/2014/main" id="{7768A68B-FAEF-41A0-892B-D2AC70F16B88}"/>
              </a:ext>
            </a:extLst>
          </p:cNvPr>
          <p:cNvSpPr/>
          <p:nvPr/>
        </p:nvSpPr>
        <p:spPr>
          <a:xfrm rot="19337980">
            <a:off x="7499498" y="3932883"/>
            <a:ext cx="1524000" cy="9144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effectLst/>
              </a:rPr>
              <a:t>Essential knowledge for Project 2</a:t>
            </a:r>
          </a:p>
        </p:txBody>
      </p:sp>
    </p:spTree>
    <p:extLst>
      <p:ext uri="{BB962C8B-B14F-4D97-AF65-F5344CB8AC3E}">
        <p14:creationId xmlns:p14="http://schemas.microsoft.com/office/powerpoint/2010/main" val="15291131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types of relationships</a:t>
            </a:r>
          </a:p>
        </p:txBody>
      </p:sp>
      <p:sp>
        <p:nvSpPr>
          <p:cNvPr id="5" name="Slide Number Placeholder 4"/>
          <p:cNvSpPr>
            <a:spLocks noGrp="1"/>
          </p:cNvSpPr>
          <p:nvPr>
            <p:ph type="sldNum" sz="quarter" idx="4"/>
          </p:nvPr>
        </p:nvSpPr>
        <p:spPr/>
        <p:txBody>
          <a:bodyPr/>
          <a:lstStyle/>
          <a:p>
            <a:pPr>
              <a:buClr>
                <a:srgbClr val="C00000"/>
              </a:buClr>
              <a:buSzPct val="75000"/>
              <a:buFont typeface="Wingdings" panose="05000000000000000000" pitchFamily="2" charset="2"/>
              <a:buNone/>
            </a:pPr>
            <a:fld id="{ED4E8DE7-8107-485D-819E-7A652D98D056}" type="slidenum">
              <a:rPr lang="en-US" smtClean="0"/>
              <a:pPr>
                <a:buClr>
                  <a:srgbClr val="C00000"/>
                </a:buClr>
                <a:buSzPct val="75000"/>
                <a:buFont typeface="Wingdings" panose="05000000000000000000" pitchFamily="2" charset="2"/>
                <a:buNone/>
              </a:pPr>
              <a:t>13</a:t>
            </a:fld>
            <a:endParaRPr lang="en-US" dirty="0"/>
          </a:p>
        </p:txBody>
      </p:sp>
      <p:sp>
        <p:nvSpPr>
          <p:cNvPr id="3" name="Text Placeholder 2"/>
          <p:cNvSpPr>
            <a:spLocks noGrp="1"/>
          </p:cNvSpPr>
          <p:nvPr>
            <p:ph type="body" sz="quarter" idx="4294967295"/>
          </p:nvPr>
        </p:nvSpPr>
        <p:spPr>
          <a:xfrm>
            <a:off x="304800" y="900177"/>
            <a:ext cx="3124200" cy="1204912"/>
          </a:xfrm>
          <a:ln>
            <a:solidFill>
              <a:srgbClr val="FF6600"/>
            </a:solidFill>
          </a:ln>
        </p:spPr>
        <p:style>
          <a:lnRef idx="2">
            <a:schemeClr val="accent2"/>
          </a:lnRef>
          <a:fillRef idx="1">
            <a:schemeClr val="lt1"/>
          </a:fillRef>
          <a:effectRef idx="0">
            <a:schemeClr val="accent2"/>
          </a:effectRef>
          <a:fontRef idx="minor">
            <a:schemeClr val="dk1"/>
          </a:fontRef>
        </p:style>
        <p:txBody>
          <a:bodyPr/>
          <a:lstStyle/>
          <a:p>
            <a:r>
              <a:rPr lang="en-US" sz="2000" dirty="0">
                <a:solidFill>
                  <a:srgbClr val="FF6600"/>
                </a:solidFill>
              </a:rPr>
              <a:t>One-to-One</a:t>
            </a:r>
          </a:p>
          <a:p>
            <a:r>
              <a:rPr lang="en-US" sz="2000" dirty="0">
                <a:solidFill>
                  <a:srgbClr val="FF6600"/>
                </a:solidFill>
              </a:rPr>
              <a:t>One-to-Many</a:t>
            </a:r>
          </a:p>
          <a:p>
            <a:r>
              <a:rPr lang="en-US" sz="2000" dirty="0">
                <a:solidFill>
                  <a:srgbClr val="FF6600"/>
                </a:solidFill>
              </a:rPr>
              <a:t>Many-to-Many</a:t>
            </a:r>
          </a:p>
        </p:txBody>
      </p:sp>
      <p:sp>
        <p:nvSpPr>
          <p:cNvPr id="6" name="Rectangle 5"/>
          <p:cNvSpPr/>
          <p:nvPr/>
        </p:nvSpPr>
        <p:spPr>
          <a:xfrm>
            <a:off x="2438400" y="3714750"/>
            <a:ext cx="990600" cy="1219200"/>
          </a:xfrm>
          <a:prstGeom prst="rect">
            <a:avLst/>
          </a:prstGeom>
        </p:spPr>
        <p:style>
          <a:lnRef idx="2">
            <a:schemeClr val="dk1"/>
          </a:lnRef>
          <a:fillRef idx="1">
            <a:schemeClr val="lt1"/>
          </a:fillRef>
          <a:effectRef idx="0">
            <a:schemeClr val="dk1"/>
          </a:effectRef>
          <a:fontRef idx="minor">
            <a:schemeClr val="dk1"/>
          </a:fontRef>
        </p:style>
        <p:txBody>
          <a:bodyPr wrap="square" rtlCol="0" anchor="ctr">
            <a:noAutofit/>
          </a:bodyPr>
          <a:lstStyle/>
          <a:p>
            <a:pPr algn="ctr"/>
            <a:r>
              <a:rPr lang="en-US" sz="1400" cap="all" dirty="0">
                <a:solidFill>
                  <a:srgbClr val="1A5085"/>
                </a:solidFill>
                <a:effectLst/>
              </a:rPr>
              <a:t>State Capital</a:t>
            </a:r>
          </a:p>
          <a:p>
            <a:pPr algn="ctr"/>
            <a:endParaRPr lang="en-US" sz="1400" cap="all" dirty="0">
              <a:solidFill>
                <a:schemeClr val="tx1"/>
              </a:solidFill>
              <a:effectLst/>
            </a:endParaRPr>
          </a:p>
          <a:p>
            <a:pPr algn="ctr"/>
            <a:endParaRPr lang="en-US" sz="1400" cap="all" dirty="0">
              <a:solidFill>
                <a:schemeClr val="tx1"/>
              </a:solidFill>
              <a:effectLst/>
            </a:endParaRPr>
          </a:p>
          <a:p>
            <a:pPr algn="ctr"/>
            <a:endParaRPr lang="en-US" sz="1400" cap="all" dirty="0">
              <a:solidFill>
                <a:schemeClr val="tx1"/>
              </a:solidFill>
              <a:effectLst/>
            </a:endParaRPr>
          </a:p>
        </p:txBody>
      </p:sp>
      <p:sp>
        <p:nvSpPr>
          <p:cNvPr id="7" name="Rectangle 6"/>
          <p:cNvSpPr/>
          <p:nvPr/>
        </p:nvSpPr>
        <p:spPr>
          <a:xfrm>
            <a:off x="6019800" y="3714544"/>
            <a:ext cx="990600" cy="1219200"/>
          </a:xfrm>
          <a:prstGeom prst="rect">
            <a:avLst/>
          </a:prstGeom>
        </p:spPr>
        <p:style>
          <a:lnRef idx="2">
            <a:schemeClr val="dk1"/>
          </a:lnRef>
          <a:fillRef idx="1">
            <a:schemeClr val="lt1"/>
          </a:fillRef>
          <a:effectRef idx="0">
            <a:schemeClr val="dk1"/>
          </a:effectRef>
          <a:fontRef idx="minor">
            <a:schemeClr val="dk1"/>
          </a:fontRef>
        </p:style>
        <p:txBody>
          <a:bodyPr wrap="square" rtlCol="0" anchor="ctr">
            <a:noAutofit/>
          </a:bodyPr>
          <a:lstStyle/>
          <a:p>
            <a:pPr algn="ctr"/>
            <a:r>
              <a:rPr lang="en-US" sz="1400" cap="all" dirty="0">
                <a:solidFill>
                  <a:srgbClr val="1A5085"/>
                </a:solidFill>
                <a:effectLst/>
              </a:rPr>
              <a:t>State</a:t>
            </a:r>
          </a:p>
          <a:p>
            <a:pPr algn="ctr"/>
            <a:endParaRPr lang="en-US" sz="1400" cap="all" dirty="0">
              <a:solidFill>
                <a:schemeClr val="tx1"/>
              </a:solidFill>
              <a:effectLst/>
            </a:endParaRPr>
          </a:p>
          <a:p>
            <a:pPr algn="ctr"/>
            <a:endParaRPr lang="en-US" sz="1400" cap="all" dirty="0">
              <a:solidFill>
                <a:schemeClr val="tx1"/>
              </a:solidFill>
              <a:effectLst/>
            </a:endParaRPr>
          </a:p>
          <a:p>
            <a:pPr algn="ctr"/>
            <a:endParaRPr lang="en-US" sz="1400" cap="all" dirty="0">
              <a:solidFill>
                <a:schemeClr val="tx1"/>
              </a:solidFill>
              <a:effectLst/>
            </a:endParaRPr>
          </a:p>
        </p:txBody>
      </p:sp>
      <p:sp>
        <p:nvSpPr>
          <p:cNvPr id="8" name="TextBox 7"/>
          <p:cNvSpPr txBox="1"/>
          <p:nvPr/>
        </p:nvSpPr>
        <p:spPr bwMode="auto">
          <a:xfrm>
            <a:off x="1616026" y="2706584"/>
            <a:ext cx="6064348" cy="861774"/>
          </a:xfrm>
          <a:prstGeom prst="rect">
            <a:avLst/>
          </a:prstGeom>
          <a:ln>
            <a:noFill/>
            <a:headEnd/>
            <a:tailEnd/>
          </a:ln>
        </p:spPr>
        <p:style>
          <a:lnRef idx="2">
            <a:schemeClr val="dk1"/>
          </a:lnRef>
          <a:fillRef idx="1">
            <a:schemeClr val="lt1"/>
          </a:fillRef>
          <a:effectRef idx="0">
            <a:schemeClr val="dk1"/>
          </a:effectRef>
          <a:fontRef idx="minor">
            <a:schemeClr val="dk1"/>
          </a:fontRef>
        </p:style>
        <p:txBody>
          <a:bodyPr wrap="square" lIns="0" tIns="0" rIns="0" bIns="0" rtlCol="0" anchor="ctr" anchorCtr="0">
            <a:spAutoFit/>
          </a:bodyPr>
          <a:lstStyle/>
          <a:p>
            <a:pPr algn="ctr"/>
            <a:r>
              <a:rPr lang="en-US" sz="2800" dirty="0">
                <a:solidFill>
                  <a:schemeClr val="tx1">
                    <a:lumMod val="90000"/>
                    <a:lumOff val="10000"/>
                  </a:schemeClr>
                </a:solidFill>
                <a:effectLst/>
              </a:rPr>
              <a:t>What is the relationship between states and their state capitals?</a:t>
            </a:r>
          </a:p>
        </p:txBody>
      </p:sp>
      <p:cxnSp>
        <p:nvCxnSpPr>
          <p:cNvPr id="18" name="Straight Connector 17"/>
          <p:cNvCxnSpPr/>
          <p:nvPr/>
        </p:nvCxnSpPr>
        <p:spPr bwMode="auto">
          <a:xfrm>
            <a:off x="2819400" y="1824037"/>
            <a:ext cx="152400" cy="88892"/>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9" name="Straight Connector 18"/>
          <p:cNvCxnSpPr/>
          <p:nvPr/>
        </p:nvCxnSpPr>
        <p:spPr bwMode="auto">
          <a:xfrm flipV="1">
            <a:off x="2819400" y="1902671"/>
            <a:ext cx="152400" cy="7620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0" name="Straight Connector 19"/>
          <p:cNvCxnSpPr/>
          <p:nvPr/>
        </p:nvCxnSpPr>
        <p:spPr bwMode="auto">
          <a:xfrm>
            <a:off x="2819400" y="1907484"/>
            <a:ext cx="457200" cy="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1" name="Straight Connector 20"/>
          <p:cNvCxnSpPr/>
          <p:nvPr/>
        </p:nvCxnSpPr>
        <p:spPr bwMode="auto">
          <a:xfrm>
            <a:off x="3100754" y="1900237"/>
            <a:ext cx="152400" cy="88892"/>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2" name="Straight Connector 21"/>
          <p:cNvCxnSpPr/>
          <p:nvPr/>
        </p:nvCxnSpPr>
        <p:spPr bwMode="auto">
          <a:xfrm flipV="1">
            <a:off x="3110132" y="1830383"/>
            <a:ext cx="152400" cy="7620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5" name="Straight Connector 24"/>
          <p:cNvCxnSpPr/>
          <p:nvPr/>
        </p:nvCxnSpPr>
        <p:spPr bwMode="auto">
          <a:xfrm>
            <a:off x="2810022" y="1508979"/>
            <a:ext cx="457200" cy="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6" name="Straight Connector 25"/>
          <p:cNvCxnSpPr/>
          <p:nvPr/>
        </p:nvCxnSpPr>
        <p:spPr bwMode="auto">
          <a:xfrm>
            <a:off x="3091376" y="1506545"/>
            <a:ext cx="152400" cy="88892"/>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7" name="Straight Connector 26"/>
          <p:cNvCxnSpPr/>
          <p:nvPr/>
        </p:nvCxnSpPr>
        <p:spPr bwMode="auto">
          <a:xfrm flipV="1">
            <a:off x="3100754" y="1426433"/>
            <a:ext cx="152400" cy="7620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8" name="Straight Connector 27"/>
          <p:cNvCxnSpPr/>
          <p:nvPr/>
        </p:nvCxnSpPr>
        <p:spPr bwMode="auto">
          <a:xfrm>
            <a:off x="2743200" y="1138237"/>
            <a:ext cx="457200" cy="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grpSp>
        <p:nvGrpSpPr>
          <p:cNvPr id="10" name="Group 9">
            <a:extLst>
              <a:ext uri="{FF2B5EF4-FFF2-40B4-BE49-F238E27FC236}">
                <a16:creationId xmlns:a16="http://schemas.microsoft.com/office/drawing/2014/main" id="{59291F0A-CEEF-9DD5-B137-E10F277F05AE}"/>
              </a:ext>
            </a:extLst>
          </p:cNvPr>
          <p:cNvGrpSpPr/>
          <p:nvPr/>
        </p:nvGrpSpPr>
        <p:grpSpPr>
          <a:xfrm>
            <a:off x="3429000" y="4061697"/>
            <a:ext cx="2590800" cy="269340"/>
            <a:chOff x="4953000" y="3833097"/>
            <a:chExt cx="2590800" cy="269340"/>
          </a:xfrm>
        </p:grpSpPr>
        <p:sp>
          <p:nvSpPr>
            <p:cNvPr id="30" name="TextBox 29"/>
            <p:cNvSpPr txBox="1"/>
            <p:nvPr/>
          </p:nvSpPr>
          <p:spPr bwMode="auto">
            <a:xfrm>
              <a:off x="5791200" y="3833097"/>
              <a:ext cx="762000" cy="169277"/>
            </a:xfrm>
            <a:prstGeom prst="rect">
              <a:avLst/>
            </a:prstGeom>
            <a:ln>
              <a:noFill/>
              <a:headEnd/>
              <a:tailEnd/>
            </a:ln>
          </p:spPr>
          <p:style>
            <a:lnRef idx="2">
              <a:schemeClr val="dk1"/>
            </a:lnRef>
            <a:fillRef idx="1">
              <a:schemeClr val="lt1"/>
            </a:fillRef>
            <a:effectRef idx="0">
              <a:schemeClr val="dk1"/>
            </a:effectRef>
            <a:fontRef idx="minor">
              <a:schemeClr val="dk1"/>
            </a:fontRef>
          </p:style>
          <p:txBody>
            <a:bodyPr wrap="square" lIns="0" tIns="0" rIns="0" bIns="0" rtlCol="0" anchor="ctr" anchorCtr="0">
              <a:spAutoFit/>
            </a:bodyPr>
            <a:lstStyle/>
            <a:p>
              <a:pPr algn="ctr"/>
              <a:r>
                <a:rPr lang="en-US" sz="1100" dirty="0">
                  <a:solidFill>
                    <a:schemeClr val="tx1">
                      <a:lumMod val="90000"/>
                      <a:lumOff val="10000"/>
                    </a:schemeClr>
                  </a:solidFill>
                  <a:effectLst/>
                </a:rPr>
                <a:t>is located in</a:t>
              </a:r>
            </a:p>
          </p:txBody>
        </p:sp>
        <p:grpSp>
          <p:nvGrpSpPr>
            <p:cNvPr id="4" name="Group 3">
              <a:extLst>
                <a:ext uri="{FF2B5EF4-FFF2-40B4-BE49-F238E27FC236}">
                  <a16:creationId xmlns:a16="http://schemas.microsoft.com/office/drawing/2014/main" id="{FE8CA634-04D6-CE19-FF2F-A4BA63356F9F}"/>
                </a:ext>
              </a:extLst>
            </p:cNvPr>
            <p:cNvGrpSpPr/>
            <p:nvPr/>
          </p:nvGrpSpPr>
          <p:grpSpPr>
            <a:xfrm>
              <a:off x="4953000" y="3943350"/>
              <a:ext cx="2590800" cy="159087"/>
              <a:chOff x="4953000" y="3943350"/>
              <a:chExt cx="2590800" cy="159087"/>
            </a:xfrm>
          </p:grpSpPr>
          <p:cxnSp>
            <p:nvCxnSpPr>
              <p:cNvPr id="14" name="Straight Connector 13"/>
              <p:cNvCxnSpPr/>
              <p:nvPr/>
            </p:nvCxnSpPr>
            <p:spPr bwMode="auto">
              <a:xfrm>
                <a:off x="4953000" y="4032036"/>
                <a:ext cx="2590800" cy="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9" name="Straight Connector 8">
                <a:extLst>
                  <a:ext uri="{FF2B5EF4-FFF2-40B4-BE49-F238E27FC236}">
                    <a16:creationId xmlns:a16="http://schemas.microsoft.com/office/drawing/2014/main" id="{66F9257A-2DFE-453B-89FF-87FD761EE2E1}"/>
                  </a:ext>
                </a:extLst>
              </p:cNvPr>
              <p:cNvCxnSpPr>
                <a:cxnSpLocks/>
              </p:cNvCxnSpPr>
              <p:nvPr/>
            </p:nvCxnSpPr>
            <p:spPr>
              <a:xfrm>
                <a:off x="5029200" y="3950037"/>
                <a:ext cx="0" cy="152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026D8054-6031-4E1B-8DF9-D63E8BC39FDE}"/>
                  </a:ext>
                </a:extLst>
              </p:cNvPr>
              <p:cNvCxnSpPr>
                <a:cxnSpLocks/>
              </p:cNvCxnSpPr>
              <p:nvPr/>
            </p:nvCxnSpPr>
            <p:spPr>
              <a:xfrm>
                <a:off x="7467600" y="3943350"/>
                <a:ext cx="0" cy="152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24" name="Straight Connector 23">
            <a:extLst>
              <a:ext uri="{FF2B5EF4-FFF2-40B4-BE49-F238E27FC236}">
                <a16:creationId xmlns:a16="http://schemas.microsoft.com/office/drawing/2014/main" id="{548B5261-E56B-44D9-99A1-C4BB771FC1A3}"/>
              </a:ext>
            </a:extLst>
          </p:cNvPr>
          <p:cNvCxnSpPr>
            <a:cxnSpLocks/>
          </p:cNvCxnSpPr>
          <p:nvPr/>
        </p:nvCxnSpPr>
        <p:spPr>
          <a:xfrm>
            <a:off x="2827683" y="1076178"/>
            <a:ext cx="0" cy="152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1961DDBC-BE32-44C1-872D-D8217A06F1BC}"/>
              </a:ext>
            </a:extLst>
          </p:cNvPr>
          <p:cNvCxnSpPr>
            <a:cxnSpLocks/>
          </p:cNvCxnSpPr>
          <p:nvPr/>
        </p:nvCxnSpPr>
        <p:spPr>
          <a:xfrm>
            <a:off x="3120072" y="1062037"/>
            <a:ext cx="0" cy="152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DD4B78A-613B-4D50-9662-5309DBD31F24}"/>
              </a:ext>
            </a:extLst>
          </p:cNvPr>
          <p:cNvCxnSpPr>
            <a:cxnSpLocks/>
          </p:cNvCxnSpPr>
          <p:nvPr/>
        </p:nvCxnSpPr>
        <p:spPr>
          <a:xfrm>
            <a:off x="2860810" y="1428750"/>
            <a:ext cx="0" cy="152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3079036F-B66D-8024-6B41-F3A5FF402BA8}"/>
              </a:ext>
            </a:extLst>
          </p:cNvPr>
          <p:cNvSpPr txBox="1"/>
          <p:nvPr/>
        </p:nvSpPr>
        <p:spPr>
          <a:xfrm>
            <a:off x="3962400" y="924728"/>
            <a:ext cx="5115526" cy="1200329"/>
          </a:xfrm>
          <a:prstGeom prst="rect">
            <a:avLst/>
          </a:prstGeom>
          <a:noFill/>
        </p:spPr>
        <p:txBody>
          <a:bodyPr wrap="square">
            <a:spAutoFit/>
          </a:bodyPr>
          <a:lstStyle/>
          <a:p>
            <a:r>
              <a:rPr lang="en-US" sz="2400" dirty="0">
                <a:solidFill>
                  <a:schemeClr val="tx1"/>
                </a:solidFill>
                <a:effectLst/>
                <a:latin typeface="+mn-lt"/>
              </a:rPr>
              <a:t>One-to-One: instances in either entity have an association with </a:t>
            </a:r>
            <a:r>
              <a:rPr lang="en-US" sz="2400" i="1" dirty="0">
                <a:solidFill>
                  <a:schemeClr val="tx1"/>
                </a:solidFill>
                <a:effectLst/>
                <a:latin typeface="+mn-lt"/>
              </a:rPr>
              <a:t>at most one </a:t>
            </a:r>
            <a:r>
              <a:rPr lang="en-US" sz="2400" dirty="0">
                <a:solidFill>
                  <a:schemeClr val="tx1"/>
                </a:solidFill>
                <a:effectLst/>
                <a:latin typeface="+mn-lt"/>
              </a:rPr>
              <a:t>instance in the other entity. </a:t>
            </a:r>
          </a:p>
        </p:txBody>
      </p:sp>
    </p:spTree>
    <p:extLst>
      <p:ext uri="{BB962C8B-B14F-4D97-AF65-F5344CB8AC3E}">
        <p14:creationId xmlns:p14="http://schemas.microsoft.com/office/powerpoint/2010/main" val="1270157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Text Placeholder 2">
            <a:extLst>
              <a:ext uri="{FF2B5EF4-FFF2-40B4-BE49-F238E27FC236}">
                <a16:creationId xmlns:a16="http://schemas.microsoft.com/office/drawing/2014/main" id="{6C6B6018-5A30-4329-8F42-A9452CA5C832}"/>
              </a:ext>
            </a:extLst>
          </p:cNvPr>
          <p:cNvSpPr txBox="1">
            <a:spLocks/>
          </p:cNvSpPr>
          <p:nvPr/>
        </p:nvSpPr>
        <p:spPr>
          <a:xfrm>
            <a:off x="304800" y="895350"/>
            <a:ext cx="3124200" cy="1219200"/>
          </a:xfrm>
          <a:prstGeom prst="rect">
            <a:avLst/>
          </a:prstGeom>
          <a:ln w="15875" cap="flat" cmpd="sng" algn="ctr">
            <a:solidFill>
              <a:srgbClr val="FF6600"/>
            </a:solidFill>
            <a:prstDash val="solid"/>
          </a:ln>
        </p:spPr>
        <p:style>
          <a:lnRef idx="2">
            <a:schemeClr val="accent2"/>
          </a:lnRef>
          <a:fillRef idx="1">
            <a:schemeClr val="lt1"/>
          </a:fillRef>
          <a:effectRef idx="0">
            <a:schemeClr val="accent2"/>
          </a:effectRef>
          <a:fontRef idx="minor">
            <a:schemeClr val="dk1"/>
          </a:fontRef>
        </p:style>
        <p:txBody>
          <a:bodyPr vert="horz" lIns="91440" tIns="45720" rIns="91440" bIns="45720" rtlCol="0">
            <a:normAutofit/>
          </a:bodyPr>
          <a:lstStyle>
            <a:lvl1pPr marL="457200" indent="-457200" algn="l" defTabSz="914400" rtl="0" eaLnBrk="1" latinLnBrk="0" hangingPunct="1">
              <a:spcBef>
                <a:spcPct val="20000"/>
              </a:spcBef>
              <a:buClr>
                <a:srgbClr val="FF6600"/>
              </a:buClr>
              <a:buFont typeface="Wingdings" panose="05000000000000000000" pitchFamily="2" charset="2"/>
              <a:buChar char="§"/>
              <a:defRPr sz="3600" kern="1200">
                <a:solidFill>
                  <a:schemeClr val="dk1"/>
                </a:solidFill>
                <a:latin typeface="+mn-lt"/>
                <a:ea typeface="+mn-ea"/>
                <a:cs typeface="+mn-cs"/>
              </a:defRPr>
            </a:lvl1pPr>
            <a:lvl2pPr marL="742950" indent="-285750" algn="l" defTabSz="914400" rtl="0" eaLnBrk="1" latinLnBrk="0" hangingPunct="1">
              <a:spcBef>
                <a:spcPct val="20000"/>
              </a:spcBef>
              <a:buClr>
                <a:srgbClr val="FF6600"/>
              </a:buClr>
              <a:buFont typeface="Wingdings" panose="05000000000000000000" pitchFamily="2" charset="2"/>
              <a:buChar char="§"/>
              <a:defRPr sz="2400" kern="1200">
                <a:solidFill>
                  <a:schemeClr val="dk1"/>
                </a:solidFill>
                <a:latin typeface="+mn-lt"/>
                <a:ea typeface="+mn-ea"/>
                <a:cs typeface="+mn-cs"/>
              </a:defRPr>
            </a:lvl2pPr>
            <a:lvl3pPr marL="1200150" indent="-285750" algn="l" defTabSz="914400" rtl="0" eaLnBrk="1" latinLnBrk="0" hangingPunct="1">
              <a:spcBef>
                <a:spcPct val="20000"/>
              </a:spcBef>
              <a:buClr>
                <a:srgbClr val="FF6600"/>
              </a:buClr>
              <a:buFont typeface="Wingdings" panose="05000000000000000000" pitchFamily="2" charset="2"/>
              <a:buChar char="§"/>
              <a:defRPr sz="2400" kern="1200">
                <a:solidFill>
                  <a:schemeClr val="dk1"/>
                </a:solidFill>
                <a:latin typeface="+mn-lt"/>
                <a:ea typeface="+mn-ea"/>
                <a:cs typeface="+mn-cs"/>
              </a:defRPr>
            </a:lvl3pPr>
            <a:lvl4pPr marL="1657350" indent="-285750" algn="l" defTabSz="914400" rtl="0" eaLnBrk="1" latinLnBrk="0" hangingPunct="1">
              <a:spcBef>
                <a:spcPct val="20000"/>
              </a:spcBef>
              <a:buClr>
                <a:srgbClr val="FF6600"/>
              </a:buClr>
              <a:buFont typeface="Wingdings" panose="05000000000000000000" pitchFamily="2" charset="2"/>
              <a:buChar char="§"/>
              <a:defRPr sz="2400" kern="1200">
                <a:solidFill>
                  <a:schemeClr val="dk1"/>
                </a:solidFill>
                <a:latin typeface="+mn-lt"/>
                <a:ea typeface="+mn-ea"/>
                <a:cs typeface="+mn-cs"/>
              </a:defRPr>
            </a:lvl4pPr>
            <a:lvl5pPr marL="2114550" indent="-285750" algn="l" defTabSz="914400" rtl="0" eaLnBrk="1" latinLnBrk="0" hangingPunct="1">
              <a:spcBef>
                <a:spcPct val="20000"/>
              </a:spcBef>
              <a:buClr>
                <a:srgbClr val="FF6600"/>
              </a:buClr>
              <a:buFont typeface="Wingdings" panose="05000000000000000000" pitchFamily="2" charset="2"/>
              <a:buChar char="§"/>
              <a:defRPr sz="2400" kern="1200">
                <a:solidFill>
                  <a:schemeClr val="dk1"/>
                </a:solidFill>
                <a:latin typeface="+mn-lt"/>
                <a:ea typeface="+mn-ea"/>
                <a:cs typeface="+mn-cs"/>
              </a:defRPr>
            </a:lvl5pPr>
            <a:lvl6pPr marL="2514600" indent="-228600" algn="l" defTabSz="914400" rtl="0" eaLnBrk="1" latinLnBrk="0" hangingPunct="1">
              <a:spcBef>
                <a:spcPct val="20000"/>
              </a:spcBef>
              <a:buClr>
                <a:schemeClr val="tx1"/>
              </a:buClr>
              <a:buFont typeface="Calibri" pitchFamily="34" charset="0"/>
              <a:buChar char="&gt;"/>
              <a:defRPr sz="1800" kern="1200">
                <a:solidFill>
                  <a:schemeClr val="dk1"/>
                </a:solidFill>
                <a:latin typeface="+mn-lt"/>
                <a:ea typeface="+mn-ea"/>
                <a:cs typeface="+mn-cs"/>
              </a:defRPr>
            </a:lvl6pPr>
            <a:lvl7pPr marL="2971800" indent="-228600" algn="l" defTabSz="914400" rtl="0" eaLnBrk="1" latinLnBrk="0" hangingPunct="1">
              <a:spcBef>
                <a:spcPct val="20000"/>
              </a:spcBef>
              <a:buFont typeface="Calibri" pitchFamily="34" charset="0"/>
              <a:buChar char="+"/>
              <a:defRPr sz="1800" kern="1200">
                <a:solidFill>
                  <a:schemeClr val="dk1"/>
                </a:solidFill>
                <a:latin typeface="+mn-lt"/>
                <a:ea typeface="+mn-ea"/>
                <a:cs typeface="+mn-cs"/>
              </a:defRPr>
            </a:lvl7pPr>
            <a:lvl8pPr marL="3429000" indent="-228600" algn="l" defTabSz="914400" rtl="0" eaLnBrk="1" latinLnBrk="0" hangingPunct="1">
              <a:spcBef>
                <a:spcPct val="20000"/>
              </a:spcBef>
              <a:buClr>
                <a:schemeClr val="tx1"/>
              </a:buClr>
              <a:buFont typeface="Calibri" pitchFamily="34" charset="0"/>
              <a:buChar char="»"/>
              <a:defRPr sz="1800" kern="1200">
                <a:solidFill>
                  <a:schemeClr val="dk1"/>
                </a:solidFill>
                <a:latin typeface="+mn-lt"/>
                <a:ea typeface="+mn-ea"/>
                <a:cs typeface="+mn-cs"/>
              </a:defRPr>
            </a:lvl8pPr>
            <a:lvl9pPr marL="3886200" indent="-228600" algn="l" defTabSz="914400" rtl="0" eaLnBrk="1" latinLnBrk="0" hangingPunct="1">
              <a:spcBef>
                <a:spcPct val="20000"/>
              </a:spcBef>
              <a:buClr>
                <a:schemeClr val="tx1"/>
              </a:buClr>
              <a:buFont typeface="Calibri" pitchFamily="34" charset="0"/>
              <a:buChar char="−"/>
              <a:defRPr sz="1800" kern="1200">
                <a:solidFill>
                  <a:schemeClr val="dk1"/>
                </a:solidFill>
                <a:latin typeface="+mn-lt"/>
                <a:ea typeface="+mn-ea"/>
                <a:cs typeface="+mn-cs"/>
              </a:defRPr>
            </a:lvl9pPr>
          </a:lstStyle>
          <a:p>
            <a:pPr fontAlgn="auto">
              <a:spcAft>
                <a:spcPts val="0"/>
              </a:spcAft>
            </a:pPr>
            <a:r>
              <a:rPr lang="en-US" sz="2000" dirty="0">
                <a:solidFill>
                  <a:srgbClr val="FF6600"/>
                </a:solidFill>
                <a:effectLst/>
              </a:rPr>
              <a:t>One-to-One</a:t>
            </a:r>
          </a:p>
          <a:p>
            <a:pPr fontAlgn="auto">
              <a:spcAft>
                <a:spcPts val="0"/>
              </a:spcAft>
            </a:pPr>
            <a:r>
              <a:rPr lang="en-US" sz="2000" dirty="0">
                <a:solidFill>
                  <a:srgbClr val="FF6600"/>
                </a:solidFill>
                <a:effectLst/>
              </a:rPr>
              <a:t>One-to-Many</a:t>
            </a:r>
          </a:p>
          <a:p>
            <a:pPr fontAlgn="auto">
              <a:spcAft>
                <a:spcPts val="0"/>
              </a:spcAft>
            </a:pPr>
            <a:r>
              <a:rPr lang="en-US" sz="2000" dirty="0">
                <a:solidFill>
                  <a:srgbClr val="FF6600"/>
                </a:solidFill>
                <a:effectLst/>
              </a:rPr>
              <a:t>Many-to-Many</a:t>
            </a:r>
          </a:p>
        </p:txBody>
      </p:sp>
      <p:sp>
        <p:nvSpPr>
          <p:cNvPr id="2" name="Title 1"/>
          <p:cNvSpPr>
            <a:spLocks noGrp="1"/>
          </p:cNvSpPr>
          <p:nvPr>
            <p:ph type="title"/>
          </p:nvPr>
        </p:nvSpPr>
        <p:spPr/>
        <p:txBody>
          <a:bodyPr/>
          <a:lstStyle/>
          <a:p>
            <a:r>
              <a:rPr lang="en-US" dirty="0"/>
              <a:t>Three types of relationships</a:t>
            </a:r>
          </a:p>
        </p:txBody>
      </p:sp>
      <p:sp>
        <p:nvSpPr>
          <p:cNvPr id="5" name="Slide Number Placeholder 4"/>
          <p:cNvSpPr>
            <a:spLocks noGrp="1"/>
          </p:cNvSpPr>
          <p:nvPr>
            <p:ph type="sldNum" sz="quarter" idx="4"/>
          </p:nvPr>
        </p:nvSpPr>
        <p:spPr/>
        <p:txBody>
          <a:bodyPr/>
          <a:lstStyle/>
          <a:p>
            <a:pPr>
              <a:buClr>
                <a:srgbClr val="C00000"/>
              </a:buClr>
              <a:buSzPct val="75000"/>
              <a:buFont typeface="Wingdings" panose="05000000000000000000" pitchFamily="2" charset="2"/>
              <a:buNone/>
            </a:pPr>
            <a:fld id="{ED4E8DE7-8107-485D-819E-7A652D98D056}" type="slidenum">
              <a:rPr lang="en-US" smtClean="0"/>
              <a:pPr>
                <a:buClr>
                  <a:srgbClr val="C00000"/>
                </a:buClr>
                <a:buSzPct val="75000"/>
                <a:buFont typeface="Wingdings" panose="05000000000000000000" pitchFamily="2" charset="2"/>
                <a:buNone/>
              </a:pPr>
              <a:t>14</a:t>
            </a:fld>
            <a:endParaRPr lang="en-US" dirty="0"/>
          </a:p>
        </p:txBody>
      </p:sp>
      <p:sp>
        <p:nvSpPr>
          <p:cNvPr id="6" name="Rectangle 5"/>
          <p:cNvSpPr/>
          <p:nvPr/>
        </p:nvSpPr>
        <p:spPr>
          <a:xfrm>
            <a:off x="2362206" y="3713501"/>
            <a:ext cx="1142994" cy="1219200"/>
          </a:xfrm>
          <a:prstGeom prst="rect">
            <a:avLst/>
          </a:prstGeom>
        </p:spPr>
        <p:style>
          <a:lnRef idx="2">
            <a:schemeClr val="dk1"/>
          </a:lnRef>
          <a:fillRef idx="1">
            <a:schemeClr val="lt1"/>
          </a:fillRef>
          <a:effectRef idx="0">
            <a:schemeClr val="dk1"/>
          </a:effectRef>
          <a:fontRef idx="minor">
            <a:schemeClr val="dk1"/>
          </a:fontRef>
        </p:style>
        <p:txBody>
          <a:bodyPr wrap="square" rtlCol="0" anchor="ctr">
            <a:noAutofit/>
          </a:bodyPr>
          <a:lstStyle/>
          <a:p>
            <a:pPr algn="ctr"/>
            <a:r>
              <a:rPr lang="en-US" sz="1400" cap="all" dirty="0">
                <a:solidFill>
                  <a:srgbClr val="1A5085"/>
                </a:solidFill>
                <a:effectLst/>
              </a:rPr>
              <a:t>VET CUSTOMER</a:t>
            </a:r>
          </a:p>
          <a:p>
            <a:pPr algn="ctr"/>
            <a:endParaRPr lang="en-US" sz="1400" cap="all" dirty="0">
              <a:solidFill>
                <a:schemeClr val="tx1"/>
              </a:solidFill>
              <a:effectLst/>
            </a:endParaRPr>
          </a:p>
          <a:p>
            <a:pPr algn="ctr"/>
            <a:endParaRPr lang="en-US" sz="1400" cap="all" dirty="0">
              <a:solidFill>
                <a:schemeClr val="tx1"/>
              </a:solidFill>
              <a:effectLst/>
            </a:endParaRPr>
          </a:p>
          <a:p>
            <a:pPr algn="ctr"/>
            <a:endParaRPr lang="en-US" sz="1400" cap="all" dirty="0">
              <a:solidFill>
                <a:schemeClr val="tx1"/>
              </a:solidFill>
              <a:effectLst/>
            </a:endParaRPr>
          </a:p>
        </p:txBody>
      </p:sp>
      <p:sp>
        <p:nvSpPr>
          <p:cNvPr id="7" name="Rectangle 6"/>
          <p:cNvSpPr/>
          <p:nvPr/>
        </p:nvSpPr>
        <p:spPr>
          <a:xfrm>
            <a:off x="6096000" y="3713295"/>
            <a:ext cx="990600" cy="1219200"/>
          </a:xfrm>
          <a:prstGeom prst="rect">
            <a:avLst/>
          </a:prstGeom>
        </p:spPr>
        <p:style>
          <a:lnRef idx="2">
            <a:schemeClr val="dk1"/>
          </a:lnRef>
          <a:fillRef idx="1">
            <a:schemeClr val="lt1"/>
          </a:fillRef>
          <a:effectRef idx="0">
            <a:schemeClr val="dk1"/>
          </a:effectRef>
          <a:fontRef idx="minor">
            <a:schemeClr val="dk1"/>
          </a:fontRef>
        </p:style>
        <p:txBody>
          <a:bodyPr wrap="square" rtlCol="0" anchor="ctr">
            <a:noAutofit/>
          </a:bodyPr>
          <a:lstStyle/>
          <a:p>
            <a:pPr algn="ctr"/>
            <a:r>
              <a:rPr lang="en-US" sz="1400" cap="all" dirty="0">
                <a:solidFill>
                  <a:srgbClr val="1A5085"/>
                </a:solidFill>
                <a:effectLst/>
              </a:rPr>
              <a:t>PET</a:t>
            </a:r>
          </a:p>
          <a:p>
            <a:pPr algn="ctr"/>
            <a:endParaRPr lang="en-US" sz="1400" cap="all" dirty="0">
              <a:solidFill>
                <a:schemeClr val="tx1"/>
              </a:solidFill>
              <a:effectLst/>
            </a:endParaRPr>
          </a:p>
          <a:p>
            <a:pPr algn="ctr"/>
            <a:endParaRPr lang="en-US" sz="1400" cap="all" dirty="0">
              <a:solidFill>
                <a:schemeClr val="tx1"/>
              </a:solidFill>
              <a:effectLst/>
            </a:endParaRPr>
          </a:p>
          <a:p>
            <a:pPr algn="ctr"/>
            <a:endParaRPr lang="en-US" sz="1400" cap="all" dirty="0">
              <a:solidFill>
                <a:schemeClr val="tx1"/>
              </a:solidFill>
              <a:effectLst/>
            </a:endParaRPr>
          </a:p>
        </p:txBody>
      </p:sp>
      <p:sp>
        <p:nvSpPr>
          <p:cNvPr id="8" name="TextBox 7"/>
          <p:cNvSpPr txBox="1"/>
          <p:nvPr/>
        </p:nvSpPr>
        <p:spPr bwMode="auto">
          <a:xfrm>
            <a:off x="1600200" y="2645327"/>
            <a:ext cx="6192334" cy="861774"/>
          </a:xfrm>
          <a:prstGeom prst="rect">
            <a:avLst/>
          </a:prstGeom>
          <a:ln>
            <a:noFill/>
            <a:headEnd/>
            <a:tailEnd/>
          </a:ln>
        </p:spPr>
        <p:style>
          <a:lnRef idx="2">
            <a:schemeClr val="dk1"/>
          </a:lnRef>
          <a:fillRef idx="1">
            <a:schemeClr val="lt1"/>
          </a:fillRef>
          <a:effectRef idx="0">
            <a:schemeClr val="dk1"/>
          </a:effectRef>
          <a:fontRef idx="minor">
            <a:schemeClr val="dk1"/>
          </a:fontRef>
        </p:style>
        <p:txBody>
          <a:bodyPr wrap="square" lIns="0" tIns="0" rIns="0" bIns="0" rtlCol="0" anchor="ctr" anchorCtr="0">
            <a:spAutoFit/>
          </a:bodyPr>
          <a:lstStyle/>
          <a:p>
            <a:pPr algn="ctr"/>
            <a:r>
              <a:rPr lang="en-US" sz="2800" dirty="0">
                <a:solidFill>
                  <a:schemeClr val="tx1">
                    <a:lumMod val="90000"/>
                    <a:lumOff val="10000"/>
                  </a:schemeClr>
                </a:solidFill>
                <a:effectLst/>
              </a:rPr>
              <a:t>What is the relationship between a</a:t>
            </a:r>
            <a:br>
              <a:rPr lang="en-US" sz="2800" dirty="0">
                <a:solidFill>
                  <a:schemeClr val="tx1">
                    <a:lumMod val="90000"/>
                    <a:lumOff val="10000"/>
                  </a:schemeClr>
                </a:solidFill>
                <a:effectLst/>
              </a:rPr>
            </a:br>
            <a:r>
              <a:rPr lang="en-US" sz="2800" dirty="0">
                <a:solidFill>
                  <a:schemeClr val="tx1">
                    <a:lumMod val="90000"/>
                    <a:lumOff val="10000"/>
                  </a:schemeClr>
                </a:solidFill>
                <a:effectLst/>
              </a:rPr>
              <a:t>customer and his/her pets?</a:t>
            </a:r>
          </a:p>
        </p:txBody>
      </p:sp>
      <p:cxnSp>
        <p:nvCxnSpPr>
          <p:cNvPr id="13" name="Straight Connector 12">
            <a:extLst>
              <a:ext uri="{FF2B5EF4-FFF2-40B4-BE49-F238E27FC236}">
                <a16:creationId xmlns:a16="http://schemas.microsoft.com/office/drawing/2014/main" id="{A4C67F08-CFDC-41EC-86F6-ECB0F7679026}"/>
              </a:ext>
            </a:extLst>
          </p:cNvPr>
          <p:cNvCxnSpPr/>
          <p:nvPr/>
        </p:nvCxnSpPr>
        <p:spPr bwMode="auto">
          <a:xfrm>
            <a:off x="2819400" y="1824037"/>
            <a:ext cx="152400" cy="88892"/>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5" name="Straight Connector 14">
            <a:extLst>
              <a:ext uri="{FF2B5EF4-FFF2-40B4-BE49-F238E27FC236}">
                <a16:creationId xmlns:a16="http://schemas.microsoft.com/office/drawing/2014/main" id="{098CF4DA-C4C7-48F9-85D2-D4AF0BA93202}"/>
              </a:ext>
            </a:extLst>
          </p:cNvPr>
          <p:cNvCxnSpPr/>
          <p:nvPr/>
        </p:nvCxnSpPr>
        <p:spPr bwMode="auto">
          <a:xfrm flipV="1">
            <a:off x="2819400" y="1902671"/>
            <a:ext cx="152400" cy="7620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584524AE-D61A-4341-AC1A-58B57D96B9ED}"/>
              </a:ext>
            </a:extLst>
          </p:cNvPr>
          <p:cNvCxnSpPr/>
          <p:nvPr/>
        </p:nvCxnSpPr>
        <p:spPr bwMode="auto">
          <a:xfrm>
            <a:off x="2819400" y="1907484"/>
            <a:ext cx="457200" cy="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4E6497AF-C74C-4B21-A3BF-0D1C9292F054}"/>
              </a:ext>
            </a:extLst>
          </p:cNvPr>
          <p:cNvCxnSpPr/>
          <p:nvPr/>
        </p:nvCxnSpPr>
        <p:spPr bwMode="auto">
          <a:xfrm>
            <a:off x="3100754" y="1900237"/>
            <a:ext cx="152400" cy="88892"/>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7743FB0C-EAB3-4285-AF0D-6E3C07986BC2}"/>
              </a:ext>
            </a:extLst>
          </p:cNvPr>
          <p:cNvCxnSpPr/>
          <p:nvPr/>
        </p:nvCxnSpPr>
        <p:spPr bwMode="auto">
          <a:xfrm flipV="1">
            <a:off x="3110132" y="1830383"/>
            <a:ext cx="152400" cy="7620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90EABF2A-0B04-45C5-A3C2-4C3110ABD550}"/>
              </a:ext>
            </a:extLst>
          </p:cNvPr>
          <p:cNvCxnSpPr/>
          <p:nvPr/>
        </p:nvCxnSpPr>
        <p:spPr bwMode="auto">
          <a:xfrm>
            <a:off x="2810022" y="1508979"/>
            <a:ext cx="457200" cy="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CB670F21-EA38-4576-B8CB-B610D7BE48D7}"/>
              </a:ext>
            </a:extLst>
          </p:cNvPr>
          <p:cNvCxnSpPr/>
          <p:nvPr/>
        </p:nvCxnSpPr>
        <p:spPr bwMode="auto">
          <a:xfrm>
            <a:off x="3091376" y="1506545"/>
            <a:ext cx="152400" cy="88892"/>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75E5377B-7B6B-4E6F-9C90-7A3DACAAF14C}"/>
              </a:ext>
            </a:extLst>
          </p:cNvPr>
          <p:cNvCxnSpPr/>
          <p:nvPr/>
        </p:nvCxnSpPr>
        <p:spPr bwMode="auto">
          <a:xfrm flipV="1">
            <a:off x="3100754" y="1426433"/>
            <a:ext cx="152400" cy="7620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ECEEE854-E1FD-40E6-9C8B-C9E2DA1CD417}"/>
              </a:ext>
            </a:extLst>
          </p:cNvPr>
          <p:cNvCxnSpPr/>
          <p:nvPr/>
        </p:nvCxnSpPr>
        <p:spPr bwMode="auto">
          <a:xfrm>
            <a:off x="2743200" y="1138237"/>
            <a:ext cx="457200" cy="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grpSp>
        <p:nvGrpSpPr>
          <p:cNvPr id="4" name="Group 3">
            <a:extLst>
              <a:ext uri="{FF2B5EF4-FFF2-40B4-BE49-F238E27FC236}">
                <a16:creationId xmlns:a16="http://schemas.microsoft.com/office/drawing/2014/main" id="{D7208D38-B55D-B2C4-537F-A9858427BD42}"/>
              </a:ext>
            </a:extLst>
          </p:cNvPr>
          <p:cNvGrpSpPr/>
          <p:nvPr/>
        </p:nvGrpSpPr>
        <p:grpSpPr>
          <a:xfrm>
            <a:off x="3500967" y="4246901"/>
            <a:ext cx="2599267" cy="309023"/>
            <a:chOff x="4876800" y="4332819"/>
            <a:chExt cx="2599267" cy="309023"/>
          </a:xfrm>
        </p:grpSpPr>
        <p:sp>
          <p:nvSpPr>
            <p:cNvPr id="30" name="TextBox 29"/>
            <p:cNvSpPr txBox="1"/>
            <p:nvPr/>
          </p:nvSpPr>
          <p:spPr bwMode="auto">
            <a:xfrm>
              <a:off x="5829300" y="4332819"/>
              <a:ext cx="762000" cy="169277"/>
            </a:xfrm>
            <a:prstGeom prst="rect">
              <a:avLst/>
            </a:prstGeom>
            <a:ln>
              <a:noFill/>
              <a:headEnd/>
              <a:tailEnd/>
            </a:ln>
          </p:spPr>
          <p:style>
            <a:lnRef idx="2">
              <a:schemeClr val="dk1"/>
            </a:lnRef>
            <a:fillRef idx="1">
              <a:schemeClr val="lt1"/>
            </a:fillRef>
            <a:effectRef idx="0">
              <a:schemeClr val="dk1"/>
            </a:effectRef>
            <a:fontRef idx="minor">
              <a:schemeClr val="dk1"/>
            </a:fontRef>
          </p:style>
          <p:txBody>
            <a:bodyPr wrap="square" lIns="0" tIns="0" rIns="0" bIns="0" rtlCol="0" anchor="ctr" anchorCtr="0">
              <a:spAutoFit/>
            </a:bodyPr>
            <a:lstStyle/>
            <a:p>
              <a:pPr algn="ctr"/>
              <a:r>
                <a:rPr lang="en-US" sz="1100" dirty="0">
                  <a:solidFill>
                    <a:schemeClr val="tx1">
                      <a:lumMod val="90000"/>
                      <a:lumOff val="10000"/>
                    </a:schemeClr>
                  </a:solidFill>
                  <a:effectLst/>
                </a:rPr>
                <a:t>owns</a:t>
              </a:r>
            </a:p>
          </p:txBody>
        </p:sp>
        <p:cxnSp>
          <p:nvCxnSpPr>
            <p:cNvPr id="32" name="Straight Connector 31">
              <a:extLst>
                <a:ext uri="{FF2B5EF4-FFF2-40B4-BE49-F238E27FC236}">
                  <a16:creationId xmlns:a16="http://schemas.microsoft.com/office/drawing/2014/main" id="{8E128B4C-220B-41AA-94D8-C809D184991B}"/>
                </a:ext>
              </a:extLst>
            </p:cNvPr>
            <p:cNvCxnSpPr>
              <a:cxnSpLocks/>
            </p:cNvCxnSpPr>
            <p:nvPr/>
          </p:nvCxnSpPr>
          <p:spPr bwMode="auto">
            <a:xfrm>
              <a:off x="7315200" y="4552950"/>
              <a:ext cx="152400" cy="88892"/>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33" name="Straight Connector 32">
              <a:extLst>
                <a:ext uri="{FF2B5EF4-FFF2-40B4-BE49-F238E27FC236}">
                  <a16:creationId xmlns:a16="http://schemas.microsoft.com/office/drawing/2014/main" id="{C4E73762-FD0E-48A8-9B00-222D2C10B6BE}"/>
                </a:ext>
              </a:extLst>
            </p:cNvPr>
            <p:cNvCxnSpPr>
              <a:cxnSpLocks/>
            </p:cNvCxnSpPr>
            <p:nvPr/>
          </p:nvCxnSpPr>
          <p:spPr bwMode="auto">
            <a:xfrm flipV="1">
              <a:off x="7323667" y="4470951"/>
              <a:ext cx="152400" cy="7620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grpSp>
          <p:nvGrpSpPr>
            <p:cNvPr id="3" name="Group 2">
              <a:extLst>
                <a:ext uri="{FF2B5EF4-FFF2-40B4-BE49-F238E27FC236}">
                  <a16:creationId xmlns:a16="http://schemas.microsoft.com/office/drawing/2014/main" id="{169CADFB-731A-2930-791C-7D23333D0C57}"/>
                </a:ext>
              </a:extLst>
            </p:cNvPr>
            <p:cNvGrpSpPr/>
            <p:nvPr/>
          </p:nvGrpSpPr>
          <p:grpSpPr>
            <a:xfrm>
              <a:off x="4876800" y="4482550"/>
              <a:ext cx="2590800" cy="152400"/>
              <a:chOff x="4876800" y="4482550"/>
              <a:chExt cx="2590800" cy="152400"/>
            </a:xfrm>
          </p:grpSpPr>
          <p:cxnSp>
            <p:nvCxnSpPr>
              <p:cNvPr id="14" name="Straight Connector 13"/>
              <p:cNvCxnSpPr/>
              <p:nvPr/>
            </p:nvCxnSpPr>
            <p:spPr bwMode="auto">
              <a:xfrm>
                <a:off x="4876800" y="4552950"/>
                <a:ext cx="2590800" cy="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3" name="Straight Connector 22">
                <a:extLst>
                  <a:ext uri="{FF2B5EF4-FFF2-40B4-BE49-F238E27FC236}">
                    <a16:creationId xmlns:a16="http://schemas.microsoft.com/office/drawing/2014/main" id="{F7E8AE8F-4984-4B31-BB2A-D03DD3587294}"/>
                  </a:ext>
                </a:extLst>
              </p:cNvPr>
              <p:cNvCxnSpPr>
                <a:cxnSpLocks/>
              </p:cNvCxnSpPr>
              <p:nvPr/>
            </p:nvCxnSpPr>
            <p:spPr>
              <a:xfrm>
                <a:off x="4953000" y="4482550"/>
                <a:ext cx="0" cy="152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25" name="Straight Connector 24">
            <a:extLst>
              <a:ext uri="{FF2B5EF4-FFF2-40B4-BE49-F238E27FC236}">
                <a16:creationId xmlns:a16="http://schemas.microsoft.com/office/drawing/2014/main" id="{57432FB9-8BA0-4B0D-A3AA-78FB4897C621}"/>
              </a:ext>
            </a:extLst>
          </p:cNvPr>
          <p:cNvCxnSpPr>
            <a:cxnSpLocks/>
          </p:cNvCxnSpPr>
          <p:nvPr/>
        </p:nvCxnSpPr>
        <p:spPr>
          <a:xfrm>
            <a:off x="2827683" y="1076178"/>
            <a:ext cx="0" cy="152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E3B75FF-8C00-4206-903A-C733B41DEEC7}"/>
              </a:ext>
            </a:extLst>
          </p:cNvPr>
          <p:cNvCxnSpPr>
            <a:cxnSpLocks/>
          </p:cNvCxnSpPr>
          <p:nvPr/>
        </p:nvCxnSpPr>
        <p:spPr>
          <a:xfrm>
            <a:off x="3120072" y="1062037"/>
            <a:ext cx="0" cy="152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B0898317-70CE-4AAC-A2CF-A0D2CAB8657F}"/>
              </a:ext>
            </a:extLst>
          </p:cNvPr>
          <p:cNvCxnSpPr>
            <a:cxnSpLocks/>
          </p:cNvCxnSpPr>
          <p:nvPr/>
        </p:nvCxnSpPr>
        <p:spPr>
          <a:xfrm>
            <a:off x="2860810" y="1428750"/>
            <a:ext cx="0" cy="152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a:extLst>
              <a:ext uri="{FF2B5EF4-FFF2-40B4-BE49-F238E27FC236}">
                <a16:creationId xmlns:a16="http://schemas.microsoft.com/office/drawing/2014/main" id="{6AAD5ADC-A211-1416-AC29-74C4FB9FD524}"/>
              </a:ext>
            </a:extLst>
          </p:cNvPr>
          <p:cNvSpPr txBox="1"/>
          <p:nvPr/>
        </p:nvSpPr>
        <p:spPr>
          <a:xfrm>
            <a:off x="3489965" y="889271"/>
            <a:ext cx="5585138" cy="1323439"/>
          </a:xfrm>
          <a:prstGeom prst="rect">
            <a:avLst/>
          </a:prstGeom>
          <a:noFill/>
        </p:spPr>
        <p:txBody>
          <a:bodyPr wrap="square">
            <a:spAutoFit/>
          </a:bodyPr>
          <a:lstStyle/>
          <a:p>
            <a:r>
              <a:rPr lang="en-US" sz="2000" dirty="0">
                <a:solidFill>
                  <a:schemeClr val="tx1"/>
                </a:solidFill>
                <a:effectLst/>
                <a:latin typeface="+mn-lt"/>
              </a:rPr>
              <a:t>One-to-Many: an instance in an entity may have an association with one or more instances in a second entity, but instances in the second entity can be associated with at most one instance in the first.</a:t>
            </a:r>
          </a:p>
        </p:txBody>
      </p:sp>
    </p:spTree>
    <p:extLst>
      <p:ext uri="{BB962C8B-B14F-4D97-AF65-F5344CB8AC3E}">
        <p14:creationId xmlns:p14="http://schemas.microsoft.com/office/powerpoint/2010/main" val="505422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Three types of relationships</a:t>
            </a:r>
          </a:p>
        </p:txBody>
      </p:sp>
      <p:sp>
        <p:nvSpPr>
          <p:cNvPr id="5" name="Slide Number Placeholder 4"/>
          <p:cNvSpPr>
            <a:spLocks noGrp="1"/>
          </p:cNvSpPr>
          <p:nvPr>
            <p:ph type="sldNum" sz="quarter" idx="4"/>
          </p:nvPr>
        </p:nvSpPr>
        <p:spPr/>
        <p:txBody>
          <a:bodyPr/>
          <a:lstStyle/>
          <a:p>
            <a:pPr>
              <a:buClr>
                <a:srgbClr val="C00000"/>
              </a:buClr>
              <a:buSzPct val="75000"/>
              <a:buFont typeface="Wingdings" panose="05000000000000000000" pitchFamily="2" charset="2"/>
              <a:buNone/>
            </a:pPr>
            <a:fld id="{ED4E8DE7-8107-485D-819E-7A652D98D056}" type="slidenum">
              <a:rPr lang="en-US" smtClean="0"/>
              <a:pPr>
                <a:buClr>
                  <a:srgbClr val="C00000"/>
                </a:buClr>
                <a:buSzPct val="75000"/>
                <a:buFont typeface="Wingdings" panose="05000000000000000000" pitchFamily="2" charset="2"/>
                <a:buNone/>
              </a:pPr>
              <a:t>15</a:t>
            </a:fld>
            <a:endParaRPr lang="en-US" dirty="0"/>
          </a:p>
        </p:txBody>
      </p:sp>
      <p:sp>
        <p:nvSpPr>
          <p:cNvPr id="6" name="Rectangle 5"/>
          <p:cNvSpPr/>
          <p:nvPr/>
        </p:nvSpPr>
        <p:spPr>
          <a:xfrm>
            <a:off x="2362200" y="3740778"/>
            <a:ext cx="990600" cy="1219200"/>
          </a:xfrm>
          <a:prstGeom prst="rect">
            <a:avLst/>
          </a:prstGeom>
        </p:spPr>
        <p:style>
          <a:lnRef idx="2">
            <a:schemeClr val="dk1"/>
          </a:lnRef>
          <a:fillRef idx="1">
            <a:schemeClr val="lt1"/>
          </a:fillRef>
          <a:effectRef idx="0">
            <a:schemeClr val="dk1"/>
          </a:effectRef>
          <a:fontRef idx="minor">
            <a:schemeClr val="dk1"/>
          </a:fontRef>
        </p:style>
        <p:txBody>
          <a:bodyPr wrap="square" rtlCol="0" anchor="ctr">
            <a:noAutofit/>
          </a:bodyPr>
          <a:lstStyle/>
          <a:p>
            <a:pPr algn="ctr"/>
            <a:r>
              <a:rPr lang="en-US" sz="1400" cap="all" dirty="0">
                <a:solidFill>
                  <a:schemeClr val="tx1"/>
                </a:solidFill>
                <a:effectLst/>
              </a:rPr>
              <a:t>Person</a:t>
            </a:r>
          </a:p>
          <a:p>
            <a:pPr algn="ctr"/>
            <a:endParaRPr lang="en-US" sz="1400" cap="all" dirty="0">
              <a:solidFill>
                <a:schemeClr val="tx1"/>
              </a:solidFill>
              <a:effectLst/>
            </a:endParaRPr>
          </a:p>
          <a:p>
            <a:pPr algn="ctr"/>
            <a:endParaRPr lang="en-US" sz="1400" cap="all" dirty="0">
              <a:solidFill>
                <a:schemeClr val="tx1"/>
              </a:solidFill>
              <a:effectLst/>
            </a:endParaRPr>
          </a:p>
          <a:p>
            <a:pPr algn="ctr"/>
            <a:endParaRPr lang="en-US" sz="1400" cap="all" dirty="0">
              <a:solidFill>
                <a:schemeClr val="tx1"/>
              </a:solidFill>
              <a:effectLst/>
            </a:endParaRPr>
          </a:p>
        </p:txBody>
      </p:sp>
      <p:sp>
        <p:nvSpPr>
          <p:cNvPr id="7" name="Rectangle 6"/>
          <p:cNvSpPr/>
          <p:nvPr/>
        </p:nvSpPr>
        <p:spPr>
          <a:xfrm>
            <a:off x="5943600" y="3740572"/>
            <a:ext cx="990600" cy="1219200"/>
          </a:xfrm>
          <a:prstGeom prst="rect">
            <a:avLst/>
          </a:prstGeom>
        </p:spPr>
        <p:style>
          <a:lnRef idx="2">
            <a:schemeClr val="dk1"/>
          </a:lnRef>
          <a:fillRef idx="1">
            <a:schemeClr val="lt1"/>
          </a:fillRef>
          <a:effectRef idx="0">
            <a:schemeClr val="dk1"/>
          </a:effectRef>
          <a:fontRef idx="minor">
            <a:schemeClr val="dk1"/>
          </a:fontRef>
        </p:style>
        <p:txBody>
          <a:bodyPr wrap="square" rtlCol="0" anchor="ctr">
            <a:noAutofit/>
          </a:bodyPr>
          <a:lstStyle/>
          <a:p>
            <a:pPr algn="ctr"/>
            <a:r>
              <a:rPr lang="en-US" sz="1400" cap="all" dirty="0">
                <a:solidFill>
                  <a:schemeClr val="tx1"/>
                </a:solidFill>
                <a:effectLst/>
              </a:rPr>
              <a:t>JOB</a:t>
            </a:r>
          </a:p>
          <a:p>
            <a:pPr algn="ctr"/>
            <a:endParaRPr lang="en-US" sz="1400" cap="all" dirty="0">
              <a:solidFill>
                <a:schemeClr val="tx1"/>
              </a:solidFill>
              <a:effectLst/>
            </a:endParaRPr>
          </a:p>
          <a:p>
            <a:pPr algn="ctr"/>
            <a:endParaRPr lang="en-US" sz="1400" cap="all" dirty="0">
              <a:solidFill>
                <a:schemeClr val="tx1"/>
              </a:solidFill>
              <a:effectLst/>
            </a:endParaRPr>
          </a:p>
          <a:p>
            <a:pPr algn="ctr"/>
            <a:endParaRPr lang="en-US" sz="1400" cap="all" dirty="0">
              <a:solidFill>
                <a:schemeClr val="tx1"/>
              </a:solidFill>
              <a:effectLst/>
            </a:endParaRPr>
          </a:p>
        </p:txBody>
      </p:sp>
      <p:sp>
        <p:nvSpPr>
          <p:cNvPr id="8" name="TextBox 7"/>
          <p:cNvSpPr txBox="1"/>
          <p:nvPr/>
        </p:nvSpPr>
        <p:spPr bwMode="auto">
          <a:xfrm>
            <a:off x="1447800" y="2695797"/>
            <a:ext cx="6426282" cy="861774"/>
          </a:xfrm>
          <a:prstGeom prst="rect">
            <a:avLst/>
          </a:prstGeom>
          <a:ln>
            <a:noFill/>
            <a:headEnd/>
            <a:tailEnd/>
          </a:ln>
        </p:spPr>
        <p:style>
          <a:lnRef idx="2">
            <a:schemeClr val="dk1"/>
          </a:lnRef>
          <a:fillRef idx="1">
            <a:schemeClr val="lt1"/>
          </a:fillRef>
          <a:effectRef idx="0">
            <a:schemeClr val="dk1"/>
          </a:effectRef>
          <a:fontRef idx="minor">
            <a:schemeClr val="dk1"/>
          </a:fontRef>
        </p:style>
        <p:txBody>
          <a:bodyPr wrap="square" lIns="0" tIns="0" rIns="0" bIns="0" rtlCol="0" anchor="ctr" anchorCtr="0">
            <a:spAutoFit/>
          </a:bodyPr>
          <a:lstStyle/>
          <a:p>
            <a:pPr algn="ctr"/>
            <a:r>
              <a:rPr lang="en-US" sz="2800" dirty="0">
                <a:solidFill>
                  <a:schemeClr val="tx1">
                    <a:lumMod val="90000"/>
                    <a:lumOff val="10000"/>
                  </a:schemeClr>
                </a:solidFill>
                <a:effectLst/>
              </a:rPr>
              <a:t>What is the relationship between a person and the jobs she had in her life?</a:t>
            </a:r>
          </a:p>
        </p:txBody>
      </p:sp>
      <p:cxnSp>
        <p:nvCxnSpPr>
          <p:cNvPr id="14" name="Straight Connector 13"/>
          <p:cNvCxnSpPr/>
          <p:nvPr/>
        </p:nvCxnSpPr>
        <p:spPr bwMode="auto">
          <a:xfrm>
            <a:off x="3352800" y="4286664"/>
            <a:ext cx="2590800" cy="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30" name="TextBox 29"/>
          <p:cNvSpPr txBox="1"/>
          <p:nvPr/>
        </p:nvSpPr>
        <p:spPr bwMode="auto">
          <a:xfrm>
            <a:off x="4191000" y="4087725"/>
            <a:ext cx="762000" cy="169277"/>
          </a:xfrm>
          <a:prstGeom prst="rect">
            <a:avLst/>
          </a:prstGeom>
          <a:ln>
            <a:noFill/>
            <a:headEnd/>
            <a:tailEnd/>
          </a:ln>
        </p:spPr>
        <p:style>
          <a:lnRef idx="2">
            <a:schemeClr val="dk1"/>
          </a:lnRef>
          <a:fillRef idx="1">
            <a:schemeClr val="lt1"/>
          </a:fillRef>
          <a:effectRef idx="0">
            <a:schemeClr val="dk1"/>
          </a:effectRef>
          <a:fontRef idx="minor">
            <a:schemeClr val="dk1"/>
          </a:fontRef>
        </p:style>
        <p:txBody>
          <a:bodyPr wrap="square" lIns="0" tIns="0" rIns="0" bIns="0" rtlCol="0" anchor="ctr" anchorCtr="0">
            <a:spAutoFit/>
          </a:bodyPr>
          <a:lstStyle/>
          <a:p>
            <a:pPr algn="ctr"/>
            <a:r>
              <a:rPr lang="en-US" sz="1100" dirty="0">
                <a:solidFill>
                  <a:schemeClr val="tx1">
                    <a:lumMod val="90000"/>
                    <a:lumOff val="10000"/>
                  </a:schemeClr>
                </a:solidFill>
                <a:effectLst/>
              </a:rPr>
              <a:t>worked as</a:t>
            </a:r>
          </a:p>
        </p:txBody>
      </p:sp>
      <p:cxnSp>
        <p:nvCxnSpPr>
          <p:cNvPr id="23" name="Straight Connector 22"/>
          <p:cNvCxnSpPr/>
          <p:nvPr/>
        </p:nvCxnSpPr>
        <p:spPr bwMode="auto">
          <a:xfrm>
            <a:off x="3361389" y="4197772"/>
            <a:ext cx="152400" cy="88892"/>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4" name="Straight Connector 23"/>
          <p:cNvCxnSpPr/>
          <p:nvPr/>
        </p:nvCxnSpPr>
        <p:spPr bwMode="auto">
          <a:xfrm flipV="1">
            <a:off x="3361389" y="4286664"/>
            <a:ext cx="152400" cy="7620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9" name="Straight Connector 28"/>
          <p:cNvCxnSpPr/>
          <p:nvPr/>
        </p:nvCxnSpPr>
        <p:spPr bwMode="auto">
          <a:xfrm>
            <a:off x="5791200" y="4290576"/>
            <a:ext cx="152400" cy="88892"/>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31" name="Straight Connector 30"/>
          <p:cNvCxnSpPr/>
          <p:nvPr/>
        </p:nvCxnSpPr>
        <p:spPr bwMode="auto">
          <a:xfrm flipV="1">
            <a:off x="5791200" y="4210464"/>
            <a:ext cx="152400" cy="7620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32" name="Text Placeholder 2">
            <a:extLst>
              <a:ext uri="{FF2B5EF4-FFF2-40B4-BE49-F238E27FC236}">
                <a16:creationId xmlns:a16="http://schemas.microsoft.com/office/drawing/2014/main" id="{C8C43614-86E0-4E0F-8578-CAB9F396F72A}"/>
              </a:ext>
            </a:extLst>
          </p:cNvPr>
          <p:cNvSpPr txBox="1">
            <a:spLocks/>
          </p:cNvSpPr>
          <p:nvPr/>
        </p:nvSpPr>
        <p:spPr>
          <a:xfrm>
            <a:off x="304800" y="895350"/>
            <a:ext cx="3124200" cy="1219200"/>
          </a:xfrm>
          <a:prstGeom prst="rect">
            <a:avLst/>
          </a:prstGeom>
          <a:ln w="15875" cap="flat" cmpd="sng" algn="ctr">
            <a:solidFill>
              <a:srgbClr val="FF6600"/>
            </a:solidFill>
            <a:prstDash val="solid"/>
          </a:ln>
        </p:spPr>
        <p:style>
          <a:lnRef idx="2">
            <a:schemeClr val="accent2"/>
          </a:lnRef>
          <a:fillRef idx="1">
            <a:schemeClr val="lt1"/>
          </a:fillRef>
          <a:effectRef idx="0">
            <a:schemeClr val="accent2"/>
          </a:effectRef>
          <a:fontRef idx="minor">
            <a:schemeClr val="dk1"/>
          </a:fontRef>
        </p:style>
        <p:txBody>
          <a:bodyPr vert="horz" lIns="91440" tIns="45720" rIns="91440" bIns="45720" rtlCol="0">
            <a:normAutofit/>
          </a:bodyPr>
          <a:lstStyle>
            <a:lvl1pPr marL="457200" indent="-457200" algn="l" defTabSz="914400" rtl="0" eaLnBrk="1" latinLnBrk="0" hangingPunct="1">
              <a:spcBef>
                <a:spcPct val="20000"/>
              </a:spcBef>
              <a:buClr>
                <a:srgbClr val="FF6600"/>
              </a:buClr>
              <a:buFont typeface="Wingdings" panose="05000000000000000000" pitchFamily="2" charset="2"/>
              <a:buChar char="§"/>
              <a:defRPr sz="3600" kern="1200">
                <a:solidFill>
                  <a:schemeClr val="dk1"/>
                </a:solidFill>
                <a:latin typeface="+mn-lt"/>
                <a:ea typeface="+mn-ea"/>
                <a:cs typeface="+mn-cs"/>
              </a:defRPr>
            </a:lvl1pPr>
            <a:lvl2pPr marL="742950" indent="-285750" algn="l" defTabSz="914400" rtl="0" eaLnBrk="1" latinLnBrk="0" hangingPunct="1">
              <a:spcBef>
                <a:spcPct val="20000"/>
              </a:spcBef>
              <a:buClr>
                <a:srgbClr val="FF6600"/>
              </a:buClr>
              <a:buFont typeface="Wingdings" panose="05000000000000000000" pitchFamily="2" charset="2"/>
              <a:buChar char="§"/>
              <a:defRPr sz="2400" kern="1200">
                <a:solidFill>
                  <a:schemeClr val="dk1"/>
                </a:solidFill>
                <a:latin typeface="+mn-lt"/>
                <a:ea typeface="+mn-ea"/>
                <a:cs typeface="+mn-cs"/>
              </a:defRPr>
            </a:lvl2pPr>
            <a:lvl3pPr marL="1200150" indent="-285750" algn="l" defTabSz="914400" rtl="0" eaLnBrk="1" latinLnBrk="0" hangingPunct="1">
              <a:spcBef>
                <a:spcPct val="20000"/>
              </a:spcBef>
              <a:buClr>
                <a:srgbClr val="FF6600"/>
              </a:buClr>
              <a:buFont typeface="Wingdings" panose="05000000000000000000" pitchFamily="2" charset="2"/>
              <a:buChar char="§"/>
              <a:defRPr sz="2400" kern="1200">
                <a:solidFill>
                  <a:schemeClr val="dk1"/>
                </a:solidFill>
                <a:latin typeface="+mn-lt"/>
                <a:ea typeface="+mn-ea"/>
                <a:cs typeface="+mn-cs"/>
              </a:defRPr>
            </a:lvl3pPr>
            <a:lvl4pPr marL="1657350" indent="-285750" algn="l" defTabSz="914400" rtl="0" eaLnBrk="1" latinLnBrk="0" hangingPunct="1">
              <a:spcBef>
                <a:spcPct val="20000"/>
              </a:spcBef>
              <a:buClr>
                <a:srgbClr val="FF6600"/>
              </a:buClr>
              <a:buFont typeface="Wingdings" panose="05000000000000000000" pitchFamily="2" charset="2"/>
              <a:buChar char="§"/>
              <a:defRPr sz="2400" kern="1200">
                <a:solidFill>
                  <a:schemeClr val="dk1"/>
                </a:solidFill>
                <a:latin typeface="+mn-lt"/>
                <a:ea typeface="+mn-ea"/>
                <a:cs typeface="+mn-cs"/>
              </a:defRPr>
            </a:lvl4pPr>
            <a:lvl5pPr marL="2114550" indent="-285750" algn="l" defTabSz="914400" rtl="0" eaLnBrk="1" latinLnBrk="0" hangingPunct="1">
              <a:spcBef>
                <a:spcPct val="20000"/>
              </a:spcBef>
              <a:buClr>
                <a:srgbClr val="FF6600"/>
              </a:buClr>
              <a:buFont typeface="Wingdings" panose="05000000000000000000" pitchFamily="2" charset="2"/>
              <a:buChar char="§"/>
              <a:defRPr sz="2400" kern="1200">
                <a:solidFill>
                  <a:schemeClr val="dk1"/>
                </a:solidFill>
                <a:latin typeface="+mn-lt"/>
                <a:ea typeface="+mn-ea"/>
                <a:cs typeface="+mn-cs"/>
              </a:defRPr>
            </a:lvl5pPr>
            <a:lvl6pPr marL="2514600" indent="-228600" algn="l" defTabSz="914400" rtl="0" eaLnBrk="1" latinLnBrk="0" hangingPunct="1">
              <a:spcBef>
                <a:spcPct val="20000"/>
              </a:spcBef>
              <a:buClr>
                <a:schemeClr val="tx1"/>
              </a:buClr>
              <a:buFont typeface="Calibri" pitchFamily="34" charset="0"/>
              <a:buChar char="&gt;"/>
              <a:defRPr sz="1800" kern="1200">
                <a:solidFill>
                  <a:schemeClr val="dk1"/>
                </a:solidFill>
                <a:latin typeface="+mn-lt"/>
                <a:ea typeface="+mn-ea"/>
                <a:cs typeface="+mn-cs"/>
              </a:defRPr>
            </a:lvl6pPr>
            <a:lvl7pPr marL="2971800" indent="-228600" algn="l" defTabSz="914400" rtl="0" eaLnBrk="1" latinLnBrk="0" hangingPunct="1">
              <a:spcBef>
                <a:spcPct val="20000"/>
              </a:spcBef>
              <a:buFont typeface="Calibri" pitchFamily="34" charset="0"/>
              <a:buChar char="+"/>
              <a:defRPr sz="1800" kern="1200">
                <a:solidFill>
                  <a:schemeClr val="dk1"/>
                </a:solidFill>
                <a:latin typeface="+mn-lt"/>
                <a:ea typeface="+mn-ea"/>
                <a:cs typeface="+mn-cs"/>
              </a:defRPr>
            </a:lvl7pPr>
            <a:lvl8pPr marL="3429000" indent="-228600" algn="l" defTabSz="914400" rtl="0" eaLnBrk="1" latinLnBrk="0" hangingPunct="1">
              <a:spcBef>
                <a:spcPct val="20000"/>
              </a:spcBef>
              <a:buClr>
                <a:schemeClr val="tx1"/>
              </a:buClr>
              <a:buFont typeface="Calibri" pitchFamily="34" charset="0"/>
              <a:buChar char="»"/>
              <a:defRPr sz="1800" kern="1200">
                <a:solidFill>
                  <a:schemeClr val="dk1"/>
                </a:solidFill>
                <a:latin typeface="+mn-lt"/>
                <a:ea typeface="+mn-ea"/>
                <a:cs typeface="+mn-cs"/>
              </a:defRPr>
            </a:lvl8pPr>
            <a:lvl9pPr marL="3886200" indent="-228600" algn="l" defTabSz="914400" rtl="0" eaLnBrk="1" latinLnBrk="0" hangingPunct="1">
              <a:spcBef>
                <a:spcPct val="20000"/>
              </a:spcBef>
              <a:buClr>
                <a:schemeClr val="tx1"/>
              </a:buClr>
              <a:buFont typeface="Calibri" pitchFamily="34" charset="0"/>
              <a:buChar char="−"/>
              <a:defRPr sz="1800" kern="1200">
                <a:solidFill>
                  <a:schemeClr val="dk1"/>
                </a:solidFill>
                <a:latin typeface="+mn-lt"/>
                <a:ea typeface="+mn-ea"/>
                <a:cs typeface="+mn-cs"/>
              </a:defRPr>
            </a:lvl9pPr>
          </a:lstStyle>
          <a:p>
            <a:pPr fontAlgn="auto">
              <a:spcAft>
                <a:spcPts val="0"/>
              </a:spcAft>
            </a:pPr>
            <a:r>
              <a:rPr lang="en-US" sz="2000" dirty="0">
                <a:solidFill>
                  <a:srgbClr val="FF6600"/>
                </a:solidFill>
                <a:effectLst/>
              </a:rPr>
              <a:t>One-to-One</a:t>
            </a:r>
          </a:p>
          <a:p>
            <a:pPr fontAlgn="auto">
              <a:spcAft>
                <a:spcPts val="0"/>
              </a:spcAft>
            </a:pPr>
            <a:r>
              <a:rPr lang="en-US" sz="2000" dirty="0">
                <a:solidFill>
                  <a:srgbClr val="FF6600"/>
                </a:solidFill>
                <a:effectLst/>
              </a:rPr>
              <a:t>One-to-Many</a:t>
            </a:r>
          </a:p>
          <a:p>
            <a:pPr fontAlgn="auto">
              <a:spcAft>
                <a:spcPts val="0"/>
              </a:spcAft>
            </a:pPr>
            <a:r>
              <a:rPr lang="en-US" sz="2000" dirty="0">
                <a:solidFill>
                  <a:srgbClr val="FF6600"/>
                </a:solidFill>
                <a:effectLst/>
              </a:rPr>
              <a:t>Many-to-Many</a:t>
            </a:r>
          </a:p>
        </p:txBody>
      </p:sp>
      <p:cxnSp>
        <p:nvCxnSpPr>
          <p:cNvPr id="15" name="Straight Connector 14">
            <a:extLst>
              <a:ext uri="{FF2B5EF4-FFF2-40B4-BE49-F238E27FC236}">
                <a16:creationId xmlns:a16="http://schemas.microsoft.com/office/drawing/2014/main" id="{D631A7ED-363C-4EED-AF1D-C8E154352C98}"/>
              </a:ext>
            </a:extLst>
          </p:cNvPr>
          <p:cNvCxnSpPr/>
          <p:nvPr/>
        </p:nvCxnSpPr>
        <p:spPr bwMode="auto">
          <a:xfrm>
            <a:off x="2819400" y="1824037"/>
            <a:ext cx="152400" cy="88892"/>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6" name="Straight Connector 15">
            <a:extLst>
              <a:ext uri="{FF2B5EF4-FFF2-40B4-BE49-F238E27FC236}">
                <a16:creationId xmlns:a16="http://schemas.microsoft.com/office/drawing/2014/main" id="{2253F7BE-27F6-470D-9D03-3AC32A5BF74C}"/>
              </a:ext>
            </a:extLst>
          </p:cNvPr>
          <p:cNvCxnSpPr/>
          <p:nvPr/>
        </p:nvCxnSpPr>
        <p:spPr bwMode="auto">
          <a:xfrm flipV="1">
            <a:off x="2819400" y="1902671"/>
            <a:ext cx="152400" cy="7620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0B7E13E3-F1D6-459A-AB57-10F773102D07}"/>
              </a:ext>
            </a:extLst>
          </p:cNvPr>
          <p:cNvCxnSpPr/>
          <p:nvPr/>
        </p:nvCxnSpPr>
        <p:spPr bwMode="auto">
          <a:xfrm>
            <a:off x="2819400" y="1907484"/>
            <a:ext cx="457200" cy="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8" name="Straight Connector 17">
            <a:extLst>
              <a:ext uri="{FF2B5EF4-FFF2-40B4-BE49-F238E27FC236}">
                <a16:creationId xmlns:a16="http://schemas.microsoft.com/office/drawing/2014/main" id="{3D819C09-A4BC-4169-81FC-567B1DC9BD9C}"/>
              </a:ext>
            </a:extLst>
          </p:cNvPr>
          <p:cNvCxnSpPr/>
          <p:nvPr/>
        </p:nvCxnSpPr>
        <p:spPr bwMode="auto">
          <a:xfrm>
            <a:off x="3100754" y="1900237"/>
            <a:ext cx="152400" cy="88892"/>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9C65F0A2-14A5-4130-A3A2-470DA1D11282}"/>
              </a:ext>
            </a:extLst>
          </p:cNvPr>
          <p:cNvCxnSpPr/>
          <p:nvPr/>
        </p:nvCxnSpPr>
        <p:spPr bwMode="auto">
          <a:xfrm flipV="1">
            <a:off x="3110132" y="1830383"/>
            <a:ext cx="152400" cy="7620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0" name="Straight Connector 19">
            <a:extLst>
              <a:ext uri="{FF2B5EF4-FFF2-40B4-BE49-F238E27FC236}">
                <a16:creationId xmlns:a16="http://schemas.microsoft.com/office/drawing/2014/main" id="{9FA4F9CD-B230-4CC3-A2EF-AC31E549503C}"/>
              </a:ext>
            </a:extLst>
          </p:cNvPr>
          <p:cNvCxnSpPr/>
          <p:nvPr/>
        </p:nvCxnSpPr>
        <p:spPr bwMode="auto">
          <a:xfrm>
            <a:off x="2810022" y="1508979"/>
            <a:ext cx="457200" cy="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1" name="Straight Connector 20">
            <a:extLst>
              <a:ext uri="{FF2B5EF4-FFF2-40B4-BE49-F238E27FC236}">
                <a16:creationId xmlns:a16="http://schemas.microsoft.com/office/drawing/2014/main" id="{E40ECE7F-5047-4EF5-A661-6AEBBA3E4D68}"/>
              </a:ext>
            </a:extLst>
          </p:cNvPr>
          <p:cNvCxnSpPr/>
          <p:nvPr/>
        </p:nvCxnSpPr>
        <p:spPr bwMode="auto">
          <a:xfrm>
            <a:off x="3091376" y="1506545"/>
            <a:ext cx="152400" cy="88892"/>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2" name="Straight Connector 21">
            <a:extLst>
              <a:ext uri="{FF2B5EF4-FFF2-40B4-BE49-F238E27FC236}">
                <a16:creationId xmlns:a16="http://schemas.microsoft.com/office/drawing/2014/main" id="{BA4A5332-ADB5-43F7-A15E-DC49F3F3864C}"/>
              </a:ext>
            </a:extLst>
          </p:cNvPr>
          <p:cNvCxnSpPr/>
          <p:nvPr/>
        </p:nvCxnSpPr>
        <p:spPr bwMode="auto">
          <a:xfrm flipV="1">
            <a:off x="3100754" y="1426433"/>
            <a:ext cx="152400" cy="7620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DF9057DB-0307-4BFD-B8EB-1F0A2E06A356}"/>
              </a:ext>
            </a:extLst>
          </p:cNvPr>
          <p:cNvCxnSpPr/>
          <p:nvPr/>
        </p:nvCxnSpPr>
        <p:spPr bwMode="auto">
          <a:xfrm>
            <a:off x="2743200" y="1138237"/>
            <a:ext cx="457200" cy="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A565CD4C-367A-4C5F-82DD-4D7936EE6193}"/>
              </a:ext>
            </a:extLst>
          </p:cNvPr>
          <p:cNvCxnSpPr>
            <a:cxnSpLocks/>
          </p:cNvCxnSpPr>
          <p:nvPr/>
        </p:nvCxnSpPr>
        <p:spPr>
          <a:xfrm>
            <a:off x="2827683" y="1076178"/>
            <a:ext cx="0" cy="152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99354191-471C-4924-869E-94DCA5653503}"/>
              </a:ext>
            </a:extLst>
          </p:cNvPr>
          <p:cNvCxnSpPr>
            <a:cxnSpLocks/>
          </p:cNvCxnSpPr>
          <p:nvPr/>
        </p:nvCxnSpPr>
        <p:spPr>
          <a:xfrm>
            <a:off x="3120072" y="1062037"/>
            <a:ext cx="0" cy="152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AE01E62-D122-4E90-8D68-4634C79EDA6D}"/>
              </a:ext>
            </a:extLst>
          </p:cNvPr>
          <p:cNvCxnSpPr>
            <a:cxnSpLocks/>
          </p:cNvCxnSpPr>
          <p:nvPr/>
        </p:nvCxnSpPr>
        <p:spPr>
          <a:xfrm>
            <a:off x="2860810" y="1428750"/>
            <a:ext cx="0" cy="1524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FF87E699-C998-9BF9-0957-69487C82E460}"/>
              </a:ext>
            </a:extLst>
          </p:cNvPr>
          <p:cNvSpPr txBox="1"/>
          <p:nvPr/>
        </p:nvSpPr>
        <p:spPr>
          <a:xfrm>
            <a:off x="3809999" y="889271"/>
            <a:ext cx="5265103" cy="1200329"/>
          </a:xfrm>
          <a:prstGeom prst="rect">
            <a:avLst/>
          </a:prstGeom>
          <a:noFill/>
        </p:spPr>
        <p:txBody>
          <a:bodyPr wrap="square">
            <a:spAutoFit/>
          </a:bodyPr>
          <a:lstStyle/>
          <a:p>
            <a:r>
              <a:rPr lang="en-US" sz="2400" dirty="0">
                <a:solidFill>
                  <a:schemeClr val="tx1"/>
                </a:solidFill>
                <a:effectLst/>
                <a:latin typeface="+mn-lt"/>
              </a:rPr>
              <a:t>Many-to-Many: instances in either entity can be associated to one or more instances in the other entity. </a:t>
            </a:r>
          </a:p>
        </p:txBody>
      </p:sp>
    </p:spTree>
    <p:extLst>
      <p:ext uri="{BB962C8B-B14F-4D97-AF65-F5344CB8AC3E}">
        <p14:creationId xmlns:p14="http://schemas.microsoft.com/office/powerpoint/2010/main" val="1445019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DE4D5758-E369-4B58-9B0E-179D797B8DAE}"/>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305801" y="61517"/>
            <a:ext cx="838200" cy="838200"/>
          </a:xfrm>
          <a:prstGeom prst="rect">
            <a:avLst/>
          </a:prstGeom>
        </p:spPr>
      </p:pic>
      <p:sp>
        <p:nvSpPr>
          <p:cNvPr id="2" name="Title 1"/>
          <p:cNvSpPr>
            <a:spLocks noGrp="1"/>
          </p:cNvSpPr>
          <p:nvPr>
            <p:ph type="title"/>
          </p:nvPr>
        </p:nvSpPr>
        <p:spPr/>
        <p:txBody>
          <a:bodyPr/>
          <a:lstStyle/>
          <a:p>
            <a:r>
              <a:rPr lang="en-US" dirty="0"/>
              <a:t>Foreign Key Placement 1</a:t>
            </a:r>
          </a:p>
        </p:txBody>
      </p:sp>
      <p:sp>
        <p:nvSpPr>
          <p:cNvPr id="3" name="Slide Number Placeholder 2"/>
          <p:cNvSpPr>
            <a:spLocks noGrp="1"/>
          </p:cNvSpPr>
          <p:nvPr>
            <p:ph type="sldNum" sz="quarter" idx="4"/>
          </p:nvPr>
        </p:nvSpPr>
        <p:spPr/>
        <p:txBody>
          <a:bodyPr/>
          <a:lstStyle/>
          <a:p>
            <a:pPr>
              <a:buClr>
                <a:srgbClr val="C00000"/>
              </a:buClr>
              <a:buSzPct val="75000"/>
              <a:buFont typeface="Wingdings" panose="05000000000000000000" pitchFamily="2" charset="2"/>
              <a:buNone/>
            </a:pPr>
            <a:fld id="{ED4E8DE7-8107-485D-819E-7A652D98D056}" type="slidenum">
              <a:rPr lang="en-US" smtClean="0"/>
              <a:pPr>
                <a:buClr>
                  <a:srgbClr val="C00000"/>
                </a:buClr>
                <a:buSzPct val="75000"/>
                <a:buFont typeface="Wingdings" panose="05000000000000000000" pitchFamily="2" charset="2"/>
                <a:buNone/>
              </a:pPr>
              <a:t>16</a:t>
            </a:fld>
            <a:endParaRPr lang="en-US" dirty="0"/>
          </a:p>
        </p:txBody>
      </p:sp>
      <p:sp>
        <p:nvSpPr>
          <p:cNvPr id="7" name="Rectangle 6"/>
          <p:cNvSpPr/>
          <p:nvPr/>
        </p:nvSpPr>
        <p:spPr>
          <a:xfrm>
            <a:off x="4267200" y="1276350"/>
            <a:ext cx="1905000" cy="975360"/>
          </a:xfrm>
          <a:prstGeom prst="rect">
            <a:avLst/>
          </a:prstGeom>
        </p:spPr>
        <p:style>
          <a:lnRef idx="2">
            <a:schemeClr val="dk1"/>
          </a:lnRef>
          <a:fillRef idx="1">
            <a:schemeClr val="lt1"/>
          </a:fillRef>
          <a:effectRef idx="0">
            <a:schemeClr val="dk1"/>
          </a:effectRef>
          <a:fontRef idx="minor">
            <a:schemeClr val="dk1"/>
          </a:fontRef>
        </p:style>
        <p:txBody>
          <a:bodyPr wrap="square" rtlCol="0" anchor="ctr">
            <a:noAutofit/>
          </a:bodyPr>
          <a:lstStyle/>
          <a:p>
            <a:pPr algn="ctr"/>
            <a:r>
              <a:rPr lang="en-US" sz="1400" dirty="0">
                <a:solidFill>
                  <a:schemeClr val="tx1"/>
                </a:solidFill>
                <a:effectLst/>
              </a:rPr>
              <a:t>(PK) CID</a:t>
            </a:r>
          </a:p>
          <a:p>
            <a:pPr algn="ctr"/>
            <a:r>
              <a:rPr lang="en-US" sz="1400" dirty="0">
                <a:solidFill>
                  <a:schemeClr val="tx1"/>
                </a:solidFill>
                <a:effectLst/>
                <a:latin typeface="+mn-lt"/>
              </a:rPr>
              <a:t>First Name</a:t>
            </a:r>
          </a:p>
          <a:p>
            <a:pPr algn="ctr"/>
            <a:r>
              <a:rPr lang="en-US" sz="1400" dirty="0">
                <a:solidFill>
                  <a:schemeClr val="tx1"/>
                </a:solidFill>
                <a:effectLst/>
              </a:rPr>
              <a:t>Last Name</a:t>
            </a:r>
          </a:p>
          <a:p>
            <a:pPr algn="ctr"/>
            <a:endParaRPr lang="en-US" sz="1400" dirty="0">
              <a:solidFill>
                <a:schemeClr val="tx1"/>
              </a:solidFill>
              <a:effectLst/>
              <a:latin typeface="+mn-lt"/>
            </a:endParaRPr>
          </a:p>
        </p:txBody>
      </p:sp>
      <p:sp>
        <p:nvSpPr>
          <p:cNvPr id="8" name="Rectangle 7"/>
          <p:cNvSpPr/>
          <p:nvPr/>
        </p:nvSpPr>
        <p:spPr>
          <a:xfrm>
            <a:off x="4267200" y="897107"/>
            <a:ext cx="1905000" cy="381000"/>
          </a:xfrm>
          <a:prstGeom prst="rect">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nchor="ctr">
            <a:noAutofit/>
          </a:bodyPr>
          <a:lstStyle/>
          <a:p>
            <a:pPr algn="ctr"/>
            <a:r>
              <a:rPr lang="en-US" sz="2400" cap="all" dirty="0">
                <a:solidFill>
                  <a:schemeClr val="tx1"/>
                </a:solidFill>
                <a:effectLst/>
                <a:latin typeface="+mn-lt"/>
              </a:rPr>
              <a:t>CUSTOMER</a:t>
            </a:r>
          </a:p>
        </p:txBody>
      </p:sp>
      <p:sp>
        <p:nvSpPr>
          <p:cNvPr id="9" name="Rectangle 8"/>
          <p:cNvSpPr/>
          <p:nvPr/>
        </p:nvSpPr>
        <p:spPr>
          <a:xfrm>
            <a:off x="7162800" y="1428751"/>
            <a:ext cx="1905000" cy="1143000"/>
          </a:xfrm>
          <a:prstGeom prst="rect">
            <a:avLst/>
          </a:prstGeom>
        </p:spPr>
        <p:style>
          <a:lnRef idx="2">
            <a:schemeClr val="dk1"/>
          </a:lnRef>
          <a:fillRef idx="1">
            <a:schemeClr val="lt1"/>
          </a:fillRef>
          <a:effectRef idx="0">
            <a:schemeClr val="dk1"/>
          </a:effectRef>
          <a:fontRef idx="minor">
            <a:schemeClr val="dk1"/>
          </a:fontRef>
        </p:style>
        <p:txBody>
          <a:bodyPr wrap="square" rtlCol="0" anchor="t">
            <a:noAutofit/>
          </a:bodyPr>
          <a:lstStyle/>
          <a:p>
            <a:pPr algn="ctr"/>
            <a:r>
              <a:rPr lang="en-US" sz="1400" dirty="0">
                <a:solidFill>
                  <a:schemeClr val="tx1"/>
                </a:solidFill>
                <a:effectLst/>
              </a:rPr>
              <a:t>(PK) OrderNo</a:t>
            </a:r>
            <a:br>
              <a:rPr lang="en-US" sz="1400" dirty="0">
                <a:solidFill>
                  <a:schemeClr val="tx1"/>
                </a:solidFill>
                <a:effectLst/>
              </a:rPr>
            </a:br>
            <a:r>
              <a:rPr lang="en-US" sz="1400" dirty="0">
                <a:solidFill>
                  <a:schemeClr val="tx1"/>
                </a:solidFill>
                <a:effectLst/>
              </a:rPr>
              <a:t>Date</a:t>
            </a:r>
          </a:p>
          <a:p>
            <a:pPr algn="ctr"/>
            <a:r>
              <a:rPr lang="en-US" sz="1400" dirty="0">
                <a:solidFill>
                  <a:schemeClr val="tx1"/>
                </a:solidFill>
                <a:effectLst/>
                <a:latin typeface="+mn-lt"/>
              </a:rPr>
              <a:t>ShipTo</a:t>
            </a:r>
          </a:p>
          <a:p>
            <a:pPr algn="ctr"/>
            <a:r>
              <a:rPr lang="en-US" sz="1400" dirty="0">
                <a:solidFill>
                  <a:schemeClr val="tx1"/>
                </a:solidFill>
                <a:effectLst/>
              </a:rPr>
              <a:t>Type</a:t>
            </a:r>
            <a:endParaRPr lang="en-US" sz="1400" dirty="0">
              <a:solidFill>
                <a:schemeClr val="tx1"/>
              </a:solidFill>
              <a:effectLst/>
              <a:latin typeface="+mn-lt"/>
            </a:endParaRPr>
          </a:p>
        </p:txBody>
      </p:sp>
      <p:sp>
        <p:nvSpPr>
          <p:cNvPr id="10" name="Rectangle 9"/>
          <p:cNvSpPr/>
          <p:nvPr/>
        </p:nvSpPr>
        <p:spPr>
          <a:xfrm>
            <a:off x="7162800" y="1054295"/>
            <a:ext cx="1905000" cy="381000"/>
          </a:xfrm>
          <a:prstGeom prst="rect">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nchor="ctr">
            <a:noAutofit/>
          </a:bodyPr>
          <a:lstStyle/>
          <a:p>
            <a:pPr algn="ctr"/>
            <a:r>
              <a:rPr lang="en-US" sz="2400" cap="all" dirty="0">
                <a:solidFill>
                  <a:schemeClr val="tx1"/>
                </a:solidFill>
                <a:effectLst/>
                <a:latin typeface="+mn-lt"/>
              </a:rPr>
              <a:t>ORDER</a:t>
            </a:r>
          </a:p>
        </p:txBody>
      </p:sp>
      <p:sp>
        <p:nvSpPr>
          <p:cNvPr id="13" name="TextBox 12"/>
          <p:cNvSpPr txBox="1"/>
          <p:nvPr/>
        </p:nvSpPr>
        <p:spPr bwMode="auto">
          <a:xfrm>
            <a:off x="7505700" y="2332355"/>
            <a:ext cx="1219200" cy="215444"/>
          </a:xfrm>
          <a:prstGeom prst="rect">
            <a:avLst/>
          </a:prstGeom>
          <a:ln>
            <a:noFill/>
            <a:headEnd/>
            <a:tailEnd/>
          </a:ln>
        </p:spPr>
        <p:style>
          <a:lnRef idx="2">
            <a:schemeClr val="dk1"/>
          </a:lnRef>
          <a:fillRef idx="1">
            <a:schemeClr val="lt1"/>
          </a:fillRef>
          <a:effectRef idx="0">
            <a:schemeClr val="dk1"/>
          </a:effectRef>
          <a:fontRef idx="minor">
            <a:schemeClr val="dk1"/>
          </a:fontRef>
        </p:style>
        <p:txBody>
          <a:bodyPr wrap="square" lIns="0" tIns="0" rIns="0" bIns="0" rtlCol="0" anchor="ctr" anchorCtr="0">
            <a:spAutoFit/>
          </a:bodyPr>
          <a:lstStyle/>
          <a:p>
            <a:pPr algn="ctr"/>
            <a:r>
              <a:rPr lang="en-US" sz="1400" b="1" dirty="0">
                <a:solidFill>
                  <a:srgbClr val="00B050"/>
                </a:solidFill>
                <a:effectLst/>
              </a:rPr>
              <a:t>(FK) CID</a:t>
            </a:r>
          </a:p>
        </p:txBody>
      </p:sp>
      <p:graphicFrame>
        <p:nvGraphicFramePr>
          <p:cNvPr id="15" name="Table 14"/>
          <p:cNvGraphicFramePr>
            <a:graphicFrameLocks noGrp="1"/>
          </p:cNvGraphicFramePr>
          <p:nvPr>
            <p:extLst>
              <p:ext uri="{D42A27DB-BD31-4B8C-83A1-F6EECF244321}">
                <p14:modId xmlns:p14="http://schemas.microsoft.com/office/powerpoint/2010/main" val="62562980"/>
              </p:ext>
            </p:extLst>
          </p:nvPr>
        </p:nvGraphicFramePr>
        <p:xfrm>
          <a:off x="584184" y="2620545"/>
          <a:ext cx="3225816" cy="975360"/>
        </p:xfrm>
        <a:graphic>
          <a:graphicData uri="http://schemas.openxmlformats.org/drawingml/2006/table">
            <a:tbl>
              <a:tblPr firstRow="1" bandRow="1">
                <a:tableStyleId>{5940675A-B579-460E-94D1-54222C63F5DA}</a:tableStyleId>
              </a:tblPr>
              <a:tblGrid>
                <a:gridCol w="1003587">
                  <a:extLst>
                    <a:ext uri="{9D8B030D-6E8A-4147-A177-3AD203B41FA5}">
                      <a16:colId xmlns:a16="http://schemas.microsoft.com/office/drawing/2014/main" val="1226595543"/>
                    </a:ext>
                  </a:extLst>
                </a:gridCol>
                <a:gridCol w="1075272">
                  <a:extLst>
                    <a:ext uri="{9D8B030D-6E8A-4147-A177-3AD203B41FA5}">
                      <a16:colId xmlns:a16="http://schemas.microsoft.com/office/drawing/2014/main" val="3246747145"/>
                    </a:ext>
                  </a:extLst>
                </a:gridCol>
                <a:gridCol w="1146957">
                  <a:extLst>
                    <a:ext uri="{9D8B030D-6E8A-4147-A177-3AD203B41FA5}">
                      <a16:colId xmlns:a16="http://schemas.microsoft.com/office/drawing/2014/main" val="554211750"/>
                    </a:ext>
                  </a:extLst>
                </a:gridCol>
              </a:tblGrid>
              <a:tr h="231443">
                <a:tc>
                  <a:txBody>
                    <a:bodyPr/>
                    <a:lstStyle/>
                    <a:p>
                      <a:r>
                        <a:rPr lang="en-US" sz="1600" u="sng" dirty="0"/>
                        <a:t>CID</a:t>
                      </a:r>
                      <a:r>
                        <a:rPr lang="en-US" sz="1600" dirty="0"/>
                        <a:t> </a:t>
                      </a:r>
                    </a:p>
                  </a:txBody>
                  <a:tcPr marT="0" marB="0">
                    <a:solidFill>
                      <a:schemeClr val="bg2">
                        <a:lumMod val="85000"/>
                      </a:schemeClr>
                    </a:solidFill>
                  </a:tcPr>
                </a:tc>
                <a:tc>
                  <a:txBody>
                    <a:bodyPr/>
                    <a:lstStyle/>
                    <a:p>
                      <a:r>
                        <a:rPr lang="en-US" sz="1600" dirty="0"/>
                        <a:t>First Name</a:t>
                      </a:r>
                    </a:p>
                  </a:txBody>
                  <a:tcPr marT="0" marB="0">
                    <a:solidFill>
                      <a:schemeClr val="bg2">
                        <a:lumMod val="85000"/>
                      </a:schemeClr>
                    </a:solidFill>
                  </a:tcPr>
                </a:tc>
                <a:tc>
                  <a:txBody>
                    <a:bodyPr/>
                    <a:lstStyle/>
                    <a:p>
                      <a:r>
                        <a:rPr lang="en-US" sz="1600" dirty="0"/>
                        <a:t>Last Name</a:t>
                      </a:r>
                    </a:p>
                  </a:txBody>
                  <a:tcPr marT="0" marB="0">
                    <a:solidFill>
                      <a:schemeClr val="bg2">
                        <a:lumMod val="85000"/>
                      </a:schemeClr>
                    </a:solidFill>
                  </a:tcPr>
                </a:tc>
                <a:extLst>
                  <a:ext uri="{0D108BD9-81ED-4DB2-BD59-A6C34878D82A}">
                    <a16:rowId xmlns:a16="http://schemas.microsoft.com/office/drawing/2014/main" val="3242723236"/>
                  </a:ext>
                </a:extLst>
              </a:tr>
              <a:tr h="231443">
                <a:tc>
                  <a:txBody>
                    <a:bodyPr/>
                    <a:lstStyle/>
                    <a:p>
                      <a:r>
                        <a:rPr lang="en-US" sz="1400" dirty="0"/>
                        <a:t>6810</a:t>
                      </a:r>
                    </a:p>
                  </a:txBody>
                  <a:tcPr marT="0" marB="0"/>
                </a:tc>
                <a:tc>
                  <a:txBody>
                    <a:bodyPr/>
                    <a:lstStyle/>
                    <a:p>
                      <a:r>
                        <a:rPr lang="en-US" sz="1600" dirty="0"/>
                        <a:t>Jennifer</a:t>
                      </a:r>
                    </a:p>
                  </a:txBody>
                  <a:tcPr marT="0" marB="0"/>
                </a:tc>
                <a:tc>
                  <a:txBody>
                    <a:bodyPr/>
                    <a:lstStyle/>
                    <a:p>
                      <a:r>
                        <a:rPr lang="en-US" sz="1600" dirty="0"/>
                        <a:t>Claggett</a:t>
                      </a:r>
                    </a:p>
                  </a:txBody>
                  <a:tcPr marT="0" marB="0"/>
                </a:tc>
                <a:extLst>
                  <a:ext uri="{0D108BD9-81ED-4DB2-BD59-A6C34878D82A}">
                    <a16:rowId xmlns:a16="http://schemas.microsoft.com/office/drawing/2014/main" val="2338649721"/>
                  </a:ext>
                </a:extLst>
              </a:tr>
              <a:tr h="231443">
                <a:tc>
                  <a:txBody>
                    <a:bodyPr/>
                    <a:lstStyle/>
                    <a:p>
                      <a:r>
                        <a:rPr lang="en-US" sz="1400" dirty="0"/>
                        <a:t>7220</a:t>
                      </a:r>
                    </a:p>
                  </a:txBody>
                  <a:tcPr marT="0" marB="0"/>
                </a:tc>
                <a:tc>
                  <a:txBody>
                    <a:bodyPr/>
                    <a:lstStyle/>
                    <a:p>
                      <a:r>
                        <a:rPr lang="en-US" sz="1600" dirty="0"/>
                        <a:t>Mahi</a:t>
                      </a:r>
                    </a:p>
                  </a:txBody>
                  <a:tcPr marT="0" marB="0"/>
                </a:tc>
                <a:tc>
                  <a:txBody>
                    <a:bodyPr/>
                    <a:lstStyle/>
                    <a:p>
                      <a:r>
                        <a:rPr lang="en-US" sz="1600" dirty="0"/>
                        <a:t>Dillon</a:t>
                      </a:r>
                    </a:p>
                  </a:txBody>
                  <a:tcPr marT="0" marB="0"/>
                </a:tc>
                <a:extLst>
                  <a:ext uri="{0D108BD9-81ED-4DB2-BD59-A6C34878D82A}">
                    <a16:rowId xmlns:a16="http://schemas.microsoft.com/office/drawing/2014/main" val="4111423750"/>
                  </a:ext>
                </a:extLst>
              </a:tr>
              <a:tr h="231443">
                <a:tc>
                  <a:txBody>
                    <a:bodyPr/>
                    <a:lstStyle/>
                    <a:p>
                      <a:r>
                        <a:rPr lang="en-US" sz="1400" dirty="0"/>
                        <a:t>…</a:t>
                      </a:r>
                    </a:p>
                  </a:txBody>
                  <a:tcPr marT="0" marB="0"/>
                </a:tc>
                <a:tc>
                  <a:txBody>
                    <a:bodyPr/>
                    <a:lstStyle/>
                    <a:p>
                      <a:r>
                        <a:rPr lang="en-US" sz="1600" dirty="0"/>
                        <a:t>…</a:t>
                      </a:r>
                    </a:p>
                  </a:txBody>
                  <a:tcPr marT="0" marB="0"/>
                </a:tc>
                <a:tc>
                  <a:txBody>
                    <a:bodyPr/>
                    <a:lstStyle/>
                    <a:p>
                      <a:r>
                        <a:rPr lang="en-US" sz="1600" dirty="0"/>
                        <a:t>…</a:t>
                      </a:r>
                    </a:p>
                  </a:txBody>
                  <a:tcPr marT="0" marB="0"/>
                </a:tc>
                <a:extLst>
                  <a:ext uri="{0D108BD9-81ED-4DB2-BD59-A6C34878D82A}">
                    <a16:rowId xmlns:a16="http://schemas.microsoft.com/office/drawing/2014/main" val="3524307739"/>
                  </a:ext>
                </a:extLst>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2275869009"/>
              </p:ext>
            </p:extLst>
          </p:nvPr>
        </p:nvGraphicFramePr>
        <p:xfrm>
          <a:off x="2513075" y="3815017"/>
          <a:ext cx="6096001" cy="1228755"/>
        </p:xfrm>
        <a:graphic>
          <a:graphicData uri="http://schemas.openxmlformats.org/drawingml/2006/table">
            <a:tbl>
              <a:tblPr firstRow="1" bandRow="1">
                <a:tableStyleId>{5940675A-B579-460E-94D1-54222C63F5DA}</a:tableStyleId>
              </a:tblPr>
              <a:tblGrid>
                <a:gridCol w="1208183">
                  <a:extLst>
                    <a:ext uri="{9D8B030D-6E8A-4147-A177-3AD203B41FA5}">
                      <a16:colId xmlns:a16="http://schemas.microsoft.com/office/drawing/2014/main" val="1226595543"/>
                    </a:ext>
                  </a:extLst>
                </a:gridCol>
                <a:gridCol w="1292519">
                  <a:extLst>
                    <a:ext uri="{9D8B030D-6E8A-4147-A177-3AD203B41FA5}">
                      <a16:colId xmlns:a16="http://schemas.microsoft.com/office/drawing/2014/main" val="3246747145"/>
                    </a:ext>
                  </a:extLst>
                </a:gridCol>
                <a:gridCol w="1730639">
                  <a:extLst>
                    <a:ext uri="{9D8B030D-6E8A-4147-A177-3AD203B41FA5}">
                      <a16:colId xmlns:a16="http://schemas.microsoft.com/office/drawing/2014/main" val="554211750"/>
                    </a:ext>
                  </a:extLst>
                </a:gridCol>
                <a:gridCol w="932330">
                  <a:extLst>
                    <a:ext uri="{9D8B030D-6E8A-4147-A177-3AD203B41FA5}">
                      <a16:colId xmlns:a16="http://schemas.microsoft.com/office/drawing/2014/main" val="2384268014"/>
                    </a:ext>
                  </a:extLst>
                </a:gridCol>
                <a:gridCol w="932330">
                  <a:extLst>
                    <a:ext uri="{9D8B030D-6E8A-4147-A177-3AD203B41FA5}">
                      <a16:colId xmlns:a16="http://schemas.microsoft.com/office/drawing/2014/main" val="3371977882"/>
                    </a:ext>
                  </a:extLst>
                </a:gridCol>
              </a:tblGrid>
              <a:tr h="183695">
                <a:tc>
                  <a:txBody>
                    <a:bodyPr/>
                    <a:lstStyle/>
                    <a:p>
                      <a:r>
                        <a:rPr lang="en-US" sz="1600" u="sng" dirty="0"/>
                        <a:t>OrderNo</a:t>
                      </a:r>
                    </a:p>
                  </a:txBody>
                  <a:tcPr marT="0" marB="0">
                    <a:solidFill>
                      <a:schemeClr val="bg2">
                        <a:lumMod val="85000"/>
                      </a:schemeClr>
                    </a:solidFill>
                  </a:tcPr>
                </a:tc>
                <a:tc>
                  <a:txBody>
                    <a:bodyPr/>
                    <a:lstStyle/>
                    <a:p>
                      <a:r>
                        <a:rPr lang="en-US" sz="1600" dirty="0"/>
                        <a:t>Date</a:t>
                      </a:r>
                    </a:p>
                  </a:txBody>
                  <a:tcPr marT="0" marB="0">
                    <a:solidFill>
                      <a:schemeClr val="bg2">
                        <a:lumMod val="85000"/>
                      </a:schemeClr>
                    </a:solidFill>
                  </a:tcPr>
                </a:tc>
                <a:tc>
                  <a:txBody>
                    <a:bodyPr/>
                    <a:lstStyle/>
                    <a:p>
                      <a:r>
                        <a:rPr lang="en-US" sz="1600" dirty="0"/>
                        <a:t>ShipTo</a:t>
                      </a:r>
                    </a:p>
                  </a:txBody>
                  <a:tcPr marT="0" marB="0">
                    <a:solidFill>
                      <a:schemeClr val="bg2">
                        <a:lumMod val="85000"/>
                      </a:schemeClr>
                    </a:solidFill>
                  </a:tcPr>
                </a:tc>
                <a:tc>
                  <a:txBody>
                    <a:bodyPr/>
                    <a:lstStyle/>
                    <a:p>
                      <a:r>
                        <a:rPr lang="en-US" sz="1600" dirty="0"/>
                        <a:t>Type</a:t>
                      </a:r>
                    </a:p>
                  </a:txBody>
                  <a:tcPr marT="0" marB="0">
                    <a:solidFill>
                      <a:schemeClr val="bg2">
                        <a:lumMod val="85000"/>
                      </a:schemeClr>
                    </a:solidFill>
                  </a:tcPr>
                </a:tc>
                <a:tc>
                  <a:txBody>
                    <a:bodyPr/>
                    <a:lstStyle/>
                    <a:p>
                      <a:r>
                        <a:rPr lang="en-US" sz="1600" dirty="0"/>
                        <a:t>CID</a:t>
                      </a:r>
                    </a:p>
                  </a:txBody>
                  <a:tcPr marT="0" marB="0">
                    <a:solidFill>
                      <a:srgbClr val="00B050"/>
                    </a:solidFill>
                  </a:tcPr>
                </a:tc>
                <a:extLst>
                  <a:ext uri="{0D108BD9-81ED-4DB2-BD59-A6C34878D82A}">
                    <a16:rowId xmlns:a16="http://schemas.microsoft.com/office/drawing/2014/main" val="3242723236"/>
                  </a:ext>
                </a:extLst>
              </a:tr>
              <a:tr h="244655">
                <a:tc>
                  <a:txBody>
                    <a:bodyPr/>
                    <a:lstStyle/>
                    <a:p>
                      <a:r>
                        <a:rPr lang="en-US" sz="1600" dirty="0"/>
                        <a:t>O-727</a:t>
                      </a:r>
                    </a:p>
                  </a:txBody>
                  <a:tcPr marT="0" marB="0"/>
                </a:tc>
                <a:tc>
                  <a:txBody>
                    <a:bodyPr/>
                    <a:lstStyle/>
                    <a:p>
                      <a:r>
                        <a:rPr lang="en-US" sz="1600" dirty="0"/>
                        <a:t>4/6/24</a:t>
                      </a:r>
                    </a:p>
                  </a:txBody>
                  <a:tcPr marT="0" marB="0"/>
                </a:tc>
                <a:tc>
                  <a:txBody>
                    <a:bodyPr/>
                    <a:lstStyle/>
                    <a:p>
                      <a:r>
                        <a:rPr lang="en-US" sz="1600" dirty="0"/>
                        <a:t>3, Maine Ave</a:t>
                      </a:r>
                    </a:p>
                  </a:txBody>
                  <a:tcPr marT="0" marB="0"/>
                </a:tc>
                <a:tc>
                  <a:txBody>
                    <a:bodyPr/>
                    <a:lstStyle/>
                    <a:p>
                      <a:r>
                        <a:rPr lang="en-US" sz="1600" dirty="0"/>
                        <a:t>Online</a:t>
                      </a:r>
                    </a:p>
                  </a:txBody>
                  <a:tcPr marT="0" marB="0"/>
                </a:tc>
                <a:tc>
                  <a:txBody>
                    <a:bodyPr/>
                    <a:lstStyle/>
                    <a:p>
                      <a:r>
                        <a:rPr lang="en-US" sz="1600" dirty="0"/>
                        <a:t>7220</a:t>
                      </a:r>
                    </a:p>
                  </a:txBody>
                  <a:tcPr marT="0" marB="0">
                    <a:solidFill>
                      <a:srgbClr val="92D050"/>
                    </a:solidFill>
                  </a:tcPr>
                </a:tc>
                <a:extLst>
                  <a:ext uri="{0D108BD9-81ED-4DB2-BD59-A6C34878D82A}">
                    <a16:rowId xmlns:a16="http://schemas.microsoft.com/office/drawing/2014/main" val="2338649721"/>
                  </a:ext>
                </a:extLst>
              </a:tr>
              <a:tr h="228600">
                <a:tc>
                  <a:txBody>
                    <a:bodyPr/>
                    <a:lstStyle/>
                    <a:p>
                      <a:r>
                        <a:rPr lang="en-US" sz="1600" dirty="0"/>
                        <a:t>O-827</a:t>
                      </a:r>
                    </a:p>
                  </a:txBody>
                  <a:tcPr marT="0" marB="0"/>
                </a:tc>
                <a:tc>
                  <a:txBody>
                    <a:bodyPr/>
                    <a:lstStyle/>
                    <a:p>
                      <a:r>
                        <a:rPr lang="en-US" sz="1600" dirty="0"/>
                        <a:t>4/7/24</a:t>
                      </a:r>
                    </a:p>
                  </a:txBody>
                  <a:tcPr marT="0" marB="0"/>
                </a:tc>
                <a:tc>
                  <a:txBody>
                    <a:bodyPr/>
                    <a:lstStyle/>
                    <a:p>
                      <a:r>
                        <a:rPr lang="en-US" sz="1600" dirty="0"/>
                        <a:t>In store</a:t>
                      </a:r>
                    </a:p>
                  </a:txBody>
                  <a:tcPr marT="0" marB="0"/>
                </a:tc>
                <a:tc>
                  <a:txBody>
                    <a:bodyPr/>
                    <a:lstStyle/>
                    <a:p>
                      <a:r>
                        <a:rPr lang="en-US" sz="1600" dirty="0"/>
                        <a:t>Store</a:t>
                      </a:r>
                    </a:p>
                  </a:txBody>
                  <a:tcPr marT="0" marB="0"/>
                </a:tc>
                <a:tc>
                  <a:txBody>
                    <a:bodyPr/>
                    <a:lstStyle/>
                    <a:p>
                      <a:r>
                        <a:rPr lang="en-US" sz="1600" dirty="0"/>
                        <a:t>6810</a:t>
                      </a:r>
                    </a:p>
                  </a:txBody>
                  <a:tcPr marT="0" marB="0">
                    <a:solidFill>
                      <a:srgbClr val="92D050"/>
                    </a:solidFill>
                  </a:tcPr>
                </a:tc>
                <a:extLst>
                  <a:ext uri="{0D108BD9-81ED-4DB2-BD59-A6C34878D82A}">
                    <a16:rowId xmlns:a16="http://schemas.microsoft.com/office/drawing/2014/main" val="4111423750"/>
                  </a:ext>
                </a:extLst>
              </a:tr>
              <a:tr h="252580">
                <a:tc>
                  <a:txBody>
                    <a:bodyPr/>
                    <a:lstStyle/>
                    <a:p>
                      <a:r>
                        <a:rPr lang="en-US" sz="1600" dirty="0"/>
                        <a:t>O-829</a:t>
                      </a:r>
                    </a:p>
                  </a:txBody>
                  <a:tcPr marT="0" marB="0"/>
                </a:tc>
                <a:tc>
                  <a:txBody>
                    <a:bodyPr/>
                    <a:lstStyle/>
                    <a:p>
                      <a:r>
                        <a:rPr lang="en-US" sz="1600" dirty="0"/>
                        <a:t>4/7/24</a:t>
                      </a:r>
                    </a:p>
                  </a:txBody>
                  <a:tcPr marT="0" marB="0"/>
                </a:tc>
                <a:tc>
                  <a:txBody>
                    <a:bodyPr/>
                    <a:lstStyle/>
                    <a:p>
                      <a:r>
                        <a:rPr lang="en-US" sz="1600" dirty="0"/>
                        <a:t>In store</a:t>
                      </a:r>
                    </a:p>
                  </a:txBody>
                  <a:tcPr marT="0" marB="0"/>
                </a:tc>
                <a:tc>
                  <a:txBody>
                    <a:bodyPr/>
                    <a:lstStyle/>
                    <a:p>
                      <a:pPr marL="0" algn="l" defTabSz="914400" rtl="0" eaLnBrk="1" latinLnBrk="0" hangingPunct="1"/>
                      <a:r>
                        <a:rPr lang="en-US" sz="1600" kern="1200" dirty="0">
                          <a:solidFill>
                            <a:schemeClr val="tx1"/>
                          </a:solidFill>
                          <a:latin typeface="+mn-lt"/>
                          <a:ea typeface="+mn-ea"/>
                          <a:cs typeface="+mn-cs"/>
                        </a:rPr>
                        <a:t>Store</a:t>
                      </a:r>
                    </a:p>
                  </a:txBody>
                  <a:tcPr marT="0" marB="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6810</a:t>
                      </a:r>
                    </a:p>
                  </a:txBody>
                  <a:tcPr marT="0" marB="0">
                    <a:solidFill>
                      <a:srgbClr val="92D050"/>
                    </a:solidFill>
                  </a:tcPr>
                </a:tc>
                <a:extLst>
                  <a:ext uri="{0D108BD9-81ED-4DB2-BD59-A6C34878D82A}">
                    <a16:rowId xmlns:a16="http://schemas.microsoft.com/office/drawing/2014/main" val="1455627281"/>
                  </a:ext>
                </a:extLst>
              </a:tr>
              <a:tr h="183695">
                <a:tc>
                  <a:txBody>
                    <a:bodyPr/>
                    <a:lstStyle/>
                    <a:p>
                      <a:r>
                        <a:rPr lang="en-US" sz="1600" dirty="0"/>
                        <a:t>…</a:t>
                      </a:r>
                    </a:p>
                  </a:txBody>
                  <a:tcPr marT="0" marB="0"/>
                </a:tc>
                <a:tc>
                  <a:txBody>
                    <a:bodyPr/>
                    <a:lstStyle/>
                    <a:p>
                      <a:r>
                        <a:rPr lang="en-US" sz="1600" dirty="0"/>
                        <a:t>…</a:t>
                      </a:r>
                    </a:p>
                  </a:txBody>
                  <a:tcPr marT="0" marB="0"/>
                </a:tc>
                <a:tc>
                  <a:txBody>
                    <a:bodyPr/>
                    <a:lstStyle/>
                    <a:p>
                      <a:r>
                        <a:rPr lang="en-US" sz="1600" dirty="0"/>
                        <a:t>…</a:t>
                      </a:r>
                    </a:p>
                  </a:txBody>
                  <a:tcPr marT="0" marB="0"/>
                </a:tc>
                <a:tc>
                  <a:txBody>
                    <a:bodyPr/>
                    <a:lstStyle/>
                    <a:p>
                      <a:r>
                        <a:rPr lang="en-US" sz="1100" dirty="0"/>
                        <a:t>…</a:t>
                      </a:r>
                    </a:p>
                  </a:txBody>
                  <a:tcPr marT="0" marB="0"/>
                </a:tc>
                <a:tc>
                  <a:txBody>
                    <a:bodyPr/>
                    <a:lstStyle/>
                    <a:p>
                      <a:r>
                        <a:rPr lang="en-US" sz="1100" dirty="0"/>
                        <a:t>…</a:t>
                      </a:r>
                    </a:p>
                  </a:txBody>
                  <a:tcPr marT="0" marB="0">
                    <a:solidFill>
                      <a:srgbClr val="92D050"/>
                    </a:solidFill>
                  </a:tcPr>
                </a:tc>
                <a:extLst>
                  <a:ext uri="{0D108BD9-81ED-4DB2-BD59-A6C34878D82A}">
                    <a16:rowId xmlns:a16="http://schemas.microsoft.com/office/drawing/2014/main" val="3445423344"/>
                  </a:ext>
                </a:extLst>
              </a:tr>
            </a:tbl>
          </a:graphicData>
        </a:graphic>
      </p:graphicFrame>
      <p:cxnSp>
        <p:nvCxnSpPr>
          <p:cNvPr id="23" name="Straight Connector 22">
            <a:extLst>
              <a:ext uri="{FF2B5EF4-FFF2-40B4-BE49-F238E27FC236}">
                <a16:creationId xmlns:a16="http://schemas.microsoft.com/office/drawing/2014/main" id="{D30F7D30-C5CE-4AB1-A272-FA7E7DE5BBF1}"/>
              </a:ext>
            </a:extLst>
          </p:cNvPr>
          <p:cNvCxnSpPr/>
          <p:nvPr/>
        </p:nvCxnSpPr>
        <p:spPr>
          <a:xfrm>
            <a:off x="8115300" y="819150"/>
            <a:ext cx="994410" cy="0"/>
          </a:xfrm>
          <a:prstGeom prst="line">
            <a:avLst/>
          </a:prstGeom>
          <a:ln>
            <a:solidFill>
              <a:srgbClr val="000066"/>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AEE2414B-BADA-473C-9AA5-3A51A59C5ABA}"/>
              </a:ext>
            </a:extLst>
          </p:cNvPr>
          <p:cNvSpPr txBox="1"/>
          <p:nvPr/>
        </p:nvSpPr>
        <p:spPr>
          <a:xfrm>
            <a:off x="275725" y="886675"/>
            <a:ext cx="3534275" cy="646331"/>
          </a:xfrm>
          <a:prstGeom prst="rect">
            <a:avLst/>
          </a:prstGeom>
          <a:noFill/>
        </p:spPr>
        <p:txBody>
          <a:bodyPr wrap="square" rtlCol="0">
            <a:spAutoFit/>
          </a:bodyPr>
          <a:lstStyle/>
          <a:p>
            <a:pPr algn="l"/>
            <a:r>
              <a:rPr lang="en-US" sz="1800" dirty="0">
                <a:solidFill>
                  <a:schemeClr val="tx1"/>
                </a:solidFill>
                <a:effectLst/>
              </a:rPr>
              <a:t>This is a one-to-many relationship</a:t>
            </a:r>
          </a:p>
        </p:txBody>
      </p:sp>
      <p:sp>
        <p:nvSpPr>
          <p:cNvPr id="26" name="Rectangle 25">
            <a:extLst>
              <a:ext uri="{FF2B5EF4-FFF2-40B4-BE49-F238E27FC236}">
                <a16:creationId xmlns:a16="http://schemas.microsoft.com/office/drawing/2014/main" id="{D4B53892-27F9-45A8-8AEA-E40F180AFF6C}"/>
              </a:ext>
            </a:extLst>
          </p:cNvPr>
          <p:cNvSpPr/>
          <p:nvPr/>
        </p:nvSpPr>
        <p:spPr>
          <a:xfrm>
            <a:off x="7684476" y="3763965"/>
            <a:ext cx="1295400" cy="130077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endParaRPr>
          </a:p>
        </p:txBody>
      </p:sp>
      <p:sp>
        <p:nvSpPr>
          <p:cNvPr id="4" name="TextBox 3">
            <a:extLst>
              <a:ext uri="{FF2B5EF4-FFF2-40B4-BE49-F238E27FC236}">
                <a16:creationId xmlns:a16="http://schemas.microsoft.com/office/drawing/2014/main" id="{E283BECA-FE37-4FED-A5E0-614D21887F85}"/>
              </a:ext>
            </a:extLst>
          </p:cNvPr>
          <p:cNvSpPr txBox="1"/>
          <p:nvPr/>
        </p:nvSpPr>
        <p:spPr>
          <a:xfrm>
            <a:off x="457200" y="2385608"/>
            <a:ext cx="915636" cy="246221"/>
          </a:xfrm>
          <a:prstGeom prst="rect">
            <a:avLst/>
          </a:prstGeom>
          <a:noFill/>
        </p:spPr>
        <p:txBody>
          <a:bodyPr wrap="none" rtlCol="0">
            <a:spAutoFit/>
          </a:bodyPr>
          <a:lstStyle/>
          <a:p>
            <a:r>
              <a:rPr lang="en-US" dirty="0">
                <a:solidFill>
                  <a:schemeClr val="tx1"/>
                </a:solidFill>
                <a:effectLst/>
              </a:rPr>
              <a:t>CUSTOMER</a:t>
            </a:r>
          </a:p>
        </p:txBody>
      </p:sp>
      <p:sp>
        <p:nvSpPr>
          <p:cNvPr id="27" name="TextBox 26">
            <a:extLst>
              <a:ext uri="{FF2B5EF4-FFF2-40B4-BE49-F238E27FC236}">
                <a16:creationId xmlns:a16="http://schemas.microsoft.com/office/drawing/2014/main" id="{7D383135-F018-4ABD-9DFF-67A4A720839C}"/>
              </a:ext>
            </a:extLst>
          </p:cNvPr>
          <p:cNvSpPr txBox="1"/>
          <p:nvPr/>
        </p:nvSpPr>
        <p:spPr>
          <a:xfrm>
            <a:off x="2402433" y="3607629"/>
            <a:ext cx="646332" cy="246221"/>
          </a:xfrm>
          <a:prstGeom prst="rect">
            <a:avLst/>
          </a:prstGeom>
          <a:noFill/>
        </p:spPr>
        <p:txBody>
          <a:bodyPr wrap="none" rtlCol="0">
            <a:spAutoFit/>
          </a:bodyPr>
          <a:lstStyle/>
          <a:p>
            <a:r>
              <a:rPr lang="en-US" dirty="0">
                <a:solidFill>
                  <a:schemeClr val="tx1"/>
                </a:solidFill>
                <a:effectLst/>
              </a:rPr>
              <a:t>ORDER</a:t>
            </a:r>
          </a:p>
        </p:txBody>
      </p:sp>
      <p:grpSp>
        <p:nvGrpSpPr>
          <p:cNvPr id="18" name="Group 17">
            <a:extLst>
              <a:ext uri="{FF2B5EF4-FFF2-40B4-BE49-F238E27FC236}">
                <a16:creationId xmlns:a16="http://schemas.microsoft.com/office/drawing/2014/main" id="{A466F791-A19F-4BAE-A1CC-BA83C119B120}"/>
              </a:ext>
            </a:extLst>
          </p:cNvPr>
          <p:cNvGrpSpPr/>
          <p:nvPr/>
        </p:nvGrpSpPr>
        <p:grpSpPr>
          <a:xfrm>
            <a:off x="6172200" y="1591225"/>
            <a:ext cx="990600" cy="294725"/>
            <a:chOff x="6172200" y="1591225"/>
            <a:chExt cx="990600" cy="294725"/>
          </a:xfrm>
        </p:grpSpPr>
        <p:cxnSp>
          <p:nvCxnSpPr>
            <p:cNvPr id="5" name="Straight Connector 4"/>
            <p:cNvCxnSpPr>
              <a:cxnSpLocks/>
            </p:cNvCxnSpPr>
            <p:nvPr/>
          </p:nvCxnSpPr>
          <p:spPr bwMode="auto">
            <a:xfrm>
              <a:off x="6172200" y="1778781"/>
              <a:ext cx="990600" cy="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AA33FD30-ACC9-4881-BE7A-5B0A930532CA}"/>
                </a:ext>
              </a:extLst>
            </p:cNvPr>
            <p:cNvCxnSpPr/>
            <p:nvPr/>
          </p:nvCxnSpPr>
          <p:spPr>
            <a:xfrm flipV="1">
              <a:off x="7010400" y="1657350"/>
              <a:ext cx="152400" cy="121431"/>
            </a:xfrm>
            <a:prstGeom prst="line">
              <a:avLst/>
            </a:prstGeom>
          </p:spPr>
          <p:style>
            <a:lnRef idx="1">
              <a:schemeClr val="accent5"/>
            </a:lnRef>
            <a:fillRef idx="0">
              <a:schemeClr val="accent5"/>
            </a:fillRef>
            <a:effectRef idx="0">
              <a:schemeClr val="accent5"/>
            </a:effectRef>
            <a:fontRef idx="minor">
              <a:schemeClr val="tx1"/>
            </a:fontRef>
          </p:style>
        </p:cxnSp>
        <p:cxnSp>
          <p:nvCxnSpPr>
            <p:cNvPr id="22" name="Straight Connector 21">
              <a:extLst>
                <a:ext uri="{FF2B5EF4-FFF2-40B4-BE49-F238E27FC236}">
                  <a16:creationId xmlns:a16="http://schemas.microsoft.com/office/drawing/2014/main" id="{0C8874B9-5347-47E4-B69C-00C3CAE81980}"/>
                </a:ext>
              </a:extLst>
            </p:cNvPr>
            <p:cNvCxnSpPr>
              <a:cxnSpLocks/>
            </p:cNvCxnSpPr>
            <p:nvPr/>
          </p:nvCxnSpPr>
          <p:spPr>
            <a:xfrm>
              <a:off x="7010400" y="1778781"/>
              <a:ext cx="152400" cy="107169"/>
            </a:xfrm>
            <a:prstGeom prst="line">
              <a:avLst/>
            </a:prstGeom>
          </p:spPr>
          <p:style>
            <a:lnRef idx="1">
              <a:schemeClr val="accent5"/>
            </a:lnRef>
            <a:fillRef idx="0">
              <a:schemeClr val="accent5"/>
            </a:fillRef>
            <a:effectRef idx="0">
              <a:schemeClr val="accent5"/>
            </a:effectRef>
            <a:fontRef idx="minor">
              <a:schemeClr val="tx1"/>
            </a:fontRef>
          </p:style>
        </p:cxnSp>
        <p:cxnSp>
          <p:nvCxnSpPr>
            <p:cNvPr id="28" name="Straight Connector 27">
              <a:extLst>
                <a:ext uri="{FF2B5EF4-FFF2-40B4-BE49-F238E27FC236}">
                  <a16:creationId xmlns:a16="http://schemas.microsoft.com/office/drawing/2014/main" id="{1BC01ABB-3770-481B-8238-93AB389D9718}"/>
                </a:ext>
              </a:extLst>
            </p:cNvPr>
            <p:cNvCxnSpPr>
              <a:cxnSpLocks/>
            </p:cNvCxnSpPr>
            <p:nvPr/>
          </p:nvCxnSpPr>
          <p:spPr>
            <a:xfrm>
              <a:off x="6270842" y="1675864"/>
              <a:ext cx="0" cy="210086"/>
            </a:xfrm>
            <a:prstGeom prst="line">
              <a:avLst/>
            </a:prstGeom>
          </p:spPr>
          <p:style>
            <a:lnRef idx="1">
              <a:schemeClr val="accent5"/>
            </a:lnRef>
            <a:fillRef idx="0">
              <a:schemeClr val="accent5"/>
            </a:fillRef>
            <a:effectRef idx="0">
              <a:schemeClr val="accent5"/>
            </a:effectRef>
            <a:fontRef idx="minor">
              <a:schemeClr val="tx1"/>
            </a:fontRef>
          </p:style>
        </p:cxnSp>
        <p:sp>
          <p:nvSpPr>
            <p:cNvPr id="29" name="TextBox 28">
              <a:extLst>
                <a:ext uri="{FF2B5EF4-FFF2-40B4-BE49-F238E27FC236}">
                  <a16:creationId xmlns:a16="http://schemas.microsoft.com/office/drawing/2014/main" id="{B5ACCD5C-9479-49A0-889D-546F018F1872}"/>
                </a:ext>
              </a:extLst>
            </p:cNvPr>
            <p:cNvSpPr txBox="1"/>
            <p:nvPr/>
          </p:nvSpPr>
          <p:spPr bwMode="auto">
            <a:xfrm>
              <a:off x="6423243" y="1591225"/>
              <a:ext cx="488514" cy="169277"/>
            </a:xfrm>
            <a:prstGeom prst="rect">
              <a:avLst/>
            </a:prstGeom>
            <a:ln>
              <a:noFill/>
              <a:headEnd/>
              <a:tailEnd/>
            </a:ln>
          </p:spPr>
          <p:style>
            <a:lnRef idx="2">
              <a:schemeClr val="dk1"/>
            </a:lnRef>
            <a:fillRef idx="1">
              <a:schemeClr val="lt1"/>
            </a:fillRef>
            <a:effectRef idx="0">
              <a:schemeClr val="dk1"/>
            </a:effectRef>
            <a:fontRef idx="minor">
              <a:schemeClr val="dk1"/>
            </a:fontRef>
          </p:style>
          <p:txBody>
            <a:bodyPr wrap="square" lIns="0" tIns="0" rIns="0" bIns="0" rtlCol="0" anchor="ctr" anchorCtr="0">
              <a:spAutoFit/>
            </a:bodyPr>
            <a:lstStyle/>
            <a:p>
              <a:pPr algn="ctr"/>
              <a:r>
                <a:rPr lang="en-US" sz="1100" dirty="0">
                  <a:solidFill>
                    <a:srgbClr val="00B050"/>
                  </a:solidFill>
                  <a:effectLst/>
                </a:rPr>
                <a:t>places</a:t>
              </a:r>
            </a:p>
          </p:txBody>
        </p:sp>
      </p:grpSp>
      <p:grpSp>
        <p:nvGrpSpPr>
          <p:cNvPr id="16" name="Group 15">
            <a:extLst>
              <a:ext uri="{FF2B5EF4-FFF2-40B4-BE49-F238E27FC236}">
                <a16:creationId xmlns:a16="http://schemas.microsoft.com/office/drawing/2014/main" id="{23DCB7D4-ABAD-424E-9CA2-64A5907C9C95}"/>
              </a:ext>
            </a:extLst>
          </p:cNvPr>
          <p:cNvGrpSpPr/>
          <p:nvPr/>
        </p:nvGrpSpPr>
        <p:grpSpPr>
          <a:xfrm>
            <a:off x="3867834" y="2604652"/>
            <a:ext cx="780366" cy="991253"/>
            <a:chOff x="3867834" y="2604652"/>
            <a:chExt cx="780366" cy="991253"/>
          </a:xfrm>
        </p:grpSpPr>
        <p:sp>
          <p:nvSpPr>
            <p:cNvPr id="6" name="Rectangle 5">
              <a:extLst>
                <a:ext uri="{FF2B5EF4-FFF2-40B4-BE49-F238E27FC236}">
                  <a16:creationId xmlns:a16="http://schemas.microsoft.com/office/drawing/2014/main" id="{B5DA48E0-C40C-4764-82B7-C0EEE5873AA5}"/>
                </a:ext>
              </a:extLst>
            </p:cNvPr>
            <p:cNvSpPr/>
            <p:nvPr/>
          </p:nvSpPr>
          <p:spPr>
            <a:xfrm>
              <a:off x="3867834" y="2604652"/>
              <a:ext cx="780366" cy="991253"/>
            </a:xfrm>
            <a:prstGeom prst="rect">
              <a:avLst/>
            </a:prstGeom>
            <a:noFill/>
            <a:ln>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endParaRPr>
            </a:p>
          </p:txBody>
        </p:sp>
        <p:cxnSp>
          <p:nvCxnSpPr>
            <p:cNvPr id="12" name="Straight Connector 11">
              <a:extLst>
                <a:ext uri="{FF2B5EF4-FFF2-40B4-BE49-F238E27FC236}">
                  <a16:creationId xmlns:a16="http://schemas.microsoft.com/office/drawing/2014/main" id="{7EE54B7A-E849-4BE0-8D7D-6B592CA9099A}"/>
                </a:ext>
              </a:extLst>
            </p:cNvPr>
            <p:cNvCxnSpPr/>
            <p:nvPr/>
          </p:nvCxnSpPr>
          <p:spPr>
            <a:xfrm>
              <a:off x="3886200" y="2850873"/>
              <a:ext cx="762000"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DABFBFC5-AF21-44C4-8F3E-4C501057BF46}"/>
                </a:ext>
              </a:extLst>
            </p:cNvPr>
            <p:cNvCxnSpPr/>
            <p:nvPr/>
          </p:nvCxnSpPr>
          <p:spPr>
            <a:xfrm>
              <a:off x="3886200" y="3107098"/>
              <a:ext cx="762000"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785BA81-B7A8-4FF1-B0DE-3F44DDC8A145}"/>
                </a:ext>
              </a:extLst>
            </p:cNvPr>
            <p:cNvCxnSpPr/>
            <p:nvPr/>
          </p:nvCxnSpPr>
          <p:spPr>
            <a:xfrm>
              <a:off x="3886200" y="3345474"/>
              <a:ext cx="762000"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33" name="Rectangle 32">
            <a:extLst>
              <a:ext uri="{FF2B5EF4-FFF2-40B4-BE49-F238E27FC236}">
                <a16:creationId xmlns:a16="http://schemas.microsoft.com/office/drawing/2014/main" id="{26A2004A-A7E5-4756-B25B-F975C14F5A13}"/>
              </a:ext>
            </a:extLst>
          </p:cNvPr>
          <p:cNvSpPr/>
          <p:nvPr/>
        </p:nvSpPr>
        <p:spPr>
          <a:xfrm>
            <a:off x="7725117" y="3815017"/>
            <a:ext cx="780366" cy="1228755"/>
          </a:xfrm>
          <a:prstGeom prst="rect">
            <a:avLst/>
          </a:prstGeom>
          <a:noFill/>
          <a:ln>
            <a:solidFill>
              <a:schemeClr val="tx1">
                <a:lumMod val="50000"/>
                <a:lumOff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endParaRPr>
          </a:p>
        </p:txBody>
      </p:sp>
      <p:cxnSp>
        <p:nvCxnSpPr>
          <p:cNvPr id="34" name="Straight Connector 33">
            <a:extLst>
              <a:ext uri="{FF2B5EF4-FFF2-40B4-BE49-F238E27FC236}">
                <a16:creationId xmlns:a16="http://schemas.microsoft.com/office/drawing/2014/main" id="{1625A818-0B40-457B-B27F-36E2C91177D2}"/>
              </a:ext>
            </a:extLst>
          </p:cNvPr>
          <p:cNvCxnSpPr>
            <a:cxnSpLocks/>
          </p:cNvCxnSpPr>
          <p:nvPr/>
        </p:nvCxnSpPr>
        <p:spPr>
          <a:xfrm>
            <a:off x="7743483" y="4061238"/>
            <a:ext cx="762000"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9D5386B9-9298-4B78-9EE1-5D9563E3AE9E}"/>
              </a:ext>
            </a:extLst>
          </p:cNvPr>
          <p:cNvCxnSpPr>
            <a:cxnSpLocks/>
          </p:cNvCxnSpPr>
          <p:nvPr/>
        </p:nvCxnSpPr>
        <p:spPr>
          <a:xfrm>
            <a:off x="7743483" y="4317463"/>
            <a:ext cx="762000"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27680C8-827B-4ADD-933C-2FCB6C22BA75}"/>
              </a:ext>
            </a:extLst>
          </p:cNvPr>
          <p:cNvCxnSpPr>
            <a:cxnSpLocks/>
          </p:cNvCxnSpPr>
          <p:nvPr/>
        </p:nvCxnSpPr>
        <p:spPr>
          <a:xfrm>
            <a:off x="7743483" y="4555839"/>
            <a:ext cx="762000"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1D815C80-B978-4DFD-9E53-DFA3476A9973}"/>
              </a:ext>
            </a:extLst>
          </p:cNvPr>
          <p:cNvCxnSpPr>
            <a:cxnSpLocks/>
          </p:cNvCxnSpPr>
          <p:nvPr/>
        </p:nvCxnSpPr>
        <p:spPr>
          <a:xfrm>
            <a:off x="7741136" y="4795222"/>
            <a:ext cx="762000"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1224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fade">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xit" presetSubtype="0" fill="hold" grpId="0" nodeType="clickEffect">
                                  <p:stCondLst>
                                    <p:cond delay="0"/>
                                  </p:stCondLst>
                                  <p:childTnLst>
                                    <p:animEffect transition="out" filter="fade">
                                      <p:cBhvr>
                                        <p:cTn id="16" dur="500"/>
                                        <p:tgtEl>
                                          <p:spTgt spid="26"/>
                                        </p:tgtEl>
                                      </p:cBhvr>
                                    </p:animEffect>
                                    <p:set>
                                      <p:cBhvr>
                                        <p:cTn id="17" dur="1" fill="hold">
                                          <p:stCondLst>
                                            <p:cond delay="499"/>
                                          </p:stCondLst>
                                        </p:cTn>
                                        <p:tgtEl>
                                          <p:spTgt spid="26"/>
                                        </p:tgtEl>
                                        <p:attrNameLst>
                                          <p:attrName>style.visibility</p:attrName>
                                        </p:attrNameLst>
                                      </p:cBhvr>
                                      <p:to>
                                        <p:strVal val="hidden"/>
                                      </p:to>
                                    </p:se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24" grpId="0"/>
      <p:bldP spid="2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44C59B-5D9A-4FA6-B017-2D29ADAFE6C7}"/>
              </a:ext>
            </a:extLst>
          </p:cNvPr>
          <p:cNvSpPr>
            <a:spLocks noGrp="1"/>
          </p:cNvSpPr>
          <p:nvPr>
            <p:ph type="title"/>
          </p:nvPr>
        </p:nvSpPr>
        <p:spPr>
          <a:xfrm>
            <a:off x="304800" y="334058"/>
            <a:ext cx="8763000" cy="1219200"/>
          </a:xfrm>
        </p:spPr>
        <p:txBody>
          <a:bodyPr/>
          <a:lstStyle/>
          <a:p>
            <a:r>
              <a:rPr lang="en-US" sz="4000" dirty="0">
                <a:solidFill>
                  <a:srgbClr val="FF6600"/>
                </a:solidFill>
              </a:rPr>
              <a:t>Rule for one-to-many relationships:</a:t>
            </a:r>
            <a:br>
              <a:rPr lang="en-US" sz="4000" dirty="0">
                <a:solidFill>
                  <a:srgbClr val="FF6600"/>
                </a:solidFill>
              </a:rPr>
            </a:br>
            <a:r>
              <a:rPr lang="en-US" sz="4000" dirty="0">
                <a:solidFill>
                  <a:srgbClr val="FF6600"/>
                </a:solidFill>
              </a:rPr>
              <a:t>copy the PK of the ‘one’ side as a FK on the ‘many’ side.</a:t>
            </a:r>
          </a:p>
        </p:txBody>
      </p:sp>
      <p:sp>
        <p:nvSpPr>
          <p:cNvPr id="3" name="Slide Number Placeholder 2">
            <a:extLst>
              <a:ext uri="{FF2B5EF4-FFF2-40B4-BE49-F238E27FC236}">
                <a16:creationId xmlns:a16="http://schemas.microsoft.com/office/drawing/2014/main" id="{046EB5A6-5C6B-4786-9584-B6BC594A8A40}"/>
              </a:ext>
            </a:extLst>
          </p:cNvPr>
          <p:cNvSpPr>
            <a:spLocks noGrp="1"/>
          </p:cNvSpPr>
          <p:nvPr>
            <p:ph type="sldNum" sz="quarter" idx="4"/>
          </p:nvPr>
        </p:nvSpPr>
        <p:spPr/>
        <p:txBody>
          <a:bodyPr/>
          <a:lstStyle/>
          <a:p>
            <a:fld id="{ED4E8DE7-8107-485D-819E-7A652D98D056}" type="slidenum">
              <a:rPr lang="en-US" smtClean="0"/>
              <a:pPr/>
              <a:t>17</a:t>
            </a:fld>
            <a:endParaRPr lang="en-US" dirty="0"/>
          </a:p>
        </p:txBody>
      </p:sp>
      <p:sp>
        <p:nvSpPr>
          <p:cNvPr id="15" name="Text Placeholder 14">
            <a:extLst>
              <a:ext uri="{FF2B5EF4-FFF2-40B4-BE49-F238E27FC236}">
                <a16:creationId xmlns:a16="http://schemas.microsoft.com/office/drawing/2014/main" id="{CEA165E8-EAD6-43D4-9D8A-997011C81C01}"/>
              </a:ext>
            </a:extLst>
          </p:cNvPr>
          <p:cNvSpPr>
            <a:spLocks noGrp="1"/>
          </p:cNvSpPr>
          <p:nvPr>
            <p:ph type="body" sz="quarter" idx="4294967295"/>
          </p:nvPr>
        </p:nvSpPr>
        <p:spPr>
          <a:xfrm>
            <a:off x="228600" y="2222500"/>
            <a:ext cx="5714999" cy="2840038"/>
          </a:xfrm>
        </p:spPr>
        <p:txBody>
          <a:bodyPr>
            <a:normAutofit fontScale="92500" lnSpcReduction="10000"/>
          </a:bodyPr>
          <a:lstStyle/>
          <a:p>
            <a:endParaRPr lang="en-US" sz="2400" dirty="0"/>
          </a:p>
          <a:p>
            <a:endParaRPr lang="en-US" sz="2400" dirty="0"/>
          </a:p>
          <a:p>
            <a:endParaRPr lang="en-US" sz="2400" dirty="0"/>
          </a:p>
          <a:p>
            <a:endParaRPr lang="en-US" sz="2400" dirty="0"/>
          </a:p>
          <a:p>
            <a:endParaRPr lang="en-US" sz="2400" dirty="0">
              <a:solidFill>
                <a:srgbClr val="FF6600"/>
              </a:solidFill>
            </a:endParaRPr>
          </a:p>
          <a:p>
            <a:endParaRPr lang="en-US" sz="2400" dirty="0">
              <a:solidFill>
                <a:srgbClr val="FF6600"/>
              </a:solidFill>
            </a:endParaRPr>
          </a:p>
          <a:p>
            <a:pPr marL="0" indent="0">
              <a:buNone/>
            </a:pPr>
            <a:r>
              <a:rPr lang="en-US" sz="1200" dirty="0"/>
              <a:t>It is a good idea to use for the FK the same name used for the PK in the other table, but it is not necessary: the DBMS can be instructed to do translations. For example we could have called it “CustNo” inside Order.</a:t>
            </a:r>
          </a:p>
          <a:p>
            <a:endParaRPr lang="en-US" sz="2400" dirty="0"/>
          </a:p>
        </p:txBody>
      </p:sp>
      <p:sp>
        <p:nvSpPr>
          <p:cNvPr id="8" name="Rectangle 7">
            <a:extLst>
              <a:ext uri="{FF2B5EF4-FFF2-40B4-BE49-F238E27FC236}">
                <a16:creationId xmlns:a16="http://schemas.microsoft.com/office/drawing/2014/main" id="{9DEB79B2-8682-464D-A668-0464485D48E4}"/>
              </a:ext>
            </a:extLst>
          </p:cNvPr>
          <p:cNvSpPr/>
          <p:nvPr/>
        </p:nvSpPr>
        <p:spPr>
          <a:xfrm>
            <a:off x="2667000" y="2874793"/>
            <a:ext cx="1905000" cy="975360"/>
          </a:xfrm>
          <a:prstGeom prst="rect">
            <a:avLst/>
          </a:prstGeom>
        </p:spPr>
        <p:style>
          <a:lnRef idx="2">
            <a:schemeClr val="dk1"/>
          </a:lnRef>
          <a:fillRef idx="1">
            <a:schemeClr val="lt1"/>
          </a:fillRef>
          <a:effectRef idx="0">
            <a:schemeClr val="dk1"/>
          </a:effectRef>
          <a:fontRef idx="minor">
            <a:schemeClr val="dk1"/>
          </a:fontRef>
        </p:style>
        <p:txBody>
          <a:bodyPr wrap="square" rtlCol="0" anchor="ctr">
            <a:noAutofit/>
          </a:bodyPr>
          <a:lstStyle/>
          <a:p>
            <a:pPr algn="ctr"/>
            <a:r>
              <a:rPr lang="en-US" sz="1400" dirty="0">
                <a:solidFill>
                  <a:schemeClr val="tx1"/>
                </a:solidFill>
                <a:effectLst/>
              </a:rPr>
              <a:t>(PK) CID</a:t>
            </a:r>
          </a:p>
          <a:p>
            <a:pPr algn="ctr"/>
            <a:r>
              <a:rPr lang="en-US" sz="1400" dirty="0">
                <a:solidFill>
                  <a:schemeClr val="tx1"/>
                </a:solidFill>
                <a:effectLst/>
                <a:latin typeface="+mn-lt"/>
              </a:rPr>
              <a:t>First Name</a:t>
            </a:r>
          </a:p>
          <a:p>
            <a:pPr algn="ctr"/>
            <a:r>
              <a:rPr lang="en-US" sz="1400" dirty="0">
                <a:solidFill>
                  <a:schemeClr val="tx1"/>
                </a:solidFill>
                <a:effectLst/>
              </a:rPr>
              <a:t>Last Name</a:t>
            </a:r>
          </a:p>
          <a:p>
            <a:pPr algn="ctr"/>
            <a:endParaRPr lang="en-US" sz="1400" dirty="0">
              <a:solidFill>
                <a:schemeClr val="tx1"/>
              </a:solidFill>
              <a:effectLst/>
              <a:latin typeface="+mn-lt"/>
            </a:endParaRPr>
          </a:p>
        </p:txBody>
      </p:sp>
      <p:sp>
        <p:nvSpPr>
          <p:cNvPr id="9" name="Rectangle 8">
            <a:extLst>
              <a:ext uri="{FF2B5EF4-FFF2-40B4-BE49-F238E27FC236}">
                <a16:creationId xmlns:a16="http://schemas.microsoft.com/office/drawing/2014/main" id="{83DD006A-8451-41F3-B867-ACCD1EB0BA11}"/>
              </a:ext>
            </a:extLst>
          </p:cNvPr>
          <p:cNvSpPr/>
          <p:nvPr/>
        </p:nvSpPr>
        <p:spPr>
          <a:xfrm>
            <a:off x="2667000" y="2495550"/>
            <a:ext cx="1905000" cy="381000"/>
          </a:xfrm>
          <a:prstGeom prst="rect">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nchor="ctr">
            <a:noAutofit/>
          </a:bodyPr>
          <a:lstStyle/>
          <a:p>
            <a:pPr algn="ctr"/>
            <a:r>
              <a:rPr lang="en-US" sz="2400" cap="all" dirty="0">
                <a:solidFill>
                  <a:schemeClr val="tx1"/>
                </a:solidFill>
                <a:effectLst/>
                <a:latin typeface="+mn-lt"/>
              </a:rPr>
              <a:t>CUSTOMER</a:t>
            </a:r>
          </a:p>
        </p:txBody>
      </p:sp>
      <p:sp>
        <p:nvSpPr>
          <p:cNvPr id="10" name="Rectangle 9">
            <a:extLst>
              <a:ext uri="{FF2B5EF4-FFF2-40B4-BE49-F238E27FC236}">
                <a16:creationId xmlns:a16="http://schemas.microsoft.com/office/drawing/2014/main" id="{71F0461A-F495-4F31-AAF0-599FB7870E1E}"/>
              </a:ext>
            </a:extLst>
          </p:cNvPr>
          <p:cNvSpPr/>
          <p:nvPr/>
        </p:nvSpPr>
        <p:spPr>
          <a:xfrm>
            <a:off x="5562600" y="3027194"/>
            <a:ext cx="1905000" cy="1143000"/>
          </a:xfrm>
          <a:prstGeom prst="rect">
            <a:avLst/>
          </a:prstGeom>
        </p:spPr>
        <p:style>
          <a:lnRef idx="2">
            <a:schemeClr val="dk1"/>
          </a:lnRef>
          <a:fillRef idx="1">
            <a:schemeClr val="lt1"/>
          </a:fillRef>
          <a:effectRef idx="0">
            <a:schemeClr val="dk1"/>
          </a:effectRef>
          <a:fontRef idx="minor">
            <a:schemeClr val="dk1"/>
          </a:fontRef>
        </p:style>
        <p:txBody>
          <a:bodyPr wrap="square" rtlCol="0" anchor="t">
            <a:noAutofit/>
          </a:bodyPr>
          <a:lstStyle/>
          <a:p>
            <a:pPr algn="ctr"/>
            <a:r>
              <a:rPr lang="en-US" sz="1400" dirty="0">
                <a:solidFill>
                  <a:schemeClr val="tx1"/>
                </a:solidFill>
                <a:effectLst/>
              </a:rPr>
              <a:t>(PK) OrderNo</a:t>
            </a:r>
            <a:br>
              <a:rPr lang="en-US" sz="1400" dirty="0">
                <a:solidFill>
                  <a:schemeClr val="tx1"/>
                </a:solidFill>
                <a:effectLst/>
              </a:rPr>
            </a:br>
            <a:r>
              <a:rPr lang="en-US" sz="1400" dirty="0">
                <a:solidFill>
                  <a:schemeClr val="tx1"/>
                </a:solidFill>
                <a:effectLst/>
              </a:rPr>
              <a:t>Date</a:t>
            </a:r>
          </a:p>
          <a:p>
            <a:pPr algn="ctr"/>
            <a:r>
              <a:rPr lang="en-US" sz="1400" dirty="0">
                <a:solidFill>
                  <a:schemeClr val="tx1"/>
                </a:solidFill>
                <a:effectLst/>
                <a:latin typeface="+mn-lt"/>
              </a:rPr>
              <a:t>ShipTo</a:t>
            </a:r>
          </a:p>
          <a:p>
            <a:pPr algn="ctr"/>
            <a:r>
              <a:rPr lang="en-US" sz="1400" dirty="0">
                <a:solidFill>
                  <a:schemeClr val="tx1"/>
                </a:solidFill>
                <a:effectLst/>
              </a:rPr>
              <a:t>Type</a:t>
            </a:r>
            <a:endParaRPr lang="en-US" sz="1400" dirty="0">
              <a:solidFill>
                <a:schemeClr val="tx1"/>
              </a:solidFill>
              <a:effectLst/>
              <a:latin typeface="+mn-lt"/>
            </a:endParaRPr>
          </a:p>
        </p:txBody>
      </p:sp>
      <p:sp>
        <p:nvSpPr>
          <p:cNvPr id="11" name="Rectangle 10">
            <a:extLst>
              <a:ext uri="{FF2B5EF4-FFF2-40B4-BE49-F238E27FC236}">
                <a16:creationId xmlns:a16="http://schemas.microsoft.com/office/drawing/2014/main" id="{CDC52ADF-A385-4C5F-B546-5639A74ED9AA}"/>
              </a:ext>
            </a:extLst>
          </p:cNvPr>
          <p:cNvSpPr/>
          <p:nvPr/>
        </p:nvSpPr>
        <p:spPr>
          <a:xfrm>
            <a:off x="5562600" y="2652738"/>
            <a:ext cx="1905000" cy="381000"/>
          </a:xfrm>
          <a:prstGeom prst="rect">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nchor="ctr">
            <a:noAutofit/>
          </a:bodyPr>
          <a:lstStyle/>
          <a:p>
            <a:pPr algn="ctr"/>
            <a:r>
              <a:rPr lang="en-US" sz="2400" cap="all" dirty="0">
                <a:solidFill>
                  <a:schemeClr val="tx1"/>
                </a:solidFill>
                <a:effectLst/>
                <a:latin typeface="+mn-lt"/>
              </a:rPr>
              <a:t>ORDER</a:t>
            </a:r>
          </a:p>
        </p:txBody>
      </p:sp>
      <p:sp>
        <p:nvSpPr>
          <p:cNvPr id="12" name="TextBox 11">
            <a:extLst>
              <a:ext uri="{FF2B5EF4-FFF2-40B4-BE49-F238E27FC236}">
                <a16:creationId xmlns:a16="http://schemas.microsoft.com/office/drawing/2014/main" id="{036CEC98-2887-4DD7-9A14-68BE3BEABC66}"/>
              </a:ext>
            </a:extLst>
          </p:cNvPr>
          <p:cNvSpPr txBox="1"/>
          <p:nvPr/>
        </p:nvSpPr>
        <p:spPr bwMode="auto">
          <a:xfrm>
            <a:off x="5905500" y="3930798"/>
            <a:ext cx="1219200" cy="215444"/>
          </a:xfrm>
          <a:prstGeom prst="rect">
            <a:avLst/>
          </a:prstGeom>
          <a:ln>
            <a:noFill/>
            <a:headEnd/>
            <a:tailEnd/>
          </a:ln>
        </p:spPr>
        <p:style>
          <a:lnRef idx="2">
            <a:schemeClr val="dk1"/>
          </a:lnRef>
          <a:fillRef idx="1">
            <a:schemeClr val="lt1"/>
          </a:fillRef>
          <a:effectRef idx="0">
            <a:schemeClr val="dk1"/>
          </a:effectRef>
          <a:fontRef idx="minor">
            <a:schemeClr val="dk1"/>
          </a:fontRef>
        </p:style>
        <p:txBody>
          <a:bodyPr wrap="square" lIns="0" tIns="0" rIns="0" bIns="0" rtlCol="0" anchor="ctr" anchorCtr="0">
            <a:spAutoFit/>
          </a:bodyPr>
          <a:lstStyle/>
          <a:p>
            <a:pPr algn="ctr"/>
            <a:r>
              <a:rPr lang="en-US" sz="1400" b="1" dirty="0">
                <a:solidFill>
                  <a:srgbClr val="00B050"/>
                </a:solidFill>
                <a:effectLst/>
              </a:rPr>
              <a:t>(FK) CID</a:t>
            </a:r>
          </a:p>
        </p:txBody>
      </p:sp>
      <p:grpSp>
        <p:nvGrpSpPr>
          <p:cNvPr id="13" name="Group 12">
            <a:extLst>
              <a:ext uri="{FF2B5EF4-FFF2-40B4-BE49-F238E27FC236}">
                <a16:creationId xmlns:a16="http://schemas.microsoft.com/office/drawing/2014/main" id="{259B0D9E-010F-444C-B9F1-298B4D62261A}"/>
              </a:ext>
            </a:extLst>
          </p:cNvPr>
          <p:cNvGrpSpPr/>
          <p:nvPr/>
        </p:nvGrpSpPr>
        <p:grpSpPr>
          <a:xfrm>
            <a:off x="4572000" y="3189668"/>
            <a:ext cx="990600" cy="294725"/>
            <a:chOff x="6172200" y="1591225"/>
            <a:chExt cx="990600" cy="294725"/>
          </a:xfrm>
        </p:grpSpPr>
        <p:cxnSp>
          <p:nvCxnSpPr>
            <p:cNvPr id="14" name="Straight Connector 13">
              <a:extLst>
                <a:ext uri="{FF2B5EF4-FFF2-40B4-BE49-F238E27FC236}">
                  <a16:creationId xmlns:a16="http://schemas.microsoft.com/office/drawing/2014/main" id="{9609011B-F567-4713-97BB-AD5DC8C95FA6}"/>
                </a:ext>
              </a:extLst>
            </p:cNvPr>
            <p:cNvCxnSpPr>
              <a:cxnSpLocks/>
            </p:cNvCxnSpPr>
            <p:nvPr/>
          </p:nvCxnSpPr>
          <p:spPr bwMode="auto">
            <a:xfrm>
              <a:off x="6172200" y="1778781"/>
              <a:ext cx="990600" cy="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7" name="Straight Connector 16">
              <a:extLst>
                <a:ext uri="{FF2B5EF4-FFF2-40B4-BE49-F238E27FC236}">
                  <a16:creationId xmlns:a16="http://schemas.microsoft.com/office/drawing/2014/main" id="{5EE23AFA-0735-4416-B007-7EB0632D7654}"/>
                </a:ext>
              </a:extLst>
            </p:cNvPr>
            <p:cNvCxnSpPr/>
            <p:nvPr/>
          </p:nvCxnSpPr>
          <p:spPr>
            <a:xfrm flipV="1">
              <a:off x="7010400" y="1657350"/>
              <a:ext cx="152400" cy="121431"/>
            </a:xfrm>
            <a:prstGeom prst="line">
              <a:avLst/>
            </a:prstGeom>
          </p:spPr>
          <p:style>
            <a:lnRef idx="1">
              <a:schemeClr val="accent5"/>
            </a:lnRef>
            <a:fillRef idx="0">
              <a:schemeClr val="accent5"/>
            </a:fillRef>
            <a:effectRef idx="0">
              <a:schemeClr val="accent5"/>
            </a:effectRef>
            <a:fontRef idx="minor">
              <a:schemeClr val="tx1"/>
            </a:fontRef>
          </p:style>
        </p:cxnSp>
        <p:cxnSp>
          <p:nvCxnSpPr>
            <p:cNvPr id="18" name="Straight Connector 17">
              <a:extLst>
                <a:ext uri="{FF2B5EF4-FFF2-40B4-BE49-F238E27FC236}">
                  <a16:creationId xmlns:a16="http://schemas.microsoft.com/office/drawing/2014/main" id="{369BBA9C-4F1E-4011-B784-9D4F0263E7B5}"/>
                </a:ext>
              </a:extLst>
            </p:cNvPr>
            <p:cNvCxnSpPr>
              <a:cxnSpLocks/>
            </p:cNvCxnSpPr>
            <p:nvPr/>
          </p:nvCxnSpPr>
          <p:spPr>
            <a:xfrm>
              <a:off x="7010400" y="1778781"/>
              <a:ext cx="152400" cy="107169"/>
            </a:xfrm>
            <a:prstGeom prst="line">
              <a:avLst/>
            </a:prstGeom>
          </p:spPr>
          <p:style>
            <a:lnRef idx="1">
              <a:schemeClr val="accent5"/>
            </a:lnRef>
            <a:fillRef idx="0">
              <a:schemeClr val="accent5"/>
            </a:fillRef>
            <a:effectRef idx="0">
              <a:schemeClr val="accent5"/>
            </a:effectRef>
            <a:fontRef idx="minor">
              <a:schemeClr val="tx1"/>
            </a:fontRef>
          </p:style>
        </p:cxnSp>
        <p:cxnSp>
          <p:nvCxnSpPr>
            <p:cNvPr id="19" name="Straight Connector 18">
              <a:extLst>
                <a:ext uri="{FF2B5EF4-FFF2-40B4-BE49-F238E27FC236}">
                  <a16:creationId xmlns:a16="http://schemas.microsoft.com/office/drawing/2014/main" id="{8122DEB0-F27D-4DB2-967C-A1659DA3E0F2}"/>
                </a:ext>
              </a:extLst>
            </p:cNvPr>
            <p:cNvCxnSpPr>
              <a:cxnSpLocks/>
            </p:cNvCxnSpPr>
            <p:nvPr/>
          </p:nvCxnSpPr>
          <p:spPr>
            <a:xfrm>
              <a:off x="6270842" y="1675864"/>
              <a:ext cx="0" cy="210086"/>
            </a:xfrm>
            <a:prstGeom prst="line">
              <a:avLst/>
            </a:prstGeom>
          </p:spPr>
          <p:style>
            <a:lnRef idx="1">
              <a:schemeClr val="accent5"/>
            </a:lnRef>
            <a:fillRef idx="0">
              <a:schemeClr val="accent5"/>
            </a:fillRef>
            <a:effectRef idx="0">
              <a:schemeClr val="accent5"/>
            </a:effectRef>
            <a:fontRef idx="minor">
              <a:schemeClr val="tx1"/>
            </a:fontRef>
          </p:style>
        </p:cxnSp>
        <p:sp>
          <p:nvSpPr>
            <p:cNvPr id="20" name="TextBox 19">
              <a:extLst>
                <a:ext uri="{FF2B5EF4-FFF2-40B4-BE49-F238E27FC236}">
                  <a16:creationId xmlns:a16="http://schemas.microsoft.com/office/drawing/2014/main" id="{F991C007-224C-4262-B6B8-6A3A43F54468}"/>
                </a:ext>
              </a:extLst>
            </p:cNvPr>
            <p:cNvSpPr txBox="1"/>
            <p:nvPr/>
          </p:nvSpPr>
          <p:spPr bwMode="auto">
            <a:xfrm>
              <a:off x="6423243" y="1591225"/>
              <a:ext cx="488514" cy="169277"/>
            </a:xfrm>
            <a:prstGeom prst="rect">
              <a:avLst/>
            </a:prstGeom>
            <a:ln>
              <a:noFill/>
              <a:headEnd/>
              <a:tailEnd/>
            </a:ln>
          </p:spPr>
          <p:style>
            <a:lnRef idx="2">
              <a:schemeClr val="dk1"/>
            </a:lnRef>
            <a:fillRef idx="1">
              <a:schemeClr val="lt1"/>
            </a:fillRef>
            <a:effectRef idx="0">
              <a:schemeClr val="dk1"/>
            </a:effectRef>
            <a:fontRef idx="minor">
              <a:schemeClr val="dk1"/>
            </a:fontRef>
          </p:style>
          <p:txBody>
            <a:bodyPr wrap="square" lIns="0" tIns="0" rIns="0" bIns="0" rtlCol="0" anchor="ctr" anchorCtr="0">
              <a:spAutoFit/>
            </a:bodyPr>
            <a:lstStyle/>
            <a:p>
              <a:pPr algn="ctr"/>
              <a:r>
                <a:rPr lang="en-US" sz="1100" dirty="0">
                  <a:solidFill>
                    <a:schemeClr val="tx1"/>
                  </a:solidFill>
                  <a:effectLst/>
                </a:rPr>
                <a:t>places</a:t>
              </a:r>
            </a:p>
          </p:txBody>
        </p:sp>
      </p:grpSp>
      <p:cxnSp>
        <p:nvCxnSpPr>
          <p:cNvPr id="7" name="Straight Connector 6">
            <a:extLst>
              <a:ext uri="{FF2B5EF4-FFF2-40B4-BE49-F238E27FC236}">
                <a16:creationId xmlns:a16="http://schemas.microsoft.com/office/drawing/2014/main" id="{7ABE0318-7111-40D9-BEE9-38812DEB4370}"/>
              </a:ext>
            </a:extLst>
          </p:cNvPr>
          <p:cNvCxnSpPr/>
          <p:nvPr/>
        </p:nvCxnSpPr>
        <p:spPr>
          <a:xfrm>
            <a:off x="304800" y="2038350"/>
            <a:ext cx="8785443"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8AAE9D74-5789-0EAF-90A7-41B7BA5A7537}"/>
              </a:ext>
            </a:extLst>
          </p:cNvPr>
          <p:cNvSpPr txBox="1"/>
          <p:nvPr/>
        </p:nvSpPr>
        <p:spPr>
          <a:xfrm>
            <a:off x="3657600" y="2219220"/>
            <a:ext cx="1252266" cy="276999"/>
          </a:xfrm>
          <a:prstGeom prst="rect">
            <a:avLst/>
          </a:prstGeom>
          <a:noFill/>
        </p:spPr>
        <p:txBody>
          <a:bodyPr wrap="none" rtlCol="0">
            <a:spAutoFit/>
          </a:bodyPr>
          <a:lstStyle/>
          <a:p>
            <a:pPr algn="l"/>
            <a:r>
              <a:rPr lang="en-US" sz="1200" dirty="0">
                <a:solidFill>
                  <a:srgbClr val="1A5085"/>
                </a:solidFill>
                <a:effectLst/>
              </a:rPr>
              <a:t>The ‘one’ side</a:t>
            </a:r>
          </a:p>
        </p:txBody>
      </p:sp>
      <p:sp>
        <p:nvSpPr>
          <p:cNvPr id="5" name="TextBox 4">
            <a:extLst>
              <a:ext uri="{FF2B5EF4-FFF2-40B4-BE49-F238E27FC236}">
                <a16:creationId xmlns:a16="http://schemas.microsoft.com/office/drawing/2014/main" id="{8221AAC4-CC33-9592-8F2A-F6BD230EB867}"/>
              </a:ext>
            </a:extLst>
          </p:cNvPr>
          <p:cNvSpPr txBox="1"/>
          <p:nvPr/>
        </p:nvSpPr>
        <p:spPr>
          <a:xfrm>
            <a:off x="5241135" y="2361044"/>
            <a:ext cx="1399870" cy="276999"/>
          </a:xfrm>
          <a:prstGeom prst="rect">
            <a:avLst/>
          </a:prstGeom>
          <a:noFill/>
        </p:spPr>
        <p:txBody>
          <a:bodyPr wrap="none" rtlCol="0">
            <a:spAutoFit/>
          </a:bodyPr>
          <a:lstStyle/>
          <a:p>
            <a:pPr algn="l"/>
            <a:r>
              <a:rPr lang="en-US" sz="1200" dirty="0">
                <a:solidFill>
                  <a:srgbClr val="1A5085"/>
                </a:solidFill>
                <a:effectLst/>
              </a:rPr>
              <a:t>The ‘many’ side</a:t>
            </a:r>
          </a:p>
        </p:txBody>
      </p:sp>
      <p:cxnSp>
        <p:nvCxnSpPr>
          <p:cNvPr id="16" name="Straight Arrow Connector 15">
            <a:extLst>
              <a:ext uri="{FF2B5EF4-FFF2-40B4-BE49-F238E27FC236}">
                <a16:creationId xmlns:a16="http://schemas.microsoft.com/office/drawing/2014/main" id="{9D79E835-3985-F938-76CD-0FE0FAE19B1B}"/>
              </a:ext>
            </a:extLst>
          </p:cNvPr>
          <p:cNvCxnSpPr>
            <a:cxnSpLocks/>
          </p:cNvCxnSpPr>
          <p:nvPr/>
        </p:nvCxnSpPr>
        <p:spPr>
          <a:xfrm>
            <a:off x="4457029" y="2459166"/>
            <a:ext cx="213613" cy="743489"/>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cxnSp>
        <p:nvCxnSpPr>
          <p:cNvPr id="21" name="Straight Arrow Connector 20">
            <a:extLst>
              <a:ext uri="{FF2B5EF4-FFF2-40B4-BE49-F238E27FC236}">
                <a16:creationId xmlns:a16="http://schemas.microsoft.com/office/drawing/2014/main" id="{7FF38B02-9C8C-99B4-3175-E900BE3A153F}"/>
              </a:ext>
            </a:extLst>
          </p:cNvPr>
          <p:cNvCxnSpPr>
            <a:cxnSpLocks/>
          </p:cNvCxnSpPr>
          <p:nvPr/>
        </p:nvCxnSpPr>
        <p:spPr>
          <a:xfrm flipH="1">
            <a:off x="5410199" y="2569635"/>
            <a:ext cx="251044" cy="686158"/>
          </a:xfrm>
          <a:prstGeom prst="straightConnector1">
            <a:avLst/>
          </a:prstGeom>
          <a:ln>
            <a:tailEnd type="triangle"/>
          </a:ln>
        </p:spPr>
        <p:style>
          <a:lnRef idx="1">
            <a:schemeClr val="accent3"/>
          </a:lnRef>
          <a:fillRef idx="0">
            <a:schemeClr val="accent3"/>
          </a:fillRef>
          <a:effectRef idx="0">
            <a:schemeClr val="accent3"/>
          </a:effectRef>
          <a:fontRef idx="minor">
            <a:schemeClr val="tx1"/>
          </a:fontRef>
        </p:style>
      </p:cxnSp>
      <p:sp>
        <p:nvSpPr>
          <p:cNvPr id="25" name="Rectangle 24">
            <a:extLst>
              <a:ext uri="{FF2B5EF4-FFF2-40B4-BE49-F238E27FC236}">
                <a16:creationId xmlns:a16="http://schemas.microsoft.com/office/drawing/2014/main" id="{E59490DA-DFB2-9A14-1EF6-BFA06D0C02CF}"/>
              </a:ext>
            </a:extLst>
          </p:cNvPr>
          <p:cNvSpPr/>
          <p:nvPr/>
        </p:nvSpPr>
        <p:spPr>
          <a:xfrm>
            <a:off x="6096000" y="3930798"/>
            <a:ext cx="762000" cy="2154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endParaRPr>
          </a:p>
        </p:txBody>
      </p:sp>
    </p:spTree>
    <p:extLst>
      <p:ext uri="{BB962C8B-B14F-4D97-AF65-F5344CB8AC3E}">
        <p14:creationId xmlns:p14="http://schemas.microsoft.com/office/powerpoint/2010/main" val="17752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25"/>
                                        </p:tgtEl>
                                      </p:cBhvr>
                                    </p:animEffect>
                                    <p:set>
                                      <p:cBhvr>
                                        <p:cTn id="7" dur="1" fill="hold">
                                          <p:stCondLst>
                                            <p:cond delay="4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Foreign Key placement 2</a:t>
            </a:r>
          </a:p>
        </p:txBody>
      </p:sp>
      <p:sp>
        <p:nvSpPr>
          <p:cNvPr id="11" name="Slide Number Placeholder 10"/>
          <p:cNvSpPr>
            <a:spLocks noGrp="1"/>
          </p:cNvSpPr>
          <p:nvPr>
            <p:ph type="sldNum" sz="quarter" idx="4"/>
          </p:nvPr>
        </p:nvSpPr>
        <p:spPr/>
        <p:txBody>
          <a:bodyPr/>
          <a:lstStyle/>
          <a:p>
            <a:pPr>
              <a:buClr>
                <a:srgbClr val="C00000"/>
              </a:buClr>
              <a:buSzPct val="75000"/>
              <a:buFont typeface="Wingdings" panose="05000000000000000000" pitchFamily="2" charset="2"/>
              <a:buNone/>
            </a:pPr>
            <a:fld id="{ED4E8DE7-8107-485D-819E-7A652D98D056}" type="slidenum">
              <a:rPr lang="en-US" smtClean="0"/>
              <a:pPr>
                <a:buClr>
                  <a:srgbClr val="C00000"/>
                </a:buClr>
                <a:buSzPct val="75000"/>
                <a:buFont typeface="Wingdings" panose="05000000000000000000" pitchFamily="2" charset="2"/>
                <a:buNone/>
              </a:pPr>
              <a:t>18</a:t>
            </a:fld>
            <a:endParaRPr lang="en-US" dirty="0"/>
          </a:p>
        </p:txBody>
      </p:sp>
      <p:sp>
        <p:nvSpPr>
          <p:cNvPr id="7" name="Rectangle 6"/>
          <p:cNvSpPr/>
          <p:nvPr/>
        </p:nvSpPr>
        <p:spPr>
          <a:xfrm>
            <a:off x="4114800" y="2678920"/>
            <a:ext cx="1905000" cy="959630"/>
          </a:xfrm>
          <a:prstGeom prst="rect">
            <a:avLst/>
          </a:prstGeom>
        </p:spPr>
        <p:style>
          <a:lnRef idx="2">
            <a:schemeClr val="dk1"/>
          </a:lnRef>
          <a:fillRef idx="1">
            <a:schemeClr val="lt1"/>
          </a:fillRef>
          <a:effectRef idx="0">
            <a:schemeClr val="dk1"/>
          </a:effectRef>
          <a:fontRef idx="minor">
            <a:schemeClr val="dk1"/>
          </a:fontRef>
        </p:style>
        <p:txBody>
          <a:bodyPr wrap="square" rtlCol="0" anchor="t">
            <a:noAutofit/>
          </a:bodyPr>
          <a:lstStyle/>
          <a:p>
            <a:pPr algn="ctr"/>
            <a:r>
              <a:rPr lang="en-US" sz="1400" dirty="0">
                <a:solidFill>
                  <a:schemeClr val="tx1"/>
                </a:solidFill>
                <a:effectLst/>
              </a:rPr>
              <a:t>(PK) Capital Name</a:t>
            </a:r>
          </a:p>
          <a:p>
            <a:pPr algn="ctr"/>
            <a:r>
              <a:rPr lang="en-US" sz="1400" dirty="0">
                <a:solidFill>
                  <a:schemeClr val="tx1"/>
                </a:solidFill>
                <a:effectLst/>
                <a:latin typeface="+mn-lt"/>
              </a:rPr>
              <a:t>Population</a:t>
            </a:r>
          </a:p>
          <a:p>
            <a:pPr algn="ctr"/>
            <a:endParaRPr lang="en-US" sz="1400" dirty="0">
              <a:solidFill>
                <a:schemeClr val="tx1"/>
              </a:solidFill>
              <a:effectLst/>
              <a:latin typeface="+mn-lt"/>
            </a:endParaRPr>
          </a:p>
        </p:txBody>
      </p:sp>
      <p:sp>
        <p:nvSpPr>
          <p:cNvPr id="8" name="Rectangle 7"/>
          <p:cNvSpPr/>
          <p:nvPr/>
        </p:nvSpPr>
        <p:spPr>
          <a:xfrm>
            <a:off x="4114800" y="2297919"/>
            <a:ext cx="1905000" cy="381000"/>
          </a:xfrm>
          <a:prstGeom prst="rect">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nchor="ctr">
            <a:noAutofit/>
          </a:bodyPr>
          <a:lstStyle/>
          <a:p>
            <a:pPr algn="ctr"/>
            <a:r>
              <a:rPr lang="en-US" sz="2000" cap="all" dirty="0">
                <a:solidFill>
                  <a:schemeClr val="tx1"/>
                </a:solidFill>
                <a:effectLst/>
                <a:latin typeface="+mn-lt"/>
              </a:rPr>
              <a:t>State Capital</a:t>
            </a:r>
          </a:p>
        </p:txBody>
      </p:sp>
      <p:sp>
        <p:nvSpPr>
          <p:cNvPr id="9" name="Rectangle 8"/>
          <p:cNvSpPr/>
          <p:nvPr/>
        </p:nvSpPr>
        <p:spPr>
          <a:xfrm>
            <a:off x="7067349" y="2678919"/>
            <a:ext cx="1905000" cy="1188231"/>
          </a:xfrm>
          <a:prstGeom prst="rect">
            <a:avLst/>
          </a:prstGeom>
        </p:spPr>
        <p:style>
          <a:lnRef idx="2">
            <a:schemeClr val="dk1"/>
          </a:lnRef>
          <a:fillRef idx="1">
            <a:schemeClr val="lt1"/>
          </a:fillRef>
          <a:effectRef idx="0">
            <a:schemeClr val="dk1"/>
          </a:effectRef>
          <a:fontRef idx="minor">
            <a:schemeClr val="dk1"/>
          </a:fontRef>
        </p:style>
        <p:txBody>
          <a:bodyPr wrap="square" rtlCol="0" anchor="t">
            <a:noAutofit/>
          </a:bodyPr>
          <a:lstStyle/>
          <a:p>
            <a:pPr algn="ctr"/>
            <a:r>
              <a:rPr lang="en-US" sz="1400" dirty="0">
                <a:solidFill>
                  <a:schemeClr val="tx1"/>
                </a:solidFill>
                <a:effectLst/>
              </a:rPr>
              <a:t>(PK) State Code</a:t>
            </a:r>
            <a:br>
              <a:rPr lang="en-US" sz="1400" dirty="0">
                <a:solidFill>
                  <a:schemeClr val="tx1"/>
                </a:solidFill>
                <a:effectLst/>
              </a:rPr>
            </a:br>
            <a:r>
              <a:rPr lang="en-US" sz="1400" dirty="0">
                <a:solidFill>
                  <a:schemeClr val="tx1"/>
                </a:solidFill>
                <a:effectLst/>
              </a:rPr>
              <a:t>State Name</a:t>
            </a:r>
          </a:p>
          <a:p>
            <a:pPr algn="ctr"/>
            <a:r>
              <a:rPr lang="en-US" sz="1400" dirty="0">
                <a:solidFill>
                  <a:schemeClr val="tx1"/>
                </a:solidFill>
                <a:effectLst/>
                <a:latin typeface="+mn-lt"/>
              </a:rPr>
              <a:t>Area</a:t>
            </a:r>
          </a:p>
          <a:p>
            <a:pPr algn="ctr"/>
            <a:r>
              <a:rPr lang="en-US" sz="1400" dirty="0">
                <a:solidFill>
                  <a:schemeClr val="tx1"/>
                </a:solidFill>
                <a:effectLst/>
              </a:rPr>
              <a:t>Nickname</a:t>
            </a:r>
            <a:endParaRPr lang="en-US" sz="1400" dirty="0">
              <a:solidFill>
                <a:schemeClr val="tx1"/>
              </a:solidFill>
              <a:effectLst/>
              <a:latin typeface="+mn-lt"/>
            </a:endParaRPr>
          </a:p>
          <a:p>
            <a:pPr algn="ctr"/>
            <a:endParaRPr lang="en-US" sz="1400" dirty="0">
              <a:solidFill>
                <a:schemeClr val="tx1"/>
              </a:solidFill>
              <a:effectLst/>
              <a:latin typeface="+mn-lt"/>
            </a:endParaRPr>
          </a:p>
          <a:p>
            <a:pPr algn="ctr"/>
            <a:endParaRPr lang="en-US" sz="1400" dirty="0">
              <a:solidFill>
                <a:schemeClr val="tx1"/>
              </a:solidFill>
              <a:effectLst/>
              <a:latin typeface="+mn-lt"/>
            </a:endParaRPr>
          </a:p>
        </p:txBody>
      </p:sp>
      <p:sp>
        <p:nvSpPr>
          <p:cNvPr id="10" name="Rectangle 9"/>
          <p:cNvSpPr/>
          <p:nvPr/>
        </p:nvSpPr>
        <p:spPr>
          <a:xfrm>
            <a:off x="7067349" y="2297919"/>
            <a:ext cx="1905000" cy="381000"/>
          </a:xfrm>
          <a:prstGeom prst="rect">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nchor="ctr">
            <a:noAutofit/>
          </a:bodyPr>
          <a:lstStyle/>
          <a:p>
            <a:pPr algn="ctr"/>
            <a:r>
              <a:rPr lang="en-US" sz="2400" cap="all" dirty="0">
                <a:solidFill>
                  <a:schemeClr val="tx1"/>
                </a:solidFill>
                <a:effectLst/>
                <a:latin typeface="+mn-lt"/>
              </a:rPr>
              <a:t>State</a:t>
            </a:r>
          </a:p>
        </p:txBody>
      </p:sp>
      <p:pic>
        <p:nvPicPr>
          <p:cNvPr id="16" name="Picture 15">
            <a:extLst>
              <a:ext uri="{FF2B5EF4-FFF2-40B4-BE49-F238E27FC236}">
                <a16:creationId xmlns:a16="http://schemas.microsoft.com/office/drawing/2014/main" id="{1BE93B6C-38E5-428B-930D-FD84A71D178D}"/>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8305801" y="61517"/>
            <a:ext cx="838200" cy="838200"/>
          </a:xfrm>
          <a:prstGeom prst="rect">
            <a:avLst/>
          </a:prstGeom>
        </p:spPr>
      </p:pic>
      <p:sp>
        <p:nvSpPr>
          <p:cNvPr id="17" name="TextBox 16">
            <a:extLst>
              <a:ext uri="{FF2B5EF4-FFF2-40B4-BE49-F238E27FC236}">
                <a16:creationId xmlns:a16="http://schemas.microsoft.com/office/drawing/2014/main" id="{F181EEE3-A527-4DDE-8D4E-F18CDB4826C7}"/>
              </a:ext>
            </a:extLst>
          </p:cNvPr>
          <p:cNvSpPr txBox="1"/>
          <p:nvPr/>
        </p:nvSpPr>
        <p:spPr>
          <a:xfrm>
            <a:off x="275725" y="886675"/>
            <a:ext cx="3534275" cy="646331"/>
          </a:xfrm>
          <a:prstGeom prst="rect">
            <a:avLst/>
          </a:prstGeom>
          <a:noFill/>
        </p:spPr>
        <p:txBody>
          <a:bodyPr wrap="square" rtlCol="0">
            <a:spAutoFit/>
          </a:bodyPr>
          <a:lstStyle/>
          <a:p>
            <a:pPr algn="l"/>
            <a:r>
              <a:rPr lang="en-US" sz="1800" dirty="0">
                <a:solidFill>
                  <a:schemeClr val="tx1"/>
                </a:solidFill>
                <a:effectLst/>
              </a:rPr>
              <a:t>This is a one-to-one relationship</a:t>
            </a:r>
          </a:p>
        </p:txBody>
      </p:sp>
      <p:cxnSp>
        <p:nvCxnSpPr>
          <p:cNvPr id="18" name="Straight Connector 17">
            <a:extLst>
              <a:ext uri="{FF2B5EF4-FFF2-40B4-BE49-F238E27FC236}">
                <a16:creationId xmlns:a16="http://schemas.microsoft.com/office/drawing/2014/main" id="{F09671A3-F6FD-4B3D-AE52-39C394BFF139}"/>
              </a:ext>
            </a:extLst>
          </p:cNvPr>
          <p:cNvCxnSpPr/>
          <p:nvPr/>
        </p:nvCxnSpPr>
        <p:spPr>
          <a:xfrm>
            <a:off x="8115300" y="819150"/>
            <a:ext cx="994410" cy="0"/>
          </a:xfrm>
          <a:prstGeom prst="line">
            <a:avLst/>
          </a:prstGeom>
          <a:ln>
            <a:solidFill>
              <a:srgbClr val="000066"/>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578FF325-352C-4B92-96B9-B2468832991D}"/>
              </a:ext>
            </a:extLst>
          </p:cNvPr>
          <p:cNvGrpSpPr/>
          <p:nvPr/>
        </p:nvGrpSpPr>
        <p:grpSpPr>
          <a:xfrm>
            <a:off x="6019800" y="2838042"/>
            <a:ext cx="1047549" cy="221009"/>
            <a:chOff x="6021185" y="1638673"/>
            <a:chExt cx="1047549" cy="303941"/>
          </a:xfrm>
        </p:grpSpPr>
        <p:grpSp>
          <p:nvGrpSpPr>
            <p:cNvPr id="33" name="Group 32">
              <a:extLst>
                <a:ext uri="{FF2B5EF4-FFF2-40B4-BE49-F238E27FC236}">
                  <a16:creationId xmlns:a16="http://schemas.microsoft.com/office/drawing/2014/main" id="{8BD51BBF-9176-4052-9C9F-1481E0999154}"/>
                </a:ext>
              </a:extLst>
            </p:cNvPr>
            <p:cNvGrpSpPr/>
            <p:nvPr/>
          </p:nvGrpSpPr>
          <p:grpSpPr>
            <a:xfrm>
              <a:off x="6021185" y="1638673"/>
              <a:ext cx="1047549" cy="239680"/>
              <a:chOff x="6021185" y="1638673"/>
              <a:chExt cx="1047549" cy="239680"/>
            </a:xfrm>
          </p:grpSpPr>
          <p:cxnSp>
            <p:nvCxnSpPr>
              <p:cNvPr id="5" name="Straight Connector 4"/>
              <p:cNvCxnSpPr>
                <a:cxnSpLocks/>
              </p:cNvCxnSpPr>
              <p:nvPr/>
            </p:nvCxnSpPr>
            <p:spPr bwMode="auto">
              <a:xfrm>
                <a:off x="6021185" y="1878353"/>
                <a:ext cx="1047549" cy="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6" name="TextBox 5"/>
              <p:cNvSpPr txBox="1"/>
              <p:nvPr/>
            </p:nvSpPr>
            <p:spPr bwMode="auto">
              <a:xfrm>
                <a:off x="6162574" y="1638673"/>
                <a:ext cx="762000" cy="169277"/>
              </a:xfrm>
              <a:prstGeom prst="rect">
                <a:avLst/>
              </a:prstGeom>
              <a:noFill/>
              <a:ln>
                <a:noFill/>
                <a:headEnd/>
                <a:tailEnd/>
              </a:ln>
            </p:spPr>
            <p:style>
              <a:lnRef idx="2">
                <a:schemeClr val="dk1"/>
              </a:lnRef>
              <a:fillRef idx="1">
                <a:schemeClr val="lt1"/>
              </a:fillRef>
              <a:effectRef idx="0">
                <a:schemeClr val="dk1"/>
              </a:effectRef>
              <a:fontRef idx="minor">
                <a:schemeClr val="dk1"/>
              </a:fontRef>
            </p:style>
            <p:txBody>
              <a:bodyPr wrap="square" lIns="0" tIns="0" rIns="0" bIns="0" rtlCol="0" anchor="ctr" anchorCtr="0">
                <a:spAutoFit/>
              </a:bodyPr>
              <a:lstStyle/>
              <a:p>
                <a:pPr algn="ctr"/>
                <a:r>
                  <a:rPr lang="en-US" sz="1100" dirty="0">
                    <a:solidFill>
                      <a:schemeClr val="tx1">
                        <a:lumMod val="90000"/>
                        <a:lumOff val="10000"/>
                      </a:schemeClr>
                    </a:solidFill>
                    <a:effectLst/>
                  </a:rPr>
                  <a:t>is located in</a:t>
                </a:r>
              </a:p>
            </p:txBody>
          </p:sp>
        </p:grpSp>
        <p:cxnSp>
          <p:nvCxnSpPr>
            <p:cNvPr id="4" name="Straight Connector 3">
              <a:extLst>
                <a:ext uri="{FF2B5EF4-FFF2-40B4-BE49-F238E27FC236}">
                  <a16:creationId xmlns:a16="http://schemas.microsoft.com/office/drawing/2014/main" id="{22E41F88-A9B2-4B3F-894D-91287DB02B6C}"/>
                </a:ext>
              </a:extLst>
            </p:cNvPr>
            <p:cNvCxnSpPr/>
            <p:nvPr/>
          </p:nvCxnSpPr>
          <p:spPr>
            <a:xfrm>
              <a:off x="7010400" y="1783566"/>
              <a:ext cx="0" cy="154200"/>
            </a:xfrm>
            <a:prstGeom prst="line">
              <a:avLst/>
            </a:prstGeom>
          </p:spPr>
          <p:style>
            <a:lnRef idx="1">
              <a:schemeClr val="accent5"/>
            </a:lnRef>
            <a:fillRef idx="0">
              <a:schemeClr val="accent5"/>
            </a:fillRef>
            <a:effectRef idx="0">
              <a:schemeClr val="accent5"/>
            </a:effectRef>
            <a:fontRef idx="minor">
              <a:schemeClr val="tx1"/>
            </a:fontRef>
          </p:style>
        </p:cxnSp>
        <p:cxnSp>
          <p:nvCxnSpPr>
            <p:cNvPr id="34" name="Straight Connector 33">
              <a:extLst>
                <a:ext uri="{FF2B5EF4-FFF2-40B4-BE49-F238E27FC236}">
                  <a16:creationId xmlns:a16="http://schemas.microsoft.com/office/drawing/2014/main" id="{9B1C8E35-17CF-4F92-B201-51796CC625FB}"/>
                </a:ext>
              </a:extLst>
            </p:cNvPr>
            <p:cNvCxnSpPr/>
            <p:nvPr/>
          </p:nvCxnSpPr>
          <p:spPr>
            <a:xfrm>
              <a:off x="6096000" y="1788414"/>
              <a:ext cx="0" cy="154200"/>
            </a:xfrm>
            <a:prstGeom prst="line">
              <a:avLst/>
            </a:prstGeom>
          </p:spPr>
          <p:style>
            <a:lnRef idx="1">
              <a:schemeClr val="accent5"/>
            </a:lnRef>
            <a:fillRef idx="0">
              <a:schemeClr val="accent5"/>
            </a:fillRef>
            <a:effectRef idx="0">
              <a:schemeClr val="accent5"/>
            </a:effectRef>
            <a:fontRef idx="minor">
              <a:schemeClr val="tx1"/>
            </a:fontRef>
          </p:style>
        </p:cxnSp>
      </p:grpSp>
      <p:sp>
        <p:nvSpPr>
          <p:cNvPr id="3" name="TextBox 2">
            <a:extLst>
              <a:ext uri="{FF2B5EF4-FFF2-40B4-BE49-F238E27FC236}">
                <a16:creationId xmlns:a16="http://schemas.microsoft.com/office/drawing/2014/main" id="{45DCD87F-AFDE-D835-CAB2-E510EF58A082}"/>
              </a:ext>
            </a:extLst>
          </p:cNvPr>
          <p:cNvSpPr txBox="1"/>
          <p:nvPr/>
        </p:nvSpPr>
        <p:spPr>
          <a:xfrm>
            <a:off x="275725" y="1564937"/>
            <a:ext cx="3534275" cy="369332"/>
          </a:xfrm>
          <a:prstGeom prst="rect">
            <a:avLst/>
          </a:prstGeom>
          <a:noFill/>
        </p:spPr>
        <p:txBody>
          <a:bodyPr wrap="square" rtlCol="0">
            <a:spAutoFit/>
          </a:bodyPr>
          <a:lstStyle/>
          <a:p>
            <a:pPr algn="l"/>
            <a:r>
              <a:rPr lang="en-US" sz="1800" dirty="0">
                <a:solidFill>
                  <a:schemeClr val="tx1"/>
                </a:solidFill>
                <a:effectLst/>
              </a:rPr>
              <a:t>Three </a:t>
            </a:r>
            <a:r>
              <a:rPr lang="en-US" sz="1800" dirty="0">
                <a:solidFill>
                  <a:srgbClr val="1A5085"/>
                </a:solidFill>
                <a:effectLst/>
              </a:rPr>
              <a:t>alternative</a:t>
            </a:r>
            <a:r>
              <a:rPr lang="en-US" sz="1800" dirty="0">
                <a:solidFill>
                  <a:schemeClr val="tx1"/>
                </a:solidFill>
                <a:effectLst/>
              </a:rPr>
              <a:t> solutions</a:t>
            </a:r>
          </a:p>
        </p:txBody>
      </p:sp>
    </p:spTree>
    <p:extLst>
      <p:ext uri="{BB962C8B-B14F-4D97-AF65-F5344CB8AC3E}">
        <p14:creationId xmlns:p14="http://schemas.microsoft.com/office/powerpoint/2010/main" val="1617386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6985" y="400050"/>
            <a:ext cx="8763000" cy="1219200"/>
          </a:xfrm>
          <a:solidFill>
            <a:schemeClr val="bg2"/>
          </a:solidFill>
        </p:spPr>
        <p:txBody>
          <a:bodyPr/>
          <a:lstStyle/>
          <a:p>
            <a:pPr marL="0" indent="0">
              <a:buNone/>
            </a:pPr>
            <a:r>
              <a:rPr lang="en-US" dirty="0">
                <a:solidFill>
                  <a:srgbClr val="FF6600"/>
                </a:solidFill>
              </a:rPr>
              <a:t>Rule for one to one relationships:</a:t>
            </a:r>
            <a:br>
              <a:rPr lang="en-US" dirty="0"/>
            </a:br>
            <a:r>
              <a:rPr lang="en-US" dirty="0">
                <a:solidFill>
                  <a:srgbClr val="FF6600"/>
                </a:solidFill>
              </a:rPr>
              <a:t>place the FK in either (not both)</a:t>
            </a:r>
            <a:r>
              <a:rPr lang="en-US" dirty="0"/>
              <a:t> </a:t>
            </a:r>
            <a:r>
              <a:rPr lang="en-US" dirty="0">
                <a:solidFill>
                  <a:srgbClr val="FF6600"/>
                </a:solidFill>
              </a:rPr>
              <a:t>table </a:t>
            </a:r>
            <a:r>
              <a:rPr lang="en-US" dirty="0"/>
              <a:t>or </a:t>
            </a:r>
            <a:r>
              <a:rPr lang="en-US" dirty="0">
                <a:solidFill>
                  <a:srgbClr val="FF6600"/>
                </a:solidFill>
              </a:rPr>
              <a:t>combine the tables.</a:t>
            </a:r>
          </a:p>
        </p:txBody>
      </p:sp>
      <p:sp>
        <p:nvSpPr>
          <p:cNvPr id="3" name="Text Placeholder 2">
            <a:extLst>
              <a:ext uri="{FF2B5EF4-FFF2-40B4-BE49-F238E27FC236}">
                <a16:creationId xmlns:a16="http://schemas.microsoft.com/office/drawing/2014/main" id="{85EA7398-0D9F-4DD6-8F62-1DF9B9870B22}"/>
              </a:ext>
            </a:extLst>
          </p:cNvPr>
          <p:cNvSpPr>
            <a:spLocks noGrp="1"/>
          </p:cNvSpPr>
          <p:nvPr>
            <p:ph type="body" sz="quarter" idx="10"/>
          </p:nvPr>
        </p:nvSpPr>
        <p:spPr>
          <a:xfrm>
            <a:off x="304800" y="4781550"/>
            <a:ext cx="4500215" cy="339212"/>
          </a:xfrm>
        </p:spPr>
        <p:txBody>
          <a:bodyPr>
            <a:noAutofit/>
          </a:bodyPr>
          <a:lstStyle/>
          <a:p>
            <a:pPr marL="0" indent="0">
              <a:buNone/>
            </a:pPr>
            <a:r>
              <a:rPr lang="en-US" sz="800" dirty="0"/>
              <a:t>Different methods and tools will recommend different solutions. They will all work. *</a:t>
            </a:r>
          </a:p>
        </p:txBody>
      </p:sp>
      <p:sp>
        <p:nvSpPr>
          <p:cNvPr id="11" name="Slide Number Placeholder 10"/>
          <p:cNvSpPr>
            <a:spLocks noGrp="1"/>
          </p:cNvSpPr>
          <p:nvPr>
            <p:ph type="sldNum" sz="quarter" idx="4"/>
          </p:nvPr>
        </p:nvSpPr>
        <p:spPr/>
        <p:txBody>
          <a:bodyPr/>
          <a:lstStyle/>
          <a:p>
            <a:pPr>
              <a:buClr>
                <a:srgbClr val="C00000"/>
              </a:buClr>
              <a:buSzPct val="75000"/>
              <a:buFont typeface="Wingdings" panose="05000000000000000000" pitchFamily="2" charset="2"/>
              <a:buNone/>
            </a:pPr>
            <a:fld id="{ED4E8DE7-8107-485D-819E-7A652D98D056}" type="slidenum">
              <a:rPr lang="en-US" smtClean="0"/>
              <a:pPr>
                <a:buClr>
                  <a:srgbClr val="C00000"/>
                </a:buClr>
                <a:buSzPct val="75000"/>
                <a:buFont typeface="Wingdings" panose="05000000000000000000" pitchFamily="2" charset="2"/>
                <a:buNone/>
              </a:pPr>
              <a:t>19</a:t>
            </a:fld>
            <a:endParaRPr lang="en-US" dirty="0"/>
          </a:p>
        </p:txBody>
      </p:sp>
      <p:cxnSp>
        <p:nvCxnSpPr>
          <p:cNvPr id="5" name="Straight Connector 4"/>
          <p:cNvCxnSpPr>
            <a:cxnSpLocks/>
            <a:stCxn id="7" idx="3"/>
          </p:cNvCxnSpPr>
          <p:nvPr/>
        </p:nvCxnSpPr>
        <p:spPr bwMode="auto">
          <a:xfrm>
            <a:off x="2136634" y="2922343"/>
            <a:ext cx="990600" cy="8835"/>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6" name="TextBox 5"/>
          <p:cNvSpPr txBox="1"/>
          <p:nvPr/>
        </p:nvSpPr>
        <p:spPr bwMode="auto">
          <a:xfrm>
            <a:off x="2174733" y="2700228"/>
            <a:ext cx="762000" cy="169277"/>
          </a:xfrm>
          <a:prstGeom prst="rect">
            <a:avLst/>
          </a:prstGeom>
          <a:noFill/>
          <a:ln>
            <a:noFill/>
            <a:headEnd/>
            <a:tailEnd/>
          </a:ln>
        </p:spPr>
        <p:style>
          <a:lnRef idx="2">
            <a:schemeClr val="dk1"/>
          </a:lnRef>
          <a:fillRef idx="1">
            <a:schemeClr val="lt1"/>
          </a:fillRef>
          <a:effectRef idx="0">
            <a:schemeClr val="dk1"/>
          </a:effectRef>
          <a:fontRef idx="minor">
            <a:schemeClr val="dk1"/>
          </a:fontRef>
        </p:style>
        <p:txBody>
          <a:bodyPr wrap="square" lIns="0" tIns="0" rIns="0" bIns="0" rtlCol="0" anchor="ctr" anchorCtr="0">
            <a:spAutoFit/>
          </a:bodyPr>
          <a:lstStyle/>
          <a:p>
            <a:pPr algn="ctr"/>
            <a:r>
              <a:rPr lang="en-US" sz="1100" dirty="0">
                <a:solidFill>
                  <a:schemeClr val="tx1">
                    <a:lumMod val="90000"/>
                    <a:lumOff val="10000"/>
                  </a:schemeClr>
                </a:solidFill>
                <a:effectLst/>
              </a:rPr>
              <a:t>is located in</a:t>
            </a:r>
          </a:p>
        </p:txBody>
      </p:sp>
      <p:sp>
        <p:nvSpPr>
          <p:cNvPr id="7" name="Rectangle 6"/>
          <p:cNvSpPr/>
          <p:nvPr/>
        </p:nvSpPr>
        <p:spPr>
          <a:xfrm>
            <a:off x="384034" y="2609851"/>
            <a:ext cx="1752600" cy="624984"/>
          </a:xfrm>
          <a:prstGeom prst="rect">
            <a:avLst/>
          </a:prstGeom>
        </p:spPr>
        <p:style>
          <a:lnRef idx="2">
            <a:schemeClr val="dk1"/>
          </a:lnRef>
          <a:fillRef idx="1">
            <a:schemeClr val="lt1"/>
          </a:fillRef>
          <a:effectRef idx="0">
            <a:schemeClr val="dk1"/>
          </a:effectRef>
          <a:fontRef idx="minor">
            <a:schemeClr val="dk1"/>
          </a:fontRef>
        </p:style>
        <p:txBody>
          <a:bodyPr wrap="square" rtlCol="0" anchor="t">
            <a:noAutofit/>
          </a:bodyPr>
          <a:lstStyle/>
          <a:p>
            <a:pPr algn="ctr"/>
            <a:r>
              <a:rPr lang="en-US" sz="1200" dirty="0">
                <a:solidFill>
                  <a:schemeClr val="tx1"/>
                </a:solidFill>
                <a:effectLst/>
              </a:rPr>
              <a:t>(PK) Capital Name</a:t>
            </a:r>
          </a:p>
          <a:p>
            <a:pPr algn="ctr"/>
            <a:r>
              <a:rPr lang="en-US" sz="1200" dirty="0">
                <a:solidFill>
                  <a:schemeClr val="tx1"/>
                </a:solidFill>
                <a:effectLst/>
              </a:rPr>
              <a:t>Population</a:t>
            </a:r>
          </a:p>
          <a:p>
            <a:pPr algn="ctr"/>
            <a:endParaRPr lang="en-US" sz="1200" dirty="0">
              <a:solidFill>
                <a:schemeClr val="tx1"/>
              </a:solidFill>
              <a:effectLst/>
            </a:endParaRPr>
          </a:p>
        </p:txBody>
      </p:sp>
      <p:sp>
        <p:nvSpPr>
          <p:cNvPr id="8" name="Rectangle 7"/>
          <p:cNvSpPr/>
          <p:nvPr/>
        </p:nvSpPr>
        <p:spPr>
          <a:xfrm>
            <a:off x="384034" y="2228850"/>
            <a:ext cx="1752600" cy="381000"/>
          </a:xfrm>
          <a:prstGeom prst="rect">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nchor="ctr">
            <a:noAutofit/>
          </a:bodyPr>
          <a:lstStyle/>
          <a:p>
            <a:pPr algn="ctr"/>
            <a:r>
              <a:rPr lang="en-US" sz="1800" cap="all" dirty="0">
                <a:solidFill>
                  <a:schemeClr val="tx1"/>
                </a:solidFill>
                <a:effectLst/>
                <a:latin typeface="+mn-lt"/>
              </a:rPr>
              <a:t>State Capital</a:t>
            </a:r>
          </a:p>
        </p:txBody>
      </p:sp>
      <p:sp>
        <p:nvSpPr>
          <p:cNvPr id="9" name="Rectangle 8"/>
          <p:cNvSpPr/>
          <p:nvPr/>
        </p:nvSpPr>
        <p:spPr>
          <a:xfrm>
            <a:off x="2974833" y="2609850"/>
            <a:ext cx="1352349" cy="983927"/>
          </a:xfrm>
          <a:prstGeom prst="rect">
            <a:avLst/>
          </a:prstGeom>
        </p:spPr>
        <p:style>
          <a:lnRef idx="2">
            <a:schemeClr val="dk1"/>
          </a:lnRef>
          <a:fillRef idx="1">
            <a:schemeClr val="lt1"/>
          </a:fillRef>
          <a:effectRef idx="0">
            <a:schemeClr val="dk1"/>
          </a:effectRef>
          <a:fontRef idx="minor">
            <a:schemeClr val="dk1"/>
          </a:fontRef>
        </p:style>
        <p:txBody>
          <a:bodyPr wrap="square" rtlCol="0" anchor="t">
            <a:noAutofit/>
          </a:bodyPr>
          <a:lstStyle/>
          <a:p>
            <a:pPr algn="ctr"/>
            <a:r>
              <a:rPr lang="en-US" sz="1200" dirty="0">
                <a:solidFill>
                  <a:schemeClr val="tx1"/>
                </a:solidFill>
                <a:effectLst/>
              </a:rPr>
              <a:t>(PK) State Code</a:t>
            </a:r>
            <a:br>
              <a:rPr lang="en-US" sz="1200" dirty="0">
                <a:solidFill>
                  <a:schemeClr val="tx1"/>
                </a:solidFill>
                <a:effectLst/>
              </a:rPr>
            </a:br>
            <a:r>
              <a:rPr lang="en-US" sz="1200" dirty="0">
                <a:solidFill>
                  <a:schemeClr val="tx1"/>
                </a:solidFill>
                <a:effectLst/>
              </a:rPr>
              <a:t>State Name</a:t>
            </a:r>
          </a:p>
          <a:p>
            <a:pPr algn="ctr"/>
            <a:r>
              <a:rPr lang="en-US" sz="1200" dirty="0">
                <a:solidFill>
                  <a:schemeClr val="tx1"/>
                </a:solidFill>
                <a:effectLst/>
              </a:rPr>
              <a:t>Area</a:t>
            </a:r>
          </a:p>
          <a:p>
            <a:pPr algn="ctr"/>
            <a:r>
              <a:rPr lang="en-US" sz="1200" dirty="0">
                <a:solidFill>
                  <a:schemeClr val="tx1"/>
                </a:solidFill>
                <a:effectLst/>
              </a:rPr>
              <a:t>Nickname</a:t>
            </a:r>
          </a:p>
          <a:p>
            <a:pPr algn="ctr"/>
            <a:endParaRPr lang="en-US" sz="1200" dirty="0">
              <a:solidFill>
                <a:schemeClr val="tx1"/>
              </a:solidFill>
              <a:effectLst/>
            </a:endParaRPr>
          </a:p>
          <a:p>
            <a:pPr algn="ctr"/>
            <a:endParaRPr lang="en-US" sz="1200" dirty="0">
              <a:solidFill>
                <a:schemeClr val="tx1"/>
              </a:solidFill>
              <a:effectLst/>
            </a:endParaRPr>
          </a:p>
        </p:txBody>
      </p:sp>
      <p:sp>
        <p:nvSpPr>
          <p:cNvPr id="10" name="Rectangle 9"/>
          <p:cNvSpPr/>
          <p:nvPr/>
        </p:nvSpPr>
        <p:spPr>
          <a:xfrm>
            <a:off x="2974833" y="2228850"/>
            <a:ext cx="1352350" cy="381000"/>
          </a:xfrm>
          <a:prstGeom prst="rect">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nchor="ctr">
            <a:noAutofit/>
          </a:bodyPr>
          <a:lstStyle/>
          <a:p>
            <a:pPr algn="ctr"/>
            <a:r>
              <a:rPr lang="en-US" sz="1800" cap="all" dirty="0">
                <a:solidFill>
                  <a:schemeClr val="tx1"/>
                </a:solidFill>
                <a:effectLst/>
              </a:rPr>
              <a:t>State</a:t>
            </a:r>
          </a:p>
        </p:txBody>
      </p:sp>
      <p:sp>
        <p:nvSpPr>
          <p:cNvPr id="30" name="Rectangle 29">
            <a:extLst>
              <a:ext uri="{FF2B5EF4-FFF2-40B4-BE49-F238E27FC236}">
                <a16:creationId xmlns:a16="http://schemas.microsoft.com/office/drawing/2014/main" id="{DBE07D4C-BC1C-43EB-B50E-1C0925CEEE0F}"/>
              </a:ext>
            </a:extLst>
          </p:cNvPr>
          <p:cNvSpPr/>
          <p:nvPr/>
        </p:nvSpPr>
        <p:spPr>
          <a:xfrm>
            <a:off x="4800600" y="3900998"/>
            <a:ext cx="1352349" cy="1185352"/>
          </a:xfrm>
          <a:prstGeom prst="rect">
            <a:avLst/>
          </a:prstGeom>
        </p:spPr>
        <p:style>
          <a:lnRef idx="2">
            <a:schemeClr val="dk1"/>
          </a:lnRef>
          <a:fillRef idx="1">
            <a:schemeClr val="lt1"/>
          </a:fillRef>
          <a:effectRef idx="0">
            <a:schemeClr val="dk1"/>
          </a:effectRef>
          <a:fontRef idx="minor">
            <a:schemeClr val="dk1"/>
          </a:fontRef>
        </p:style>
        <p:txBody>
          <a:bodyPr wrap="square" rtlCol="0" anchor="t">
            <a:noAutofit/>
          </a:bodyPr>
          <a:lstStyle/>
          <a:p>
            <a:pPr algn="ctr"/>
            <a:r>
              <a:rPr lang="en-US" sz="1200" dirty="0">
                <a:solidFill>
                  <a:schemeClr val="tx1"/>
                </a:solidFill>
                <a:effectLst/>
              </a:rPr>
              <a:t>(PK) State Code</a:t>
            </a:r>
            <a:br>
              <a:rPr lang="en-US" sz="1200" dirty="0">
                <a:solidFill>
                  <a:schemeClr val="tx1"/>
                </a:solidFill>
                <a:effectLst/>
              </a:rPr>
            </a:br>
            <a:r>
              <a:rPr lang="en-US" sz="1200" dirty="0">
                <a:solidFill>
                  <a:schemeClr val="tx1"/>
                </a:solidFill>
                <a:effectLst/>
              </a:rPr>
              <a:t>State Name</a:t>
            </a:r>
          </a:p>
          <a:p>
            <a:pPr algn="ctr"/>
            <a:r>
              <a:rPr lang="en-US" sz="1200" dirty="0">
                <a:solidFill>
                  <a:schemeClr val="tx1"/>
                </a:solidFill>
                <a:effectLst/>
              </a:rPr>
              <a:t>Area</a:t>
            </a:r>
          </a:p>
          <a:p>
            <a:pPr algn="ctr"/>
            <a:r>
              <a:rPr lang="en-US" sz="1200" dirty="0">
                <a:solidFill>
                  <a:schemeClr val="tx1"/>
                </a:solidFill>
                <a:effectLst/>
              </a:rPr>
              <a:t>Nickname</a:t>
            </a:r>
          </a:p>
          <a:p>
            <a:pPr algn="ctr"/>
            <a:r>
              <a:rPr lang="en-US" sz="1200" b="1" dirty="0">
                <a:solidFill>
                  <a:srgbClr val="00B050"/>
                </a:solidFill>
                <a:effectLst/>
              </a:rPr>
              <a:t>Capital Name</a:t>
            </a:r>
          </a:p>
          <a:p>
            <a:pPr algn="ctr"/>
            <a:r>
              <a:rPr lang="en-US" sz="1200" b="1" dirty="0">
                <a:solidFill>
                  <a:srgbClr val="00B050"/>
                </a:solidFill>
                <a:effectLst/>
              </a:rPr>
              <a:t>Population</a:t>
            </a:r>
            <a:endParaRPr lang="en-US" sz="1200" dirty="0">
              <a:solidFill>
                <a:schemeClr val="tx1"/>
              </a:solidFill>
              <a:effectLst/>
            </a:endParaRPr>
          </a:p>
          <a:p>
            <a:pPr algn="ctr"/>
            <a:endParaRPr lang="en-US" sz="1200" dirty="0">
              <a:solidFill>
                <a:schemeClr val="tx1"/>
              </a:solidFill>
              <a:effectLst/>
            </a:endParaRPr>
          </a:p>
        </p:txBody>
      </p:sp>
      <p:sp>
        <p:nvSpPr>
          <p:cNvPr id="31" name="Rectangle 30">
            <a:extLst>
              <a:ext uri="{FF2B5EF4-FFF2-40B4-BE49-F238E27FC236}">
                <a16:creationId xmlns:a16="http://schemas.microsoft.com/office/drawing/2014/main" id="{815EAD6A-B6C5-4BF1-B6E9-A6DA4BFEFC10}"/>
              </a:ext>
            </a:extLst>
          </p:cNvPr>
          <p:cNvSpPr/>
          <p:nvPr/>
        </p:nvSpPr>
        <p:spPr>
          <a:xfrm>
            <a:off x="4800600" y="3604934"/>
            <a:ext cx="1352348" cy="296064"/>
          </a:xfrm>
          <a:prstGeom prst="rect">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nchor="ctr">
            <a:noAutofit/>
          </a:bodyPr>
          <a:lstStyle/>
          <a:p>
            <a:pPr algn="ctr"/>
            <a:r>
              <a:rPr lang="en-US" sz="2000" cap="all" dirty="0">
                <a:solidFill>
                  <a:schemeClr val="tx1"/>
                </a:solidFill>
                <a:effectLst/>
                <a:latin typeface="+mn-lt"/>
              </a:rPr>
              <a:t>State</a:t>
            </a:r>
          </a:p>
        </p:txBody>
      </p:sp>
      <p:sp>
        <p:nvSpPr>
          <p:cNvPr id="33" name="Rectangle 32">
            <a:extLst>
              <a:ext uri="{FF2B5EF4-FFF2-40B4-BE49-F238E27FC236}">
                <a16:creationId xmlns:a16="http://schemas.microsoft.com/office/drawing/2014/main" id="{1AB03AE5-D7A6-4C8A-AA59-4D375AC5AC80}"/>
              </a:ext>
            </a:extLst>
          </p:cNvPr>
          <p:cNvSpPr/>
          <p:nvPr/>
        </p:nvSpPr>
        <p:spPr>
          <a:xfrm>
            <a:off x="2895195" y="3357824"/>
            <a:ext cx="1486305" cy="246221"/>
          </a:xfrm>
          <a:prstGeom prst="rect">
            <a:avLst/>
          </a:prstGeom>
        </p:spPr>
        <p:txBody>
          <a:bodyPr wrap="none">
            <a:spAutoFit/>
          </a:bodyPr>
          <a:lstStyle/>
          <a:p>
            <a:r>
              <a:rPr lang="en-US" b="1" dirty="0">
                <a:solidFill>
                  <a:srgbClr val="00B050"/>
                </a:solidFill>
                <a:effectLst/>
              </a:rPr>
              <a:t>(FK) Capital name</a:t>
            </a:r>
          </a:p>
        </p:txBody>
      </p:sp>
      <p:cxnSp>
        <p:nvCxnSpPr>
          <p:cNvPr id="12" name="Straight Connector 11">
            <a:extLst>
              <a:ext uri="{FF2B5EF4-FFF2-40B4-BE49-F238E27FC236}">
                <a16:creationId xmlns:a16="http://schemas.microsoft.com/office/drawing/2014/main" id="{2502908B-27BF-43E4-AA57-FE106CD7CE4A}"/>
              </a:ext>
            </a:extLst>
          </p:cNvPr>
          <p:cNvCxnSpPr>
            <a:cxnSpLocks/>
          </p:cNvCxnSpPr>
          <p:nvPr/>
        </p:nvCxnSpPr>
        <p:spPr>
          <a:xfrm>
            <a:off x="2919656" y="2879773"/>
            <a:ext cx="1" cy="104903"/>
          </a:xfrm>
          <a:prstGeom prst="line">
            <a:avLst/>
          </a:prstGeom>
        </p:spPr>
        <p:style>
          <a:lnRef idx="1">
            <a:schemeClr val="accent5"/>
          </a:lnRef>
          <a:fillRef idx="0">
            <a:schemeClr val="accent5"/>
          </a:fillRef>
          <a:effectRef idx="0">
            <a:schemeClr val="accent5"/>
          </a:effectRef>
          <a:fontRef idx="minor">
            <a:schemeClr val="tx1"/>
          </a:fontRef>
        </p:style>
      </p:cxnSp>
      <p:cxnSp>
        <p:nvCxnSpPr>
          <p:cNvPr id="24" name="Straight Connector 23">
            <a:extLst>
              <a:ext uri="{FF2B5EF4-FFF2-40B4-BE49-F238E27FC236}">
                <a16:creationId xmlns:a16="http://schemas.microsoft.com/office/drawing/2014/main" id="{B9ADF068-7160-4837-B7AA-2C90DD46ED2D}"/>
              </a:ext>
            </a:extLst>
          </p:cNvPr>
          <p:cNvCxnSpPr>
            <a:cxnSpLocks/>
          </p:cNvCxnSpPr>
          <p:nvPr/>
        </p:nvCxnSpPr>
        <p:spPr>
          <a:xfrm>
            <a:off x="2212834" y="2883681"/>
            <a:ext cx="1" cy="104903"/>
          </a:xfrm>
          <a:prstGeom prst="line">
            <a:avLst/>
          </a:prstGeom>
        </p:spPr>
        <p:style>
          <a:lnRef idx="1">
            <a:schemeClr val="accent5"/>
          </a:lnRef>
          <a:fillRef idx="0">
            <a:schemeClr val="accent5"/>
          </a:fillRef>
          <a:effectRef idx="0">
            <a:schemeClr val="accent5"/>
          </a:effectRef>
          <a:fontRef idx="minor">
            <a:schemeClr val="tx1"/>
          </a:fontRef>
        </p:style>
      </p:cxnSp>
      <p:grpSp>
        <p:nvGrpSpPr>
          <p:cNvPr id="13" name="Group 12">
            <a:extLst>
              <a:ext uri="{FF2B5EF4-FFF2-40B4-BE49-F238E27FC236}">
                <a16:creationId xmlns:a16="http://schemas.microsoft.com/office/drawing/2014/main" id="{5DEFBB9B-8075-AC15-A00A-760FC3E6B16A}"/>
              </a:ext>
            </a:extLst>
          </p:cNvPr>
          <p:cNvGrpSpPr/>
          <p:nvPr/>
        </p:nvGrpSpPr>
        <p:grpSpPr>
          <a:xfrm>
            <a:off x="5178566" y="2190750"/>
            <a:ext cx="3943149" cy="1219201"/>
            <a:chOff x="5178566" y="2190750"/>
            <a:chExt cx="3943149" cy="1219201"/>
          </a:xfrm>
        </p:grpSpPr>
        <p:cxnSp>
          <p:nvCxnSpPr>
            <p:cNvPr id="34" name="Straight Connector 33">
              <a:extLst>
                <a:ext uri="{FF2B5EF4-FFF2-40B4-BE49-F238E27FC236}">
                  <a16:creationId xmlns:a16="http://schemas.microsoft.com/office/drawing/2014/main" id="{815F13C1-78C6-45EE-9779-CF7BE8950DC8}"/>
                </a:ext>
              </a:extLst>
            </p:cNvPr>
            <p:cNvCxnSpPr>
              <a:cxnSpLocks/>
              <a:stCxn id="36" idx="3"/>
            </p:cNvCxnSpPr>
            <p:nvPr/>
          </p:nvCxnSpPr>
          <p:spPr bwMode="auto">
            <a:xfrm>
              <a:off x="6931166" y="2884243"/>
              <a:ext cx="990600" cy="8835"/>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sp>
          <p:nvSpPr>
            <p:cNvPr id="35" name="TextBox 34">
              <a:extLst>
                <a:ext uri="{FF2B5EF4-FFF2-40B4-BE49-F238E27FC236}">
                  <a16:creationId xmlns:a16="http://schemas.microsoft.com/office/drawing/2014/main" id="{9026226E-491D-460A-A6E7-8BAE7075A4FE}"/>
                </a:ext>
              </a:extLst>
            </p:cNvPr>
            <p:cNvSpPr txBox="1"/>
            <p:nvPr/>
          </p:nvSpPr>
          <p:spPr bwMode="auto">
            <a:xfrm>
              <a:off x="6969265" y="2662128"/>
              <a:ext cx="762000" cy="169277"/>
            </a:xfrm>
            <a:prstGeom prst="rect">
              <a:avLst/>
            </a:prstGeom>
            <a:noFill/>
            <a:ln>
              <a:noFill/>
              <a:headEnd/>
              <a:tailEnd/>
            </a:ln>
          </p:spPr>
          <p:style>
            <a:lnRef idx="2">
              <a:schemeClr val="dk1"/>
            </a:lnRef>
            <a:fillRef idx="1">
              <a:schemeClr val="lt1"/>
            </a:fillRef>
            <a:effectRef idx="0">
              <a:schemeClr val="dk1"/>
            </a:effectRef>
            <a:fontRef idx="minor">
              <a:schemeClr val="dk1"/>
            </a:fontRef>
          </p:style>
          <p:txBody>
            <a:bodyPr wrap="square" lIns="0" tIns="0" rIns="0" bIns="0" rtlCol="0" anchor="ctr" anchorCtr="0">
              <a:spAutoFit/>
            </a:bodyPr>
            <a:lstStyle/>
            <a:p>
              <a:pPr algn="ctr"/>
              <a:r>
                <a:rPr lang="en-US" sz="1100" dirty="0">
                  <a:solidFill>
                    <a:schemeClr val="tx1">
                      <a:lumMod val="90000"/>
                      <a:lumOff val="10000"/>
                    </a:schemeClr>
                  </a:solidFill>
                  <a:effectLst/>
                </a:rPr>
                <a:t>is located in</a:t>
              </a:r>
            </a:p>
          </p:txBody>
        </p:sp>
        <p:sp>
          <p:nvSpPr>
            <p:cNvPr id="36" name="Rectangle 35">
              <a:extLst>
                <a:ext uri="{FF2B5EF4-FFF2-40B4-BE49-F238E27FC236}">
                  <a16:creationId xmlns:a16="http://schemas.microsoft.com/office/drawing/2014/main" id="{ACFD3ED7-61E2-4A37-833E-A469FD718170}"/>
                </a:ext>
              </a:extLst>
            </p:cNvPr>
            <p:cNvSpPr/>
            <p:nvPr/>
          </p:nvSpPr>
          <p:spPr>
            <a:xfrm>
              <a:off x="5178566" y="2571751"/>
              <a:ext cx="1752600" cy="624984"/>
            </a:xfrm>
            <a:prstGeom prst="rect">
              <a:avLst/>
            </a:prstGeom>
          </p:spPr>
          <p:style>
            <a:lnRef idx="2">
              <a:schemeClr val="dk1"/>
            </a:lnRef>
            <a:fillRef idx="1">
              <a:schemeClr val="lt1"/>
            </a:fillRef>
            <a:effectRef idx="0">
              <a:schemeClr val="dk1"/>
            </a:effectRef>
            <a:fontRef idx="minor">
              <a:schemeClr val="dk1"/>
            </a:fontRef>
          </p:style>
          <p:txBody>
            <a:bodyPr wrap="square" rtlCol="0" anchor="t">
              <a:noAutofit/>
            </a:bodyPr>
            <a:lstStyle/>
            <a:p>
              <a:pPr algn="ctr"/>
              <a:r>
                <a:rPr lang="en-US" sz="1200" dirty="0">
                  <a:solidFill>
                    <a:schemeClr val="tx1"/>
                  </a:solidFill>
                  <a:effectLst/>
                </a:rPr>
                <a:t>(PK) Capital Name</a:t>
              </a:r>
            </a:p>
            <a:p>
              <a:pPr algn="ctr"/>
              <a:r>
                <a:rPr lang="en-US" sz="1200" dirty="0">
                  <a:solidFill>
                    <a:schemeClr val="tx1"/>
                  </a:solidFill>
                  <a:effectLst/>
                </a:rPr>
                <a:t>Population</a:t>
              </a:r>
            </a:p>
            <a:p>
              <a:pPr algn="ctr"/>
              <a:endParaRPr lang="en-US" sz="1200" dirty="0">
                <a:solidFill>
                  <a:schemeClr val="tx1"/>
                </a:solidFill>
                <a:effectLst/>
              </a:endParaRPr>
            </a:p>
          </p:txBody>
        </p:sp>
        <p:sp>
          <p:nvSpPr>
            <p:cNvPr id="37" name="Rectangle 36">
              <a:extLst>
                <a:ext uri="{FF2B5EF4-FFF2-40B4-BE49-F238E27FC236}">
                  <a16:creationId xmlns:a16="http://schemas.microsoft.com/office/drawing/2014/main" id="{C0595835-7360-4798-92A7-8B027E9BC064}"/>
                </a:ext>
              </a:extLst>
            </p:cNvPr>
            <p:cNvSpPr/>
            <p:nvPr/>
          </p:nvSpPr>
          <p:spPr>
            <a:xfrm>
              <a:off x="5178566" y="2190750"/>
              <a:ext cx="1752600" cy="381000"/>
            </a:xfrm>
            <a:prstGeom prst="rect">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nchor="ctr">
              <a:noAutofit/>
            </a:bodyPr>
            <a:lstStyle/>
            <a:p>
              <a:pPr algn="ctr"/>
              <a:r>
                <a:rPr lang="en-US" sz="1800" cap="all" dirty="0">
                  <a:solidFill>
                    <a:schemeClr val="tx1"/>
                  </a:solidFill>
                  <a:effectLst/>
                  <a:latin typeface="+mn-lt"/>
                </a:rPr>
                <a:t>State Capital</a:t>
              </a:r>
            </a:p>
          </p:txBody>
        </p:sp>
        <p:sp>
          <p:nvSpPr>
            <p:cNvPr id="38" name="Rectangle 37">
              <a:extLst>
                <a:ext uri="{FF2B5EF4-FFF2-40B4-BE49-F238E27FC236}">
                  <a16:creationId xmlns:a16="http://schemas.microsoft.com/office/drawing/2014/main" id="{0DEFF617-D552-4557-BBBF-27BF8640A855}"/>
                </a:ext>
              </a:extLst>
            </p:cNvPr>
            <p:cNvSpPr/>
            <p:nvPr/>
          </p:nvSpPr>
          <p:spPr>
            <a:xfrm>
              <a:off x="7769365" y="2571751"/>
              <a:ext cx="1352349" cy="838200"/>
            </a:xfrm>
            <a:prstGeom prst="rect">
              <a:avLst/>
            </a:prstGeom>
          </p:spPr>
          <p:style>
            <a:lnRef idx="2">
              <a:schemeClr val="dk1"/>
            </a:lnRef>
            <a:fillRef idx="1">
              <a:schemeClr val="lt1"/>
            </a:fillRef>
            <a:effectRef idx="0">
              <a:schemeClr val="dk1"/>
            </a:effectRef>
            <a:fontRef idx="minor">
              <a:schemeClr val="dk1"/>
            </a:fontRef>
          </p:style>
          <p:txBody>
            <a:bodyPr wrap="square" rtlCol="0" anchor="t">
              <a:noAutofit/>
            </a:bodyPr>
            <a:lstStyle/>
            <a:p>
              <a:pPr algn="ctr"/>
              <a:r>
                <a:rPr lang="en-US" sz="1200" dirty="0">
                  <a:solidFill>
                    <a:schemeClr val="tx1"/>
                  </a:solidFill>
                  <a:effectLst/>
                </a:rPr>
                <a:t>(PK) State Code</a:t>
              </a:r>
              <a:br>
                <a:rPr lang="en-US" sz="1200" dirty="0">
                  <a:solidFill>
                    <a:schemeClr val="tx1"/>
                  </a:solidFill>
                  <a:effectLst/>
                </a:rPr>
              </a:br>
              <a:r>
                <a:rPr lang="en-US" sz="1200" dirty="0">
                  <a:solidFill>
                    <a:schemeClr val="tx1"/>
                  </a:solidFill>
                  <a:effectLst/>
                </a:rPr>
                <a:t>State Name</a:t>
              </a:r>
            </a:p>
            <a:p>
              <a:pPr algn="ctr"/>
              <a:r>
                <a:rPr lang="en-US" sz="1200" dirty="0">
                  <a:solidFill>
                    <a:schemeClr val="tx1"/>
                  </a:solidFill>
                  <a:effectLst/>
                </a:rPr>
                <a:t>Area</a:t>
              </a:r>
            </a:p>
            <a:p>
              <a:pPr algn="ctr"/>
              <a:r>
                <a:rPr lang="en-US" sz="1200" dirty="0">
                  <a:solidFill>
                    <a:schemeClr val="tx1"/>
                  </a:solidFill>
                  <a:effectLst/>
                </a:rPr>
                <a:t>Nickname</a:t>
              </a:r>
            </a:p>
            <a:p>
              <a:pPr algn="ctr"/>
              <a:endParaRPr lang="en-US" sz="1200" dirty="0">
                <a:solidFill>
                  <a:schemeClr val="tx1"/>
                </a:solidFill>
                <a:effectLst/>
              </a:endParaRPr>
            </a:p>
            <a:p>
              <a:pPr algn="ctr"/>
              <a:endParaRPr lang="en-US" sz="1200" dirty="0">
                <a:solidFill>
                  <a:schemeClr val="tx1"/>
                </a:solidFill>
                <a:effectLst/>
              </a:endParaRPr>
            </a:p>
          </p:txBody>
        </p:sp>
        <p:sp>
          <p:nvSpPr>
            <p:cNvPr id="39" name="Rectangle 38">
              <a:extLst>
                <a:ext uri="{FF2B5EF4-FFF2-40B4-BE49-F238E27FC236}">
                  <a16:creationId xmlns:a16="http://schemas.microsoft.com/office/drawing/2014/main" id="{33D3A3A8-352E-4253-AC49-E2BBA7F41736}"/>
                </a:ext>
              </a:extLst>
            </p:cNvPr>
            <p:cNvSpPr/>
            <p:nvPr/>
          </p:nvSpPr>
          <p:spPr>
            <a:xfrm>
              <a:off x="7769365" y="2190750"/>
              <a:ext cx="1352350" cy="381000"/>
            </a:xfrm>
            <a:prstGeom prst="rect">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nchor="ctr">
              <a:noAutofit/>
            </a:bodyPr>
            <a:lstStyle/>
            <a:p>
              <a:pPr algn="ctr"/>
              <a:r>
                <a:rPr lang="en-US" sz="2000" cap="all" dirty="0">
                  <a:solidFill>
                    <a:schemeClr val="tx1"/>
                  </a:solidFill>
                  <a:effectLst/>
                  <a:latin typeface="+mn-lt"/>
                </a:rPr>
                <a:t>State</a:t>
              </a:r>
            </a:p>
          </p:txBody>
        </p:sp>
        <p:sp>
          <p:nvSpPr>
            <p:cNvPr id="41" name="Rectangle 40">
              <a:extLst>
                <a:ext uri="{FF2B5EF4-FFF2-40B4-BE49-F238E27FC236}">
                  <a16:creationId xmlns:a16="http://schemas.microsoft.com/office/drawing/2014/main" id="{8EC995AF-A907-42E4-BADF-74D8C0C12D69}"/>
                </a:ext>
              </a:extLst>
            </p:cNvPr>
            <p:cNvSpPr/>
            <p:nvPr/>
          </p:nvSpPr>
          <p:spPr>
            <a:xfrm>
              <a:off x="5352895" y="2950514"/>
              <a:ext cx="1324401" cy="246221"/>
            </a:xfrm>
            <a:prstGeom prst="rect">
              <a:avLst/>
            </a:prstGeom>
          </p:spPr>
          <p:txBody>
            <a:bodyPr wrap="none">
              <a:spAutoFit/>
            </a:bodyPr>
            <a:lstStyle/>
            <a:p>
              <a:r>
                <a:rPr lang="en-US" b="1" dirty="0">
                  <a:solidFill>
                    <a:srgbClr val="00B050"/>
                  </a:solidFill>
                  <a:effectLst/>
                </a:rPr>
                <a:t>(FK) State Code</a:t>
              </a:r>
            </a:p>
          </p:txBody>
        </p:sp>
        <p:cxnSp>
          <p:nvCxnSpPr>
            <p:cNvPr id="25" name="Straight Connector 24">
              <a:extLst>
                <a:ext uri="{FF2B5EF4-FFF2-40B4-BE49-F238E27FC236}">
                  <a16:creationId xmlns:a16="http://schemas.microsoft.com/office/drawing/2014/main" id="{C56D7F9A-FC7E-4C3D-9F05-EBF62AC95F3A}"/>
                </a:ext>
              </a:extLst>
            </p:cNvPr>
            <p:cNvCxnSpPr>
              <a:cxnSpLocks/>
            </p:cNvCxnSpPr>
            <p:nvPr/>
          </p:nvCxnSpPr>
          <p:spPr>
            <a:xfrm>
              <a:off x="7710242" y="2843939"/>
              <a:ext cx="1" cy="104903"/>
            </a:xfrm>
            <a:prstGeom prst="line">
              <a:avLst/>
            </a:prstGeom>
          </p:spPr>
          <p:style>
            <a:lnRef idx="1">
              <a:schemeClr val="accent5"/>
            </a:lnRef>
            <a:fillRef idx="0">
              <a:schemeClr val="accent5"/>
            </a:fillRef>
            <a:effectRef idx="0">
              <a:schemeClr val="accent5"/>
            </a:effectRef>
            <a:fontRef idx="minor">
              <a:schemeClr val="tx1"/>
            </a:fontRef>
          </p:style>
        </p:cxnSp>
        <p:cxnSp>
          <p:nvCxnSpPr>
            <p:cNvPr id="26" name="Straight Connector 25">
              <a:extLst>
                <a:ext uri="{FF2B5EF4-FFF2-40B4-BE49-F238E27FC236}">
                  <a16:creationId xmlns:a16="http://schemas.microsoft.com/office/drawing/2014/main" id="{4175B329-2C47-4146-86CD-E86FEF87E23E}"/>
                </a:ext>
              </a:extLst>
            </p:cNvPr>
            <p:cNvCxnSpPr>
              <a:cxnSpLocks/>
            </p:cNvCxnSpPr>
            <p:nvPr/>
          </p:nvCxnSpPr>
          <p:spPr>
            <a:xfrm>
              <a:off x="7003420" y="2847847"/>
              <a:ext cx="1" cy="104903"/>
            </a:xfrm>
            <a:prstGeom prst="line">
              <a:avLst/>
            </a:prstGeom>
          </p:spPr>
          <p:style>
            <a:lnRef idx="1">
              <a:schemeClr val="accent5"/>
            </a:lnRef>
            <a:fillRef idx="0">
              <a:schemeClr val="accent5"/>
            </a:fillRef>
            <a:effectRef idx="0">
              <a:schemeClr val="accent5"/>
            </a:effectRef>
            <a:fontRef idx="minor">
              <a:schemeClr val="tx1"/>
            </a:fontRef>
          </p:style>
        </p:cxnSp>
      </p:grpSp>
      <p:cxnSp>
        <p:nvCxnSpPr>
          <p:cNvPr id="27" name="Straight Connector 26">
            <a:extLst>
              <a:ext uri="{FF2B5EF4-FFF2-40B4-BE49-F238E27FC236}">
                <a16:creationId xmlns:a16="http://schemas.microsoft.com/office/drawing/2014/main" id="{4AD6E9D3-BFBE-45F4-BE09-084AF103C403}"/>
              </a:ext>
            </a:extLst>
          </p:cNvPr>
          <p:cNvCxnSpPr/>
          <p:nvPr/>
        </p:nvCxnSpPr>
        <p:spPr>
          <a:xfrm>
            <a:off x="304800" y="2038350"/>
            <a:ext cx="8785443" cy="0"/>
          </a:xfrm>
          <a:prstGeom prst="line">
            <a:avLst/>
          </a:prstGeom>
          <a:ln>
            <a:solidFill>
              <a:srgbClr val="FF6600"/>
            </a:solidFill>
          </a:ln>
        </p:spPr>
        <p:style>
          <a:lnRef idx="1">
            <a:schemeClr val="accent1"/>
          </a:lnRef>
          <a:fillRef idx="0">
            <a:schemeClr val="accent1"/>
          </a:fillRef>
          <a:effectRef idx="0">
            <a:schemeClr val="accent1"/>
          </a:effectRef>
          <a:fontRef idx="minor">
            <a:schemeClr val="tx1"/>
          </a:fontRef>
        </p:style>
      </p:cxnSp>
      <p:sp>
        <p:nvSpPr>
          <p:cNvPr id="4" name="Oval 3">
            <a:extLst>
              <a:ext uri="{FF2B5EF4-FFF2-40B4-BE49-F238E27FC236}">
                <a16:creationId xmlns:a16="http://schemas.microsoft.com/office/drawing/2014/main" id="{14B360F4-6243-7157-39D8-47A5F89CEE0D}"/>
              </a:ext>
            </a:extLst>
          </p:cNvPr>
          <p:cNvSpPr/>
          <p:nvPr/>
        </p:nvSpPr>
        <p:spPr>
          <a:xfrm>
            <a:off x="8991600" y="4853889"/>
            <a:ext cx="98643" cy="80061"/>
          </a:xfrm>
          <a:prstGeom prst="ellipse">
            <a:avLst/>
          </a:prstGeom>
          <a:solidFill>
            <a:srgbClr val="1A50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endParaRPr>
          </a:p>
        </p:txBody>
      </p:sp>
    </p:spTree>
    <p:extLst>
      <p:ext uri="{BB962C8B-B14F-4D97-AF65-F5344CB8AC3E}">
        <p14:creationId xmlns:p14="http://schemas.microsoft.com/office/powerpoint/2010/main" val="1439038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fade">
                                      <p:cBhvr>
                                        <p:cTn id="15"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514EA08-E434-4030-A44D-2A91476179F5}"/>
              </a:ext>
            </a:extLst>
          </p:cNvPr>
          <p:cNvSpPr>
            <a:spLocks noGrp="1"/>
          </p:cNvSpPr>
          <p:nvPr>
            <p:ph type="ctrTitle"/>
          </p:nvPr>
        </p:nvSpPr>
        <p:spPr/>
        <p:txBody>
          <a:bodyPr/>
          <a:lstStyle/>
          <a:p>
            <a:r>
              <a:rPr lang="en-US" dirty="0"/>
              <a:t>WINIT</a:t>
            </a:r>
          </a:p>
        </p:txBody>
      </p:sp>
      <p:sp>
        <p:nvSpPr>
          <p:cNvPr id="7" name="Subtitle 6">
            <a:extLst>
              <a:ext uri="{FF2B5EF4-FFF2-40B4-BE49-F238E27FC236}">
                <a16:creationId xmlns:a16="http://schemas.microsoft.com/office/drawing/2014/main" id="{5805C744-FDF9-46BC-93C4-D697498D9880}"/>
              </a:ext>
            </a:extLst>
          </p:cNvPr>
          <p:cNvSpPr>
            <a:spLocks noGrp="1"/>
          </p:cNvSpPr>
          <p:nvPr>
            <p:ph type="subTitle" idx="1"/>
          </p:nvPr>
        </p:nvSpPr>
        <p:spPr/>
        <p:txBody>
          <a:bodyPr/>
          <a:lstStyle/>
          <a:p>
            <a:r>
              <a:rPr lang="en-US" dirty="0"/>
              <a:t>What is new in IT</a:t>
            </a:r>
          </a:p>
        </p:txBody>
      </p:sp>
      <p:sp>
        <p:nvSpPr>
          <p:cNvPr id="5" name="Slide Number Placeholder 4">
            <a:extLst>
              <a:ext uri="{FF2B5EF4-FFF2-40B4-BE49-F238E27FC236}">
                <a16:creationId xmlns:a16="http://schemas.microsoft.com/office/drawing/2014/main" id="{76102F3A-3217-4D68-BF66-88BDCB8ABFF4}"/>
              </a:ext>
            </a:extLst>
          </p:cNvPr>
          <p:cNvSpPr>
            <a:spLocks noGrp="1"/>
          </p:cNvSpPr>
          <p:nvPr>
            <p:ph type="sldNum" sz="quarter" idx="4294967295"/>
          </p:nvPr>
        </p:nvSpPr>
        <p:spPr>
          <a:xfrm>
            <a:off x="0" y="4854575"/>
            <a:ext cx="228600" cy="274638"/>
          </a:xfrm>
        </p:spPr>
        <p:txBody>
          <a:bodyPr/>
          <a:lstStyle/>
          <a:p>
            <a:pPr>
              <a:buClr>
                <a:srgbClr val="C00000"/>
              </a:buClr>
              <a:buSzPct val="75000"/>
              <a:buFont typeface="Wingdings" panose="05000000000000000000" pitchFamily="2" charset="2"/>
              <a:buNone/>
            </a:pPr>
            <a:fld id="{ED4E8DE7-8107-485D-819E-7A652D98D056}" type="slidenum">
              <a:rPr lang="en-US" smtClean="0"/>
              <a:pPr>
                <a:buClr>
                  <a:srgbClr val="C00000"/>
                </a:buClr>
                <a:buSzPct val="75000"/>
                <a:buFont typeface="Wingdings" panose="05000000000000000000" pitchFamily="2" charset="2"/>
                <a:buNone/>
              </a:pPr>
              <a:t>20</a:t>
            </a:fld>
            <a:endParaRPr lang="en-US" dirty="0"/>
          </a:p>
        </p:txBody>
      </p:sp>
    </p:spTree>
    <p:extLst>
      <p:ext uri="{BB962C8B-B14F-4D97-AF65-F5344CB8AC3E}">
        <p14:creationId xmlns:p14="http://schemas.microsoft.com/office/powerpoint/2010/main" val="3032862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09165-4BFA-4F44-A5C1-4EED49DC614A}"/>
              </a:ext>
            </a:extLst>
          </p:cNvPr>
          <p:cNvSpPr>
            <a:spLocks noGrp="1"/>
          </p:cNvSpPr>
          <p:nvPr>
            <p:ph type="title"/>
          </p:nvPr>
        </p:nvSpPr>
        <p:spPr/>
        <p:txBody>
          <a:bodyPr/>
          <a:lstStyle/>
          <a:p>
            <a:r>
              <a:rPr lang="en-US" dirty="0"/>
              <a:t>Foreign Key placement 3</a:t>
            </a:r>
          </a:p>
        </p:txBody>
      </p:sp>
      <p:sp>
        <p:nvSpPr>
          <p:cNvPr id="4" name="Slide Number Placeholder 3">
            <a:extLst>
              <a:ext uri="{FF2B5EF4-FFF2-40B4-BE49-F238E27FC236}">
                <a16:creationId xmlns:a16="http://schemas.microsoft.com/office/drawing/2014/main" id="{5C0882B2-7E2E-4697-956E-152881BAD074}"/>
              </a:ext>
            </a:extLst>
          </p:cNvPr>
          <p:cNvSpPr>
            <a:spLocks noGrp="1"/>
          </p:cNvSpPr>
          <p:nvPr>
            <p:ph type="sldNum" sz="quarter" idx="4"/>
          </p:nvPr>
        </p:nvSpPr>
        <p:spPr/>
        <p:txBody>
          <a:bodyPr/>
          <a:lstStyle/>
          <a:p>
            <a:fld id="{ED4E8DE7-8107-485D-819E-7A652D98D056}" type="slidenum">
              <a:rPr lang="en-US" smtClean="0"/>
              <a:pPr/>
              <a:t>21</a:t>
            </a:fld>
            <a:endParaRPr lang="en-US" dirty="0"/>
          </a:p>
        </p:txBody>
      </p:sp>
      <p:pic>
        <p:nvPicPr>
          <p:cNvPr id="5" name="Picture 4">
            <a:extLst>
              <a:ext uri="{FF2B5EF4-FFF2-40B4-BE49-F238E27FC236}">
                <a16:creationId xmlns:a16="http://schemas.microsoft.com/office/drawing/2014/main" id="{CAE06362-104D-49B5-9771-5B358EC51CC8}"/>
              </a:ext>
            </a:extLst>
          </p:cNvPr>
          <p:cNvPicPr>
            <a:picLocks noChangeAspect="1"/>
          </p:cNvPicPr>
          <p:nvPr/>
        </p:nvPicPr>
        <p:blipFill>
          <a:blip r:embed="rId3"/>
          <a:stretch>
            <a:fillRect/>
          </a:stretch>
        </p:blipFill>
        <p:spPr>
          <a:xfrm>
            <a:off x="6940883" y="850549"/>
            <a:ext cx="1177918" cy="711195"/>
          </a:xfrm>
          <a:prstGeom prst="rect">
            <a:avLst/>
          </a:prstGeom>
        </p:spPr>
      </p:pic>
      <p:pic>
        <p:nvPicPr>
          <p:cNvPr id="6" name="Picture 5">
            <a:extLst>
              <a:ext uri="{FF2B5EF4-FFF2-40B4-BE49-F238E27FC236}">
                <a16:creationId xmlns:a16="http://schemas.microsoft.com/office/drawing/2014/main" id="{103555BF-C0CC-4DA8-BA4B-7F3DD7B825AC}"/>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176846" y="835350"/>
            <a:ext cx="838200" cy="838200"/>
          </a:xfrm>
          <a:prstGeom prst="rect">
            <a:avLst/>
          </a:prstGeom>
        </p:spPr>
      </p:pic>
      <p:sp>
        <p:nvSpPr>
          <p:cNvPr id="10" name="Rectangle 9">
            <a:extLst>
              <a:ext uri="{FF2B5EF4-FFF2-40B4-BE49-F238E27FC236}">
                <a16:creationId xmlns:a16="http://schemas.microsoft.com/office/drawing/2014/main" id="{9D16D748-EA95-4C5D-A4DA-B4DE68E16C75}"/>
              </a:ext>
            </a:extLst>
          </p:cNvPr>
          <p:cNvSpPr/>
          <p:nvPr/>
        </p:nvSpPr>
        <p:spPr>
          <a:xfrm>
            <a:off x="5214815" y="2299387"/>
            <a:ext cx="1418068" cy="810728"/>
          </a:xfrm>
          <a:prstGeom prst="rect">
            <a:avLst/>
          </a:prstGeom>
        </p:spPr>
        <p:style>
          <a:lnRef idx="2">
            <a:schemeClr val="dk1"/>
          </a:lnRef>
          <a:fillRef idx="1">
            <a:schemeClr val="lt1"/>
          </a:fillRef>
          <a:effectRef idx="0">
            <a:schemeClr val="dk1"/>
          </a:effectRef>
          <a:fontRef idx="minor">
            <a:schemeClr val="dk1"/>
          </a:fontRef>
        </p:style>
        <p:txBody>
          <a:bodyPr wrap="square" rtlCol="0" anchor="t">
            <a:noAutofit/>
          </a:bodyPr>
          <a:lstStyle/>
          <a:p>
            <a:pPr algn="ctr"/>
            <a:r>
              <a:rPr lang="en-US" sz="1400" dirty="0">
                <a:solidFill>
                  <a:schemeClr val="tx1"/>
                </a:solidFill>
                <a:effectLst/>
              </a:rPr>
              <a:t>(PK) CID</a:t>
            </a:r>
          </a:p>
          <a:p>
            <a:pPr algn="ctr"/>
            <a:r>
              <a:rPr lang="en-US" sz="1400" dirty="0">
                <a:solidFill>
                  <a:schemeClr val="tx1"/>
                </a:solidFill>
                <a:effectLst/>
                <a:latin typeface="+mn-lt"/>
              </a:rPr>
              <a:t>First name</a:t>
            </a:r>
          </a:p>
          <a:p>
            <a:pPr algn="ctr"/>
            <a:r>
              <a:rPr lang="en-US" sz="1400" dirty="0">
                <a:solidFill>
                  <a:schemeClr val="tx1"/>
                </a:solidFill>
                <a:effectLst/>
              </a:rPr>
              <a:t>…</a:t>
            </a:r>
            <a:endParaRPr lang="en-US" sz="1400" dirty="0">
              <a:solidFill>
                <a:schemeClr val="tx1"/>
              </a:solidFill>
              <a:effectLst/>
              <a:latin typeface="+mn-lt"/>
            </a:endParaRPr>
          </a:p>
        </p:txBody>
      </p:sp>
      <p:sp>
        <p:nvSpPr>
          <p:cNvPr id="11" name="Rectangle 10">
            <a:extLst>
              <a:ext uri="{FF2B5EF4-FFF2-40B4-BE49-F238E27FC236}">
                <a16:creationId xmlns:a16="http://schemas.microsoft.com/office/drawing/2014/main" id="{4BC4F13C-2367-4EDD-AD58-F5AA029EC6CF}"/>
              </a:ext>
            </a:extLst>
          </p:cNvPr>
          <p:cNvSpPr/>
          <p:nvPr/>
        </p:nvSpPr>
        <p:spPr>
          <a:xfrm>
            <a:off x="5214815" y="1918386"/>
            <a:ext cx="1418068" cy="381000"/>
          </a:xfrm>
          <a:prstGeom prst="rect">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nchor="ctr">
            <a:noAutofit/>
          </a:bodyPr>
          <a:lstStyle/>
          <a:p>
            <a:pPr algn="ctr"/>
            <a:r>
              <a:rPr lang="en-US" sz="2000" cap="all" dirty="0">
                <a:solidFill>
                  <a:schemeClr val="tx1"/>
                </a:solidFill>
                <a:effectLst/>
                <a:latin typeface="+mn-lt"/>
              </a:rPr>
              <a:t>CUSTOMER</a:t>
            </a:r>
          </a:p>
        </p:txBody>
      </p:sp>
      <p:sp>
        <p:nvSpPr>
          <p:cNvPr id="12" name="Rectangle 11">
            <a:extLst>
              <a:ext uri="{FF2B5EF4-FFF2-40B4-BE49-F238E27FC236}">
                <a16:creationId xmlns:a16="http://schemas.microsoft.com/office/drawing/2014/main" id="{0D651FD3-5618-4BE2-8121-1039F673EFDA}"/>
              </a:ext>
            </a:extLst>
          </p:cNvPr>
          <p:cNvSpPr/>
          <p:nvPr/>
        </p:nvSpPr>
        <p:spPr>
          <a:xfrm>
            <a:off x="7696064" y="2299387"/>
            <a:ext cx="1344383" cy="810728"/>
          </a:xfrm>
          <a:prstGeom prst="rect">
            <a:avLst/>
          </a:prstGeom>
        </p:spPr>
        <p:style>
          <a:lnRef idx="2">
            <a:schemeClr val="dk1"/>
          </a:lnRef>
          <a:fillRef idx="1">
            <a:schemeClr val="lt1"/>
          </a:fillRef>
          <a:effectRef idx="0">
            <a:schemeClr val="dk1"/>
          </a:effectRef>
          <a:fontRef idx="minor">
            <a:schemeClr val="dk1"/>
          </a:fontRef>
        </p:style>
        <p:txBody>
          <a:bodyPr wrap="square" rtlCol="0" anchor="t">
            <a:noAutofit/>
          </a:bodyPr>
          <a:lstStyle/>
          <a:p>
            <a:pPr algn="ctr"/>
            <a:r>
              <a:rPr lang="en-US" sz="1400" dirty="0">
                <a:solidFill>
                  <a:schemeClr val="tx1"/>
                </a:solidFill>
                <a:effectLst/>
              </a:rPr>
              <a:t>(PK) ShowID</a:t>
            </a:r>
          </a:p>
          <a:p>
            <a:pPr algn="ctr"/>
            <a:r>
              <a:rPr lang="en-US" sz="1400" dirty="0">
                <a:solidFill>
                  <a:schemeClr val="tx1"/>
                </a:solidFill>
                <a:effectLst/>
                <a:latin typeface="+mn-lt"/>
              </a:rPr>
              <a:t>Title</a:t>
            </a:r>
          </a:p>
          <a:p>
            <a:pPr algn="ctr"/>
            <a:r>
              <a:rPr lang="en-US" sz="1400" dirty="0">
                <a:solidFill>
                  <a:schemeClr val="tx1"/>
                </a:solidFill>
                <a:effectLst/>
              </a:rPr>
              <a:t>…</a:t>
            </a:r>
            <a:endParaRPr lang="en-US" sz="1400" dirty="0">
              <a:solidFill>
                <a:schemeClr val="tx1"/>
              </a:solidFill>
              <a:effectLst/>
              <a:latin typeface="+mn-lt"/>
            </a:endParaRPr>
          </a:p>
          <a:p>
            <a:pPr algn="ctr"/>
            <a:endParaRPr lang="en-US" sz="1400" dirty="0">
              <a:solidFill>
                <a:schemeClr val="tx1"/>
              </a:solidFill>
              <a:effectLst/>
              <a:latin typeface="+mn-lt"/>
            </a:endParaRPr>
          </a:p>
        </p:txBody>
      </p:sp>
      <p:sp>
        <p:nvSpPr>
          <p:cNvPr id="13" name="Rectangle 12">
            <a:extLst>
              <a:ext uri="{FF2B5EF4-FFF2-40B4-BE49-F238E27FC236}">
                <a16:creationId xmlns:a16="http://schemas.microsoft.com/office/drawing/2014/main" id="{727411E2-E232-4573-A3C3-E3C1C6558D09}"/>
              </a:ext>
            </a:extLst>
          </p:cNvPr>
          <p:cNvSpPr/>
          <p:nvPr/>
        </p:nvSpPr>
        <p:spPr>
          <a:xfrm>
            <a:off x="7696064" y="1918386"/>
            <a:ext cx="1344383" cy="381000"/>
          </a:xfrm>
          <a:prstGeom prst="rect">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nchor="ctr">
            <a:noAutofit/>
          </a:bodyPr>
          <a:lstStyle/>
          <a:p>
            <a:pPr algn="ctr"/>
            <a:r>
              <a:rPr lang="en-US" sz="2400" cap="all" dirty="0">
                <a:solidFill>
                  <a:schemeClr val="tx1"/>
                </a:solidFill>
                <a:effectLst/>
                <a:latin typeface="+mn-lt"/>
              </a:rPr>
              <a:t>MOVIE</a:t>
            </a:r>
          </a:p>
        </p:txBody>
      </p:sp>
      <p:grpSp>
        <p:nvGrpSpPr>
          <p:cNvPr id="3" name="Group 2">
            <a:extLst>
              <a:ext uri="{FF2B5EF4-FFF2-40B4-BE49-F238E27FC236}">
                <a16:creationId xmlns:a16="http://schemas.microsoft.com/office/drawing/2014/main" id="{C6D12F88-93BE-BA58-AEDC-BA0006276A75}"/>
              </a:ext>
            </a:extLst>
          </p:cNvPr>
          <p:cNvGrpSpPr/>
          <p:nvPr/>
        </p:nvGrpSpPr>
        <p:grpSpPr>
          <a:xfrm>
            <a:off x="6643813" y="2389589"/>
            <a:ext cx="1060169" cy="280202"/>
            <a:chOff x="6643813" y="2389589"/>
            <a:chExt cx="1060169" cy="280202"/>
          </a:xfrm>
        </p:grpSpPr>
        <p:sp>
          <p:nvSpPr>
            <p:cNvPr id="9" name="TextBox 8">
              <a:extLst>
                <a:ext uri="{FF2B5EF4-FFF2-40B4-BE49-F238E27FC236}">
                  <a16:creationId xmlns:a16="http://schemas.microsoft.com/office/drawing/2014/main" id="{6A4A7059-5F9A-4B33-B2AE-1A8BD0415778}"/>
                </a:ext>
              </a:extLst>
            </p:cNvPr>
            <p:cNvSpPr txBox="1"/>
            <p:nvPr/>
          </p:nvSpPr>
          <p:spPr bwMode="auto">
            <a:xfrm>
              <a:off x="6775657" y="2500514"/>
              <a:ext cx="762000" cy="169277"/>
            </a:xfrm>
            <a:prstGeom prst="rect">
              <a:avLst/>
            </a:prstGeom>
            <a:noFill/>
            <a:ln>
              <a:noFill/>
              <a:headEnd/>
              <a:tailEnd/>
            </a:ln>
          </p:spPr>
          <p:style>
            <a:lnRef idx="2">
              <a:schemeClr val="dk1"/>
            </a:lnRef>
            <a:fillRef idx="1">
              <a:schemeClr val="lt1"/>
            </a:fillRef>
            <a:effectRef idx="0">
              <a:schemeClr val="dk1"/>
            </a:effectRef>
            <a:fontRef idx="minor">
              <a:schemeClr val="dk1"/>
            </a:fontRef>
          </p:style>
          <p:txBody>
            <a:bodyPr wrap="square" lIns="0" tIns="0" rIns="0" bIns="0" rtlCol="0" anchor="ctr" anchorCtr="0">
              <a:spAutoFit/>
            </a:bodyPr>
            <a:lstStyle/>
            <a:p>
              <a:pPr algn="ctr"/>
              <a:r>
                <a:rPr lang="en-US" sz="1100" dirty="0">
                  <a:solidFill>
                    <a:schemeClr val="tx1">
                      <a:lumMod val="90000"/>
                      <a:lumOff val="10000"/>
                    </a:schemeClr>
                  </a:solidFill>
                  <a:effectLst/>
                </a:rPr>
                <a:t>watched</a:t>
              </a:r>
            </a:p>
          </p:txBody>
        </p:sp>
        <p:grpSp>
          <p:nvGrpSpPr>
            <p:cNvPr id="29" name="Group 28">
              <a:extLst>
                <a:ext uri="{FF2B5EF4-FFF2-40B4-BE49-F238E27FC236}">
                  <a16:creationId xmlns:a16="http://schemas.microsoft.com/office/drawing/2014/main" id="{DF5C8348-1BAC-4C0F-920C-6104AB5D5195}"/>
                </a:ext>
              </a:extLst>
            </p:cNvPr>
            <p:cNvGrpSpPr/>
            <p:nvPr/>
          </p:nvGrpSpPr>
          <p:grpSpPr>
            <a:xfrm>
              <a:off x="6643813" y="2389589"/>
              <a:ext cx="1060169" cy="239197"/>
              <a:chOff x="6671616" y="1633303"/>
              <a:chExt cx="1060169" cy="239197"/>
            </a:xfrm>
          </p:grpSpPr>
          <p:cxnSp>
            <p:nvCxnSpPr>
              <p:cNvPr id="8" name="Straight Connector 7">
                <a:extLst>
                  <a:ext uri="{FF2B5EF4-FFF2-40B4-BE49-F238E27FC236}">
                    <a16:creationId xmlns:a16="http://schemas.microsoft.com/office/drawing/2014/main" id="{42CC5185-F148-47BE-A2C9-9AE220F2BCDD}"/>
                  </a:ext>
                </a:extLst>
              </p:cNvPr>
              <p:cNvCxnSpPr>
                <a:cxnSpLocks/>
              </p:cNvCxnSpPr>
              <p:nvPr/>
            </p:nvCxnSpPr>
            <p:spPr bwMode="auto">
              <a:xfrm>
                <a:off x="6671616" y="1755052"/>
                <a:ext cx="1047549" cy="0"/>
              </a:xfrm>
              <a:prstGeom prst="line">
                <a:avLst/>
              </a:prstGeom>
              <a:ln>
                <a:headEnd type="none" w="med" len="med"/>
                <a:tailEnd type="none" w="med" len="med"/>
              </a:ln>
            </p:spPr>
            <p:style>
              <a:lnRef idx="1">
                <a:schemeClr val="dk1"/>
              </a:lnRef>
              <a:fillRef idx="0">
                <a:schemeClr val="dk1"/>
              </a:fillRef>
              <a:effectRef idx="0">
                <a:schemeClr val="dk1"/>
              </a:effectRef>
              <a:fontRef idx="minor">
                <a:schemeClr val="tx1"/>
              </a:fontRef>
            </p:style>
          </p:cxnSp>
          <p:cxnSp>
            <p:nvCxnSpPr>
              <p:cNvPr id="19" name="Straight Connector 18">
                <a:extLst>
                  <a:ext uri="{FF2B5EF4-FFF2-40B4-BE49-F238E27FC236}">
                    <a16:creationId xmlns:a16="http://schemas.microsoft.com/office/drawing/2014/main" id="{D02B19C5-C8BF-4C69-883B-478C351E2AC2}"/>
                  </a:ext>
                </a:extLst>
              </p:cNvPr>
              <p:cNvCxnSpPr/>
              <p:nvPr/>
            </p:nvCxnSpPr>
            <p:spPr>
              <a:xfrm>
                <a:off x="6675868" y="1633303"/>
                <a:ext cx="105932" cy="1195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6A03B4D7-B9A5-4822-9E71-8724FD3BEFF1}"/>
                  </a:ext>
                </a:extLst>
              </p:cNvPr>
              <p:cNvCxnSpPr/>
              <p:nvPr/>
            </p:nvCxnSpPr>
            <p:spPr>
              <a:xfrm>
                <a:off x="7617485" y="1752901"/>
                <a:ext cx="105932" cy="1195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AC9F0C94-F210-4FB3-A2BD-B3B9EA6D56BA}"/>
                  </a:ext>
                </a:extLst>
              </p:cNvPr>
              <p:cNvCxnSpPr>
                <a:cxnSpLocks/>
              </p:cNvCxnSpPr>
              <p:nvPr/>
            </p:nvCxnSpPr>
            <p:spPr>
              <a:xfrm flipV="1">
                <a:off x="7623766" y="1633303"/>
                <a:ext cx="108019" cy="1195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39B766D4-8662-4062-8C79-28AAF31F4CA9}"/>
                  </a:ext>
                </a:extLst>
              </p:cNvPr>
              <p:cNvCxnSpPr>
                <a:cxnSpLocks/>
              </p:cNvCxnSpPr>
              <p:nvPr/>
            </p:nvCxnSpPr>
            <p:spPr>
              <a:xfrm flipV="1">
                <a:off x="6671616" y="1752886"/>
                <a:ext cx="108019" cy="1195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graphicFrame>
        <p:nvGraphicFramePr>
          <p:cNvPr id="30" name="Table 29">
            <a:extLst>
              <a:ext uri="{FF2B5EF4-FFF2-40B4-BE49-F238E27FC236}">
                <a16:creationId xmlns:a16="http://schemas.microsoft.com/office/drawing/2014/main" id="{08542BA2-4ACA-4608-9200-0A391653B9F9}"/>
              </a:ext>
            </a:extLst>
          </p:cNvPr>
          <p:cNvGraphicFramePr>
            <a:graphicFrameLocks noGrp="1"/>
          </p:cNvGraphicFramePr>
          <p:nvPr>
            <p:extLst>
              <p:ext uri="{D42A27DB-BD31-4B8C-83A1-F6EECF244321}">
                <p14:modId xmlns:p14="http://schemas.microsoft.com/office/powerpoint/2010/main" val="2218675055"/>
              </p:ext>
            </p:extLst>
          </p:nvPr>
        </p:nvGraphicFramePr>
        <p:xfrm>
          <a:off x="838200" y="3105150"/>
          <a:ext cx="2590800" cy="1219200"/>
        </p:xfrm>
        <a:graphic>
          <a:graphicData uri="http://schemas.openxmlformats.org/drawingml/2006/table">
            <a:tbl>
              <a:tblPr firstRow="1" bandRow="1">
                <a:tableStyleId>{5940675A-B579-460E-94D1-54222C63F5DA}</a:tableStyleId>
              </a:tblPr>
              <a:tblGrid>
                <a:gridCol w="582930">
                  <a:extLst>
                    <a:ext uri="{9D8B030D-6E8A-4147-A177-3AD203B41FA5}">
                      <a16:colId xmlns:a16="http://schemas.microsoft.com/office/drawing/2014/main" val="1226595543"/>
                    </a:ext>
                  </a:extLst>
                </a:gridCol>
                <a:gridCol w="1398270">
                  <a:extLst>
                    <a:ext uri="{9D8B030D-6E8A-4147-A177-3AD203B41FA5}">
                      <a16:colId xmlns:a16="http://schemas.microsoft.com/office/drawing/2014/main" val="3246747145"/>
                    </a:ext>
                  </a:extLst>
                </a:gridCol>
                <a:gridCol w="609600">
                  <a:extLst>
                    <a:ext uri="{9D8B030D-6E8A-4147-A177-3AD203B41FA5}">
                      <a16:colId xmlns:a16="http://schemas.microsoft.com/office/drawing/2014/main" val="554211750"/>
                    </a:ext>
                  </a:extLst>
                </a:gridCol>
              </a:tblGrid>
              <a:tr h="231443">
                <a:tc>
                  <a:txBody>
                    <a:bodyPr/>
                    <a:lstStyle/>
                    <a:p>
                      <a:r>
                        <a:rPr lang="en-US" sz="1600" u="sng" dirty="0"/>
                        <a:t>CID</a:t>
                      </a:r>
                      <a:r>
                        <a:rPr lang="en-US" sz="1600" dirty="0"/>
                        <a:t> </a:t>
                      </a:r>
                    </a:p>
                  </a:txBody>
                  <a:tcPr marT="0" marB="0">
                    <a:solidFill>
                      <a:schemeClr val="bg2">
                        <a:lumMod val="85000"/>
                      </a:schemeClr>
                    </a:solidFill>
                  </a:tcPr>
                </a:tc>
                <a:tc>
                  <a:txBody>
                    <a:bodyPr/>
                    <a:lstStyle/>
                    <a:p>
                      <a:r>
                        <a:rPr lang="en-US" sz="1600" dirty="0"/>
                        <a:t>First Name</a:t>
                      </a:r>
                    </a:p>
                  </a:txBody>
                  <a:tcPr marT="0" marB="0">
                    <a:solidFill>
                      <a:schemeClr val="bg2">
                        <a:lumMod val="85000"/>
                      </a:schemeClr>
                    </a:solidFill>
                  </a:tcPr>
                </a:tc>
                <a:tc>
                  <a:txBody>
                    <a:bodyPr/>
                    <a:lstStyle/>
                    <a:p>
                      <a:r>
                        <a:rPr lang="en-US" sz="1600" dirty="0"/>
                        <a:t>…</a:t>
                      </a:r>
                    </a:p>
                  </a:txBody>
                  <a:tcPr marT="0" marB="0">
                    <a:solidFill>
                      <a:schemeClr val="bg2">
                        <a:lumMod val="85000"/>
                      </a:schemeClr>
                    </a:solidFill>
                  </a:tcPr>
                </a:tc>
                <a:extLst>
                  <a:ext uri="{0D108BD9-81ED-4DB2-BD59-A6C34878D82A}">
                    <a16:rowId xmlns:a16="http://schemas.microsoft.com/office/drawing/2014/main" val="3242723236"/>
                  </a:ext>
                </a:extLst>
              </a:tr>
              <a:tr h="231443">
                <a:tc>
                  <a:txBody>
                    <a:bodyPr/>
                    <a:lstStyle/>
                    <a:p>
                      <a:r>
                        <a:rPr lang="en-US" sz="1400" dirty="0"/>
                        <a:t>C120</a:t>
                      </a:r>
                    </a:p>
                  </a:txBody>
                  <a:tcPr marT="0" marB="0"/>
                </a:tc>
                <a:tc>
                  <a:txBody>
                    <a:bodyPr/>
                    <a:lstStyle/>
                    <a:p>
                      <a:r>
                        <a:rPr lang="en-US" sz="1600" dirty="0"/>
                        <a:t>Tom</a:t>
                      </a:r>
                    </a:p>
                  </a:txBody>
                  <a:tcPr marT="0" marB="0"/>
                </a:tc>
                <a:tc>
                  <a:txBody>
                    <a:bodyPr/>
                    <a:lstStyle/>
                    <a:p>
                      <a:r>
                        <a:rPr lang="en-US" sz="1600" dirty="0"/>
                        <a:t>…</a:t>
                      </a:r>
                    </a:p>
                  </a:txBody>
                  <a:tcPr marT="0" marB="0"/>
                </a:tc>
                <a:extLst>
                  <a:ext uri="{0D108BD9-81ED-4DB2-BD59-A6C34878D82A}">
                    <a16:rowId xmlns:a16="http://schemas.microsoft.com/office/drawing/2014/main" val="2338649721"/>
                  </a:ext>
                </a:extLst>
              </a:tr>
              <a:tr h="231443">
                <a:tc>
                  <a:txBody>
                    <a:bodyPr/>
                    <a:lstStyle/>
                    <a:p>
                      <a:r>
                        <a:rPr lang="en-US" sz="1400" dirty="0"/>
                        <a:t>C340</a:t>
                      </a:r>
                    </a:p>
                  </a:txBody>
                  <a:tcPr marT="0" marB="0"/>
                </a:tc>
                <a:tc>
                  <a:txBody>
                    <a:bodyPr/>
                    <a:lstStyle/>
                    <a:p>
                      <a:r>
                        <a:rPr lang="en-US" sz="1600" dirty="0"/>
                        <a:t>Mary</a:t>
                      </a:r>
                    </a:p>
                  </a:txBody>
                  <a:tcPr marT="0" marB="0"/>
                </a:tc>
                <a:tc>
                  <a:txBody>
                    <a:bodyPr/>
                    <a:lstStyle/>
                    <a:p>
                      <a:r>
                        <a:rPr lang="en-US" sz="1600" dirty="0"/>
                        <a:t>…</a:t>
                      </a:r>
                    </a:p>
                  </a:txBody>
                  <a:tcPr marT="0" marB="0"/>
                </a:tc>
                <a:extLst>
                  <a:ext uri="{0D108BD9-81ED-4DB2-BD59-A6C34878D82A}">
                    <a16:rowId xmlns:a16="http://schemas.microsoft.com/office/drawing/2014/main" val="4111423750"/>
                  </a:ext>
                </a:extLst>
              </a:tr>
              <a:tr h="231443">
                <a:tc>
                  <a:txBody>
                    <a:bodyPr/>
                    <a:lstStyle/>
                    <a:p>
                      <a:r>
                        <a:rPr lang="en-US" sz="1400" dirty="0"/>
                        <a:t>C100</a:t>
                      </a:r>
                    </a:p>
                  </a:txBody>
                  <a:tcPr marT="0" marB="0"/>
                </a:tc>
                <a:tc>
                  <a:txBody>
                    <a:bodyPr/>
                    <a:lstStyle/>
                    <a:p>
                      <a:r>
                        <a:rPr lang="en-US" sz="1600" dirty="0"/>
                        <a:t>Paul</a:t>
                      </a:r>
                    </a:p>
                  </a:txBody>
                  <a:tcPr marT="0" marB="0"/>
                </a:tc>
                <a:tc>
                  <a:txBody>
                    <a:bodyPr/>
                    <a:lstStyle/>
                    <a:p>
                      <a:r>
                        <a:rPr lang="en-US" sz="1600" dirty="0"/>
                        <a:t>…</a:t>
                      </a:r>
                    </a:p>
                  </a:txBody>
                  <a:tcPr marT="0" marB="0"/>
                </a:tc>
                <a:extLst>
                  <a:ext uri="{0D108BD9-81ED-4DB2-BD59-A6C34878D82A}">
                    <a16:rowId xmlns:a16="http://schemas.microsoft.com/office/drawing/2014/main" val="3524307739"/>
                  </a:ext>
                </a:extLst>
              </a:tr>
              <a:tr h="231443">
                <a:tc>
                  <a:txBody>
                    <a:bodyPr/>
                    <a:lstStyle/>
                    <a:p>
                      <a:r>
                        <a:rPr lang="en-US" sz="1400" dirty="0"/>
                        <a:t>…</a:t>
                      </a:r>
                    </a:p>
                  </a:txBody>
                  <a:tcPr marT="0" marB="0"/>
                </a:tc>
                <a:tc>
                  <a:txBody>
                    <a:bodyPr/>
                    <a:lstStyle/>
                    <a:p>
                      <a:r>
                        <a:rPr lang="en-US" sz="1600" dirty="0"/>
                        <a:t>…</a:t>
                      </a:r>
                    </a:p>
                  </a:txBody>
                  <a:tcPr marT="0" marB="0"/>
                </a:tc>
                <a:tc>
                  <a:txBody>
                    <a:bodyPr/>
                    <a:lstStyle/>
                    <a:p>
                      <a:r>
                        <a:rPr lang="en-US" sz="1600" dirty="0"/>
                        <a:t>…</a:t>
                      </a:r>
                    </a:p>
                  </a:txBody>
                  <a:tcPr marT="0" marB="0"/>
                </a:tc>
                <a:extLst>
                  <a:ext uri="{0D108BD9-81ED-4DB2-BD59-A6C34878D82A}">
                    <a16:rowId xmlns:a16="http://schemas.microsoft.com/office/drawing/2014/main" val="563173299"/>
                  </a:ext>
                </a:extLst>
              </a:tr>
            </a:tbl>
          </a:graphicData>
        </a:graphic>
      </p:graphicFrame>
      <p:graphicFrame>
        <p:nvGraphicFramePr>
          <p:cNvPr id="31" name="Table 30">
            <a:extLst>
              <a:ext uri="{FF2B5EF4-FFF2-40B4-BE49-F238E27FC236}">
                <a16:creationId xmlns:a16="http://schemas.microsoft.com/office/drawing/2014/main" id="{408153AF-26C1-40B0-A8FB-F9F0D7F3D4C3}"/>
              </a:ext>
            </a:extLst>
          </p:cNvPr>
          <p:cNvGraphicFramePr>
            <a:graphicFrameLocks noGrp="1"/>
          </p:cNvGraphicFramePr>
          <p:nvPr>
            <p:extLst>
              <p:ext uri="{D42A27DB-BD31-4B8C-83A1-F6EECF244321}">
                <p14:modId xmlns:p14="http://schemas.microsoft.com/office/powerpoint/2010/main" val="4286669419"/>
              </p:ext>
            </p:extLst>
          </p:nvPr>
        </p:nvGraphicFramePr>
        <p:xfrm>
          <a:off x="4232910" y="3491666"/>
          <a:ext cx="4758690" cy="1463040"/>
        </p:xfrm>
        <a:graphic>
          <a:graphicData uri="http://schemas.openxmlformats.org/drawingml/2006/table">
            <a:tbl>
              <a:tblPr firstRow="1" bandRow="1">
                <a:tableStyleId>{5940675A-B579-460E-94D1-54222C63F5DA}</a:tableStyleId>
              </a:tblPr>
              <a:tblGrid>
                <a:gridCol w="951738">
                  <a:extLst>
                    <a:ext uri="{9D8B030D-6E8A-4147-A177-3AD203B41FA5}">
                      <a16:colId xmlns:a16="http://schemas.microsoft.com/office/drawing/2014/main" val="1226595543"/>
                    </a:ext>
                  </a:extLst>
                </a:gridCol>
                <a:gridCol w="3114778">
                  <a:extLst>
                    <a:ext uri="{9D8B030D-6E8A-4147-A177-3AD203B41FA5}">
                      <a16:colId xmlns:a16="http://schemas.microsoft.com/office/drawing/2014/main" val="3246747145"/>
                    </a:ext>
                  </a:extLst>
                </a:gridCol>
                <a:gridCol w="692174">
                  <a:extLst>
                    <a:ext uri="{9D8B030D-6E8A-4147-A177-3AD203B41FA5}">
                      <a16:colId xmlns:a16="http://schemas.microsoft.com/office/drawing/2014/main" val="554211750"/>
                    </a:ext>
                  </a:extLst>
                </a:gridCol>
              </a:tblGrid>
              <a:tr h="231443">
                <a:tc>
                  <a:txBody>
                    <a:bodyPr/>
                    <a:lstStyle/>
                    <a:p>
                      <a:r>
                        <a:rPr lang="en-US" sz="1600" u="sng" dirty="0"/>
                        <a:t>ShowID</a:t>
                      </a:r>
                      <a:endParaRPr lang="en-US" sz="1600" dirty="0"/>
                    </a:p>
                  </a:txBody>
                  <a:tcPr marT="0" marB="0">
                    <a:solidFill>
                      <a:schemeClr val="bg2">
                        <a:lumMod val="85000"/>
                      </a:schemeClr>
                    </a:solidFill>
                  </a:tcPr>
                </a:tc>
                <a:tc>
                  <a:txBody>
                    <a:bodyPr/>
                    <a:lstStyle/>
                    <a:p>
                      <a:r>
                        <a:rPr lang="en-US" sz="1600" dirty="0"/>
                        <a:t>Title</a:t>
                      </a:r>
                    </a:p>
                  </a:txBody>
                  <a:tcPr marT="0" marB="0">
                    <a:solidFill>
                      <a:schemeClr val="bg2">
                        <a:lumMod val="85000"/>
                      </a:schemeClr>
                    </a:solidFill>
                  </a:tcPr>
                </a:tc>
                <a:tc>
                  <a:txBody>
                    <a:bodyPr/>
                    <a:lstStyle/>
                    <a:p>
                      <a:r>
                        <a:rPr lang="en-US" sz="1600" dirty="0"/>
                        <a:t>…</a:t>
                      </a:r>
                    </a:p>
                  </a:txBody>
                  <a:tcPr marT="0" marB="0">
                    <a:solidFill>
                      <a:schemeClr val="bg2">
                        <a:lumMod val="85000"/>
                      </a:schemeClr>
                    </a:solidFill>
                  </a:tcPr>
                </a:tc>
                <a:extLst>
                  <a:ext uri="{0D108BD9-81ED-4DB2-BD59-A6C34878D82A}">
                    <a16:rowId xmlns:a16="http://schemas.microsoft.com/office/drawing/2014/main" val="3242723236"/>
                  </a:ext>
                </a:extLst>
              </a:tr>
              <a:tr h="231443">
                <a:tc>
                  <a:txBody>
                    <a:bodyPr/>
                    <a:lstStyle/>
                    <a:p>
                      <a:r>
                        <a:rPr lang="en-US" sz="1400" dirty="0"/>
                        <a:t>S35</a:t>
                      </a:r>
                    </a:p>
                  </a:txBody>
                  <a:tcPr marT="0" marB="0"/>
                </a:tc>
                <a:tc>
                  <a:txBody>
                    <a:bodyPr/>
                    <a:lstStyle/>
                    <a:p>
                      <a:r>
                        <a:rPr lang="en-US" sz="1600" dirty="0"/>
                        <a:t>Mr. Magoo</a:t>
                      </a:r>
                    </a:p>
                  </a:txBody>
                  <a:tcPr marT="0" marB="0"/>
                </a:tc>
                <a:tc>
                  <a:txBody>
                    <a:bodyPr/>
                    <a:lstStyle/>
                    <a:p>
                      <a:r>
                        <a:rPr lang="en-US" sz="1600" dirty="0"/>
                        <a:t>…</a:t>
                      </a:r>
                    </a:p>
                  </a:txBody>
                  <a:tcPr marT="0" marB="0"/>
                </a:tc>
                <a:extLst>
                  <a:ext uri="{0D108BD9-81ED-4DB2-BD59-A6C34878D82A}">
                    <a16:rowId xmlns:a16="http://schemas.microsoft.com/office/drawing/2014/main" val="2338649721"/>
                  </a:ext>
                </a:extLst>
              </a:tr>
              <a:tr h="231443">
                <a:tc>
                  <a:txBody>
                    <a:bodyPr/>
                    <a:lstStyle/>
                    <a:p>
                      <a:r>
                        <a:rPr lang="en-US" sz="1400" dirty="0"/>
                        <a:t>S71</a:t>
                      </a:r>
                    </a:p>
                  </a:txBody>
                  <a:tcPr marT="0" marB="0"/>
                </a:tc>
                <a:tc>
                  <a:txBody>
                    <a:bodyPr/>
                    <a:lstStyle/>
                    <a:p>
                      <a:r>
                        <a:rPr lang="en-US" sz="1600" dirty="0"/>
                        <a:t>Attack of the Crab Monsters</a:t>
                      </a:r>
                    </a:p>
                  </a:txBody>
                  <a:tcPr marT="0" marB="0"/>
                </a:tc>
                <a:tc>
                  <a:txBody>
                    <a:bodyPr/>
                    <a:lstStyle/>
                    <a:p>
                      <a:r>
                        <a:rPr lang="en-US" sz="1600" dirty="0"/>
                        <a:t>…</a:t>
                      </a:r>
                    </a:p>
                  </a:txBody>
                  <a:tcPr marT="0" marB="0"/>
                </a:tc>
                <a:extLst>
                  <a:ext uri="{0D108BD9-81ED-4DB2-BD59-A6C34878D82A}">
                    <a16:rowId xmlns:a16="http://schemas.microsoft.com/office/drawing/2014/main" val="4111423750"/>
                  </a:ext>
                </a:extLst>
              </a:tr>
              <a:tr h="231443">
                <a:tc>
                  <a:txBody>
                    <a:bodyPr/>
                    <a:lstStyle/>
                    <a:p>
                      <a:r>
                        <a:rPr lang="en-US" sz="1400" dirty="0"/>
                        <a:t>S44</a:t>
                      </a:r>
                    </a:p>
                  </a:txBody>
                  <a:tcPr marT="0" marB="0"/>
                </a:tc>
                <a:tc>
                  <a:txBody>
                    <a:bodyPr/>
                    <a:lstStyle/>
                    <a:p>
                      <a:r>
                        <a:rPr lang="en-US" sz="1600" dirty="0"/>
                        <a:t>Santa Claus Conquers the Martians</a:t>
                      </a:r>
                    </a:p>
                  </a:txBody>
                  <a:tcPr marT="0" marB="0"/>
                </a:tc>
                <a:tc>
                  <a:txBody>
                    <a:bodyPr/>
                    <a:lstStyle/>
                    <a:p>
                      <a:r>
                        <a:rPr lang="en-US" sz="1600" dirty="0"/>
                        <a:t>…</a:t>
                      </a:r>
                    </a:p>
                  </a:txBody>
                  <a:tcPr marT="0" marB="0"/>
                </a:tc>
                <a:extLst>
                  <a:ext uri="{0D108BD9-81ED-4DB2-BD59-A6C34878D82A}">
                    <a16:rowId xmlns:a16="http://schemas.microsoft.com/office/drawing/2014/main" val="3524307739"/>
                  </a:ext>
                </a:extLst>
              </a:tr>
              <a:tr h="231443">
                <a:tc>
                  <a:txBody>
                    <a:bodyPr/>
                    <a:lstStyle/>
                    <a:p>
                      <a:r>
                        <a:rPr lang="en-US" sz="1400" dirty="0"/>
                        <a:t>S10</a:t>
                      </a:r>
                    </a:p>
                  </a:txBody>
                  <a:tcPr marT="0" marB="0"/>
                </a:tc>
                <a:tc>
                  <a:txBody>
                    <a:bodyPr/>
                    <a:lstStyle/>
                    <a:p>
                      <a:r>
                        <a:rPr lang="en-US" sz="1600" dirty="0"/>
                        <a:t>The Killer Tire</a:t>
                      </a:r>
                    </a:p>
                  </a:txBody>
                  <a:tcPr marT="0" marB="0"/>
                </a:tc>
                <a:tc>
                  <a:txBody>
                    <a:bodyPr/>
                    <a:lstStyle/>
                    <a:p>
                      <a:r>
                        <a:rPr lang="en-US" sz="1600" dirty="0"/>
                        <a:t>…</a:t>
                      </a:r>
                    </a:p>
                  </a:txBody>
                  <a:tcPr marT="0" marB="0"/>
                </a:tc>
                <a:extLst>
                  <a:ext uri="{0D108BD9-81ED-4DB2-BD59-A6C34878D82A}">
                    <a16:rowId xmlns:a16="http://schemas.microsoft.com/office/drawing/2014/main" val="154383118"/>
                  </a:ext>
                </a:extLst>
              </a:tr>
              <a:tr h="231443">
                <a:tc>
                  <a:txBody>
                    <a:bodyPr/>
                    <a:lstStyle/>
                    <a:p>
                      <a:r>
                        <a:rPr lang="en-US" sz="1400" dirty="0"/>
                        <a:t>…</a:t>
                      </a:r>
                    </a:p>
                  </a:txBody>
                  <a:tcPr marT="0" marB="0"/>
                </a:tc>
                <a:tc>
                  <a:txBody>
                    <a:bodyPr/>
                    <a:lstStyle/>
                    <a:p>
                      <a:r>
                        <a:rPr lang="en-US" sz="1600" dirty="0"/>
                        <a:t>…</a:t>
                      </a:r>
                    </a:p>
                  </a:txBody>
                  <a:tcPr marT="0" marB="0"/>
                </a:tc>
                <a:tc>
                  <a:txBody>
                    <a:bodyPr/>
                    <a:lstStyle/>
                    <a:p>
                      <a:r>
                        <a:rPr lang="en-US" sz="1600" dirty="0"/>
                        <a:t>…</a:t>
                      </a:r>
                    </a:p>
                  </a:txBody>
                  <a:tcPr marT="0" marB="0"/>
                </a:tc>
                <a:extLst>
                  <a:ext uri="{0D108BD9-81ED-4DB2-BD59-A6C34878D82A}">
                    <a16:rowId xmlns:a16="http://schemas.microsoft.com/office/drawing/2014/main" val="4182559066"/>
                  </a:ext>
                </a:extLst>
              </a:tr>
            </a:tbl>
          </a:graphicData>
        </a:graphic>
      </p:graphicFrame>
      <p:sp>
        <p:nvSpPr>
          <p:cNvPr id="22" name="TextBox 21">
            <a:extLst>
              <a:ext uri="{FF2B5EF4-FFF2-40B4-BE49-F238E27FC236}">
                <a16:creationId xmlns:a16="http://schemas.microsoft.com/office/drawing/2014/main" id="{31C1EA17-5F66-4665-8109-042D8ADFA636}"/>
              </a:ext>
            </a:extLst>
          </p:cNvPr>
          <p:cNvSpPr txBox="1"/>
          <p:nvPr/>
        </p:nvSpPr>
        <p:spPr>
          <a:xfrm>
            <a:off x="762000" y="2858929"/>
            <a:ext cx="915636" cy="246221"/>
          </a:xfrm>
          <a:prstGeom prst="rect">
            <a:avLst/>
          </a:prstGeom>
          <a:noFill/>
        </p:spPr>
        <p:txBody>
          <a:bodyPr wrap="none" rtlCol="0">
            <a:spAutoFit/>
          </a:bodyPr>
          <a:lstStyle/>
          <a:p>
            <a:pPr algn="l"/>
            <a:r>
              <a:rPr lang="en-US" dirty="0">
                <a:solidFill>
                  <a:schemeClr val="tx1"/>
                </a:solidFill>
                <a:effectLst/>
              </a:rPr>
              <a:t>CUSTOMER</a:t>
            </a:r>
          </a:p>
        </p:txBody>
      </p:sp>
      <p:sp>
        <p:nvSpPr>
          <p:cNvPr id="23" name="TextBox 22">
            <a:extLst>
              <a:ext uri="{FF2B5EF4-FFF2-40B4-BE49-F238E27FC236}">
                <a16:creationId xmlns:a16="http://schemas.microsoft.com/office/drawing/2014/main" id="{FA363FE9-B3C2-49FB-B35B-01FA0CF5D113}"/>
              </a:ext>
            </a:extLst>
          </p:cNvPr>
          <p:cNvSpPr txBox="1"/>
          <p:nvPr/>
        </p:nvSpPr>
        <p:spPr>
          <a:xfrm>
            <a:off x="4203962" y="3222487"/>
            <a:ext cx="596638" cy="246221"/>
          </a:xfrm>
          <a:prstGeom prst="rect">
            <a:avLst/>
          </a:prstGeom>
          <a:noFill/>
        </p:spPr>
        <p:txBody>
          <a:bodyPr wrap="none" rtlCol="0">
            <a:spAutoFit/>
          </a:bodyPr>
          <a:lstStyle/>
          <a:p>
            <a:pPr algn="l"/>
            <a:r>
              <a:rPr lang="en-US" dirty="0">
                <a:solidFill>
                  <a:schemeClr val="tx1"/>
                </a:solidFill>
                <a:effectLst/>
              </a:rPr>
              <a:t>SHOW</a:t>
            </a:r>
          </a:p>
        </p:txBody>
      </p:sp>
      <p:sp>
        <p:nvSpPr>
          <p:cNvPr id="25" name="TextBox 24">
            <a:extLst>
              <a:ext uri="{FF2B5EF4-FFF2-40B4-BE49-F238E27FC236}">
                <a16:creationId xmlns:a16="http://schemas.microsoft.com/office/drawing/2014/main" id="{F6BF973F-E449-4C93-99E9-FB1D8E52C3F3}"/>
              </a:ext>
            </a:extLst>
          </p:cNvPr>
          <p:cNvSpPr txBox="1"/>
          <p:nvPr/>
        </p:nvSpPr>
        <p:spPr>
          <a:xfrm>
            <a:off x="275725" y="886675"/>
            <a:ext cx="3534275" cy="646331"/>
          </a:xfrm>
          <a:prstGeom prst="rect">
            <a:avLst/>
          </a:prstGeom>
          <a:noFill/>
        </p:spPr>
        <p:txBody>
          <a:bodyPr wrap="square" rtlCol="0">
            <a:spAutoFit/>
          </a:bodyPr>
          <a:lstStyle/>
          <a:p>
            <a:pPr algn="l"/>
            <a:r>
              <a:rPr lang="en-US" sz="1800" dirty="0">
                <a:solidFill>
                  <a:schemeClr val="tx1"/>
                </a:solidFill>
                <a:effectLst/>
              </a:rPr>
              <a:t>This is a many-to-many</a:t>
            </a:r>
          </a:p>
          <a:p>
            <a:pPr algn="l"/>
            <a:r>
              <a:rPr lang="en-US" sz="1800" dirty="0">
                <a:solidFill>
                  <a:schemeClr val="tx1"/>
                </a:solidFill>
                <a:effectLst/>
              </a:rPr>
              <a:t>Where do we place the FKs?</a:t>
            </a:r>
          </a:p>
        </p:txBody>
      </p:sp>
      <p:grpSp>
        <p:nvGrpSpPr>
          <p:cNvPr id="15" name="Group 14">
            <a:extLst>
              <a:ext uri="{FF2B5EF4-FFF2-40B4-BE49-F238E27FC236}">
                <a16:creationId xmlns:a16="http://schemas.microsoft.com/office/drawing/2014/main" id="{B5D1E51F-508D-F553-8092-5D7C8017FD5B}"/>
              </a:ext>
            </a:extLst>
          </p:cNvPr>
          <p:cNvGrpSpPr/>
          <p:nvPr/>
        </p:nvGrpSpPr>
        <p:grpSpPr>
          <a:xfrm>
            <a:off x="2829026" y="2500515"/>
            <a:ext cx="6105007" cy="968193"/>
            <a:chOff x="2829026" y="2500515"/>
            <a:chExt cx="6105007" cy="968193"/>
          </a:xfrm>
        </p:grpSpPr>
        <p:sp>
          <p:nvSpPr>
            <p:cNvPr id="7" name="Arrow: Down 6">
              <a:extLst>
                <a:ext uri="{FF2B5EF4-FFF2-40B4-BE49-F238E27FC236}">
                  <a16:creationId xmlns:a16="http://schemas.microsoft.com/office/drawing/2014/main" id="{1C3C25B7-1D0F-E0C0-0383-E13BB24F5BF6}"/>
                </a:ext>
              </a:extLst>
            </p:cNvPr>
            <p:cNvSpPr/>
            <p:nvPr/>
          </p:nvSpPr>
          <p:spPr>
            <a:xfrm>
              <a:off x="2829026" y="2500515"/>
              <a:ext cx="676174" cy="566536"/>
            </a:xfrm>
            <a:prstGeom prst="downArrow">
              <a:avLst>
                <a:gd name="adj1" fmla="val 72128"/>
                <a:gd name="adj2" fmla="val 50000"/>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FK here?</a:t>
              </a:r>
            </a:p>
          </p:txBody>
        </p:sp>
        <p:sp>
          <p:nvSpPr>
            <p:cNvPr id="14" name="Arrow: Down 13">
              <a:extLst>
                <a:ext uri="{FF2B5EF4-FFF2-40B4-BE49-F238E27FC236}">
                  <a16:creationId xmlns:a16="http://schemas.microsoft.com/office/drawing/2014/main" id="{A73501C8-F7E6-ED4C-C848-5AAC8BC82E1E}"/>
                </a:ext>
              </a:extLst>
            </p:cNvPr>
            <p:cNvSpPr/>
            <p:nvPr/>
          </p:nvSpPr>
          <p:spPr>
            <a:xfrm>
              <a:off x="8257859" y="2902172"/>
              <a:ext cx="676174" cy="566536"/>
            </a:xfrm>
            <a:prstGeom prst="downArrow">
              <a:avLst>
                <a:gd name="adj1" fmla="val 72128"/>
                <a:gd name="adj2" fmla="val 50000"/>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FK here?</a:t>
              </a:r>
            </a:p>
          </p:txBody>
        </p:sp>
      </p:grpSp>
    </p:spTree>
    <p:extLst>
      <p:ext uri="{BB962C8B-B14F-4D97-AF65-F5344CB8AC3E}">
        <p14:creationId xmlns:p14="http://schemas.microsoft.com/office/powerpoint/2010/main" val="141394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09165-4BFA-4F44-A5C1-4EED49DC614A}"/>
              </a:ext>
            </a:extLst>
          </p:cNvPr>
          <p:cNvSpPr>
            <a:spLocks noGrp="1"/>
          </p:cNvSpPr>
          <p:nvPr>
            <p:ph type="title"/>
          </p:nvPr>
        </p:nvSpPr>
        <p:spPr/>
        <p:txBody>
          <a:bodyPr/>
          <a:lstStyle/>
          <a:p>
            <a:r>
              <a:rPr lang="en-US" dirty="0"/>
              <a:t>Many-to-many</a:t>
            </a:r>
          </a:p>
        </p:txBody>
      </p:sp>
      <p:sp>
        <p:nvSpPr>
          <p:cNvPr id="4" name="Slide Number Placeholder 3">
            <a:extLst>
              <a:ext uri="{FF2B5EF4-FFF2-40B4-BE49-F238E27FC236}">
                <a16:creationId xmlns:a16="http://schemas.microsoft.com/office/drawing/2014/main" id="{5C0882B2-7E2E-4697-956E-152881BAD074}"/>
              </a:ext>
            </a:extLst>
          </p:cNvPr>
          <p:cNvSpPr>
            <a:spLocks noGrp="1"/>
          </p:cNvSpPr>
          <p:nvPr>
            <p:ph type="sldNum" sz="quarter" idx="4"/>
          </p:nvPr>
        </p:nvSpPr>
        <p:spPr/>
        <p:txBody>
          <a:bodyPr/>
          <a:lstStyle/>
          <a:p>
            <a:fld id="{ED4E8DE7-8107-485D-819E-7A652D98D056}" type="slidenum">
              <a:rPr lang="en-US" smtClean="0"/>
              <a:pPr/>
              <a:t>22</a:t>
            </a:fld>
            <a:endParaRPr lang="en-US" dirty="0"/>
          </a:p>
        </p:txBody>
      </p:sp>
      <p:pic>
        <p:nvPicPr>
          <p:cNvPr id="5" name="Picture 4">
            <a:extLst>
              <a:ext uri="{FF2B5EF4-FFF2-40B4-BE49-F238E27FC236}">
                <a16:creationId xmlns:a16="http://schemas.microsoft.com/office/drawing/2014/main" id="{CAE06362-104D-49B5-9771-5B358EC51CC8}"/>
              </a:ext>
            </a:extLst>
          </p:cNvPr>
          <p:cNvPicPr>
            <a:picLocks noChangeAspect="1"/>
          </p:cNvPicPr>
          <p:nvPr/>
        </p:nvPicPr>
        <p:blipFill>
          <a:blip r:embed="rId3"/>
          <a:stretch>
            <a:fillRect/>
          </a:stretch>
        </p:blipFill>
        <p:spPr>
          <a:xfrm>
            <a:off x="7050325" y="72975"/>
            <a:ext cx="1177918" cy="711195"/>
          </a:xfrm>
          <a:prstGeom prst="rect">
            <a:avLst/>
          </a:prstGeom>
        </p:spPr>
      </p:pic>
      <p:pic>
        <p:nvPicPr>
          <p:cNvPr id="6" name="Picture 5">
            <a:extLst>
              <a:ext uri="{FF2B5EF4-FFF2-40B4-BE49-F238E27FC236}">
                <a16:creationId xmlns:a16="http://schemas.microsoft.com/office/drawing/2014/main" id="{103555BF-C0CC-4DA8-BA4B-7F3DD7B825AC}"/>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305801" y="61517"/>
            <a:ext cx="838200" cy="838200"/>
          </a:xfrm>
          <a:prstGeom prst="rect">
            <a:avLst/>
          </a:prstGeom>
        </p:spPr>
      </p:pic>
      <p:cxnSp>
        <p:nvCxnSpPr>
          <p:cNvPr id="7" name="Straight Connector 6">
            <a:extLst>
              <a:ext uri="{FF2B5EF4-FFF2-40B4-BE49-F238E27FC236}">
                <a16:creationId xmlns:a16="http://schemas.microsoft.com/office/drawing/2014/main" id="{C091B1AF-78A4-487B-8307-E717563758C1}"/>
              </a:ext>
            </a:extLst>
          </p:cNvPr>
          <p:cNvCxnSpPr/>
          <p:nvPr/>
        </p:nvCxnSpPr>
        <p:spPr>
          <a:xfrm>
            <a:off x="8115300" y="819150"/>
            <a:ext cx="994410" cy="0"/>
          </a:xfrm>
          <a:prstGeom prst="line">
            <a:avLst/>
          </a:prstGeom>
          <a:ln>
            <a:solidFill>
              <a:srgbClr val="000066"/>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94CE68E2-8445-49F3-84D7-41727C550561}"/>
              </a:ext>
            </a:extLst>
          </p:cNvPr>
          <p:cNvSpPr txBox="1"/>
          <p:nvPr/>
        </p:nvSpPr>
        <p:spPr>
          <a:xfrm>
            <a:off x="346710" y="933450"/>
            <a:ext cx="4758690" cy="369332"/>
          </a:xfrm>
          <a:prstGeom prst="rect">
            <a:avLst/>
          </a:prstGeom>
          <a:noFill/>
        </p:spPr>
        <p:txBody>
          <a:bodyPr wrap="square" rtlCol="0">
            <a:spAutoFit/>
          </a:bodyPr>
          <a:lstStyle/>
          <a:p>
            <a:pPr algn="l"/>
            <a:r>
              <a:rPr lang="en-US" sz="1800" dirty="0">
                <a:solidFill>
                  <a:schemeClr val="tx1"/>
                </a:solidFill>
                <a:effectLst/>
              </a:rPr>
              <a:t>Why?</a:t>
            </a:r>
          </a:p>
        </p:txBody>
      </p:sp>
      <p:graphicFrame>
        <p:nvGraphicFramePr>
          <p:cNvPr id="30" name="Table 29">
            <a:extLst>
              <a:ext uri="{FF2B5EF4-FFF2-40B4-BE49-F238E27FC236}">
                <a16:creationId xmlns:a16="http://schemas.microsoft.com/office/drawing/2014/main" id="{08542BA2-4ACA-4608-9200-0A391653B9F9}"/>
              </a:ext>
            </a:extLst>
          </p:cNvPr>
          <p:cNvGraphicFramePr>
            <a:graphicFrameLocks noGrp="1"/>
          </p:cNvGraphicFramePr>
          <p:nvPr>
            <p:extLst>
              <p:ext uri="{D42A27DB-BD31-4B8C-83A1-F6EECF244321}">
                <p14:modId xmlns:p14="http://schemas.microsoft.com/office/powerpoint/2010/main" val="3350512485"/>
              </p:ext>
            </p:extLst>
          </p:nvPr>
        </p:nvGraphicFramePr>
        <p:xfrm>
          <a:off x="685800" y="2343150"/>
          <a:ext cx="3048000" cy="1219200"/>
        </p:xfrm>
        <a:graphic>
          <a:graphicData uri="http://schemas.openxmlformats.org/drawingml/2006/table">
            <a:tbl>
              <a:tblPr firstRow="1" bandRow="1">
                <a:tableStyleId>{5940675A-B579-460E-94D1-54222C63F5DA}</a:tableStyleId>
              </a:tblPr>
              <a:tblGrid>
                <a:gridCol w="685800">
                  <a:extLst>
                    <a:ext uri="{9D8B030D-6E8A-4147-A177-3AD203B41FA5}">
                      <a16:colId xmlns:a16="http://schemas.microsoft.com/office/drawing/2014/main" val="1226595543"/>
                    </a:ext>
                  </a:extLst>
                </a:gridCol>
                <a:gridCol w="1295400">
                  <a:extLst>
                    <a:ext uri="{9D8B030D-6E8A-4147-A177-3AD203B41FA5}">
                      <a16:colId xmlns:a16="http://schemas.microsoft.com/office/drawing/2014/main" val="3246747145"/>
                    </a:ext>
                  </a:extLst>
                </a:gridCol>
                <a:gridCol w="1066800">
                  <a:extLst>
                    <a:ext uri="{9D8B030D-6E8A-4147-A177-3AD203B41FA5}">
                      <a16:colId xmlns:a16="http://schemas.microsoft.com/office/drawing/2014/main" val="554211750"/>
                    </a:ext>
                  </a:extLst>
                </a:gridCol>
              </a:tblGrid>
              <a:tr h="231443">
                <a:tc>
                  <a:txBody>
                    <a:bodyPr/>
                    <a:lstStyle/>
                    <a:p>
                      <a:r>
                        <a:rPr lang="en-US" sz="1600" u="sng" dirty="0"/>
                        <a:t>CID</a:t>
                      </a:r>
                      <a:r>
                        <a:rPr lang="en-US" sz="1600" dirty="0"/>
                        <a:t> </a:t>
                      </a:r>
                    </a:p>
                  </a:txBody>
                  <a:tcPr marT="0" marB="0">
                    <a:solidFill>
                      <a:schemeClr val="bg2">
                        <a:lumMod val="85000"/>
                      </a:schemeClr>
                    </a:solidFill>
                  </a:tcPr>
                </a:tc>
                <a:tc>
                  <a:txBody>
                    <a:bodyPr/>
                    <a:lstStyle/>
                    <a:p>
                      <a:r>
                        <a:rPr lang="en-US" sz="1600" dirty="0"/>
                        <a:t>First Name</a:t>
                      </a:r>
                    </a:p>
                  </a:txBody>
                  <a:tcPr marT="0" marB="0">
                    <a:solidFill>
                      <a:schemeClr val="bg2">
                        <a:lumMod val="85000"/>
                      </a:schemeClr>
                    </a:solidFill>
                  </a:tcPr>
                </a:tc>
                <a:tc>
                  <a:txBody>
                    <a:bodyPr/>
                    <a:lstStyle/>
                    <a:p>
                      <a:r>
                        <a:rPr lang="en-US" sz="1600" dirty="0"/>
                        <a:t>ShowID</a:t>
                      </a:r>
                    </a:p>
                  </a:txBody>
                  <a:tcPr marT="0" marB="0">
                    <a:solidFill>
                      <a:schemeClr val="accent1">
                        <a:lumMod val="40000"/>
                        <a:lumOff val="60000"/>
                      </a:schemeClr>
                    </a:solidFill>
                  </a:tcPr>
                </a:tc>
                <a:extLst>
                  <a:ext uri="{0D108BD9-81ED-4DB2-BD59-A6C34878D82A}">
                    <a16:rowId xmlns:a16="http://schemas.microsoft.com/office/drawing/2014/main" val="3242723236"/>
                  </a:ext>
                </a:extLst>
              </a:tr>
              <a:tr h="231443">
                <a:tc>
                  <a:txBody>
                    <a:bodyPr/>
                    <a:lstStyle/>
                    <a:p>
                      <a:r>
                        <a:rPr lang="en-US" sz="1400" dirty="0"/>
                        <a:t>C120</a:t>
                      </a:r>
                    </a:p>
                  </a:txBody>
                  <a:tcPr marT="0" marB="0"/>
                </a:tc>
                <a:tc>
                  <a:txBody>
                    <a:bodyPr/>
                    <a:lstStyle/>
                    <a:p>
                      <a:r>
                        <a:rPr lang="en-US" sz="1600" dirty="0"/>
                        <a:t>Tom</a:t>
                      </a:r>
                    </a:p>
                  </a:txBody>
                  <a:tcPr marT="0" marB="0"/>
                </a:tc>
                <a:tc>
                  <a:txBody>
                    <a:bodyPr/>
                    <a:lstStyle/>
                    <a:p>
                      <a:r>
                        <a:rPr lang="en-US" sz="1600" dirty="0"/>
                        <a:t>S44</a:t>
                      </a:r>
                    </a:p>
                  </a:txBody>
                  <a:tcPr marT="0" marB="0">
                    <a:solidFill>
                      <a:schemeClr val="accent1">
                        <a:lumMod val="40000"/>
                        <a:lumOff val="60000"/>
                      </a:schemeClr>
                    </a:solidFill>
                  </a:tcPr>
                </a:tc>
                <a:extLst>
                  <a:ext uri="{0D108BD9-81ED-4DB2-BD59-A6C34878D82A}">
                    <a16:rowId xmlns:a16="http://schemas.microsoft.com/office/drawing/2014/main" val="2338649721"/>
                  </a:ext>
                </a:extLst>
              </a:tr>
              <a:tr h="231443">
                <a:tc>
                  <a:txBody>
                    <a:bodyPr/>
                    <a:lstStyle/>
                    <a:p>
                      <a:r>
                        <a:rPr lang="en-US" sz="1400" dirty="0"/>
                        <a:t>C340</a:t>
                      </a:r>
                    </a:p>
                  </a:txBody>
                  <a:tcPr marT="0" marB="0"/>
                </a:tc>
                <a:tc>
                  <a:txBody>
                    <a:bodyPr/>
                    <a:lstStyle/>
                    <a:p>
                      <a:r>
                        <a:rPr lang="en-US" sz="1600" dirty="0"/>
                        <a:t>Mary</a:t>
                      </a:r>
                    </a:p>
                  </a:txBody>
                  <a:tcPr marT="0" marB="0"/>
                </a:tc>
                <a:tc>
                  <a:txBody>
                    <a:bodyPr/>
                    <a:lstStyle/>
                    <a:p>
                      <a:r>
                        <a:rPr lang="en-US" sz="1600" dirty="0"/>
                        <a:t>S44</a:t>
                      </a:r>
                    </a:p>
                  </a:txBody>
                  <a:tcPr marT="0" marB="0">
                    <a:solidFill>
                      <a:schemeClr val="accent1">
                        <a:lumMod val="40000"/>
                        <a:lumOff val="60000"/>
                      </a:schemeClr>
                    </a:solidFill>
                  </a:tcPr>
                </a:tc>
                <a:extLst>
                  <a:ext uri="{0D108BD9-81ED-4DB2-BD59-A6C34878D82A}">
                    <a16:rowId xmlns:a16="http://schemas.microsoft.com/office/drawing/2014/main" val="4111423750"/>
                  </a:ext>
                </a:extLst>
              </a:tr>
              <a:tr h="231443">
                <a:tc>
                  <a:txBody>
                    <a:bodyPr/>
                    <a:lstStyle/>
                    <a:p>
                      <a:r>
                        <a:rPr lang="en-US" sz="1400" dirty="0"/>
                        <a:t>C700</a:t>
                      </a:r>
                    </a:p>
                  </a:txBody>
                  <a:tcPr marT="0" marB="0"/>
                </a:tc>
                <a:tc>
                  <a:txBody>
                    <a:bodyPr/>
                    <a:lstStyle/>
                    <a:p>
                      <a:r>
                        <a:rPr lang="en-US" sz="1600" dirty="0"/>
                        <a:t>Paul</a:t>
                      </a:r>
                    </a:p>
                  </a:txBody>
                  <a:tcPr marT="0" marB="0"/>
                </a:tc>
                <a:tc>
                  <a:txBody>
                    <a:bodyPr/>
                    <a:lstStyle/>
                    <a:p>
                      <a:r>
                        <a:rPr lang="en-US" sz="1600" dirty="0"/>
                        <a:t>S35</a:t>
                      </a:r>
                    </a:p>
                  </a:txBody>
                  <a:tcPr marT="0" marB="0">
                    <a:solidFill>
                      <a:schemeClr val="accent1">
                        <a:lumMod val="40000"/>
                        <a:lumOff val="60000"/>
                      </a:schemeClr>
                    </a:solidFill>
                  </a:tcPr>
                </a:tc>
                <a:extLst>
                  <a:ext uri="{0D108BD9-81ED-4DB2-BD59-A6C34878D82A}">
                    <a16:rowId xmlns:a16="http://schemas.microsoft.com/office/drawing/2014/main" val="3524307739"/>
                  </a:ext>
                </a:extLst>
              </a:tr>
              <a:tr h="231443">
                <a:tc>
                  <a:txBody>
                    <a:bodyPr/>
                    <a:lstStyle/>
                    <a:p>
                      <a:r>
                        <a:rPr lang="en-US" sz="1400" dirty="0"/>
                        <a:t>…</a:t>
                      </a:r>
                    </a:p>
                  </a:txBody>
                  <a:tcPr marT="0" marB="0"/>
                </a:tc>
                <a:tc>
                  <a:txBody>
                    <a:bodyPr/>
                    <a:lstStyle/>
                    <a:p>
                      <a:r>
                        <a:rPr lang="en-US" sz="1600" dirty="0"/>
                        <a:t>…</a:t>
                      </a:r>
                    </a:p>
                  </a:txBody>
                  <a:tcPr marT="0" marB="0"/>
                </a:tc>
                <a:tc>
                  <a:txBody>
                    <a:bodyPr/>
                    <a:lstStyle/>
                    <a:p>
                      <a:r>
                        <a:rPr lang="en-US" sz="1600" dirty="0"/>
                        <a:t>…</a:t>
                      </a:r>
                    </a:p>
                  </a:txBody>
                  <a:tcPr marT="0" marB="0">
                    <a:solidFill>
                      <a:schemeClr val="accent1">
                        <a:lumMod val="40000"/>
                        <a:lumOff val="60000"/>
                      </a:schemeClr>
                    </a:solidFill>
                  </a:tcPr>
                </a:tc>
                <a:extLst>
                  <a:ext uri="{0D108BD9-81ED-4DB2-BD59-A6C34878D82A}">
                    <a16:rowId xmlns:a16="http://schemas.microsoft.com/office/drawing/2014/main" val="8755985"/>
                  </a:ext>
                </a:extLst>
              </a:tr>
            </a:tbl>
          </a:graphicData>
        </a:graphic>
      </p:graphicFrame>
      <p:graphicFrame>
        <p:nvGraphicFramePr>
          <p:cNvPr id="31" name="Table 30">
            <a:extLst>
              <a:ext uri="{FF2B5EF4-FFF2-40B4-BE49-F238E27FC236}">
                <a16:creationId xmlns:a16="http://schemas.microsoft.com/office/drawing/2014/main" id="{408153AF-26C1-40B0-A8FB-F9F0D7F3D4C3}"/>
              </a:ext>
            </a:extLst>
          </p:cNvPr>
          <p:cNvGraphicFramePr>
            <a:graphicFrameLocks noGrp="1"/>
          </p:cNvGraphicFramePr>
          <p:nvPr>
            <p:extLst>
              <p:ext uri="{D42A27DB-BD31-4B8C-83A1-F6EECF244321}">
                <p14:modId xmlns:p14="http://schemas.microsoft.com/office/powerpoint/2010/main" val="45180147"/>
              </p:ext>
            </p:extLst>
          </p:nvPr>
        </p:nvGraphicFramePr>
        <p:xfrm>
          <a:off x="4232910" y="3491666"/>
          <a:ext cx="4758690" cy="1463040"/>
        </p:xfrm>
        <a:graphic>
          <a:graphicData uri="http://schemas.openxmlformats.org/drawingml/2006/table">
            <a:tbl>
              <a:tblPr firstRow="1" bandRow="1">
                <a:tableStyleId>{5940675A-B579-460E-94D1-54222C63F5DA}</a:tableStyleId>
              </a:tblPr>
              <a:tblGrid>
                <a:gridCol w="951738">
                  <a:extLst>
                    <a:ext uri="{9D8B030D-6E8A-4147-A177-3AD203B41FA5}">
                      <a16:colId xmlns:a16="http://schemas.microsoft.com/office/drawing/2014/main" val="1226595543"/>
                    </a:ext>
                  </a:extLst>
                </a:gridCol>
                <a:gridCol w="3114778">
                  <a:extLst>
                    <a:ext uri="{9D8B030D-6E8A-4147-A177-3AD203B41FA5}">
                      <a16:colId xmlns:a16="http://schemas.microsoft.com/office/drawing/2014/main" val="3246747145"/>
                    </a:ext>
                  </a:extLst>
                </a:gridCol>
                <a:gridCol w="692174">
                  <a:extLst>
                    <a:ext uri="{9D8B030D-6E8A-4147-A177-3AD203B41FA5}">
                      <a16:colId xmlns:a16="http://schemas.microsoft.com/office/drawing/2014/main" val="554211750"/>
                    </a:ext>
                  </a:extLst>
                </a:gridCol>
              </a:tblGrid>
              <a:tr h="231443">
                <a:tc>
                  <a:txBody>
                    <a:bodyPr/>
                    <a:lstStyle/>
                    <a:p>
                      <a:r>
                        <a:rPr lang="en-US" sz="1600" u="sng" dirty="0"/>
                        <a:t>ShowID</a:t>
                      </a:r>
                      <a:endParaRPr lang="en-US" sz="1600" dirty="0"/>
                    </a:p>
                  </a:txBody>
                  <a:tcPr marT="0" marB="0">
                    <a:solidFill>
                      <a:schemeClr val="bg2">
                        <a:lumMod val="85000"/>
                      </a:schemeClr>
                    </a:solidFill>
                  </a:tcPr>
                </a:tc>
                <a:tc>
                  <a:txBody>
                    <a:bodyPr/>
                    <a:lstStyle/>
                    <a:p>
                      <a:r>
                        <a:rPr lang="en-US" sz="1600" dirty="0"/>
                        <a:t>Title</a:t>
                      </a:r>
                    </a:p>
                  </a:txBody>
                  <a:tcPr marT="0" marB="0">
                    <a:solidFill>
                      <a:schemeClr val="bg2">
                        <a:lumMod val="85000"/>
                      </a:schemeClr>
                    </a:solidFill>
                  </a:tcPr>
                </a:tc>
                <a:tc>
                  <a:txBody>
                    <a:bodyPr/>
                    <a:lstStyle/>
                    <a:p>
                      <a:r>
                        <a:rPr lang="en-US" sz="1600" dirty="0"/>
                        <a:t>…</a:t>
                      </a:r>
                    </a:p>
                  </a:txBody>
                  <a:tcPr marT="0" marB="0">
                    <a:solidFill>
                      <a:schemeClr val="bg2">
                        <a:lumMod val="85000"/>
                      </a:schemeClr>
                    </a:solidFill>
                  </a:tcPr>
                </a:tc>
                <a:extLst>
                  <a:ext uri="{0D108BD9-81ED-4DB2-BD59-A6C34878D82A}">
                    <a16:rowId xmlns:a16="http://schemas.microsoft.com/office/drawing/2014/main" val="3242723236"/>
                  </a:ext>
                </a:extLst>
              </a:tr>
              <a:tr h="231443">
                <a:tc>
                  <a:txBody>
                    <a:bodyPr/>
                    <a:lstStyle/>
                    <a:p>
                      <a:r>
                        <a:rPr lang="en-US" sz="1400" dirty="0"/>
                        <a:t>S35</a:t>
                      </a:r>
                    </a:p>
                  </a:txBody>
                  <a:tcPr marT="0" marB="0"/>
                </a:tc>
                <a:tc>
                  <a:txBody>
                    <a:bodyPr/>
                    <a:lstStyle/>
                    <a:p>
                      <a:r>
                        <a:rPr lang="en-US" sz="1600" dirty="0"/>
                        <a:t>Mr. Magoo</a:t>
                      </a:r>
                    </a:p>
                  </a:txBody>
                  <a:tcPr marT="0" marB="0"/>
                </a:tc>
                <a:tc>
                  <a:txBody>
                    <a:bodyPr/>
                    <a:lstStyle/>
                    <a:p>
                      <a:r>
                        <a:rPr lang="en-US" sz="1600" dirty="0"/>
                        <a:t>…</a:t>
                      </a:r>
                    </a:p>
                  </a:txBody>
                  <a:tcPr marT="0" marB="0"/>
                </a:tc>
                <a:extLst>
                  <a:ext uri="{0D108BD9-81ED-4DB2-BD59-A6C34878D82A}">
                    <a16:rowId xmlns:a16="http://schemas.microsoft.com/office/drawing/2014/main" val="2338649721"/>
                  </a:ext>
                </a:extLst>
              </a:tr>
              <a:tr h="231443">
                <a:tc>
                  <a:txBody>
                    <a:bodyPr/>
                    <a:lstStyle/>
                    <a:p>
                      <a:r>
                        <a:rPr lang="en-US" sz="1400" dirty="0"/>
                        <a:t>S71</a:t>
                      </a:r>
                    </a:p>
                  </a:txBody>
                  <a:tcPr marT="0" marB="0"/>
                </a:tc>
                <a:tc>
                  <a:txBody>
                    <a:bodyPr/>
                    <a:lstStyle/>
                    <a:p>
                      <a:r>
                        <a:rPr lang="en-US" sz="1600" dirty="0"/>
                        <a:t>Attack of the Crab monsters</a:t>
                      </a:r>
                    </a:p>
                  </a:txBody>
                  <a:tcPr marT="0" marB="0"/>
                </a:tc>
                <a:tc>
                  <a:txBody>
                    <a:bodyPr/>
                    <a:lstStyle/>
                    <a:p>
                      <a:r>
                        <a:rPr lang="en-US" sz="1600" dirty="0"/>
                        <a:t>…</a:t>
                      </a:r>
                    </a:p>
                  </a:txBody>
                  <a:tcPr marT="0" marB="0"/>
                </a:tc>
                <a:extLst>
                  <a:ext uri="{0D108BD9-81ED-4DB2-BD59-A6C34878D82A}">
                    <a16:rowId xmlns:a16="http://schemas.microsoft.com/office/drawing/2014/main" val="4111423750"/>
                  </a:ext>
                </a:extLst>
              </a:tr>
              <a:tr h="231443">
                <a:tc>
                  <a:txBody>
                    <a:bodyPr/>
                    <a:lstStyle/>
                    <a:p>
                      <a:r>
                        <a:rPr lang="en-US" sz="1400" dirty="0"/>
                        <a:t>S44</a:t>
                      </a:r>
                    </a:p>
                  </a:txBody>
                  <a:tcPr marT="0" marB="0"/>
                </a:tc>
                <a:tc>
                  <a:txBody>
                    <a:bodyPr/>
                    <a:lstStyle/>
                    <a:p>
                      <a:r>
                        <a:rPr lang="en-US" sz="1600" dirty="0"/>
                        <a:t>Santa Claus Conquers the Martians</a:t>
                      </a:r>
                    </a:p>
                  </a:txBody>
                  <a:tcPr marT="0" marB="0"/>
                </a:tc>
                <a:tc>
                  <a:txBody>
                    <a:bodyPr/>
                    <a:lstStyle/>
                    <a:p>
                      <a:r>
                        <a:rPr lang="en-US" sz="1600" dirty="0"/>
                        <a:t>…</a:t>
                      </a:r>
                    </a:p>
                  </a:txBody>
                  <a:tcPr marT="0" marB="0"/>
                </a:tc>
                <a:extLst>
                  <a:ext uri="{0D108BD9-81ED-4DB2-BD59-A6C34878D82A}">
                    <a16:rowId xmlns:a16="http://schemas.microsoft.com/office/drawing/2014/main" val="3524307739"/>
                  </a:ext>
                </a:extLst>
              </a:tr>
              <a:tr h="231443">
                <a:tc>
                  <a:txBody>
                    <a:bodyPr/>
                    <a:lstStyle/>
                    <a:p>
                      <a:r>
                        <a:rPr lang="en-US" sz="1400" dirty="0"/>
                        <a:t>S10</a:t>
                      </a:r>
                    </a:p>
                  </a:txBody>
                  <a:tcPr marT="0" marB="0"/>
                </a:tc>
                <a:tc>
                  <a:txBody>
                    <a:bodyPr/>
                    <a:lstStyle/>
                    <a:p>
                      <a:r>
                        <a:rPr lang="en-US" sz="1600" dirty="0"/>
                        <a:t>The killer tire</a:t>
                      </a:r>
                    </a:p>
                  </a:txBody>
                  <a:tcPr marT="0" marB="0"/>
                </a:tc>
                <a:tc>
                  <a:txBody>
                    <a:bodyPr/>
                    <a:lstStyle/>
                    <a:p>
                      <a:r>
                        <a:rPr lang="en-US" sz="1600" dirty="0"/>
                        <a:t>…</a:t>
                      </a:r>
                    </a:p>
                  </a:txBody>
                  <a:tcPr marT="0" marB="0"/>
                </a:tc>
                <a:extLst>
                  <a:ext uri="{0D108BD9-81ED-4DB2-BD59-A6C34878D82A}">
                    <a16:rowId xmlns:a16="http://schemas.microsoft.com/office/drawing/2014/main" val="154383118"/>
                  </a:ext>
                </a:extLst>
              </a:tr>
              <a:tr h="231443">
                <a:tc>
                  <a:txBody>
                    <a:bodyPr/>
                    <a:lstStyle/>
                    <a:p>
                      <a:r>
                        <a:rPr lang="en-US" sz="1400" dirty="0"/>
                        <a:t>…</a:t>
                      </a:r>
                    </a:p>
                  </a:txBody>
                  <a:tcPr marT="0" marB="0"/>
                </a:tc>
                <a:tc>
                  <a:txBody>
                    <a:bodyPr/>
                    <a:lstStyle/>
                    <a:p>
                      <a:r>
                        <a:rPr lang="en-US" sz="1600" dirty="0"/>
                        <a:t>…</a:t>
                      </a:r>
                    </a:p>
                  </a:txBody>
                  <a:tcPr marT="0" marB="0"/>
                </a:tc>
                <a:tc>
                  <a:txBody>
                    <a:bodyPr/>
                    <a:lstStyle/>
                    <a:p>
                      <a:r>
                        <a:rPr lang="en-US" sz="1600" dirty="0"/>
                        <a:t>…</a:t>
                      </a:r>
                    </a:p>
                  </a:txBody>
                  <a:tcPr marT="0" marB="0"/>
                </a:tc>
                <a:extLst>
                  <a:ext uri="{0D108BD9-81ED-4DB2-BD59-A6C34878D82A}">
                    <a16:rowId xmlns:a16="http://schemas.microsoft.com/office/drawing/2014/main" val="2524644173"/>
                  </a:ext>
                </a:extLst>
              </a:tr>
            </a:tbl>
          </a:graphicData>
        </a:graphic>
      </p:graphicFrame>
      <p:sp>
        <p:nvSpPr>
          <p:cNvPr id="22" name="TextBox 21">
            <a:extLst>
              <a:ext uri="{FF2B5EF4-FFF2-40B4-BE49-F238E27FC236}">
                <a16:creationId xmlns:a16="http://schemas.microsoft.com/office/drawing/2014/main" id="{285B05F0-CBA5-4681-8602-526763BDCA76}"/>
              </a:ext>
            </a:extLst>
          </p:cNvPr>
          <p:cNvSpPr txBox="1"/>
          <p:nvPr/>
        </p:nvSpPr>
        <p:spPr>
          <a:xfrm rot="1889693">
            <a:off x="6018062" y="945568"/>
            <a:ext cx="2757150" cy="954107"/>
          </a:xfrm>
          <a:prstGeom prst="rect">
            <a:avLst/>
          </a:prstGeom>
          <a:noFill/>
          <a:ln w="57150">
            <a:solidFill>
              <a:schemeClr val="accent1"/>
            </a:solidFill>
          </a:ln>
        </p:spPr>
        <p:txBody>
          <a:bodyPr wrap="square" rtlCol="0">
            <a:spAutoFit/>
          </a:bodyPr>
          <a:lstStyle/>
          <a:p>
            <a:pPr algn="ctr"/>
            <a:r>
              <a:rPr lang="en-US" sz="2800" dirty="0">
                <a:solidFill>
                  <a:schemeClr val="accent2">
                    <a:lumMod val="75000"/>
                  </a:schemeClr>
                </a:solidFill>
                <a:effectLst/>
                <a:latin typeface="Stencil" panose="040409050D0802020404" pitchFamily="82" charset="0"/>
              </a:rPr>
              <a:t>This will not work well</a:t>
            </a:r>
          </a:p>
        </p:txBody>
      </p:sp>
      <p:sp>
        <p:nvSpPr>
          <p:cNvPr id="11" name="TextBox 10">
            <a:extLst>
              <a:ext uri="{FF2B5EF4-FFF2-40B4-BE49-F238E27FC236}">
                <a16:creationId xmlns:a16="http://schemas.microsoft.com/office/drawing/2014/main" id="{7876E84C-FB38-4A8E-9BB0-8993A6D92AEB}"/>
              </a:ext>
            </a:extLst>
          </p:cNvPr>
          <p:cNvSpPr txBox="1"/>
          <p:nvPr/>
        </p:nvSpPr>
        <p:spPr>
          <a:xfrm>
            <a:off x="609600" y="2096929"/>
            <a:ext cx="915636" cy="246221"/>
          </a:xfrm>
          <a:prstGeom prst="rect">
            <a:avLst/>
          </a:prstGeom>
          <a:noFill/>
        </p:spPr>
        <p:txBody>
          <a:bodyPr wrap="none" rtlCol="0">
            <a:spAutoFit/>
          </a:bodyPr>
          <a:lstStyle/>
          <a:p>
            <a:pPr algn="l"/>
            <a:r>
              <a:rPr lang="en-US" dirty="0">
                <a:solidFill>
                  <a:schemeClr val="tx1"/>
                </a:solidFill>
                <a:effectLst/>
              </a:rPr>
              <a:t>CUSTOMER</a:t>
            </a:r>
          </a:p>
        </p:txBody>
      </p:sp>
      <p:sp>
        <p:nvSpPr>
          <p:cNvPr id="12" name="TextBox 11">
            <a:extLst>
              <a:ext uri="{FF2B5EF4-FFF2-40B4-BE49-F238E27FC236}">
                <a16:creationId xmlns:a16="http://schemas.microsoft.com/office/drawing/2014/main" id="{6C2AE163-1653-4602-BD06-CB98D28EEC34}"/>
              </a:ext>
            </a:extLst>
          </p:cNvPr>
          <p:cNvSpPr txBox="1"/>
          <p:nvPr/>
        </p:nvSpPr>
        <p:spPr>
          <a:xfrm>
            <a:off x="4131572" y="3245445"/>
            <a:ext cx="596638" cy="246221"/>
          </a:xfrm>
          <a:prstGeom prst="rect">
            <a:avLst/>
          </a:prstGeom>
          <a:noFill/>
        </p:spPr>
        <p:txBody>
          <a:bodyPr wrap="none" rtlCol="0">
            <a:spAutoFit/>
          </a:bodyPr>
          <a:lstStyle/>
          <a:p>
            <a:pPr algn="l"/>
            <a:r>
              <a:rPr lang="en-US" dirty="0">
                <a:solidFill>
                  <a:schemeClr val="tx1"/>
                </a:solidFill>
                <a:effectLst/>
              </a:rPr>
              <a:t>SHOW</a:t>
            </a:r>
          </a:p>
        </p:txBody>
      </p:sp>
    </p:spTree>
    <p:extLst>
      <p:ext uri="{BB962C8B-B14F-4D97-AF65-F5344CB8AC3E}">
        <p14:creationId xmlns:p14="http://schemas.microsoft.com/office/powerpoint/2010/main" val="802225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09165-4BFA-4F44-A5C1-4EED49DC614A}"/>
              </a:ext>
            </a:extLst>
          </p:cNvPr>
          <p:cNvSpPr>
            <a:spLocks noGrp="1"/>
          </p:cNvSpPr>
          <p:nvPr>
            <p:ph type="title"/>
          </p:nvPr>
        </p:nvSpPr>
        <p:spPr/>
        <p:txBody>
          <a:bodyPr/>
          <a:lstStyle/>
          <a:p>
            <a:r>
              <a:rPr lang="en-US" dirty="0"/>
              <a:t>Many-to-many</a:t>
            </a:r>
          </a:p>
        </p:txBody>
      </p:sp>
      <p:sp>
        <p:nvSpPr>
          <p:cNvPr id="4" name="Slide Number Placeholder 3">
            <a:extLst>
              <a:ext uri="{FF2B5EF4-FFF2-40B4-BE49-F238E27FC236}">
                <a16:creationId xmlns:a16="http://schemas.microsoft.com/office/drawing/2014/main" id="{5C0882B2-7E2E-4697-956E-152881BAD074}"/>
              </a:ext>
            </a:extLst>
          </p:cNvPr>
          <p:cNvSpPr>
            <a:spLocks noGrp="1"/>
          </p:cNvSpPr>
          <p:nvPr>
            <p:ph type="sldNum" sz="quarter" idx="4"/>
          </p:nvPr>
        </p:nvSpPr>
        <p:spPr/>
        <p:txBody>
          <a:bodyPr/>
          <a:lstStyle/>
          <a:p>
            <a:fld id="{ED4E8DE7-8107-485D-819E-7A652D98D056}" type="slidenum">
              <a:rPr lang="en-US" smtClean="0"/>
              <a:pPr/>
              <a:t>23</a:t>
            </a:fld>
            <a:endParaRPr lang="en-US" dirty="0"/>
          </a:p>
        </p:txBody>
      </p:sp>
      <p:pic>
        <p:nvPicPr>
          <p:cNvPr id="5" name="Picture 4">
            <a:extLst>
              <a:ext uri="{FF2B5EF4-FFF2-40B4-BE49-F238E27FC236}">
                <a16:creationId xmlns:a16="http://schemas.microsoft.com/office/drawing/2014/main" id="{CAE06362-104D-49B5-9771-5B358EC51CC8}"/>
              </a:ext>
            </a:extLst>
          </p:cNvPr>
          <p:cNvPicPr>
            <a:picLocks noChangeAspect="1"/>
          </p:cNvPicPr>
          <p:nvPr/>
        </p:nvPicPr>
        <p:blipFill>
          <a:blip r:embed="rId3"/>
          <a:stretch>
            <a:fillRect/>
          </a:stretch>
        </p:blipFill>
        <p:spPr>
          <a:xfrm>
            <a:off x="7050325" y="72975"/>
            <a:ext cx="1177918" cy="711195"/>
          </a:xfrm>
          <a:prstGeom prst="rect">
            <a:avLst/>
          </a:prstGeom>
        </p:spPr>
      </p:pic>
      <p:pic>
        <p:nvPicPr>
          <p:cNvPr id="6" name="Picture 5">
            <a:extLst>
              <a:ext uri="{FF2B5EF4-FFF2-40B4-BE49-F238E27FC236}">
                <a16:creationId xmlns:a16="http://schemas.microsoft.com/office/drawing/2014/main" id="{103555BF-C0CC-4DA8-BA4B-7F3DD7B825AC}"/>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305801" y="61517"/>
            <a:ext cx="838200" cy="838200"/>
          </a:xfrm>
          <a:prstGeom prst="rect">
            <a:avLst/>
          </a:prstGeom>
        </p:spPr>
      </p:pic>
      <p:cxnSp>
        <p:nvCxnSpPr>
          <p:cNvPr id="7" name="Straight Connector 6">
            <a:extLst>
              <a:ext uri="{FF2B5EF4-FFF2-40B4-BE49-F238E27FC236}">
                <a16:creationId xmlns:a16="http://schemas.microsoft.com/office/drawing/2014/main" id="{C091B1AF-78A4-487B-8307-E717563758C1}"/>
              </a:ext>
            </a:extLst>
          </p:cNvPr>
          <p:cNvCxnSpPr/>
          <p:nvPr/>
        </p:nvCxnSpPr>
        <p:spPr>
          <a:xfrm>
            <a:off x="8115300" y="819150"/>
            <a:ext cx="994410" cy="0"/>
          </a:xfrm>
          <a:prstGeom prst="line">
            <a:avLst/>
          </a:prstGeom>
          <a:ln>
            <a:solidFill>
              <a:srgbClr val="000066"/>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94CE68E2-8445-49F3-84D7-41727C550561}"/>
              </a:ext>
            </a:extLst>
          </p:cNvPr>
          <p:cNvSpPr txBox="1"/>
          <p:nvPr/>
        </p:nvSpPr>
        <p:spPr>
          <a:xfrm>
            <a:off x="346710" y="933450"/>
            <a:ext cx="4758690" cy="369332"/>
          </a:xfrm>
          <a:prstGeom prst="rect">
            <a:avLst/>
          </a:prstGeom>
          <a:noFill/>
        </p:spPr>
        <p:txBody>
          <a:bodyPr wrap="square" rtlCol="0">
            <a:spAutoFit/>
          </a:bodyPr>
          <a:lstStyle/>
          <a:p>
            <a:pPr algn="l"/>
            <a:r>
              <a:rPr lang="en-US" sz="1800" dirty="0">
                <a:solidFill>
                  <a:schemeClr val="tx1"/>
                </a:solidFill>
                <a:effectLst/>
              </a:rPr>
              <a:t>Why?</a:t>
            </a:r>
          </a:p>
        </p:txBody>
      </p:sp>
      <p:graphicFrame>
        <p:nvGraphicFramePr>
          <p:cNvPr id="30" name="Table 29">
            <a:extLst>
              <a:ext uri="{FF2B5EF4-FFF2-40B4-BE49-F238E27FC236}">
                <a16:creationId xmlns:a16="http://schemas.microsoft.com/office/drawing/2014/main" id="{08542BA2-4ACA-4608-9200-0A391653B9F9}"/>
              </a:ext>
            </a:extLst>
          </p:cNvPr>
          <p:cNvGraphicFramePr>
            <a:graphicFrameLocks noGrp="1"/>
          </p:cNvGraphicFramePr>
          <p:nvPr>
            <p:extLst>
              <p:ext uri="{D42A27DB-BD31-4B8C-83A1-F6EECF244321}">
                <p14:modId xmlns:p14="http://schemas.microsoft.com/office/powerpoint/2010/main" val="1565948587"/>
              </p:ext>
            </p:extLst>
          </p:nvPr>
        </p:nvGraphicFramePr>
        <p:xfrm>
          <a:off x="685800" y="2114550"/>
          <a:ext cx="3048000" cy="1219200"/>
        </p:xfrm>
        <a:graphic>
          <a:graphicData uri="http://schemas.openxmlformats.org/drawingml/2006/table">
            <a:tbl>
              <a:tblPr firstRow="1" bandRow="1">
                <a:tableStyleId>{5940675A-B579-460E-94D1-54222C63F5DA}</a:tableStyleId>
              </a:tblPr>
              <a:tblGrid>
                <a:gridCol w="609600">
                  <a:extLst>
                    <a:ext uri="{9D8B030D-6E8A-4147-A177-3AD203B41FA5}">
                      <a16:colId xmlns:a16="http://schemas.microsoft.com/office/drawing/2014/main" val="1226595543"/>
                    </a:ext>
                  </a:extLst>
                </a:gridCol>
                <a:gridCol w="1371600">
                  <a:extLst>
                    <a:ext uri="{9D8B030D-6E8A-4147-A177-3AD203B41FA5}">
                      <a16:colId xmlns:a16="http://schemas.microsoft.com/office/drawing/2014/main" val="3246747145"/>
                    </a:ext>
                  </a:extLst>
                </a:gridCol>
                <a:gridCol w="1066800">
                  <a:extLst>
                    <a:ext uri="{9D8B030D-6E8A-4147-A177-3AD203B41FA5}">
                      <a16:colId xmlns:a16="http://schemas.microsoft.com/office/drawing/2014/main" val="554211750"/>
                    </a:ext>
                  </a:extLst>
                </a:gridCol>
              </a:tblGrid>
              <a:tr h="231443">
                <a:tc>
                  <a:txBody>
                    <a:bodyPr/>
                    <a:lstStyle/>
                    <a:p>
                      <a:r>
                        <a:rPr lang="en-US" sz="1600" u="sng" dirty="0"/>
                        <a:t>CID</a:t>
                      </a:r>
                      <a:r>
                        <a:rPr lang="en-US" sz="1600" dirty="0"/>
                        <a:t> </a:t>
                      </a:r>
                    </a:p>
                  </a:txBody>
                  <a:tcPr marT="0" marB="0">
                    <a:solidFill>
                      <a:schemeClr val="bg2">
                        <a:lumMod val="85000"/>
                      </a:schemeClr>
                    </a:solidFill>
                  </a:tcPr>
                </a:tc>
                <a:tc>
                  <a:txBody>
                    <a:bodyPr/>
                    <a:lstStyle/>
                    <a:p>
                      <a:r>
                        <a:rPr lang="en-US" sz="1600" dirty="0"/>
                        <a:t>First Name</a:t>
                      </a:r>
                    </a:p>
                  </a:txBody>
                  <a:tcPr marT="0" marB="0">
                    <a:solidFill>
                      <a:schemeClr val="bg2">
                        <a:lumMod val="85000"/>
                      </a:schemeClr>
                    </a:solidFill>
                  </a:tcPr>
                </a:tc>
                <a:tc>
                  <a:txBody>
                    <a:bodyPr/>
                    <a:lstStyle/>
                    <a:p>
                      <a:r>
                        <a:rPr lang="en-US" sz="1600" kern="1200" dirty="0">
                          <a:solidFill>
                            <a:schemeClr val="tx1"/>
                          </a:solidFill>
                          <a:latin typeface="+mn-lt"/>
                          <a:ea typeface="+mn-ea"/>
                          <a:cs typeface="+mn-cs"/>
                        </a:rPr>
                        <a:t>…</a:t>
                      </a:r>
                    </a:p>
                  </a:txBody>
                  <a:tcPr marT="0" marB="0">
                    <a:solidFill>
                      <a:schemeClr val="bg1">
                        <a:lumMod val="85000"/>
                      </a:schemeClr>
                    </a:solidFill>
                  </a:tcPr>
                </a:tc>
                <a:extLst>
                  <a:ext uri="{0D108BD9-81ED-4DB2-BD59-A6C34878D82A}">
                    <a16:rowId xmlns:a16="http://schemas.microsoft.com/office/drawing/2014/main" val="3242723236"/>
                  </a:ext>
                </a:extLst>
              </a:tr>
              <a:tr h="231443">
                <a:tc>
                  <a:txBody>
                    <a:bodyPr/>
                    <a:lstStyle/>
                    <a:p>
                      <a:r>
                        <a:rPr lang="en-US" sz="1400" dirty="0"/>
                        <a:t>C120</a:t>
                      </a:r>
                    </a:p>
                  </a:txBody>
                  <a:tcPr marT="0" marB="0"/>
                </a:tc>
                <a:tc>
                  <a:txBody>
                    <a:bodyPr/>
                    <a:lstStyle/>
                    <a:p>
                      <a:r>
                        <a:rPr lang="en-US" sz="1600" dirty="0"/>
                        <a:t>Tom</a:t>
                      </a:r>
                    </a:p>
                  </a:txBody>
                  <a:tcPr marT="0" marB="0"/>
                </a:tc>
                <a:tc>
                  <a:txBody>
                    <a:bodyPr/>
                    <a:lstStyle/>
                    <a:p>
                      <a:r>
                        <a:rPr lang="en-US" sz="1600" dirty="0"/>
                        <a:t>…</a:t>
                      </a:r>
                    </a:p>
                  </a:txBody>
                  <a:tcPr marT="0" marB="0">
                    <a:noFill/>
                  </a:tcPr>
                </a:tc>
                <a:extLst>
                  <a:ext uri="{0D108BD9-81ED-4DB2-BD59-A6C34878D82A}">
                    <a16:rowId xmlns:a16="http://schemas.microsoft.com/office/drawing/2014/main" val="2338649721"/>
                  </a:ext>
                </a:extLst>
              </a:tr>
              <a:tr h="231443">
                <a:tc>
                  <a:txBody>
                    <a:bodyPr/>
                    <a:lstStyle/>
                    <a:p>
                      <a:r>
                        <a:rPr lang="en-US" sz="1400" dirty="0"/>
                        <a:t>C340</a:t>
                      </a:r>
                    </a:p>
                  </a:txBody>
                  <a:tcPr marT="0" marB="0"/>
                </a:tc>
                <a:tc>
                  <a:txBody>
                    <a:bodyPr/>
                    <a:lstStyle/>
                    <a:p>
                      <a:r>
                        <a:rPr lang="en-US" sz="1600" dirty="0"/>
                        <a:t>Mary</a:t>
                      </a:r>
                    </a:p>
                  </a:txBody>
                  <a:tcPr marT="0" marB="0"/>
                </a:tc>
                <a:tc>
                  <a:txBody>
                    <a:bodyPr/>
                    <a:lstStyle/>
                    <a:p>
                      <a:r>
                        <a:rPr lang="en-US" sz="1600" dirty="0"/>
                        <a:t>…</a:t>
                      </a:r>
                    </a:p>
                  </a:txBody>
                  <a:tcPr marT="0" marB="0">
                    <a:noFill/>
                  </a:tcPr>
                </a:tc>
                <a:extLst>
                  <a:ext uri="{0D108BD9-81ED-4DB2-BD59-A6C34878D82A}">
                    <a16:rowId xmlns:a16="http://schemas.microsoft.com/office/drawing/2014/main" val="4111423750"/>
                  </a:ext>
                </a:extLst>
              </a:tr>
              <a:tr h="231443">
                <a:tc>
                  <a:txBody>
                    <a:bodyPr/>
                    <a:lstStyle/>
                    <a:p>
                      <a:r>
                        <a:rPr lang="en-US" sz="1400" dirty="0"/>
                        <a:t>C700</a:t>
                      </a:r>
                    </a:p>
                  </a:txBody>
                  <a:tcPr marT="0" marB="0"/>
                </a:tc>
                <a:tc>
                  <a:txBody>
                    <a:bodyPr/>
                    <a:lstStyle/>
                    <a:p>
                      <a:r>
                        <a:rPr lang="en-US" sz="1600" dirty="0"/>
                        <a:t>Paul</a:t>
                      </a:r>
                    </a:p>
                  </a:txBody>
                  <a:tcPr marT="0" marB="0"/>
                </a:tc>
                <a:tc>
                  <a:txBody>
                    <a:bodyPr/>
                    <a:lstStyle/>
                    <a:p>
                      <a:r>
                        <a:rPr lang="en-US" sz="1600" dirty="0"/>
                        <a:t>…</a:t>
                      </a:r>
                    </a:p>
                  </a:txBody>
                  <a:tcPr marT="0" marB="0">
                    <a:noFill/>
                  </a:tcPr>
                </a:tc>
                <a:extLst>
                  <a:ext uri="{0D108BD9-81ED-4DB2-BD59-A6C34878D82A}">
                    <a16:rowId xmlns:a16="http://schemas.microsoft.com/office/drawing/2014/main" val="3524307739"/>
                  </a:ext>
                </a:extLst>
              </a:tr>
              <a:tr h="231443">
                <a:tc>
                  <a:txBody>
                    <a:bodyPr/>
                    <a:lstStyle/>
                    <a:p>
                      <a:r>
                        <a:rPr lang="en-US" sz="1400" dirty="0"/>
                        <a:t>…</a:t>
                      </a:r>
                    </a:p>
                  </a:txBody>
                  <a:tcPr marT="0" marB="0"/>
                </a:tc>
                <a:tc>
                  <a:txBody>
                    <a:bodyPr/>
                    <a:lstStyle/>
                    <a:p>
                      <a:r>
                        <a:rPr lang="en-US" sz="1600" dirty="0"/>
                        <a:t>…</a:t>
                      </a:r>
                    </a:p>
                  </a:txBody>
                  <a:tcPr marT="0" marB="0"/>
                </a:tc>
                <a:tc>
                  <a:txBody>
                    <a:bodyPr/>
                    <a:lstStyle/>
                    <a:p>
                      <a:r>
                        <a:rPr lang="en-US" sz="1600" dirty="0"/>
                        <a:t>…</a:t>
                      </a:r>
                    </a:p>
                  </a:txBody>
                  <a:tcPr marT="0" marB="0">
                    <a:noFill/>
                  </a:tcPr>
                </a:tc>
                <a:extLst>
                  <a:ext uri="{0D108BD9-81ED-4DB2-BD59-A6C34878D82A}">
                    <a16:rowId xmlns:a16="http://schemas.microsoft.com/office/drawing/2014/main" val="8755985"/>
                  </a:ext>
                </a:extLst>
              </a:tr>
            </a:tbl>
          </a:graphicData>
        </a:graphic>
      </p:graphicFrame>
      <p:graphicFrame>
        <p:nvGraphicFramePr>
          <p:cNvPr id="31" name="Table 30">
            <a:extLst>
              <a:ext uri="{FF2B5EF4-FFF2-40B4-BE49-F238E27FC236}">
                <a16:creationId xmlns:a16="http://schemas.microsoft.com/office/drawing/2014/main" id="{408153AF-26C1-40B0-A8FB-F9F0D7F3D4C3}"/>
              </a:ext>
            </a:extLst>
          </p:cNvPr>
          <p:cNvGraphicFramePr>
            <a:graphicFrameLocks noGrp="1"/>
          </p:cNvGraphicFramePr>
          <p:nvPr>
            <p:extLst>
              <p:ext uri="{D42A27DB-BD31-4B8C-83A1-F6EECF244321}">
                <p14:modId xmlns:p14="http://schemas.microsoft.com/office/powerpoint/2010/main" val="1318636831"/>
              </p:ext>
            </p:extLst>
          </p:nvPr>
        </p:nvGraphicFramePr>
        <p:xfrm>
          <a:off x="4232910" y="3498547"/>
          <a:ext cx="4758690" cy="1463040"/>
        </p:xfrm>
        <a:graphic>
          <a:graphicData uri="http://schemas.openxmlformats.org/drawingml/2006/table">
            <a:tbl>
              <a:tblPr firstRow="1" bandRow="1">
                <a:tableStyleId>{5940675A-B579-460E-94D1-54222C63F5DA}</a:tableStyleId>
              </a:tblPr>
              <a:tblGrid>
                <a:gridCol w="951738">
                  <a:extLst>
                    <a:ext uri="{9D8B030D-6E8A-4147-A177-3AD203B41FA5}">
                      <a16:colId xmlns:a16="http://schemas.microsoft.com/office/drawing/2014/main" val="1226595543"/>
                    </a:ext>
                  </a:extLst>
                </a:gridCol>
                <a:gridCol w="3197352">
                  <a:extLst>
                    <a:ext uri="{9D8B030D-6E8A-4147-A177-3AD203B41FA5}">
                      <a16:colId xmlns:a16="http://schemas.microsoft.com/office/drawing/2014/main" val="3246747145"/>
                    </a:ext>
                  </a:extLst>
                </a:gridCol>
                <a:gridCol w="609600">
                  <a:extLst>
                    <a:ext uri="{9D8B030D-6E8A-4147-A177-3AD203B41FA5}">
                      <a16:colId xmlns:a16="http://schemas.microsoft.com/office/drawing/2014/main" val="554211750"/>
                    </a:ext>
                  </a:extLst>
                </a:gridCol>
              </a:tblGrid>
              <a:tr h="236959">
                <a:tc>
                  <a:txBody>
                    <a:bodyPr/>
                    <a:lstStyle/>
                    <a:p>
                      <a:r>
                        <a:rPr lang="en-US" sz="1600" u="sng" dirty="0"/>
                        <a:t>ShowID</a:t>
                      </a:r>
                      <a:endParaRPr lang="en-US" sz="1600" dirty="0"/>
                    </a:p>
                  </a:txBody>
                  <a:tcPr marT="0" marB="0">
                    <a:solidFill>
                      <a:schemeClr val="bg2">
                        <a:lumMod val="85000"/>
                      </a:schemeClr>
                    </a:solidFill>
                  </a:tcPr>
                </a:tc>
                <a:tc>
                  <a:txBody>
                    <a:bodyPr/>
                    <a:lstStyle/>
                    <a:p>
                      <a:r>
                        <a:rPr lang="en-US" sz="1600" dirty="0"/>
                        <a:t>Title</a:t>
                      </a:r>
                    </a:p>
                  </a:txBody>
                  <a:tcPr marT="0" marB="0">
                    <a:solidFill>
                      <a:schemeClr val="bg2">
                        <a:lumMod val="85000"/>
                      </a:schemeClr>
                    </a:solidFill>
                  </a:tcPr>
                </a:tc>
                <a:tc>
                  <a:txBody>
                    <a:bodyPr/>
                    <a:lstStyle/>
                    <a:p>
                      <a:r>
                        <a:rPr lang="en-US" sz="1600" dirty="0"/>
                        <a:t>CID</a:t>
                      </a:r>
                    </a:p>
                  </a:txBody>
                  <a:tcPr marT="0" marB="0">
                    <a:solidFill>
                      <a:schemeClr val="accent1">
                        <a:lumMod val="40000"/>
                        <a:lumOff val="60000"/>
                      </a:schemeClr>
                    </a:solidFill>
                  </a:tcPr>
                </a:tc>
                <a:extLst>
                  <a:ext uri="{0D108BD9-81ED-4DB2-BD59-A6C34878D82A}">
                    <a16:rowId xmlns:a16="http://schemas.microsoft.com/office/drawing/2014/main" val="3242723236"/>
                  </a:ext>
                </a:extLst>
              </a:tr>
              <a:tr h="231443">
                <a:tc>
                  <a:txBody>
                    <a:bodyPr/>
                    <a:lstStyle/>
                    <a:p>
                      <a:r>
                        <a:rPr lang="en-US" sz="1400" dirty="0"/>
                        <a:t>S35</a:t>
                      </a:r>
                    </a:p>
                  </a:txBody>
                  <a:tcPr marT="0" marB="0"/>
                </a:tc>
                <a:tc>
                  <a:txBody>
                    <a:bodyPr/>
                    <a:lstStyle/>
                    <a:p>
                      <a:r>
                        <a:rPr lang="en-US" sz="1600" dirty="0"/>
                        <a:t>Mr. Magoo</a:t>
                      </a:r>
                    </a:p>
                  </a:txBody>
                  <a:tcPr marT="0" marB="0"/>
                </a:tc>
                <a:tc>
                  <a:txBody>
                    <a:bodyPr/>
                    <a:lstStyle/>
                    <a:p>
                      <a:r>
                        <a:rPr lang="en-US" sz="1600" dirty="0"/>
                        <a:t>C120</a:t>
                      </a:r>
                    </a:p>
                  </a:txBody>
                  <a:tcPr marT="0" marB="0">
                    <a:solidFill>
                      <a:schemeClr val="accent1">
                        <a:lumMod val="40000"/>
                        <a:lumOff val="60000"/>
                      </a:schemeClr>
                    </a:solidFill>
                  </a:tcPr>
                </a:tc>
                <a:extLst>
                  <a:ext uri="{0D108BD9-81ED-4DB2-BD59-A6C34878D82A}">
                    <a16:rowId xmlns:a16="http://schemas.microsoft.com/office/drawing/2014/main" val="2338649721"/>
                  </a:ext>
                </a:extLst>
              </a:tr>
              <a:tr h="231443">
                <a:tc>
                  <a:txBody>
                    <a:bodyPr/>
                    <a:lstStyle/>
                    <a:p>
                      <a:r>
                        <a:rPr lang="en-US" sz="1400" dirty="0"/>
                        <a:t>S71</a:t>
                      </a:r>
                    </a:p>
                  </a:txBody>
                  <a:tcPr marT="0" marB="0"/>
                </a:tc>
                <a:tc>
                  <a:txBody>
                    <a:bodyPr/>
                    <a:lstStyle/>
                    <a:p>
                      <a:r>
                        <a:rPr lang="en-US" sz="1600" dirty="0"/>
                        <a:t>Attack of the Crab monsters</a:t>
                      </a:r>
                    </a:p>
                  </a:txBody>
                  <a:tcPr marT="0" marB="0"/>
                </a:tc>
                <a:tc>
                  <a:txBody>
                    <a:bodyPr/>
                    <a:lstStyle/>
                    <a:p>
                      <a:r>
                        <a:rPr lang="en-US" sz="1600" dirty="0"/>
                        <a:t>C120</a:t>
                      </a:r>
                    </a:p>
                  </a:txBody>
                  <a:tcPr marT="0" marB="0">
                    <a:solidFill>
                      <a:schemeClr val="accent1">
                        <a:lumMod val="40000"/>
                        <a:lumOff val="60000"/>
                      </a:schemeClr>
                    </a:solidFill>
                  </a:tcPr>
                </a:tc>
                <a:extLst>
                  <a:ext uri="{0D108BD9-81ED-4DB2-BD59-A6C34878D82A}">
                    <a16:rowId xmlns:a16="http://schemas.microsoft.com/office/drawing/2014/main" val="4111423750"/>
                  </a:ext>
                </a:extLst>
              </a:tr>
              <a:tr h="231443">
                <a:tc>
                  <a:txBody>
                    <a:bodyPr/>
                    <a:lstStyle/>
                    <a:p>
                      <a:r>
                        <a:rPr lang="en-US" sz="1400" dirty="0"/>
                        <a:t>S44</a:t>
                      </a:r>
                    </a:p>
                  </a:txBody>
                  <a:tcPr marT="0" marB="0"/>
                </a:tc>
                <a:tc>
                  <a:txBody>
                    <a:bodyPr/>
                    <a:lstStyle/>
                    <a:p>
                      <a:r>
                        <a:rPr lang="en-US" sz="1600" dirty="0"/>
                        <a:t>Santa Claus Conquers the Martians</a:t>
                      </a:r>
                    </a:p>
                  </a:txBody>
                  <a:tcPr marT="0" marB="0"/>
                </a:tc>
                <a:tc>
                  <a:txBody>
                    <a:bodyPr/>
                    <a:lstStyle/>
                    <a:p>
                      <a:r>
                        <a:rPr lang="en-US" sz="1600" dirty="0"/>
                        <a:t>C120</a:t>
                      </a:r>
                    </a:p>
                  </a:txBody>
                  <a:tcPr marT="0" marB="0">
                    <a:solidFill>
                      <a:schemeClr val="accent1">
                        <a:lumMod val="40000"/>
                        <a:lumOff val="60000"/>
                      </a:schemeClr>
                    </a:solidFill>
                  </a:tcPr>
                </a:tc>
                <a:extLst>
                  <a:ext uri="{0D108BD9-81ED-4DB2-BD59-A6C34878D82A}">
                    <a16:rowId xmlns:a16="http://schemas.microsoft.com/office/drawing/2014/main" val="3524307739"/>
                  </a:ext>
                </a:extLst>
              </a:tr>
              <a:tr h="231443">
                <a:tc>
                  <a:txBody>
                    <a:bodyPr/>
                    <a:lstStyle/>
                    <a:p>
                      <a:r>
                        <a:rPr lang="en-US" sz="1400" dirty="0"/>
                        <a:t>S10</a:t>
                      </a:r>
                    </a:p>
                  </a:txBody>
                  <a:tcPr marT="0" marB="0"/>
                </a:tc>
                <a:tc>
                  <a:txBody>
                    <a:bodyPr/>
                    <a:lstStyle/>
                    <a:p>
                      <a:r>
                        <a:rPr lang="en-US" sz="1600" dirty="0"/>
                        <a:t>The killer tire</a:t>
                      </a:r>
                    </a:p>
                  </a:txBody>
                  <a:tcPr marT="0" marB="0"/>
                </a:tc>
                <a:tc>
                  <a:txBody>
                    <a:bodyPr/>
                    <a:lstStyle/>
                    <a:p>
                      <a:r>
                        <a:rPr lang="en-US" sz="1600" dirty="0"/>
                        <a:t>C700</a:t>
                      </a:r>
                    </a:p>
                  </a:txBody>
                  <a:tcPr marT="0" marB="0">
                    <a:solidFill>
                      <a:schemeClr val="accent1">
                        <a:lumMod val="40000"/>
                        <a:lumOff val="60000"/>
                      </a:schemeClr>
                    </a:solidFill>
                  </a:tcPr>
                </a:tc>
                <a:extLst>
                  <a:ext uri="{0D108BD9-81ED-4DB2-BD59-A6C34878D82A}">
                    <a16:rowId xmlns:a16="http://schemas.microsoft.com/office/drawing/2014/main" val="154383118"/>
                  </a:ext>
                </a:extLst>
              </a:tr>
              <a:tr h="231443">
                <a:tc>
                  <a:txBody>
                    <a:bodyPr/>
                    <a:lstStyle/>
                    <a:p>
                      <a:r>
                        <a:rPr lang="en-US" sz="1400" dirty="0"/>
                        <a:t>…</a:t>
                      </a:r>
                    </a:p>
                  </a:txBody>
                  <a:tcPr marT="0" marB="0"/>
                </a:tc>
                <a:tc>
                  <a:txBody>
                    <a:bodyPr/>
                    <a:lstStyle/>
                    <a:p>
                      <a:r>
                        <a:rPr lang="en-US" sz="1600" dirty="0"/>
                        <a:t>…</a:t>
                      </a:r>
                    </a:p>
                  </a:txBody>
                  <a:tcPr marT="0" marB="0"/>
                </a:tc>
                <a:tc>
                  <a:txBody>
                    <a:bodyPr/>
                    <a:lstStyle/>
                    <a:p>
                      <a:r>
                        <a:rPr lang="en-US" sz="1600" dirty="0"/>
                        <a:t>…</a:t>
                      </a:r>
                    </a:p>
                  </a:txBody>
                  <a:tcPr marT="0" marB="0">
                    <a:solidFill>
                      <a:schemeClr val="accent1">
                        <a:lumMod val="40000"/>
                        <a:lumOff val="60000"/>
                      </a:schemeClr>
                    </a:solidFill>
                  </a:tcPr>
                </a:tc>
                <a:extLst>
                  <a:ext uri="{0D108BD9-81ED-4DB2-BD59-A6C34878D82A}">
                    <a16:rowId xmlns:a16="http://schemas.microsoft.com/office/drawing/2014/main" val="2524644173"/>
                  </a:ext>
                </a:extLst>
              </a:tr>
            </a:tbl>
          </a:graphicData>
        </a:graphic>
      </p:graphicFrame>
      <p:sp>
        <p:nvSpPr>
          <p:cNvPr id="22" name="TextBox 21">
            <a:extLst>
              <a:ext uri="{FF2B5EF4-FFF2-40B4-BE49-F238E27FC236}">
                <a16:creationId xmlns:a16="http://schemas.microsoft.com/office/drawing/2014/main" id="{285B05F0-CBA5-4681-8602-526763BDCA76}"/>
              </a:ext>
            </a:extLst>
          </p:cNvPr>
          <p:cNvSpPr txBox="1"/>
          <p:nvPr/>
        </p:nvSpPr>
        <p:spPr>
          <a:xfrm rot="1889693">
            <a:off x="6018062" y="945568"/>
            <a:ext cx="2757150" cy="954107"/>
          </a:xfrm>
          <a:prstGeom prst="rect">
            <a:avLst/>
          </a:prstGeom>
          <a:noFill/>
          <a:ln w="57150">
            <a:solidFill>
              <a:schemeClr val="accent1"/>
            </a:solidFill>
          </a:ln>
        </p:spPr>
        <p:txBody>
          <a:bodyPr wrap="square" rtlCol="0">
            <a:spAutoFit/>
          </a:bodyPr>
          <a:lstStyle/>
          <a:p>
            <a:pPr algn="ctr"/>
            <a:r>
              <a:rPr lang="en-US" sz="2800" dirty="0">
                <a:solidFill>
                  <a:schemeClr val="accent2">
                    <a:lumMod val="75000"/>
                  </a:schemeClr>
                </a:solidFill>
                <a:effectLst/>
                <a:latin typeface="Stencil" panose="040409050D0802020404" pitchFamily="82" charset="0"/>
              </a:rPr>
              <a:t>This will not work well</a:t>
            </a:r>
          </a:p>
        </p:txBody>
      </p:sp>
      <p:sp>
        <p:nvSpPr>
          <p:cNvPr id="11" name="TextBox 10">
            <a:extLst>
              <a:ext uri="{FF2B5EF4-FFF2-40B4-BE49-F238E27FC236}">
                <a16:creationId xmlns:a16="http://schemas.microsoft.com/office/drawing/2014/main" id="{D36FA4E8-1313-45D5-82D9-09C0087056B7}"/>
              </a:ext>
            </a:extLst>
          </p:cNvPr>
          <p:cNvSpPr txBox="1"/>
          <p:nvPr/>
        </p:nvSpPr>
        <p:spPr>
          <a:xfrm>
            <a:off x="609600" y="1872899"/>
            <a:ext cx="915636" cy="246221"/>
          </a:xfrm>
          <a:prstGeom prst="rect">
            <a:avLst/>
          </a:prstGeom>
          <a:noFill/>
        </p:spPr>
        <p:txBody>
          <a:bodyPr wrap="none" rtlCol="0">
            <a:spAutoFit/>
          </a:bodyPr>
          <a:lstStyle/>
          <a:p>
            <a:pPr algn="l"/>
            <a:r>
              <a:rPr lang="en-US" dirty="0">
                <a:solidFill>
                  <a:schemeClr val="tx1"/>
                </a:solidFill>
                <a:effectLst/>
              </a:rPr>
              <a:t>CUSTOMER</a:t>
            </a:r>
          </a:p>
        </p:txBody>
      </p:sp>
      <p:sp>
        <p:nvSpPr>
          <p:cNvPr id="12" name="TextBox 11">
            <a:extLst>
              <a:ext uri="{FF2B5EF4-FFF2-40B4-BE49-F238E27FC236}">
                <a16:creationId xmlns:a16="http://schemas.microsoft.com/office/drawing/2014/main" id="{02C73CDB-A4D9-4E1F-AE0D-38E20763C024}"/>
              </a:ext>
            </a:extLst>
          </p:cNvPr>
          <p:cNvSpPr txBox="1"/>
          <p:nvPr/>
        </p:nvSpPr>
        <p:spPr>
          <a:xfrm>
            <a:off x="4131572" y="3252326"/>
            <a:ext cx="596638" cy="246221"/>
          </a:xfrm>
          <a:prstGeom prst="rect">
            <a:avLst/>
          </a:prstGeom>
          <a:noFill/>
        </p:spPr>
        <p:txBody>
          <a:bodyPr wrap="none" rtlCol="0">
            <a:spAutoFit/>
          </a:bodyPr>
          <a:lstStyle/>
          <a:p>
            <a:pPr algn="l"/>
            <a:r>
              <a:rPr lang="en-US" dirty="0">
                <a:solidFill>
                  <a:schemeClr val="tx1"/>
                </a:solidFill>
                <a:effectLst/>
              </a:rPr>
              <a:t>SHOW</a:t>
            </a:r>
          </a:p>
        </p:txBody>
      </p:sp>
    </p:spTree>
    <p:extLst>
      <p:ext uri="{BB962C8B-B14F-4D97-AF65-F5344CB8AC3E}">
        <p14:creationId xmlns:p14="http://schemas.microsoft.com/office/powerpoint/2010/main" val="1104908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09165-4BFA-4F44-A5C1-4EED49DC614A}"/>
              </a:ext>
            </a:extLst>
          </p:cNvPr>
          <p:cNvSpPr>
            <a:spLocks noGrp="1"/>
          </p:cNvSpPr>
          <p:nvPr>
            <p:ph type="title"/>
          </p:nvPr>
        </p:nvSpPr>
        <p:spPr/>
        <p:txBody>
          <a:bodyPr/>
          <a:lstStyle/>
          <a:p>
            <a:r>
              <a:rPr lang="en-US" dirty="0"/>
              <a:t>Many-to-many</a:t>
            </a:r>
          </a:p>
        </p:txBody>
      </p:sp>
      <p:sp>
        <p:nvSpPr>
          <p:cNvPr id="4" name="Slide Number Placeholder 3">
            <a:extLst>
              <a:ext uri="{FF2B5EF4-FFF2-40B4-BE49-F238E27FC236}">
                <a16:creationId xmlns:a16="http://schemas.microsoft.com/office/drawing/2014/main" id="{5C0882B2-7E2E-4697-956E-152881BAD074}"/>
              </a:ext>
            </a:extLst>
          </p:cNvPr>
          <p:cNvSpPr>
            <a:spLocks noGrp="1"/>
          </p:cNvSpPr>
          <p:nvPr>
            <p:ph type="sldNum" sz="quarter" idx="4"/>
          </p:nvPr>
        </p:nvSpPr>
        <p:spPr/>
        <p:txBody>
          <a:bodyPr/>
          <a:lstStyle/>
          <a:p>
            <a:fld id="{ED4E8DE7-8107-485D-819E-7A652D98D056}" type="slidenum">
              <a:rPr lang="en-US" smtClean="0"/>
              <a:pPr/>
              <a:t>24</a:t>
            </a:fld>
            <a:endParaRPr lang="en-US" dirty="0"/>
          </a:p>
        </p:txBody>
      </p:sp>
      <p:pic>
        <p:nvPicPr>
          <p:cNvPr id="5" name="Picture 4">
            <a:extLst>
              <a:ext uri="{FF2B5EF4-FFF2-40B4-BE49-F238E27FC236}">
                <a16:creationId xmlns:a16="http://schemas.microsoft.com/office/drawing/2014/main" id="{CAE06362-104D-49B5-9771-5B358EC51CC8}"/>
              </a:ext>
            </a:extLst>
          </p:cNvPr>
          <p:cNvPicPr>
            <a:picLocks noChangeAspect="1"/>
          </p:cNvPicPr>
          <p:nvPr/>
        </p:nvPicPr>
        <p:blipFill>
          <a:blip r:embed="rId3"/>
          <a:stretch>
            <a:fillRect/>
          </a:stretch>
        </p:blipFill>
        <p:spPr>
          <a:xfrm>
            <a:off x="7050325" y="72975"/>
            <a:ext cx="1177918" cy="711195"/>
          </a:xfrm>
          <a:prstGeom prst="rect">
            <a:avLst/>
          </a:prstGeom>
        </p:spPr>
      </p:pic>
      <p:pic>
        <p:nvPicPr>
          <p:cNvPr id="6" name="Picture 5">
            <a:extLst>
              <a:ext uri="{FF2B5EF4-FFF2-40B4-BE49-F238E27FC236}">
                <a16:creationId xmlns:a16="http://schemas.microsoft.com/office/drawing/2014/main" id="{103555BF-C0CC-4DA8-BA4B-7F3DD7B825AC}"/>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305801" y="61517"/>
            <a:ext cx="838200" cy="838200"/>
          </a:xfrm>
          <a:prstGeom prst="rect">
            <a:avLst/>
          </a:prstGeom>
        </p:spPr>
      </p:pic>
      <p:cxnSp>
        <p:nvCxnSpPr>
          <p:cNvPr id="7" name="Straight Connector 6">
            <a:extLst>
              <a:ext uri="{FF2B5EF4-FFF2-40B4-BE49-F238E27FC236}">
                <a16:creationId xmlns:a16="http://schemas.microsoft.com/office/drawing/2014/main" id="{C091B1AF-78A4-487B-8307-E717563758C1}"/>
              </a:ext>
            </a:extLst>
          </p:cNvPr>
          <p:cNvCxnSpPr/>
          <p:nvPr/>
        </p:nvCxnSpPr>
        <p:spPr>
          <a:xfrm>
            <a:off x="8115300" y="819150"/>
            <a:ext cx="994410" cy="0"/>
          </a:xfrm>
          <a:prstGeom prst="line">
            <a:avLst/>
          </a:prstGeom>
          <a:ln>
            <a:solidFill>
              <a:srgbClr val="000066"/>
            </a:solidFill>
          </a:ln>
        </p:spPr>
        <p:style>
          <a:lnRef idx="1">
            <a:schemeClr val="accent1"/>
          </a:lnRef>
          <a:fillRef idx="0">
            <a:schemeClr val="accent1"/>
          </a:fillRef>
          <a:effectRef idx="0">
            <a:schemeClr val="accent1"/>
          </a:effectRef>
          <a:fontRef idx="minor">
            <a:schemeClr val="tx1"/>
          </a:fontRef>
        </p:style>
      </p:cxnSp>
      <p:sp>
        <p:nvSpPr>
          <p:cNvPr id="28" name="TextBox 27">
            <a:extLst>
              <a:ext uri="{FF2B5EF4-FFF2-40B4-BE49-F238E27FC236}">
                <a16:creationId xmlns:a16="http://schemas.microsoft.com/office/drawing/2014/main" id="{94CE68E2-8445-49F3-84D7-41727C550561}"/>
              </a:ext>
            </a:extLst>
          </p:cNvPr>
          <p:cNvSpPr txBox="1"/>
          <p:nvPr/>
        </p:nvSpPr>
        <p:spPr>
          <a:xfrm>
            <a:off x="346710" y="933450"/>
            <a:ext cx="4758690" cy="369332"/>
          </a:xfrm>
          <a:prstGeom prst="rect">
            <a:avLst/>
          </a:prstGeom>
          <a:noFill/>
        </p:spPr>
        <p:txBody>
          <a:bodyPr wrap="square" rtlCol="0">
            <a:spAutoFit/>
          </a:bodyPr>
          <a:lstStyle/>
          <a:p>
            <a:pPr algn="l"/>
            <a:r>
              <a:rPr lang="en-US" sz="1800" dirty="0">
                <a:solidFill>
                  <a:schemeClr val="tx1"/>
                </a:solidFill>
                <a:effectLst/>
              </a:rPr>
              <a:t>Why?</a:t>
            </a:r>
          </a:p>
        </p:txBody>
      </p:sp>
      <p:graphicFrame>
        <p:nvGraphicFramePr>
          <p:cNvPr id="30" name="Table 29">
            <a:extLst>
              <a:ext uri="{FF2B5EF4-FFF2-40B4-BE49-F238E27FC236}">
                <a16:creationId xmlns:a16="http://schemas.microsoft.com/office/drawing/2014/main" id="{08542BA2-4ACA-4608-9200-0A391653B9F9}"/>
              </a:ext>
            </a:extLst>
          </p:cNvPr>
          <p:cNvGraphicFramePr>
            <a:graphicFrameLocks noGrp="1"/>
          </p:cNvGraphicFramePr>
          <p:nvPr>
            <p:extLst>
              <p:ext uri="{D42A27DB-BD31-4B8C-83A1-F6EECF244321}">
                <p14:modId xmlns:p14="http://schemas.microsoft.com/office/powerpoint/2010/main" val="2744988685"/>
              </p:ext>
            </p:extLst>
          </p:nvPr>
        </p:nvGraphicFramePr>
        <p:xfrm>
          <a:off x="685800" y="2343150"/>
          <a:ext cx="3108291" cy="1219200"/>
        </p:xfrm>
        <a:graphic>
          <a:graphicData uri="http://schemas.openxmlformats.org/drawingml/2006/table">
            <a:tbl>
              <a:tblPr firstRow="1" bandRow="1">
                <a:tableStyleId>{5940675A-B579-460E-94D1-54222C63F5DA}</a:tableStyleId>
              </a:tblPr>
              <a:tblGrid>
                <a:gridCol w="589280">
                  <a:extLst>
                    <a:ext uri="{9D8B030D-6E8A-4147-A177-3AD203B41FA5}">
                      <a16:colId xmlns:a16="http://schemas.microsoft.com/office/drawing/2014/main" val="1226595543"/>
                    </a:ext>
                  </a:extLst>
                </a:gridCol>
                <a:gridCol w="1452211">
                  <a:extLst>
                    <a:ext uri="{9D8B030D-6E8A-4147-A177-3AD203B41FA5}">
                      <a16:colId xmlns:a16="http://schemas.microsoft.com/office/drawing/2014/main" val="3246747145"/>
                    </a:ext>
                  </a:extLst>
                </a:gridCol>
                <a:gridCol w="1066800">
                  <a:extLst>
                    <a:ext uri="{9D8B030D-6E8A-4147-A177-3AD203B41FA5}">
                      <a16:colId xmlns:a16="http://schemas.microsoft.com/office/drawing/2014/main" val="554211750"/>
                    </a:ext>
                  </a:extLst>
                </a:gridCol>
              </a:tblGrid>
              <a:tr h="231443">
                <a:tc>
                  <a:txBody>
                    <a:bodyPr/>
                    <a:lstStyle/>
                    <a:p>
                      <a:r>
                        <a:rPr lang="en-US" sz="1600" u="sng" dirty="0"/>
                        <a:t>CID</a:t>
                      </a:r>
                      <a:r>
                        <a:rPr lang="en-US" sz="1600" dirty="0"/>
                        <a:t> </a:t>
                      </a:r>
                    </a:p>
                  </a:txBody>
                  <a:tcPr marT="0" marB="0">
                    <a:solidFill>
                      <a:schemeClr val="bg2">
                        <a:lumMod val="85000"/>
                      </a:schemeClr>
                    </a:solidFill>
                  </a:tcPr>
                </a:tc>
                <a:tc>
                  <a:txBody>
                    <a:bodyPr/>
                    <a:lstStyle/>
                    <a:p>
                      <a:r>
                        <a:rPr lang="en-US" sz="1600" dirty="0"/>
                        <a:t>First Name</a:t>
                      </a:r>
                    </a:p>
                  </a:txBody>
                  <a:tcPr marT="0" marB="0">
                    <a:solidFill>
                      <a:schemeClr val="bg2">
                        <a:lumMod val="85000"/>
                      </a:schemeClr>
                    </a:solidFill>
                  </a:tcPr>
                </a:tc>
                <a:tc>
                  <a:txBody>
                    <a:bodyPr/>
                    <a:lstStyle/>
                    <a:p>
                      <a:r>
                        <a:rPr lang="en-US" sz="1600" dirty="0"/>
                        <a:t>ShowID</a:t>
                      </a:r>
                    </a:p>
                  </a:txBody>
                  <a:tcPr marT="0" marB="0">
                    <a:solidFill>
                      <a:schemeClr val="accent1">
                        <a:lumMod val="40000"/>
                        <a:lumOff val="60000"/>
                      </a:schemeClr>
                    </a:solidFill>
                  </a:tcPr>
                </a:tc>
                <a:extLst>
                  <a:ext uri="{0D108BD9-81ED-4DB2-BD59-A6C34878D82A}">
                    <a16:rowId xmlns:a16="http://schemas.microsoft.com/office/drawing/2014/main" val="3242723236"/>
                  </a:ext>
                </a:extLst>
              </a:tr>
              <a:tr h="231443">
                <a:tc>
                  <a:txBody>
                    <a:bodyPr/>
                    <a:lstStyle/>
                    <a:p>
                      <a:r>
                        <a:rPr lang="en-US" sz="1400" dirty="0"/>
                        <a:t>C120</a:t>
                      </a:r>
                    </a:p>
                  </a:txBody>
                  <a:tcPr marT="0" marB="0"/>
                </a:tc>
                <a:tc>
                  <a:txBody>
                    <a:bodyPr/>
                    <a:lstStyle/>
                    <a:p>
                      <a:r>
                        <a:rPr lang="en-US" sz="1600" dirty="0"/>
                        <a:t>Tom</a:t>
                      </a:r>
                    </a:p>
                  </a:txBody>
                  <a:tcPr marT="0" marB="0"/>
                </a:tc>
                <a:tc>
                  <a:txBody>
                    <a:bodyPr/>
                    <a:lstStyle/>
                    <a:p>
                      <a:r>
                        <a:rPr lang="en-US" sz="1600" dirty="0"/>
                        <a:t>S44</a:t>
                      </a:r>
                    </a:p>
                  </a:txBody>
                  <a:tcPr marT="0" marB="0">
                    <a:solidFill>
                      <a:schemeClr val="accent1">
                        <a:lumMod val="40000"/>
                        <a:lumOff val="60000"/>
                      </a:schemeClr>
                    </a:solidFill>
                  </a:tcPr>
                </a:tc>
                <a:extLst>
                  <a:ext uri="{0D108BD9-81ED-4DB2-BD59-A6C34878D82A}">
                    <a16:rowId xmlns:a16="http://schemas.microsoft.com/office/drawing/2014/main" val="2338649721"/>
                  </a:ext>
                </a:extLst>
              </a:tr>
              <a:tr h="231443">
                <a:tc>
                  <a:txBody>
                    <a:bodyPr/>
                    <a:lstStyle/>
                    <a:p>
                      <a:r>
                        <a:rPr lang="en-US" sz="1400" dirty="0"/>
                        <a:t>C340</a:t>
                      </a:r>
                    </a:p>
                  </a:txBody>
                  <a:tcPr marT="0" marB="0"/>
                </a:tc>
                <a:tc>
                  <a:txBody>
                    <a:bodyPr/>
                    <a:lstStyle/>
                    <a:p>
                      <a:r>
                        <a:rPr lang="en-US" sz="1600" dirty="0"/>
                        <a:t>Mary</a:t>
                      </a:r>
                    </a:p>
                  </a:txBody>
                  <a:tcPr marT="0" marB="0"/>
                </a:tc>
                <a:tc>
                  <a:txBody>
                    <a:bodyPr/>
                    <a:lstStyle/>
                    <a:p>
                      <a:r>
                        <a:rPr lang="en-US" sz="1600" dirty="0"/>
                        <a:t>S44</a:t>
                      </a:r>
                    </a:p>
                  </a:txBody>
                  <a:tcPr marT="0" marB="0">
                    <a:solidFill>
                      <a:schemeClr val="accent1">
                        <a:lumMod val="40000"/>
                        <a:lumOff val="60000"/>
                      </a:schemeClr>
                    </a:solidFill>
                  </a:tcPr>
                </a:tc>
                <a:extLst>
                  <a:ext uri="{0D108BD9-81ED-4DB2-BD59-A6C34878D82A}">
                    <a16:rowId xmlns:a16="http://schemas.microsoft.com/office/drawing/2014/main" val="4111423750"/>
                  </a:ext>
                </a:extLst>
              </a:tr>
              <a:tr h="231443">
                <a:tc>
                  <a:txBody>
                    <a:bodyPr/>
                    <a:lstStyle/>
                    <a:p>
                      <a:r>
                        <a:rPr lang="en-US" sz="1400" dirty="0"/>
                        <a:t>C700</a:t>
                      </a:r>
                    </a:p>
                  </a:txBody>
                  <a:tcPr marT="0" marB="0"/>
                </a:tc>
                <a:tc>
                  <a:txBody>
                    <a:bodyPr/>
                    <a:lstStyle/>
                    <a:p>
                      <a:r>
                        <a:rPr lang="en-US" sz="1600" dirty="0"/>
                        <a:t>Paul</a:t>
                      </a:r>
                    </a:p>
                  </a:txBody>
                  <a:tcPr marT="0" marB="0"/>
                </a:tc>
                <a:tc>
                  <a:txBody>
                    <a:bodyPr/>
                    <a:lstStyle/>
                    <a:p>
                      <a:r>
                        <a:rPr lang="en-US" sz="1600" dirty="0"/>
                        <a:t>S35</a:t>
                      </a:r>
                    </a:p>
                  </a:txBody>
                  <a:tcPr marT="0" marB="0">
                    <a:solidFill>
                      <a:schemeClr val="accent1">
                        <a:lumMod val="40000"/>
                        <a:lumOff val="60000"/>
                      </a:schemeClr>
                    </a:solidFill>
                  </a:tcPr>
                </a:tc>
                <a:extLst>
                  <a:ext uri="{0D108BD9-81ED-4DB2-BD59-A6C34878D82A}">
                    <a16:rowId xmlns:a16="http://schemas.microsoft.com/office/drawing/2014/main" val="3524307739"/>
                  </a:ext>
                </a:extLst>
              </a:tr>
              <a:tr h="231443">
                <a:tc>
                  <a:txBody>
                    <a:bodyPr/>
                    <a:lstStyle/>
                    <a:p>
                      <a:r>
                        <a:rPr lang="en-US" sz="1400" dirty="0"/>
                        <a:t>…</a:t>
                      </a:r>
                    </a:p>
                  </a:txBody>
                  <a:tcPr marT="0" marB="0"/>
                </a:tc>
                <a:tc>
                  <a:txBody>
                    <a:bodyPr/>
                    <a:lstStyle/>
                    <a:p>
                      <a:r>
                        <a:rPr lang="en-US" sz="1600" dirty="0"/>
                        <a:t>…</a:t>
                      </a:r>
                    </a:p>
                  </a:txBody>
                  <a:tcPr marT="0" marB="0"/>
                </a:tc>
                <a:tc>
                  <a:txBody>
                    <a:bodyPr/>
                    <a:lstStyle/>
                    <a:p>
                      <a:r>
                        <a:rPr lang="en-US" sz="1600" dirty="0"/>
                        <a:t>…</a:t>
                      </a:r>
                    </a:p>
                  </a:txBody>
                  <a:tcPr marT="0" marB="0">
                    <a:solidFill>
                      <a:schemeClr val="accent1">
                        <a:lumMod val="40000"/>
                        <a:lumOff val="60000"/>
                      </a:schemeClr>
                    </a:solidFill>
                  </a:tcPr>
                </a:tc>
                <a:extLst>
                  <a:ext uri="{0D108BD9-81ED-4DB2-BD59-A6C34878D82A}">
                    <a16:rowId xmlns:a16="http://schemas.microsoft.com/office/drawing/2014/main" val="8755985"/>
                  </a:ext>
                </a:extLst>
              </a:tr>
            </a:tbl>
          </a:graphicData>
        </a:graphic>
      </p:graphicFrame>
      <p:graphicFrame>
        <p:nvGraphicFramePr>
          <p:cNvPr id="31" name="Table 30">
            <a:extLst>
              <a:ext uri="{FF2B5EF4-FFF2-40B4-BE49-F238E27FC236}">
                <a16:creationId xmlns:a16="http://schemas.microsoft.com/office/drawing/2014/main" id="{408153AF-26C1-40B0-A8FB-F9F0D7F3D4C3}"/>
              </a:ext>
            </a:extLst>
          </p:cNvPr>
          <p:cNvGraphicFramePr>
            <a:graphicFrameLocks noGrp="1"/>
          </p:cNvGraphicFramePr>
          <p:nvPr>
            <p:extLst>
              <p:ext uri="{D42A27DB-BD31-4B8C-83A1-F6EECF244321}">
                <p14:modId xmlns:p14="http://schemas.microsoft.com/office/powerpoint/2010/main" val="940551743"/>
              </p:ext>
            </p:extLst>
          </p:nvPr>
        </p:nvGraphicFramePr>
        <p:xfrm>
          <a:off x="4232910" y="3491666"/>
          <a:ext cx="4758690" cy="1463040"/>
        </p:xfrm>
        <a:graphic>
          <a:graphicData uri="http://schemas.openxmlformats.org/drawingml/2006/table">
            <a:tbl>
              <a:tblPr firstRow="1" bandRow="1">
                <a:tableStyleId>{5940675A-B579-460E-94D1-54222C63F5DA}</a:tableStyleId>
              </a:tblPr>
              <a:tblGrid>
                <a:gridCol w="951738">
                  <a:extLst>
                    <a:ext uri="{9D8B030D-6E8A-4147-A177-3AD203B41FA5}">
                      <a16:colId xmlns:a16="http://schemas.microsoft.com/office/drawing/2014/main" val="1226595543"/>
                    </a:ext>
                  </a:extLst>
                </a:gridCol>
                <a:gridCol w="3197352">
                  <a:extLst>
                    <a:ext uri="{9D8B030D-6E8A-4147-A177-3AD203B41FA5}">
                      <a16:colId xmlns:a16="http://schemas.microsoft.com/office/drawing/2014/main" val="3246747145"/>
                    </a:ext>
                  </a:extLst>
                </a:gridCol>
                <a:gridCol w="609600">
                  <a:extLst>
                    <a:ext uri="{9D8B030D-6E8A-4147-A177-3AD203B41FA5}">
                      <a16:colId xmlns:a16="http://schemas.microsoft.com/office/drawing/2014/main" val="554211750"/>
                    </a:ext>
                  </a:extLst>
                </a:gridCol>
              </a:tblGrid>
              <a:tr h="231443">
                <a:tc>
                  <a:txBody>
                    <a:bodyPr/>
                    <a:lstStyle/>
                    <a:p>
                      <a:r>
                        <a:rPr lang="en-US" sz="1600" u="sng" dirty="0"/>
                        <a:t>ShowID</a:t>
                      </a:r>
                      <a:endParaRPr lang="en-US" sz="1600" dirty="0"/>
                    </a:p>
                  </a:txBody>
                  <a:tcPr marT="0" marB="0">
                    <a:solidFill>
                      <a:schemeClr val="bg2">
                        <a:lumMod val="85000"/>
                      </a:schemeClr>
                    </a:solidFill>
                  </a:tcPr>
                </a:tc>
                <a:tc>
                  <a:txBody>
                    <a:bodyPr/>
                    <a:lstStyle/>
                    <a:p>
                      <a:r>
                        <a:rPr lang="en-US" sz="1600" dirty="0"/>
                        <a:t>Title</a:t>
                      </a:r>
                    </a:p>
                  </a:txBody>
                  <a:tcPr marT="0" marB="0">
                    <a:solidFill>
                      <a:schemeClr val="bg2">
                        <a:lumMod val="85000"/>
                      </a:schemeClr>
                    </a:solidFill>
                  </a:tcPr>
                </a:tc>
                <a:tc>
                  <a:txBody>
                    <a:bodyPr/>
                    <a:lstStyle/>
                    <a:p>
                      <a:r>
                        <a:rPr lang="en-US" sz="1600" dirty="0"/>
                        <a:t>CID</a:t>
                      </a:r>
                    </a:p>
                  </a:txBody>
                  <a:tcPr marT="0" marB="0">
                    <a:solidFill>
                      <a:schemeClr val="accent1">
                        <a:lumMod val="40000"/>
                        <a:lumOff val="60000"/>
                      </a:schemeClr>
                    </a:solidFill>
                  </a:tcPr>
                </a:tc>
                <a:extLst>
                  <a:ext uri="{0D108BD9-81ED-4DB2-BD59-A6C34878D82A}">
                    <a16:rowId xmlns:a16="http://schemas.microsoft.com/office/drawing/2014/main" val="3242723236"/>
                  </a:ext>
                </a:extLst>
              </a:tr>
              <a:tr h="231443">
                <a:tc>
                  <a:txBody>
                    <a:bodyPr/>
                    <a:lstStyle/>
                    <a:p>
                      <a:r>
                        <a:rPr lang="en-US" sz="1400" dirty="0"/>
                        <a:t>S35</a:t>
                      </a:r>
                    </a:p>
                  </a:txBody>
                  <a:tcPr marT="0" marB="0"/>
                </a:tc>
                <a:tc>
                  <a:txBody>
                    <a:bodyPr/>
                    <a:lstStyle/>
                    <a:p>
                      <a:r>
                        <a:rPr lang="en-US" sz="1600" dirty="0"/>
                        <a:t>Mr. Magoo</a:t>
                      </a:r>
                    </a:p>
                  </a:txBody>
                  <a:tcPr marT="0" marB="0"/>
                </a:tc>
                <a:tc>
                  <a:txBody>
                    <a:bodyPr/>
                    <a:lstStyle/>
                    <a:p>
                      <a:r>
                        <a:rPr lang="en-US" sz="1600" dirty="0"/>
                        <a:t>C120</a:t>
                      </a:r>
                    </a:p>
                  </a:txBody>
                  <a:tcPr marT="0" marB="0">
                    <a:solidFill>
                      <a:schemeClr val="accent1">
                        <a:lumMod val="40000"/>
                        <a:lumOff val="60000"/>
                      </a:schemeClr>
                    </a:solidFill>
                  </a:tcPr>
                </a:tc>
                <a:extLst>
                  <a:ext uri="{0D108BD9-81ED-4DB2-BD59-A6C34878D82A}">
                    <a16:rowId xmlns:a16="http://schemas.microsoft.com/office/drawing/2014/main" val="2338649721"/>
                  </a:ext>
                </a:extLst>
              </a:tr>
              <a:tr h="231443">
                <a:tc>
                  <a:txBody>
                    <a:bodyPr/>
                    <a:lstStyle/>
                    <a:p>
                      <a:r>
                        <a:rPr lang="en-US" sz="1400" dirty="0"/>
                        <a:t>S71</a:t>
                      </a:r>
                    </a:p>
                  </a:txBody>
                  <a:tcPr marT="0" marB="0"/>
                </a:tc>
                <a:tc>
                  <a:txBody>
                    <a:bodyPr/>
                    <a:lstStyle/>
                    <a:p>
                      <a:r>
                        <a:rPr lang="en-US" sz="1600" dirty="0"/>
                        <a:t>Attack of the Crab monsters</a:t>
                      </a:r>
                    </a:p>
                  </a:txBody>
                  <a:tcPr marT="0" marB="0"/>
                </a:tc>
                <a:tc>
                  <a:txBody>
                    <a:bodyPr/>
                    <a:lstStyle/>
                    <a:p>
                      <a:r>
                        <a:rPr lang="en-US" sz="1600" dirty="0"/>
                        <a:t>C120</a:t>
                      </a:r>
                    </a:p>
                  </a:txBody>
                  <a:tcPr marT="0" marB="0">
                    <a:solidFill>
                      <a:schemeClr val="accent1">
                        <a:lumMod val="40000"/>
                        <a:lumOff val="60000"/>
                      </a:schemeClr>
                    </a:solidFill>
                  </a:tcPr>
                </a:tc>
                <a:extLst>
                  <a:ext uri="{0D108BD9-81ED-4DB2-BD59-A6C34878D82A}">
                    <a16:rowId xmlns:a16="http://schemas.microsoft.com/office/drawing/2014/main" val="4111423750"/>
                  </a:ext>
                </a:extLst>
              </a:tr>
              <a:tr h="231443">
                <a:tc>
                  <a:txBody>
                    <a:bodyPr/>
                    <a:lstStyle/>
                    <a:p>
                      <a:r>
                        <a:rPr lang="en-US" sz="1400" dirty="0"/>
                        <a:t>S44</a:t>
                      </a:r>
                    </a:p>
                  </a:txBody>
                  <a:tcPr marT="0" marB="0"/>
                </a:tc>
                <a:tc>
                  <a:txBody>
                    <a:bodyPr/>
                    <a:lstStyle/>
                    <a:p>
                      <a:r>
                        <a:rPr lang="en-US" sz="1600" dirty="0"/>
                        <a:t>Santa Claus Conquers the Martians</a:t>
                      </a:r>
                    </a:p>
                  </a:txBody>
                  <a:tcPr marT="0" marB="0"/>
                </a:tc>
                <a:tc>
                  <a:txBody>
                    <a:bodyPr/>
                    <a:lstStyle/>
                    <a:p>
                      <a:r>
                        <a:rPr lang="en-US" sz="1600" dirty="0"/>
                        <a:t>C120</a:t>
                      </a:r>
                    </a:p>
                  </a:txBody>
                  <a:tcPr marT="0" marB="0">
                    <a:solidFill>
                      <a:schemeClr val="accent1">
                        <a:lumMod val="40000"/>
                        <a:lumOff val="60000"/>
                      </a:schemeClr>
                    </a:solidFill>
                  </a:tcPr>
                </a:tc>
                <a:extLst>
                  <a:ext uri="{0D108BD9-81ED-4DB2-BD59-A6C34878D82A}">
                    <a16:rowId xmlns:a16="http://schemas.microsoft.com/office/drawing/2014/main" val="3524307739"/>
                  </a:ext>
                </a:extLst>
              </a:tr>
              <a:tr h="231443">
                <a:tc>
                  <a:txBody>
                    <a:bodyPr/>
                    <a:lstStyle/>
                    <a:p>
                      <a:r>
                        <a:rPr lang="en-US" sz="1400" dirty="0"/>
                        <a:t>S10</a:t>
                      </a:r>
                    </a:p>
                  </a:txBody>
                  <a:tcPr marT="0" marB="0"/>
                </a:tc>
                <a:tc>
                  <a:txBody>
                    <a:bodyPr/>
                    <a:lstStyle/>
                    <a:p>
                      <a:r>
                        <a:rPr lang="en-US" sz="1600" dirty="0"/>
                        <a:t>Robert: the killer tire</a:t>
                      </a:r>
                    </a:p>
                  </a:txBody>
                  <a:tcPr marT="0" marB="0"/>
                </a:tc>
                <a:tc>
                  <a:txBody>
                    <a:bodyPr/>
                    <a:lstStyle/>
                    <a:p>
                      <a:r>
                        <a:rPr lang="en-US" sz="1600" dirty="0"/>
                        <a:t>C700</a:t>
                      </a:r>
                    </a:p>
                  </a:txBody>
                  <a:tcPr marT="0" marB="0">
                    <a:solidFill>
                      <a:schemeClr val="accent1">
                        <a:lumMod val="40000"/>
                        <a:lumOff val="60000"/>
                      </a:schemeClr>
                    </a:solidFill>
                  </a:tcPr>
                </a:tc>
                <a:extLst>
                  <a:ext uri="{0D108BD9-81ED-4DB2-BD59-A6C34878D82A}">
                    <a16:rowId xmlns:a16="http://schemas.microsoft.com/office/drawing/2014/main" val="154383118"/>
                  </a:ext>
                </a:extLst>
              </a:tr>
              <a:tr h="231443">
                <a:tc>
                  <a:txBody>
                    <a:bodyPr/>
                    <a:lstStyle/>
                    <a:p>
                      <a:r>
                        <a:rPr lang="en-US" sz="1400" dirty="0"/>
                        <a:t>…</a:t>
                      </a:r>
                    </a:p>
                  </a:txBody>
                  <a:tcPr marT="0" marB="0"/>
                </a:tc>
                <a:tc>
                  <a:txBody>
                    <a:bodyPr/>
                    <a:lstStyle/>
                    <a:p>
                      <a:r>
                        <a:rPr lang="en-US" sz="1600" dirty="0"/>
                        <a:t>…</a:t>
                      </a:r>
                    </a:p>
                  </a:txBody>
                  <a:tcPr marT="0" marB="0"/>
                </a:tc>
                <a:tc>
                  <a:txBody>
                    <a:bodyPr/>
                    <a:lstStyle/>
                    <a:p>
                      <a:r>
                        <a:rPr lang="en-US" sz="1600" dirty="0"/>
                        <a:t>…</a:t>
                      </a:r>
                    </a:p>
                  </a:txBody>
                  <a:tcPr marT="0" marB="0">
                    <a:solidFill>
                      <a:schemeClr val="accent1">
                        <a:lumMod val="40000"/>
                        <a:lumOff val="60000"/>
                      </a:schemeClr>
                    </a:solidFill>
                  </a:tcPr>
                </a:tc>
                <a:extLst>
                  <a:ext uri="{0D108BD9-81ED-4DB2-BD59-A6C34878D82A}">
                    <a16:rowId xmlns:a16="http://schemas.microsoft.com/office/drawing/2014/main" val="2524644173"/>
                  </a:ext>
                </a:extLst>
              </a:tr>
            </a:tbl>
          </a:graphicData>
        </a:graphic>
      </p:graphicFrame>
      <p:sp>
        <p:nvSpPr>
          <p:cNvPr id="22" name="TextBox 21">
            <a:extLst>
              <a:ext uri="{FF2B5EF4-FFF2-40B4-BE49-F238E27FC236}">
                <a16:creationId xmlns:a16="http://schemas.microsoft.com/office/drawing/2014/main" id="{285B05F0-CBA5-4681-8602-526763BDCA76}"/>
              </a:ext>
            </a:extLst>
          </p:cNvPr>
          <p:cNvSpPr txBox="1"/>
          <p:nvPr/>
        </p:nvSpPr>
        <p:spPr>
          <a:xfrm rot="1889693">
            <a:off x="6018062" y="945568"/>
            <a:ext cx="2757150" cy="954107"/>
          </a:xfrm>
          <a:prstGeom prst="rect">
            <a:avLst/>
          </a:prstGeom>
          <a:noFill/>
          <a:ln w="57150">
            <a:solidFill>
              <a:schemeClr val="accent1"/>
            </a:solidFill>
          </a:ln>
        </p:spPr>
        <p:txBody>
          <a:bodyPr wrap="square" rtlCol="0">
            <a:spAutoFit/>
          </a:bodyPr>
          <a:lstStyle/>
          <a:p>
            <a:pPr algn="ctr"/>
            <a:r>
              <a:rPr lang="en-US" sz="2800" dirty="0">
                <a:solidFill>
                  <a:schemeClr val="accent2">
                    <a:lumMod val="75000"/>
                  </a:schemeClr>
                </a:solidFill>
                <a:effectLst/>
                <a:latin typeface="Stencil" panose="040409050D0802020404" pitchFamily="82" charset="0"/>
              </a:rPr>
              <a:t>This will not work well</a:t>
            </a:r>
          </a:p>
        </p:txBody>
      </p:sp>
      <p:sp>
        <p:nvSpPr>
          <p:cNvPr id="11" name="TextBox 10">
            <a:extLst>
              <a:ext uri="{FF2B5EF4-FFF2-40B4-BE49-F238E27FC236}">
                <a16:creationId xmlns:a16="http://schemas.microsoft.com/office/drawing/2014/main" id="{467F03FD-9998-44FA-B2C0-256D19BE37C6}"/>
              </a:ext>
            </a:extLst>
          </p:cNvPr>
          <p:cNvSpPr txBox="1"/>
          <p:nvPr/>
        </p:nvSpPr>
        <p:spPr>
          <a:xfrm>
            <a:off x="609600" y="2096929"/>
            <a:ext cx="915636" cy="246221"/>
          </a:xfrm>
          <a:prstGeom prst="rect">
            <a:avLst/>
          </a:prstGeom>
          <a:noFill/>
        </p:spPr>
        <p:txBody>
          <a:bodyPr wrap="none" rtlCol="0">
            <a:spAutoFit/>
          </a:bodyPr>
          <a:lstStyle/>
          <a:p>
            <a:pPr algn="l"/>
            <a:r>
              <a:rPr lang="en-US" dirty="0">
                <a:solidFill>
                  <a:schemeClr val="tx1"/>
                </a:solidFill>
                <a:effectLst/>
              </a:rPr>
              <a:t>CUSTOMER</a:t>
            </a:r>
          </a:p>
        </p:txBody>
      </p:sp>
      <p:sp>
        <p:nvSpPr>
          <p:cNvPr id="12" name="TextBox 11">
            <a:extLst>
              <a:ext uri="{FF2B5EF4-FFF2-40B4-BE49-F238E27FC236}">
                <a16:creationId xmlns:a16="http://schemas.microsoft.com/office/drawing/2014/main" id="{19411005-9F17-4475-9920-A4043F3A91FF}"/>
              </a:ext>
            </a:extLst>
          </p:cNvPr>
          <p:cNvSpPr txBox="1"/>
          <p:nvPr/>
        </p:nvSpPr>
        <p:spPr>
          <a:xfrm>
            <a:off x="4131572" y="3245445"/>
            <a:ext cx="596638" cy="246221"/>
          </a:xfrm>
          <a:prstGeom prst="rect">
            <a:avLst/>
          </a:prstGeom>
          <a:noFill/>
        </p:spPr>
        <p:txBody>
          <a:bodyPr wrap="none" rtlCol="0">
            <a:spAutoFit/>
          </a:bodyPr>
          <a:lstStyle/>
          <a:p>
            <a:pPr algn="l"/>
            <a:r>
              <a:rPr lang="en-US" dirty="0">
                <a:solidFill>
                  <a:schemeClr val="tx1"/>
                </a:solidFill>
                <a:effectLst/>
              </a:rPr>
              <a:t>SHOW</a:t>
            </a:r>
          </a:p>
        </p:txBody>
      </p:sp>
    </p:spTree>
    <p:extLst>
      <p:ext uri="{BB962C8B-B14F-4D97-AF65-F5344CB8AC3E}">
        <p14:creationId xmlns:p14="http://schemas.microsoft.com/office/powerpoint/2010/main" val="4014161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09165-4BFA-4F44-A5C1-4EED49DC614A}"/>
              </a:ext>
            </a:extLst>
          </p:cNvPr>
          <p:cNvSpPr>
            <a:spLocks noGrp="1"/>
          </p:cNvSpPr>
          <p:nvPr>
            <p:ph type="title"/>
          </p:nvPr>
        </p:nvSpPr>
        <p:spPr/>
        <p:txBody>
          <a:bodyPr/>
          <a:lstStyle/>
          <a:p>
            <a:r>
              <a:rPr lang="en-US" dirty="0"/>
              <a:t>Association table</a:t>
            </a:r>
          </a:p>
        </p:txBody>
      </p:sp>
      <p:sp>
        <p:nvSpPr>
          <p:cNvPr id="4" name="Slide Number Placeholder 3">
            <a:extLst>
              <a:ext uri="{FF2B5EF4-FFF2-40B4-BE49-F238E27FC236}">
                <a16:creationId xmlns:a16="http://schemas.microsoft.com/office/drawing/2014/main" id="{5C0882B2-7E2E-4697-956E-152881BAD074}"/>
              </a:ext>
            </a:extLst>
          </p:cNvPr>
          <p:cNvSpPr>
            <a:spLocks noGrp="1"/>
          </p:cNvSpPr>
          <p:nvPr>
            <p:ph type="sldNum" sz="quarter" idx="4"/>
          </p:nvPr>
        </p:nvSpPr>
        <p:spPr/>
        <p:txBody>
          <a:bodyPr/>
          <a:lstStyle/>
          <a:p>
            <a:fld id="{ED4E8DE7-8107-485D-819E-7A652D98D056}" type="slidenum">
              <a:rPr lang="en-US" smtClean="0"/>
              <a:pPr/>
              <a:t>25</a:t>
            </a:fld>
            <a:endParaRPr lang="en-US" dirty="0"/>
          </a:p>
        </p:txBody>
      </p:sp>
      <p:pic>
        <p:nvPicPr>
          <p:cNvPr id="5" name="Picture 4">
            <a:extLst>
              <a:ext uri="{FF2B5EF4-FFF2-40B4-BE49-F238E27FC236}">
                <a16:creationId xmlns:a16="http://schemas.microsoft.com/office/drawing/2014/main" id="{CAE06362-104D-49B5-9771-5B358EC51CC8}"/>
              </a:ext>
            </a:extLst>
          </p:cNvPr>
          <p:cNvPicPr>
            <a:picLocks noChangeAspect="1"/>
          </p:cNvPicPr>
          <p:nvPr/>
        </p:nvPicPr>
        <p:blipFill>
          <a:blip r:embed="rId3"/>
          <a:stretch>
            <a:fillRect/>
          </a:stretch>
        </p:blipFill>
        <p:spPr>
          <a:xfrm>
            <a:off x="7889883" y="899717"/>
            <a:ext cx="1177918" cy="711195"/>
          </a:xfrm>
          <a:prstGeom prst="rect">
            <a:avLst/>
          </a:prstGeom>
        </p:spPr>
      </p:pic>
      <p:pic>
        <p:nvPicPr>
          <p:cNvPr id="6" name="Picture 5">
            <a:extLst>
              <a:ext uri="{FF2B5EF4-FFF2-40B4-BE49-F238E27FC236}">
                <a16:creationId xmlns:a16="http://schemas.microsoft.com/office/drawing/2014/main" id="{103555BF-C0CC-4DA8-BA4B-7F3DD7B825AC}"/>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305801" y="61517"/>
            <a:ext cx="838200" cy="838200"/>
          </a:xfrm>
          <a:prstGeom prst="rect">
            <a:avLst/>
          </a:prstGeom>
        </p:spPr>
      </p:pic>
      <p:cxnSp>
        <p:nvCxnSpPr>
          <p:cNvPr id="7" name="Straight Connector 6">
            <a:extLst>
              <a:ext uri="{FF2B5EF4-FFF2-40B4-BE49-F238E27FC236}">
                <a16:creationId xmlns:a16="http://schemas.microsoft.com/office/drawing/2014/main" id="{C091B1AF-78A4-487B-8307-E717563758C1}"/>
              </a:ext>
            </a:extLst>
          </p:cNvPr>
          <p:cNvCxnSpPr/>
          <p:nvPr/>
        </p:nvCxnSpPr>
        <p:spPr>
          <a:xfrm>
            <a:off x="8115300" y="819150"/>
            <a:ext cx="994410" cy="0"/>
          </a:xfrm>
          <a:prstGeom prst="line">
            <a:avLst/>
          </a:prstGeom>
          <a:ln>
            <a:solidFill>
              <a:srgbClr val="000066"/>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F45981E0-21DA-45F7-AE07-96839EB73A44}"/>
              </a:ext>
            </a:extLst>
          </p:cNvPr>
          <p:cNvSpPr txBox="1"/>
          <p:nvPr/>
        </p:nvSpPr>
        <p:spPr>
          <a:xfrm rot="1889693">
            <a:off x="5837341" y="1088072"/>
            <a:ext cx="2757150" cy="954107"/>
          </a:xfrm>
          <a:prstGeom prst="rect">
            <a:avLst/>
          </a:prstGeom>
          <a:noFill/>
          <a:ln w="57150">
            <a:solidFill>
              <a:srgbClr val="00B050"/>
            </a:solidFill>
          </a:ln>
        </p:spPr>
        <p:txBody>
          <a:bodyPr wrap="square" rtlCol="0">
            <a:spAutoFit/>
          </a:bodyPr>
          <a:lstStyle/>
          <a:p>
            <a:pPr algn="ctr"/>
            <a:r>
              <a:rPr lang="en-US" sz="2800" dirty="0">
                <a:solidFill>
                  <a:srgbClr val="00B050"/>
                </a:solidFill>
                <a:effectLst/>
                <a:latin typeface="Stencil" panose="040409050D0802020404" pitchFamily="82" charset="0"/>
              </a:rPr>
              <a:t>This will work well</a:t>
            </a:r>
          </a:p>
        </p:txBody>
      </p:sp>
      <p:graphicFrame>
        <p:nvGraphicFramePr>
          <p:cNvPr id="12" name="Table 11">
            <a:extLst>
              <a:ext uri="{FF2B5EF4-FFF2-40B4-BE49-F238E27FC236}">
                <a16:creationId xmlns:a16="http://schemas.microsoft.com/office/drawing/2014/main" id="{A978D85D-EC13-4618-A923-B5690F5C61DB}"/>
              </a:ext>
            </a:extLst>
          </p:cNvPr>
          <p:cNvGraphicFramePr>
            <a:graphicFrameLocks noGrp="1"/>
          </p:cNvGraphicFramePr>
          <p:nvPr>
            <p:extLst>
              <p:ext uri="{D42A27DB-BD31-4B8C-83A1-F6EECF244321}">
                <p14:modId xmlns:p14="http://schemas.microsoft.com/office/powerpoint/2010/main" val="4239767218"/>
              </p:ext>
            </p:extLst>
          </p:nvPr>
        </p:nvGraphicFramePr>
        <p:xfrm>
          <a:off x="372377" y="3487856"/>
          <a:ext cx="3048000" cy="1219200"/>
        </p:xfrm>
        <a:graphic>
          <a:graphicData uri="http://schemas.openxmlformats.org/drawingml/2006/table">
            <a:tbl>
              <a:tblPr firstRow="1" bandRow="1">
                <a:tableStyleId>{5940675A-B579-460E-94D1-54222C63F5DA}</a:tableStyleId>
              </a:tblPr>
              <a:tblGrid>
                <a:gridCol w="618223">
                  <a:extLst>
                    <a:ext uri="{9D8B030D-6E8A-4147-A177-3AD203B41FA5}">
                      <a16:colId xmlns:a16="http://schemas.microsoft.com/office/drawing/2014/main" val="1226595543"/>
                    </a:ext>
                  </a:extLst>
                </a:gridCol>
                <a:gridCol w="1219200">
                  <a:extLst>
                    <a:ext uri="{9D8B030D-6E8A-4147-A177-3AD203B41FA5}">
                      <a16:colId xmlns:a16="http://schemas.microsoft.com/office/drawing/2014/main" val="3246747145"/>
                    </a:ext>
                  </a:extLst>
                </a:gridCol>
                <a:gridCol w="1210577">
                  <a:extLst>
                    <a:ext uri="{9D8B030D-6E8A-4147-A177-3AD203B41FA5}">
                      <a16:colId xmlns:a16="http://schemas.microsoft.com/office/drawing/2014/main" val="554211750"/>
                    </a:ext>
                  </a:extLst>
                </a:gridCol>
              </a:tblGrid>
              <a:tr h="231443">
                <a:tc>
                  <a:txBody>
                    <a:bodyPr/>
                    <a:lstStyle/>
                    <a:p>
                      <a:r>
                        <a:rPr lang="en-US" sz="1600" u="sng" dirty="0"/>
                        <a:t>CID</a:t>
                      </a:r>
                      <a:r>
                        <a:rPr lang="en-US" sz="1600" dirty="0"/>
                        <a:t> </a:t>
                      </a:r>
                    </a:p>
                  </a:txBody>
                  <a:tcPr marT="0" marB="0">
                    <a:solidFill>
                      <a:schemeClr val="bg2">
                        <a:lumMod val="85000"/>
                      </a:schemeClr>
                    </a:solidFill>
                  </a:tcPr>
                </a:tc>
                <a:tc>
                  <a:txBody>
                    <a:bodyPr/>
                    <a:lstStyle/>
                    <a:p>
                      <a:r>
                        <a:rPr lang="en-US" sz="1600" dirty="0"/>
                        <a:t>First Name</a:t>
                      </a:r>
                    </a:p>
                  </a:txBody>
                  <a:tcPr marT="0" marB="0">
                    <a:solidFill>
                      <a:schemeClr val="bg2">
                        <a:lumMod val="85000"/>
                      </a:schemeClr>
                    </a:solidFill>
                  </a:tcPr>
                </a:tc>
                <a:tc>
                  <a:txBody>
                    <a:bodyPr/>
                    <a:lstStyle/>
                    <a:p>
                      <a:r>
                        <a:rPr lang="en-US" sz="1600" dirty="0"/>
                        <a:t>…</a:t>
                      </a:r>
                    </a:p>
                  </a:txBody>
                  <a:tcPr marT="0" marB="0">
                    <a:solidFill>
                      <a:schemeClr val="bg2">
                        <a:lumMod val="85000"/>
                      </a:schemeClr>
                    </a:solidFill>
                  </a:tcPr>
                </a:tc>
                <a:extLst>
                  <a:ext uri="{0D108BD9-81ED-4DB2-BD59-A6C34878D82A}">
                    <a16:rowId xmlns:a16="http://schemas.microsoft.com/office/drawing/2014/main" val="3242723236"/>
                  </a:ext>
                </a:extLst>
              </a:tr>
              <a:tr h="231443">
                <a:tc>
                  <a:txBody>
                    <a:bodyPr/>
                    <a:lstStyle/>
                    <a:p>
                      <a:r>
                        <a:rPr lang="en-US" sz="1400" dirty="0"/>
                        <a:t>C120</a:t>
                      </a:r>
                    </a:p>
                  </a:txBody>
                  <a:tcPr marT="0" marB="0"/>
                </a:tc>
                <a:tc>
                  <a:txBody>
                    <a:bodyPr/>
                    <a:lstStyle/>
                    <a:p>
                      <a:r>
                        <a:rPr lang="en-US" sz="1600" dirty="0"/>
                        <a:t>Tom</a:t>
                      </a:r>
                    </a:p>
                  </a:txBody>
                  <a:tcPr marT="0" marB="0"/>
                </a:tc>
                <a:tc>
                  <a:txBody>
                    <a:bodyPr/>
                    <a:lstStyle/>
                    <a:p>
                      <a:r>
                        <a:rPr lang="en-US" sz="1600" dirty="0"/>
                        <a:t>…</a:t>
                      </a:r>
                    </a:p>
                  </a:txBody>
                  <a:tcPr marT="0" marB="0"/>
                </a:tc>
                <a:extLst>
                  <a:ext uri="{0D108BD9-81ED-4DB2-BD59-A6C34878D82A}">
                    <a16:rowId xmlns:a16="http://schemas.microsoft.com/office/drawing/2014/main" val="2338649721"/>
                  </a:ext>
                </a:extLst>
              </a:tr>
              <a:tr h="231443">
                <a:tc>
                  <a:txBody>
                    <a:bodyPr/>
                    <a:lstStyle/>
                    <a:p>
                      <a:r>
                        <a:rPr lang="en-US" sz="1400" dirty="0"/>
                        <a:t>C340</a:t>
                      </a:r>
                    </a:p>
                  </a:txBody>
                  <a:tcPr marT="0" marB="0"/>
                </a:tc>
                <a:tc>
                  <a:txBody>
                    <a:bodyPr/>
                    <a:lstStyle/>
                    <a:p>
                      <a:r>
                        <a:rPr lang="en-US" sz="1600" dirty="0"/>
                        <a:t>Mary</a:t>
                      </a:r>
                    </a:p>
                  </a:txBody>
                  <a:tcPr marT="0" marB="0"/>
                </a:tc>
                <a:tc>
                  <a:txBody>
                    <a:bodyPr/>
                    <a:lstStyle/>
                    <a:p>
                      <a:r>
                        <a:rPr lang="en-US" sz="1600" dirty="0"/>
                        <a:t>…</a:t>
                      </a:r>
                    </a:p>
                  </a:txBody>
                  <a:tcPr marT="0" marB="0"/>
                </a:tc>
                <a:extLst>
                  <a:ext uri="{0D108BD9-81ED-4DB2-BD59-A6C34878D82A}">
                    <a16:rowId xmlns:a16="http://schemas.microsoft.com/office/drawing/2014/main" val="4111423750"/>
                  </a:ext>
                </a:extLst>
              </a:tr>
              <a:tr h="231443">
                <a:tc>
                  <a:txBody>
                    <a:bodyPr/>
                    <a:lstStyle/>
                    <a:p>
                      <a:r>
                        <a:rPr lang="en-US" sz="1400" dirty="0"/>
                        <a:t>C700</a:t>
                      </a:r>
                    </a:p>
                  </a:txBody>
                  <a:tcPr marT="0" marB="0"/>
                </a:tc>
                <a:tc>
                  <a:txBody>
                    <a:bodyPr/>
                    <a:lstStyle/>
                    <a:p>
                      <a:r>
                        <a:rPr lang="en-US" sz="1600" dirty="0"/>
                        <a:t>Paul</a:t>
                      </a:r>
                    </a:p>
                  </a:txBody>
                  <a:tcPr marT="0" marB="0"/>
                </a:tc>
                <a:tc>
                  <a:txBody>
                    <a:bodyPr/>
                    <a:lstStyle/>
                    <a:p>
                      <a:r>
                        <a:rPr lang="en-US" sz="1600" dirty="0"/>
                        <a:t>…</a:t>
                      </a:r>
                    </a:p>
                  </a:txBody>
                  <a:tcPr marT="0" marB="0"/>
                </a:tc>
                <a:extLst>
                  <a:ext uri="{0D108BD9-81ED-4DB2-BD59-A6C34878D82A}">
                    <a16:rowId xmlns:a16="http://schemas.microsoft.com/office/drawing/2014/main" val="3524307739"/>
                  </a:ext>
                </a:extLst>
              </a:tr>
              <a:tr h="231443">
                <a:tc>
                  <a:txBody>
                    <a:bodyPr/>
                    <a:lstStyle/>
                    <a:p>
                      <a:r>
                        <a:rPr lang="en-US" sz="1400" dirty="0"/>
                        <a:t>…</a:t>
                      </a:r>
                    </a:p>
                  </a:txBody>
                  <a:tcPr marT="0" marB="0"/>
                </a:tc>
                <a:tc>
                  <a:txBody>
                    <a:bodyPr/>
                    <a:lstStyle/>
                    <a:p>
                      <a:r>
                        <a:rPr lang="en-US" sz="1600" dirty="0"/>
                        <a:t>…</a:t>
                      </a:r>
                    </a:p>
                  </a:txBody>
                  <a:tcPr marT="0" marB="0"/>
                </a:tc>
                <a:tc>
                  <a:txBody>
                    <a:bodyPr/>
                    <a:lstStyle/>
                    <a:p>
                      <a:r>
                        <a:rPr lang="en-US" sz="1600" dirty="0"/>
                        <a:t>…</a:t>
                      </a:r>
                    </a:p>
                  </a:txBody>
                  <a:tcPr marT="0" marB="0"/>
                </a:tc>
                <a:extLst>
                  <a:ext uri="{0D108BD9-81ED-4DB2-BD59-A6C34878D82A}">
                    <a16:rowId xmlns:a16="http://schemas.microsoft.com/office/drawing/2014/main" val="563173299"/>
                  </a:ext>
                </a:extLst>
              </a:tr>
            </a:tbl>
          </a:graphicData>
        </a:graphic>
      </p:graphicFrame>
      <p:graphicFrame>
        <p:nvGraphicFramePr>
          <p:cNvPr id="13" name="Table 12">
            <a:extLst>
              <a:ext uri="{FF2B5EF4-FFF2-40B4-BE49-F238E27FC236}">
                <a16:creationId xmlns:a16="http://schemas.microsoft.com/office/drawing/2014/main" id="{230B0431-7653-4826-879D-132525363418}"/>
              </a:ext>
            </a:extLst>
          </p:cNvPr>
          <p:cNvGraphicFramePr>
            <a:graphicFrameLocks noGrp="1"/>
          </p:cNvGraphicFramePr>
          <p:nvPr>
            <p:extLst>
              <p:ext uri="{D42A27DB-BD31-4B8C-83A1-F6EECF244321}">
                <p14:modId xmlns:p14="http://schemas.microsoft.com/office/powerpoint/2010/main" val="570044645"/>
              </p:ext>
            </p:extLst>
          </p:nvPr>
        </p:nvGraphicFramePr>
        <p:xfrm>
          <a:off x="4232910" y="3491666"/>
          <a:ext cx="4758690" cy="1463040"/>
        </p:xfrm>
        <a:graphic>
          <a:graphicData uri="http://schemas.openxmlformats.org/drawingml/2006/table">
            <a:tbl>
              <a:tblPr firstRow="1" bandRow="1">
                <a:tableStyleId>{5940675A-B579-460E-94D1-54222C63F5DA}</a:tableStyleId>
              </a:tblPr>
              <a:tblGrid>
                <a:gridCol w="951738">
                  <a:extLst>
                    <a:ext uri="{9D8B030D-6E8A-4147-A177-3AD203B41FA5}">
                      <a16:colId xmlns:a16="http://schemas.microsoft.com/office/drawing/2014/main" val="1226595543"/>
                    </a:ext>
                  </a:extLst>
                </a:gridCol>
                <a:gridCol w="3114778">
                  <a:extLst>
                    <a:ext uri="{9D8B030D-6E8A-4147-A177-3AD203B41FA5}">
                      <a16:colId xmlns:a16="http://schemas.microsoft.com/office/drawing/2014/main" val="3246747145"/>
                    </a:ext>
                  </a:extLst>
                </a:gridCol>
                <a:gridCol w="692174">
                  <a:extLst>
                    <a:ext uri="{9D8B030D-6E8A-4147-A177-3AD203B41FA5}">
                      <a16:colId xmlns:a16="http://schemas.microsoft.com/office/drawing/2014/main" val="554211750"/>
                    </a:ext>
                  </a:extLst>
                </a:gridCol>
              </a:tblGrid>
              <a:tr h="231443">
                <a:tc>
                  <a:txBody>
                    <a:bodyPr/>
                    <a:lstStyle/>
                    <a:p>
                      <a:r>
                        <a:rPr lang="en-US" sz="1600" u="sng" dirty="0"/>
                        <a:t>ShowID</a:t>
                      </a:r>
                      <a:endParaRPr lang="en-US" sz="1600" dirty="0"/>
                    </a:p>
                  </a:txBody>
                  <a:tcPr marT="0" marB="0">
                    <a:solidFill>
                      <a:schemeClr val="bg2">
                        <a:lumMod val="85000"/>
                      </a:schemeClr>
                    </a:solidFill>
                  </a:tcPr>
                </a:tc>
                <a:tc>
                  <a:txBody>
                    <a:bodyPr/>
                    <a:lstStyle/>
                    <a:p>
                      <a:r>
                        <a:rPr lang="en-US" sz="1600" dirty="0"/>
                        <a:t>Title</a:t>
                      </a:r>
                    </a:p>
                  </a:txBody>
                  <a:tcPr marT="0" marB="0">
                    <a:solidFill>
                      <a:schemeClr val="bg2">
                        <a:lumMod val="85000"/>
                      </a:schemeClr>
                    </a:solidFill>
                  </a:tcPr>
                </a:tc>
                <a:tc>
                  <a:txBody>
                    <a:bodyPr/>
                    <a:lstStyle/>
                    <a:p>
                      <a:r>
                        <a:rPr lang="en-US" sz="1600" dirty="0"/>
                        <a:t>…</a:t>
                      </a:r>
                    </a:p>
                  </a:txBody>
                  <a:tcPr marT="0" marB="0">
                    <a:solidFill>
                      <a:schemeClr val="bg2">
                        <a:lumMod val="85000"/>
                      </a:schemeClr>
                    </a:solidFill>
                  </a:tcPr>
                </a:tc>
                <a:extLst>
                  <a:ext uri="{0D108BD9-81ED-4DB2-BD59-A6C34878D82A}">
                    <a16:rowId xmlns:a16="http://schemas.microsoft.com/office/drawing/2014/main" val="3242723236"/>
                  </a:ext>
                </a:extLst>
              </a:tr>
              <a:tr h="231443">
                <a:tc>
                  <a:txBody>
                    <a:bodyPr/>
                    <a:lstStyle/>
                    <a:p>
                      <a:r>
                        <a:rPr lang="en-US" sz="1400" dirty="0"/>
                        <a:t>S35</a:t>
                      </a:r>
                    </a:p>
                  </a:txBody>
                  <a:tcPr marT="0" marB="0"/>
                </a:tc>
                <a:tc>
                  <a:txBody>
                    <a:bodyPr/>
                    <a:lstStyle/>
                    <a:p>
                      <a:r>
                        <a:rPr lang="en-US" sz="1600" dirty="0"/>
                        <a:t>Mr. Magoo</a:t>
                      </a:r>
                    </a:p>
                  </a:txBody>
                  <a:tcPr marT="0" marB="0"/>
                </a:tc>
                <a:tc>
                  <a:txBody>
                    <a:bodyPr/>
                    <a:lstStyle/>
                    <a:p>
                      <a:r>
                        <a:rPr lang="en-US" sz="1600" dirty="0"/>
                        <a:t>…</a:t>
                      </a:r>
                    </a:p>
                  </a:txBody>
                  <a:tcPr marT="0" marB="0"/>
                </a:tc>
                <a:extLst>
                  <a:ext uri="{0D108BD9-81ED-4DB2-BD59-A6C34878D82A}">
                    <a16:rowId xmlns:a16="http://schemas.microsoft.com/office/drawing/2014/main" val="2338649721"/>
                  </a:ext>
                </a:extLst>
              </a:tr>
              <a:tr h="231443">
                <a:tc>
                  <a:txBody>
                    <a:bodyPr/>
                    <a:lstStyle/>
                    <a:p>
                      <a:r>
                        <a:rPr lang="en-US" sz="1400" dirty="0"/>
                        <a:t>S71</a:t>
                      </a:r>
                    </a:p>
                  </a:txBody>
                  <a:tcPr marT="0" marB="0"/>
                </a:tc>
                <a:tc>
                  <a:txBody>
                    <a:bodyPr/>
                    <a:lstStyle/>
                    <a:p>
                      <a:r>
                        <a:rPr lang="en-US" sz="1600" dirty="0"/>
                        <a:t>Attack of the Crab Monsters</a:t>
                      </a:r>
                    </a:p>
                  </a:txBody>
                  <a:tcPr marT="0" marB="0"/>
                </a:tc>
                <a:tc>
                  <a:txBody>
                    <a:bodyPr/>
                    <a:lstStyle/>
                    <a:p>
                      <a:r>
                        <a:rPr lang="en-US" sz="1600" dirty="0"/>
                        <a:t>…</a:t>
                      </a:r>
                    </a:p>
                  </a:txBody>
                  <a:tcPr marT="0" marB="0"/>
                </a:tc>
                <a:extLst>
                  <a:ext uri="{0D108BD9-81ED-4DB2-BD59-A6C34878D82A}">
                    <a16:rowId xmlns:a16="http://schemas.microsoft.com/office/drawing/2014/main" val="4111423750"/>
                  </a:ext>
                </a:extLst>
              </a:tr>
              <a:tr h="231443">
                <a:tc>
                  <a:txBody>
                    <a:bodyPr/>
                    <a:lstStyle/>
                    <a:p>
                      <a:r>
                        <a:rPr lang="en-US" sz="1400" dirty="0"/>
                        <a:t>S44</a:t>
                      </a:r>
                    </a:p>
                  </a:txBody>
                  <a:tcPr marT="0" marB="0"/>
                </a:tc>
                <a:tc>
                  <a:txBody>
                    <a:bodyPr/>
                    <a:lstStyle/>
                    <a:p>
                      <a:r>
                        <a:rPr lang="en-US" sz="1600" dirty="0"/>
                        <a:t>Santa Claus Conquers the Martians</a:t>
                      </a:r>
                    </a:p>
                  </a:txBody>
                  <a:tcPr marT="0" marB="0"/>
                </a:tc>
                <a:tc>
                  <a:txBody>
                    <a:bodyPr/>
                    <a:lstStyle/>
                    <a:p>
                      <a:r>
                        <a:rPr lang="en-US" sz="1600" dirty="0"/>
                        <a:t>…</a:t>
                      </a:r>
                    </a:p>
                  </a:txBody>
                  <a:tcPr marT="0" marB="0"/>
                </a:tc>
                <a:extLst>
                  <a:ext uri="{0D108BD9-81ED-4DB2-BD59-A6C34878D82A}">
                    <a16:rowId xmlns:a16="http://schemas.microsoft.com/office/drawing/2014/main" val="3524307739"/>
                  </a:ext>
                </a:extLst>
              </a:tr>
              <a:tr h="231443">
                <a:tc>
                  <a:txBody>
                    <a:bodyPr/>
                    <a:lstStyle/>
                    <a:p>
                      <a:r>
                        <a:rPr lang="en-US" sz="1400" dirty="0"/>
                        <a:t>S10</a:t>
                      </a:r>
                    </a:p>
                  </a:txBody>
                  <a:tcPr marT="0" marB="0"/>
                </a:tc>
                <a:tc>
                  <a:txBody>
                    <a:bodyPr/>
                    <a:lstStyle/>
                    <a:p>
                      <a:r>
                        <a:rPr lang="en-US" sz="1600" dirty="0"/>
                        <a:t>Robert: the Killer Tire</a:t>
                      </a:r>
                    </a:p>
                  </a:txBody>
                  <a:tcPr marT="0" marB="0"/>
                </a:tc>
                <a:tc>
                  <a:txBody>
                    <a:bodyPr/>
                    <a:lstStyle/>
                    <a:p>
                      <a:r>
                        <a:rPr lang="en-US" sz="1600" dirty="0"/>
                        <a:t>…</a:t>
                      </a:r>
                    </a:p>
                  </a:txBody>
                  <a:tcPr marT="0" marB="0"/>
                </a:tc>
                <a:extLst>
                  <a:ext uri="{0D108BD9-81ED-4DB2-BD59-A6C34878D82A}">
                    <a16:rowId xmlns:a16="http://schemas.microsoft.com/office/drawing/2014/main" val="154383118"/>
                  </a:ext>
                </a:extLst>
              </a:tr>
              <a:tr h="231443">
                <a:tc>
                  <a:txBody>
                    <a:bodyPr/>
                    <a:lstStyle/>
                    <a:p>
                      <a:r>
                        <a:rPr lang="en-US" sz="1400" dirty="0"/>
                        <a:t>…</a:t>
                      </a:r>
                    </a:p>
                  </a:txBody>
                  <a:tcPr marT="0" marB="0"/>
                </a:tc>
                <a:tc>
                  <a:txBody>
                    <a:bodyPr/>
                    <a:lstStyle/>
                    <a:p>
                      <a:r>
                        <a:rPr lang="en-US" sz="1600" dirty="0"/>
                        <a:t>…</a:t>
                      </a:r>
                    </a:p>
                  </a:txBody>
                  <a:tcPr marT="0" marB="0"/>
                </a:tc>
                <a:tc>
                  <a:txBody>
                    <a:bodyPr/>
                    <a:lstStyle/>
                    <a:p>
                      <a:r>
                        <a:rPr lang="en-US" sz="1600" dirty="0"/>
                        <a:t>…</a:t>
                      </a:r>
                    </a:p>
                  </a:txBody>
                  <a:tcPr marT="0" marB="0"/>
                </a:tc>
                <a:extLst>
                  <a:ext uri="{0D108BD9-81ED-4DB2-BD59-A6C34878D82A}">
                    <a16:rowId xmlns:a16="http://schemas.microsoft.com/office/drawing/2014/main" val="4182559066"/>
                  </a:ext>
                </a:extLst>
              </a:tr>
            </a:tbl>
          </a:graphicData>
        </a:graphic>
      </p:graphicFrame>
      <p:graphicFrame>
        <p:nvGraphicFramePr>
          <p:cNvPr id="14" name="Table 13">
            <a:extLst>
              <a:ext uri="{FF2B5EF4-FFF2-40B4-BE49-F238E27FC236}">
                <a16:creationId xmlns:a16="http://schemas.microsoft.com/office/drawing/2014/main" id="{36F67004-E604-441C-932E-E08345662265}"/>
              </a:ext>
            </a:extLst>
          </p:cNvPr>
          <p:cNvGraphicFramePr>
            <a:graphicFrameLocks noGrp="1"/>
          </p:cNvGraphicFramePr>
          <p:nvPr>
            <p:extLst>
              <p:ext uri="{D42A27DB-BD31-4B8C-83A1-F6EECF244321}">
                <p14:modId xmlns:p14="http://schemas.microsoft.com/office/powerpoint/2010/main" val="2096093917"/>
              </p:ext>
            </p:extLst>
          </p:nvPr>
        </p:nvGraphicFramePr>
        <p:xfrm>
          <a:off x="3276600" y="1200150"/>
          <a:ext cx="1600199" cy="1950720"/>
        </p:xfrm>
        <a:graphic>
          <a:graphicData uri="http://schemas.openxmlformats.org/drawingml/2006/table">
            <a:tbl>
              <a:tblPr firstRow="1" bandRow="1">
                <a:tableStyleId>{5940675A-B579-460E-94D1-54222C63F5DA}</a:tableStyleId>
              </a:tblPr>
              <a:tblGrid>
                <a:gridCol w="685800">
                  <a:extLst>
                    <a:ext uri="{9D8B030D-6E8A-4147-A177-3AD203B41FA5}">
                      <a16:colId xmlns:a16="http://schemas.microsoft.com/office/drawing/2014/main" val="1226595543"/>
                    </a:ext>
                  </a:extLst>
                </a:gridCol>
                <a:gridCol w="914399">
                  <a:extLst>
                    <a:ext uri="{9D8B030D-6E8A-4147-A177-3AD203B41FA5}">
                      <a16:colId xmlns:a16="http://schemas.microsoft.com/office/drawing/2014/main" val="3246747145"/>
                    </a:ext>
                  </a:extLst>
                </a:gridCol>
              </a:tblGrid>
              <a:tr h="231443">
                <a:tc>
                  <a:txBody>
                    <a:bodyPr/>
                    <a:lstStyle/>
                    <a:p>
                      <a:r>
                        <a:rPr lang="en-US" sz="1600" u="sng" dirty="0"/>
                        <a:t>CID</a:t>
                      </a:r>
                      <a:r>
                        <a:rPr lang="en-US" sz="1600" dirty="0"/>
                        <a:t> </a:t>
                      </a:r>
                    </a:p>
                  </a:txBody>
                  <a:tcPr marT="0" marB="0">
                    <a:solidFill>
                      <a:srgbClr val="00FF00"/>
                    </a:solidFill>
                  </a:tcPr>
                </a:tc>
                <a:tc>
                  <a:txBody>
                    <a:bodyPr/>
                    <a:lstStyle/>
                    <a:p>
                      <a:r>
                        <a:rPr lang="en-US" sz="1600" u="sng" dirty="0"/>
                        <a:t>ShowID</a:t>
                      </a:r>
                    </a:p>
                  </a:txBody>
                  <a:tcPr marT="0" marB="0">
                    <a:solidFill>
                      <a:srgbClr val="00FF00"/>
                    </a:solidFill>
                  </a:tcPr>
                </a:tc>
                <a:extLst>
                  <a:ext uri="{0D108BD9-81ED-4DB2-BD59-A6C34878D82A}">
                    <a16:rowId xmlns:a16="http://schemas.microsoft.com/office/drawing/2014/main" val="3242723236"/>
                  </a:ext>
                </a:extLst>
              </a:tr>
              <a:tr h="231443">
                <a:tc>
                  <a:txBody>
                    <a:bodyPr/>
                    <a:lstStyle/>
                    <a:p>
                      <a:r>
                        <a:rPr lang="en-US" sz="1400" dirty="0"/>
                        <a:t>C120</a:t>
                      </a:r>
                    </a:p>
                  </a:txBody>
                  <a:tcPr marT="0" marB="0">
                    <a:solidFill>
                      <a:srgbClr val="CCFFCC"/>
                    </a:solidFill>
                  </a:tcPr>
                </a:tc>
                <a:tc>
                  <a:txBody>
                    <a:bodyPr/>
                    <a:lstStyle/>
                    <a:p>
                      <a:r>
                        <a:rPr lang="en-US" sz="1600" dirty="0"/>
                        <a:t>S44</a:t>
                      </a:r>
                    </a:p>
                  </a:txBody>
                  <a:tcPr marT="0" marB="0">
                    <a:solidFill>
                      <a:srgbClr val="CCFFCC"/>
                    </a:solidFill>
                  </a:tcPr>
                </a:tc>
                <a:extLst>
                  <a:ext uri="{0D108BD9-81ED-4DB2-BD59-A6C34878D82A}">
                    <a16:rowId xmlns:a16="http://schemas.microsoft.com/office/drawing/2014/main" val="2338649721"/>
                  </a:ext>
                </a:extLst>
              </a:tr>
              <a:tr h="231443">
                <a:tc>
                  <a:txBody>
                    <a:bodyPr/>
                    <a:lstStyle/>
                    <a:p>
                      <a:r>
                        <a:rPr lang="en-US" sz="1400" dirty="0"/>
                        <a:t>C340</a:t>
                      </a:r>
                    </a:p>
                  </a:txBody>
                  <a:tcPr marT="0" marB="0">
                    <a:solidFill>
                      <a:srgbClr val="CCFFCC"/>
                    </a:solidFill>
                  </a:tcPr>
                </a:tc>
                <a:tc>
                  <a:txBody>
                    <a:bodyPr/>
                    <a:lstStyle/>
                    <a:p>
                      <a:r>
                        <a:rPr lang="en-US" sz="1600" dirty="0"/>
                        <a:t>S44</a:t>
                      </a:r>
                    </a:p>
                  </a:txBody>
                  <a:tcPr marT="0" marB="0">
                    <a:solidFill>
                      <a:srgbClr val="CCFFCC"/>
                    </a:solidFill>
                  </a:tcPr>
                </a:tc>
                <a:extLst>
                  <a:ext uri="{0D108BD9-81ED-4DB2-BD59-A6C34878D82A}">
                    <a16:rowId xmlns:a16="http://schemas.microsoft.com/office/drawing/2014/main" val="4111423750"/>
                  </a:ext>
                </a:extLst>
              </a:tr>
              <a:tr h="231443">
                <a:tc>
                  <a:txBody>
                    <a:bodyPr/>
                    <a:lstStyle/>
                    <a:p>
                      <a:r>
                        <a:rPr lang="en-US" sz="1400" dirty="0"/>
                        <a:t>C700</a:t>
                      </a:r>
                    </a:p>
                  </a:txBody>
                  <a:tcPr marT="0" marB="0">
                    <a:solidFill>
                      <a:srgbClr val="CCFFCC"/>
                    </a:solidFill>
                  </a:tcPr>
                </a:tc>
                <a:tc>
                  <a:txBody>
                    <a:bodyPr/>
                    <a:lstStyle/>
                    <a:p>
                      <a:r>
                        <a:rPr lang="en-US" sz="1600" dirty="0"/>
                        <a:t>S35</a:t>
                      </a:r>
                    </a:p>
                  </a:txBody>
                  <a:tcPr marT="0" marB="0">
                    <a:solidFill>
                      <a:srgbClr val="CCFFCC"/>
                    </a:solidFill>
                  </a:tcPr>
                </a:tc>
                <a:extLst>
                  <a:ext uri="{0D108BD9-81ED-4DB2-BD59-A6C34878D82A}">
                    <a16:rowId xmlns:a16="http://schemas.microsoft.com/office/drawing/2014/main" val="3524307739"/>
                  </a:ext>
                </a:extLst>
              </a:tr>
              <a:tr h="231443">
                <a:tc>
                  <a:txBody>
                    <a:bodyPr/>
                    <a:lstStyle/>
                    <a:p>
                      <a:r>
                        <a:rPr lang="en-US" sz="1400" dirty="0"/>
                        <a:t>C120</a:t>
                      </a:r>
                    </a:p>
                  </a:txBody>
                  <a:tcPr marT="0" marB="0">
                    <a:solidFill>
                      <a:srgbClr val="CCFFCC"/>
                    </a:solidFill>
                  </a:tcPr>
                </a:tc>
                <a:tc>
                  <a:txBody>
                    <a:bodyPr/>
                    <a:lstStyle/>
                    <a:p>
                      <a:r>
                        <a:rPr lang="en-US" sz="1600" dirty="0"/>
                        <a:t>S35</a:t>
                      </a:r>
                    </a:p>
                  </a:txBody>
                  <a:tcPr marT="0" marB="0">
                    <a:solidFill>
                      <a:srgbClr val="CCFFCC"/>
                    </a:solidFill>
                  </a:tcPr>
                </a:tc>
                <a:extLst>
                  <a:ext uri="{0D108BD9-81ED-4DB2-BD59-A6C34878D82A}">
                    <a16:rowId xmlns:a16="http://schemas.microsoft.com/office/drawing/2014/main" val="563173299"/>
                  </a:ext>
                </a:extLst>
              </a:tr>
              <a:tr h="231443">
                <a:tc>
                  <a:txBody>
                    <a:bodyPr/>
                    <a:lstStyle/>
                    <a:p>
                      <a:r>
                        <a:rPr lang="en-US" sz="1400" dirty="0"/>
                        <a:t>C120</a:t>
                      </a:r>
                    </a:p>
                  </a:txBody>
                  <a:tcPr marT="0" marB="0">
                    <a:solidFill>
                      <a:srgbClr val="CCFFCC"/>
                    </a:solidFill>
                  </a:tcPr>
                </a:tc>
                <a:tc>
                  <a:txBody>
                    <a:bodyPr/>
                    <a:lstStyle/>
                    <a:p>
                      <a:r>
                        <a:rPr lang="en-US" sz="1600" dirty="0"/>
                        <a:t>S71</a:t>
                      </a:r>
                    </a:p>
                  </a:txBody>
                  <a:tcPr marT="0" marB="0">
                    <a:solidFill>
                      <a:srgbClr val="CCFFCC"/>
                    </a:solidFill>
                  </a:tcPr>
                </a:tc>
                <a:extLst>
                  <a:ext uri="{0D108BD9-81ED-4DB2-BD59-A6C34878D82A}">
                    <a16:rowId xmlns:a16="http://schemas.microsoft.com/office/drawing/2014/main" val="2200116167"/>
                  </a:ext>
                </a:extLst>
              </a:tr>
              <a:tr h="231443">
                <a:tc>
                  <a:txBody>
                    <a:bodyPr/>
                    <a:lstStyle/>
                    <a:p>
                      <a:r>
                        <a:rPr lang="en-US" sz="1400" dirty="0"/>
                        <a:t>C700</a:t>
                      </a:r>
                    </a:p>
                  </a:txBody>
                  <a:tcPr marT="0" marB="0">
                    <a:solidFill>
                      <a:srgbClr val="CCFFCC"/>
                    </a:solidFill>
                  </a:tcPr>
                </a:tc>
                <a:tc>
                  <a:txBody>
                    <a:bodyPr/>
                    <a:lstStyle/>
                    <a:p>
                      <a:r>
                        <a:rPr lang="en-US" sz="1600" dirty="0"/>
                        <a:t>S10</a:t>
                      </a:r>
                    </a:p>
                  </a:txBody>
                  <a:tcPr marT="0" marB="0">
                    <a:solidFill>
                      <a:srgbClr val="CCFFCC"/>
                    </a:solidFill>
                  </a:tcPr>
                </a:tc>
                <a:extLst>
                  <a:ext uri="{0D108BD9-81ED-4DB2-BD59-A6C34878D82A}">
                    <a16:rowId xmlns:a16="http://schemas.microsoft.com/office/drawing/2014/main" val="2584587342"/>
                  </a:ext>
                </a:extLst>
              </a:tr>
              <a:tr h="231443">
                <a:tc>
                  <a:txBody>
                    <a:bodyPr/>
                    <a:lstStyle/>
                    <a:p>
                      <a:r>
                        <a:rPr lang="en-US" sz="1400" dirty="0"/>
                        <a:t>…</a:t>
                      </a:r>
                    </a:p>
                  </a:txBody>
                  <a:tcPr marT="0" marB="0">
                    <a:solidFill>
                      <a:srgbClr val="CCFFCC"/>
                    </a:solidFill>
                  </a:tcPr>
                </a:tc>
                <a:tc>
                  <a:txBody>
                    <a:bodyPr/>
                    <a:lstStyle/>
                    <a:p>
                      <a:r>
                        <a:rPr lang="en-US" sz="1600" dirty="0"/>
                        <a:t>…</a:t>
                      </a:r>
                    </a:p>
                  </a:txBody>
                  <a:tcPr marT="0" marB="0">
                    <a:solidFill>
                      <a:srgbClr val="CCFFCC"/>
                    </a:solidFill>
                  </a:tcPr>
                </a:tc>
                <a:extLst>
                  <a:ext uri="{0D108BD9-81ED-4DB2-BD59-A6C34878D82A}">
                    <a16:rowId xmlns:a16="http://schemas.microsoft.com/office/drawing/2014/main" val="116138531"/>
                  </a:ext>
                </a:extLst>
              </a:tr>
            </a:tbl>
          </a:graphicData>
        </a:graphic>
      </p:graphicFrame>
      <p:grpSp>
        <p:nvGrpSpPr>
          <p:cNvPr id="18" name="Group 17">
            <a:extLst>
              <a:ext uri="{FF2B5EF4-FFF2-40B4-BE49-F238E27FC236}">
                <a16:creationId xmlns:a16="http://schemas.microsoft.com/office/drawing/2014/main" id="{3EF59E31-CAB7-4377-9CDA-563F5C3D2A2E}"/>
              </a:ext>
            </a:extLst>
          </p:cNvPr>
          <p:cNvGrpSpPr/>
          <p:nvPr/>
        </p:nvGrpSpPr>
        <p:grpSpPr>
          <a:xfrm>
            <a:off x="266700" y="1392520"/>
            <a:ext cx="2952750" cy="1772552"/>
            <a:chOff x="266700" y="1392520"/>
            <a:chExt cx="2952750" cy="1772552"/>
          </a:xfrm>
        </p:grpSpPr>
        <p:sp>
          <p:nvSpPr>
            <p:cNvPr id="15" name="TextBox 14">
              <a:extLst>
                <a:ext uri="{FF2B5EF4-FFF2-40B4-BE49-F238E27FC236}">
                  <a16:creationId xmlns:a16="http://schemas.microsoft.com/office/drawing/2014/main" id="{2D734DCF-43FC-4271-8DF7-3B784541C773}"/>
                </a:ext>
              </a:extLst>
            </p:cNvPr>
            <p:cNvSpPr txBox="1"/>
            <p:nvPr/>
          </p:nvSpPr>
          <p:spPr>
            <a:xfrm>
              <a:off x="266700" y="1995521"/>
              <a:ext cx="2743200" cy="1169551"/>
            </a:xfrm>
            <a:prstGeom prst="rect">
              <a:avLst/>
            </a:prstGeom>
            <a:noFill/>
          </p:spPr>
          <p:txBody>
            <a:bodyPr wrap="square" rtlCol="0">
              <a:spAutoFit/>
            </a:bodyPr>
            <a:lstStyle/>
            <a:p>
              <a:pPr algn="l"/>
              <a:r>
                <a:rPr lang="en-US" sz="1400" dirty="0">
                  <a:solidFill>
                    <a:srgbClr val="FF6600"/>
                  </a:solidFill>
                  <a:effectLst/>
                </a:rPr>
                <a:t>Composite PK</a:t>
              </a:r>
              <a:r>
                <a:rPr lang="en-US" sz="1400" dirty="0">
                  <a:solidFill>
                    <a:schemeClr val="tx1"/>
                  </a:solidFill>
                  <a:effectLst/>
                </a:rPr>
                <a:t>: two or more columns that, when considered together, are unique and can act as the primary key.</a:t>
              </a:r>
            </a:p>
          </p:txBody>
        </p:sp>
        <p:cxnSp>
          <p:nvCxnSpPr>
            <p:cNvPr id="8" name="Straight Arrow Connector 7">
              <a:extLst>
                <a:ext uri="{FF2B5EF4-FFF2-40B4-BE49-F238E27FC236}">
                  <a16:creationId xmlns:a16="http://schemas.microsoft.com/office/drawing/2014/main" id="{A2C641F6-F406-42D3-AA94-5AE58DAC9A32}"/>
                </a:ext>
              </a:extLst>
            </p:cNvPr>
            <p:cNvCxnSpPr>
              <a:cxnSpLocks/>
            </p:cNvCxnSpPr>
            <p:nvPr/>
          </p:nvCxnSpPr>
          <p:spPr>
            <a:xfrm flipV="1">
              <a:off x="2638425" y="1392520"/>
              <a:ext cx="581025" cy="681375"/>
            </a:xfrm>
            <a:prstGeom prst="straightConnector1">
              <a:avLst/>
            </a:prstGeom>
            <a:ln>
              <a:solidFill>
                <a:srgbClr val="FF6600"/>
              </a:solidFill>
              <a:tailEnd type="triangle"/>
            </a:ln>
          </p:spPr>
          <p:style>
            <a:lnRef idx="1">
              <a:schemeClr val="accent1"/>
            </a:lnRef>
            <a:fillRef idx="0">
              <a:schemeClr val="accent1"/>
            </a:fillRef>
            <a:effectRef idx="0">
              <a:schemeClr val="accent1"/>
            </a:effectRef>
            <a:fontRef idx="minor">
              <a:schemeClr val="tx1"/>
            </a:fontRef>
          </p:style>
        </p:cxnSp>
      </p:grpSp>
      <p:sp>
        <p:nvSpPr>
          <p:cNvPr id="9" name="Rectangle 8">
            <a:extLst>
              <a:ext uri="{FF2B5EF4-FFF2-40B4-BE49-F238E27FC236}">
                <a16:creationId xmlns:a16="http://schemas.microsoft.com/office/drawing/2014/main" id="{1BC6B971-A54F-4EFB-94A4-CDFF3F53CB76}"/>
              </a:ext>
            </a:extLst>
          </p:cNvPr>
          <p:cNvSpPr/>
          <p:nvPr/>
        </p:nvSpPr>
        <p:spPr>
          <a:xfrm>
            <a:off x="239552" y="827781"/>
            <a:ext cx="2457480" cy="830997"/>
          </a:xfrm>
          <a:prstGeom prst="rect">
            <a:avLst/>
          </a:prstGeom>
          <a:noFill/>
        </p:spPr>
        <p:txBody>
          <a:bodyPr wrap="square" rtlCol="0">
            <a:spAutoFit/>
          </a:bodyPr>
          <a:lstStyle/>
          <a:p>
            <a:pPr algn="l"/>
            <a:r>
              <a:rPr lang="en-US" sz="1200" dirty="0">
                <a:solidFill>
                  <a:srgbClr val="FF6600"/>
                </a:solidFill>
                <a:effectLst/>
              </a:rPr>
              <a:t>RDBMS cannot directly handle many-to-many relationships</a:t>
            </a:r>
            <a:r>
              <a:rPr lang="en-US" sz="1200" dirty="0">
                <a:solidFill>
                  <a:schemeClr val="tx1"/>
                </a:solidFill>
                <a:effectLst/>
              </a:rPr>
              <a:t>: only one-to-many.</a:t>
            </a:r>
          </a:p>
        </p:txBody>
      </p:sp>
      <p:sp>
        <p:nvSpPr>
          <p:cNvPr id="16" name="TextBox 15">
            <a:extLst>
              <a:ext uri="{FF2B5EF4-FFF2-40B4-BE49-F238E27FC236}">
                <a16:creationId xmlns:a16="http://schemas.microsoft.com/office/drawing/2014/main" id="{9E3994D4-9591-4C04-A9AE-2291A8680211}"/>
              </a:ext>
            </a:extLst>
          </p:cNvPr>
          <p:cNvSpPr txBox="1"/>
          <p:nvPr/>
        </p:nvSpPr>
        <p:spPr>
          <a:xfrm>
            <a:off x="249115" y="3255837"/>
            <a:ext cx="915636" cy="246221"/>
          </a:xfrm>
          <a:prstGeom prst="rect">
            <a:avLst/>
          </a:prstGeom>
          <a:noFill/>
        </p:spPr>
        <p:txBody>
          <a:bodyPr wrap="none" rtlCol="0">
            <a:spAutoFit/>
          </a:bodyPr>
          <a:lstStyle/>
          <a:p>
            <a:pPr algn="l"/>
            <a:r>
              <a:rPr lang="en-US" dirty="0">
                <a:solidFill>
                  <a:schemeClr val="tx1"/>
                </a:solidFill>
                <a:effectLst/>
              </a:rPr>
              <a:t>CUSTOMER</a:t>
            </a:r>
          </a:p>
        </p:txBody>
      </p:sp>
      <p:sp>
        <p:nvSpPr>
          <p:cNvPr id="17" name="TextBox 16">
            <a:extLst>
              <a:ext uri="{FF2B5EF4-FFF2-40B4-BE49-F238E27FC236}">
                <a16:creationId xmlns:a16="http://schemas.microsoft.com/office/drawing/2014/main" id="{77425BBA-E59E-47BC-8712-E20BF2484602}"/>
              </a:ext>
            </a:extLst>
          </p:cNvPr>
          <p:cNvSpPr txBox="1"/>
          <p:nvPr/>
        </p:nvSpPr>
        <p:spPr>
          <a:xfrm>
            <a:off x="4131572" y="3271956"/>
            <a:ext cx="596638" cy="246221"/>
          </a:xfrm>
          <a:prstGeom prst="rect">
            <a:avLst/>
          </a:prstGeom>
          <a:noFill/>
        </p:spPr>
        <p:txBody>
          <a:bodyPr wrap="none" rtlCol="0">
            <a:spAutoFit/>
          </a:bodyPr>
          <a:lstStyle/>
          <a:p>
            <a:pPr algn="l"/>
            <a:r>
              <a:rPr lang="en-US" dirty="0">
                <a:solidFill>
                  <a:schemeClr val="tx1"/>
                </a:solidFill>
                <a:effectLst/>
              </a:rPr>
              <a:t>SHOW</a:t>
            </a:r>
          </a:p>
        </p:txBody>
      </p:sp>
      <p:sp>
        <p:nvSpPr>
          <p:cNvPr id="19" name="TextBox 18">
            <a:extLst>
              <a:ext uri="{FF2B5EF4-FFF2-40B4-BE49-F238E27FC236}">
                <a16:creationId xmlns:a16="http://schemas.microsoft.com/office/drawing/2014/main" id="{9C31F9D0-2D7C-44DB-94BB-8331EF674000}"/>
              </a:ext>
            </a:extLst>
          </p:cNvPr>
          <p:cNvSpPr txBox="1"/>
          <p:nvPr/>
        </p:nvSpPr>
        <p:spPr>
          <a:xfrm>
            <a:off x="3219450" y="936475"/>
            <a:ext cx="1447832" cy="246221"/>
          </a:xfrm>
          <a:prstGeom prst="rect">
            <a:avLst/>
          </a:prstGeom>
          <a:noFill/>
        </p:spPr>
        <p:txBody>
          <a:bodyPr wrap="none" rtlCol="0">
            <a:spAutoFit/>
          </a:bodyPr>
          <a:lstStyle/>
          <a:p>
            <a:pPr algn="l"/>
            <a:r>
              <a:rPr lang="en-US" dirty="0">
                <a:solidFill>
                  <a:schemeClr val="tx1"/>
                </a:solidFill>
                <a:effectLst/>
              </a:rPr>
              <a:t>MOVIES_WATCHED</a:t>
            </a:r>
          </a:p>
        </p:txBody>
      </p:sp>
    </p:spTree>
    <p:extLst>
      <p:ext uri="{BB962C8B-B14F-4D97-AF65-F5344CB8AC3E}">
        <p14:creationId xmlns:p14="http://schemas.microsoft.com/office/powerpoint/2010/main" val="510545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909165-4BFA-4F44-A5C1-4EED49DC614A}"/>
              </a:ext>
            </a:extLst>
          </p:cNvPr>
          <p:cNvSpPr>
            <a:spLocks noGrp="1"/>
          </p:cNvSpPr>
          <p:nvPr>
            <p:ph type="title"/>
          </p:nvPr>
        </p:nvSpPr>
        <p:spPr/>
        <p:txBody>
          <a:bodyPr/>
          <a:lstStyle/>
          <a:p>
            <a:r>
              <a:rPr lang="en-US" dirty="0"/>
              <a:t>Association table (2</a:t>
            </a:r>
            <a:r>
              <a:rPr lang="en-US" baseline="30000" dirty="0"/>
              <a:t>nd</a:t>
            </a:r>
            <a:r>
              <a:rPr lang="en-US" dirty="0"/>
              <a:t> take)</a:t>
            </a:r>
          </a:p>
        </p:txBody>
      </p:sp>
      <p:sp>
        <p:nvSpPr>
          <p:cNvPr id="4" name="Slide Number Placeholder 3">
            <a:extLst>
              <a:ext uri="{FF2B5EF4-FFF2-40B4-BE49-F238E27FC236}">
                <a16:creationId xmlns:a16="http://schemas.microsoft.com/office/drawing/2014/main" id="{5C0882B2-7E2E-4697-956E-152881BAD074}"/>
              </a:ext>
            </a:extLst>
          </p:cNvPr>
          <p:cNvSpPr>
            <a:spLocks noGrp="1"/>
          </p:cNvSpPr>
          <p:nvPr>
            <p:ph type="sldNum" sz="quarter" idx="4"/>
          </p:nvPr>
        </p:nvSpPr>
        <p:spPr/>
        <p:txBody>
          <a:bodyPr/>
          <a:lstStyle/>
          <a:p>
            <a:fld id="{ED4E8DE7-8107-485D-819E-7A652D98D056}" type="slidenum">
              <a:rPr lang="en-US" smtClean="0"/>
              <a:pPr/>
              <a:t>26</a:t>
            </a:fld>
            <a:endParaRPr lang="en-US" dirty="0"/>
          </a:p>
        </p:txBody>
      </p:sp>
      <p:pic>
        <p:nvPicPr>
          <p:cNvPr id="5" name="Picture 4">
            <a:extLst>
              <a:ext uri="{FF2B5EF4-FFF2-40B4-BE49-F238E27FC236}">
                <a16:creationId xmlns:a16="http://schemas.microsoft.com/office/drawing/2014/main" id="{CAE06362-104D-49B5-9771-5B358EC51CC8}"/>
              </a:ext>
            </a:extLst>
          </p:cNvPr>
          <p:cNvPicPr>
            <a:picLocks noChangeAspect="1"/>
          </p:cNvPicPr>
          <p:nvPr/>
        </p:nvPicPr>
        <p:blipFill>
          <a:blip r:embed="rId3"/>
          <a:stretch>
            <a:fillRect/>
          </a:stretch>
        </p:blipFill>
        <p:spPr>
          <a:xfrm>
            <a:off x="7889883" y="899717"/>
            <a:ext cx="1177918" cy="711195"/>
          </a:xfrm>
          <a:prstGeom prst="rect">
            <a:avLst/>
          </a:prstGeom>
        </p:spPr>
      </p:pic>
      <p:pic>
        <p:nvPicPr>
          <p:cNvPr id="6" name="Picture 5">
            <a:extLst>
              <a:ext uri="{FF2B5EF4-FFF2-40B4-BE49-F238E27FC236}">
                <a16:creationId xmlns:a16="http://schemas.microsoft.com/office/drawing/2014/main" id="{103555BF-C0CC-4DA8-BA4B-7F3DD7B825AC}"/>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305801" y="61517"/>
            <a:ext cx="838200" cy="838200"/>
          </a:xfrm>
          <a:prstGeom prst="rect">
            <a:avLst/>
          </a:prstGeom>
        </p:spPr>
      </p:pic>
      <p:cxnSp>
        <p:nvCxnSpPr>
          <p:cNvPr id="7" name="Straight Connector 6">
            <a:extLst>
              <a:ext uri="{FF2B5EF4-FFF2-40B4-BE49-F238E27FC236}">
                <a16:creationId xmlns:a16="http://schemas.microsoft.com/office/drawing/2014/main" id="{C091B1AF-78A4-487B-8307-E717563758C1}"/>
              </a:ext>
            </a:extLst>
          </p:cNvPr>
          <p:cNvCxnSpPr/>
          <p:nvPr/>
        </p:nvCxnSpPr>
        <p:spPr>
          <a:xfrm>
            <a:off x="8115300" y="819150"/>
            <a:ext cx="994410" cy="0"/>
          </a:xfrm>
          <a:prstGeom prst="line">
            <a:avLst/>
          </a:prstGeom>
          <a:ln>
            <a:solidFill>
              <a:srgbClr val="000066"/>
            </a:solidFill>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F45981E0-21DA-45F7-AE07-96839EB73A44}"/>
              </a:ext>
            </a:extLst>
          </p:cNvPr>
          <p:cNvSpPr txBox="1"/>
          <p:nvPr/>
        </p:nvSpPr>
        <p:spPr>
          <a:xfrm rot="1889693">
            <a:off x="6339105" y="1349510"/>
            <a:ext cx="2757150" cy="954107"/>
          </a:xfrm>
          <a:prstGeom prst="rect">
            <a:avLst/>
          </a:prstGeom>
          <a:noFill/>
          <a:ln w="57150">
            <a:solidFill>
              <a:srgbClr val="00B050"/>
            </a:solidFill>
          </a:ln>
        </p:spPr>
        <p:txBody>
          <a:bodyPr wrap="square" rtlCol="0">
            <a:spAutoFit/>
          </a:bodyPr>
          <a:lstStyle/>
          <a:p>
            <a:pPr algn="ctr"/>
            <a:r>
              <a:rPr lang="en-US" sz="2800" dirty="0">
                <a:solidFill>
                  <a:srgbClr val="00B050"/>
                </a:solidFill>
                <a:effectLst/>
                <a:latin typeface="Stencil" panose="040409050D0802020404" pitchFamily="82" charset="0"/>
              </a:rPr>
              <a:t>This will work well</a:t>
            </a:r>
          </a:p>
        </p:txBody>
      </p:sp>
      <p:graphicFrame>
        <p:nvGraphicFramePr>
          <p:cNvPr id="12" name="Table 11">
            <a:extLst>
              <a:ext uri="{FF2B5EF4-FFF2-40B4-BE49-F238E27FC236}">
                <a16:creationId xmlns:a16="http://schemas.microsoft.com/office/drawing/2014/main" id="{A978D85D-EC13-4618-A923-B5690F5C61DB}"/>
              </a:ext>
            </a:extLst>
          </p:cNvPr>
          <p:cNvGraphicFramePr>
            <a:graphicFrameLocks noGrp="1"/>
          </p:cNvGraphicFramePr>
          <p:nvPr>
            <p:extLst>
              <p:ext uri="{D42A27DB-BD31-4B8C-83A1-F6EECF244321}">
                <p14:modId xmlns:p14="http://schemas.microsoft.com/office/powerpoint/2010/main" val="242742520"/>
              </p:ext>
            </p:extLst>
          </p:nvPr>
        </p:nvGraphicFramePr>
        <p:xfrm>
          <a:off x="372377" y="3487856"/>
          <a:ext cx="3048000" cy="1219200"/>
        </p:xfrm>
        <a:graphic>
          <a:graphicData uri="http://schemas.openxmlformats.org/drawingml/2006/table">
            <a:tbl>
              <a:tblPr firstRow="1" bandRow="1">
                <a:tableStyleId>{5940675A-B579-460E-94D1-54222C63F5DA}</a:tableStyleId>
              </a:tblPr>
              <a:tblGrid>
                <a:gridCol w="618223">
                  <a:extLst>
                    <a:ext uri="{9D8B030D-6E8A-4147-A177-3AD203B41FA5}">
                      <a16:colId xmlns:a16="http://schemas.microsoft.com/office/drawing/2014/main" val="1226595543"/>
                    </a:ext>
                  </a:extLst>
                </a:gridCol>
                <a:gridCol w="1219200">
                  <a:extLst>
                    <a:ext uri="{9D8B030D-6E8A-4147-A177-3AD203B41FA5}">
                      <a16:colId xmlns:a16="http://schemas.microsoft.com/office/drawing/2014/main" val="3246747145"/>
                    </a:ext>
                  </a:extLst>
                </a:gridCol>
                <a:gridCol w="1210577">
                  <a:extLst>
                    <a:ext uri="{9D8B030D-6E8A-4147-A177-3AD203B41FA5}">
                      <a16:colId xmlns:a16="http://schemas.microsoft.com/office/drawing/2014/main" val="554211750"/>
                    </a:ext>
                  </a:extLst>
                </a:gridCol>
              </a:tblGrid>
              <a:tr h="231443">
                <a:tc>
                  <a:txBody>
                    <a:bodyPr/>
                    <a:lstStyle/>
                    <a:p>
                      <a:r>
                        <a:rPr lang="en-US" sz="1600" u="sng" dirty="0"/>
                        <a:t>CID</a:t>
                      </a:r>
                      <a:r>
                        <a:rPr lang="en-US" sz="1600" dirty="0"/>
                        <a:t> </a:t>
                      </a:r>
                    </a:p>
                  </a:txBody>
                  <a:tcPr marT="0" marB="0">
                    <a:solidFill>
                      <a:schemeClr val="bg2">
                        <a:lumMod val="85000"/>
                      </a:schemeClr>
                    </a:solidFill>
                  </a:tcPr>
                </a:tc>
                <a:tc>
                  <a:txBody>
                    <a:bodyPr/>
                    <a:lstStyle/>
                    <a:p>
                      <a:r>
                        <a:rPr lang="en-US" sz="1600" dirty="0"/>
                        <a:t>First Name</a:t>
                      </a:r>
                    </a:p>
                  </a:txBody>
                  <a:tcPr marT="0" marB="0">
                    <a:solidFill>
                      <a:schemeClr val="bg2">
                        <a:lumMod val="85000"/>
                      </a:schemeClr>
                    </a:solidFill>
                  </a:tcPr>
                </a:tc>
                <a:tc>
                  <a:txBody>
                    <a:bodyPr/>
                    <a:lstStyle/>
                    <a:p>
                      <a:r>
                        <a:rPr lang="en-US" sz="1600" dirty="0"/>
                        <a:t>…</a:t>
                      </a:r>
                    </a:p>
                  </a:txBody>
                  <a:tcPr marT="0" marB="0">
                    <a:solidFill>
                      <a:schemeClr val="bg2">
                        <a:lumMod val="85000"/>
                      </a:schemeClr>
                    </a:solidFill>
                  </a:tcPr>
                </a:tc>
                <a:extLst>
                  <a:ext uri="{0D108BD9-81ED-4DB2-BD59-A6C34878D82A}">
                    <a16:rowId xmlns:a16="http://schemas.microsoft.com/office/drawing/2014/main" val="3242723236"/>
                  </a:ext>
                </a:extLst>
              </a:tr>
              <a:tr h="231443">
                <a:tc>
                  <a:txBody>
                    <a:bodyPr/>
                    <a:lstStyle/>
                    <a:p>
                      <a:r>
                        <a:rPr lang="en-US" sz="1400" dirty="0"/>
                        <a:t>C120</a:t>
                      </a:r>
                    </a:p>
                  </a:txBody>
                  <a:tcPr marT="0" marB="0"/>
                </a:tc>
                <a:tc>
                  <a:txBody>
                    <a:bodyPr/>
                    <a:lstStyle/>
                    <a:p>
                      <a:r>
                        <a:rPr lang="en-US" sz="1600" dirty="0"/>
                        <a:t>Tom</a:t>
                      </a:r>
                    </a:p>
                  </a:txBody>
                  <a:tcPr marT="0" marB="0"/>
                </a:tc>
                <a:tc>
                  <a:txBody>
                    <a:bodyPr/>
                    <a:lstStyle/>
                    <a:p>
                      <a:r>
                        <a:rPr lang="en-US" sz="1600" dirty="0"/>
                        <a:t>…</a:t>
                      </a:r>
                    </a:p>
                  </a:txBody>
                  <a:tcPr marT="0" marB="0"/>
                </a:tc>
                <a:extLst>
                  <a:ext uri="{0D108BD9-81ED-4DB2-BD59-A6C34878D82A}">
                    <a16:rowId xmlns:a16="http://schemas.microsoft.com/office/drawing/2014/main" val="2338649721"/>
                  </a:ext>
                </a:extLst>
              </a:tr>
              <a:tr h="231443">
                <a:tc>
                  <a:txBody>
                    <a:bodyPr/>
                    <a:lstStyle/>
                    <a:p>
                      <a:r>
                        <a:rPr lang="en-US" sz="1400" dirty="0"/>
                        <a:t>C340</a:t>
                      </a:r>
                    </a:p>
                  </a:txBody>
                  <a:tcPr marT="0" marB="0"/>
                </a:tc>
                <a:tc>
                  <a:txBody>
                    <a:bodyPr/>
                    <a:lstStyle/>
                    <a:p>
                      <a:r>
                        <a:rPr lang="en-US" sz="1600" dirty="0"/>
                        <a:t>Mary</a:t>
                      </a:r>
                    </a:p>
                  </a:txBody>
                  <a:tcPr marT="0" marB="0"/>
                </a:tc>
                <a:tc>
                  <a:txBody>
                    <a:bodyPr/>
                    <a:lstStyle/>
                    <a:p>
                      <a:r>
                        <a:rPr lang="en-US" sz="1600" dirty="0"/>
                        <a:t>…</a:t>
                      </a:r>
                    </a:p>
                  </a:txBody>
                  <a:tcPr marT="0" marB="0"/>
                </a:tc>
                <a:extLst>
                  <a:ext uri="{0D108BD9-81ED-4DB2-BD59-A6C34878D82A}">
                    <a16:rowId xmlns:a16="http://schemas.microsoft.com/office/drawing/2014/main" val="4111423750"/>
                  </a:ext>
                </a:extLst>
              </a:tr>
              <a:tr h="231443">
                <a:tc>
                  <a:txBody>
                    <a:bodyPr/>
                    <a:lstStyle/>
                    <a:p>
                      <a:r>
                        <a:rPr lang="en-US" sz="1400" dirty="0"/>
                        <a:t>C700</a:t>
                      </a:r>
                    </a:p>
                  </a:txBody>
                  <a:tcPr marT="0" marB="0"/>
                </a:tc>
                <a:tc>
                  <a:txBody>
                    <a:bodyPr/>
                    <a:lstStyle/>
                    <a:p>
                      <a:r>
                        <a:rPr lang="en-US" sz="1600" dirty="0"/>
                        <a:t>Paul</a:t>
                      </a:r>
                    </a:p>
                  </a:txBody>
                  <a:tcPr marT="0" marB="0"/>
                </a:tc>
                <a:tc>
                  <a:txBody>
                    <a:bodyPr/>
                    <a:lstStyle/>
                    <a:p>
                      <a:r>
                        <a:rPr lang="en-US" sz="1600" dirty="0"/>
                        <a:t>…</a:t>
                      </a:r>
                    </a:p>
                  </a:txBody>
                  <a:tcPr marT="0" marB="0"/>
                </a:tc>
                <a:extLst>
                  <a:ext uri="{0D108BD9-81ED-4DB2-BD59-A6C34878D82A}">
                    <a16:rowId xmlns:a16="http://schemas.microsoft.com/office/drawing/2014/main" val="3524307739"/>
                  </a:ext>
                </a:extLst>
              </a:tr>
              <a:tr h="231443">
                <a:tc>
                  <a:txBody>
                    <a:bodyPr/>
                    <a:lstStyle/>
                    <a:p>
                      <a:r>
                        <a:rPr lang="en-US" sz="1400" dirty="0"/>
                        <a:t>…</a:t>
                      </a:r>
                    </a:p>
                  </a:txBody>
                  <a:tcPr marT="0" marB="0"/>
                </a:tc>
                <a:tc>
                  <a:txBody>
                    <a:bodyPr/>
                    <a:lstStyle/>
                    <a:p>
                      <a:r>
                        <a:rPr lang="en-US" sz="1600" dirty="0"/>
                        <a:t>…</a:t>
                      </a:r>
                    </a:p>
                  </a:txBody>
                  <a:tcPr marT="0" marB="0"/>
                </a:tc>
                <a:tc>
                  <a:txBody>
                    <a:bodyPr/>
                    <a:lstStyle/>
                    <a:p>
                      <a:r>
                        <a:rPr lang="en-US" sz="1600" dirty="0"/>
                        <a:t>…</a:t>
                      </a:r>
                    </a:p>
                  </a:txBody>
                  <a:tcPr marT="0" marB="0"/>
                </a:tc>
                <a:extLst>
                  <a:ext uri="{0D108BD9-81ED-4DB2-BD59-A6C34878D82A}">
                    <a16:rowId xmlns:a16="http://schemas.microsoft.com/office/drawing/2014/main" val="563173299"/>
                  </a:ext>
                </a:extLst>
              </a:tr>
            </a:tbl>
          </a:graphicData>
        </a:graphic>
      </p:graphicFrame>
      <p:graphicFrame>
        <p:nvGraphicFramePr>
          <p:cNvPr id="13" name="Table 12">
            <a:extLst>
              <a:ext uri="{FF2B5EF4-FFF2-40B4-BE49-F238E27FC236}">
                <a16:creationId xmlns:a16="http://schemas.microsoft.com/office/drawing/2014/main" id="{230B0431-7653-4826-879D-132525363418}"/>
              </a:ext>
            </a:extLst>
          </p:cNvPr>
          <p:cNvGraphicFramePr>
            <a:graphicFrameLocks noGrp="1"/>
          </p:cNvGraphicFramePr>
          <p:nvPr/>
        </p:nvGraphicFramePr>
        <p:xfrm>
          <a:off x="4232910" y="3491666"/>
          <a:ext cx="4758690" cy="1463040"/>
        </p:xfrm>
        <a:graphic>
          <a:graphicData uri="http://schemas.openxmlformats.org/drawingml/2006/table">
            <a:tbl>
              <a:tblPr firstRow="1" bandRow="1">
                <a:tableStyleId>{5940675A-B579-460E-94D1-54222C63F5DA}</a:tableStyleId>
              </a:tblPr>
              <a:tblGrid>
                <a:gridCol w="951738">
                  <a:extLst>
                    <a:ext uri="{9D8B030D-6E8A-4147-A177-3AD203B41FA5}">
                      <a16:colId xmlns:a16="http://schemas.microsoft.com/office/drawing/2014/main" val="1226595543"/>
                    </a:ext>
                  </a:extLst>
                </a:gridCol>
                <a:gridCol w="3114778">
                  <a:extLst>
                    <a:ext uri="{9D8B030D-6E8A-4147-A177-3AD203B41FA5}">
                      <a16:colId xmlns:a16="http://schemas.microsoft.com/office/drawing/2014/main" val="3246747145"/>
                    </a:ext>
                  </a:extLst>
                </a:gridCol>
                <a:gridCol w="692174">
                  <a:extLst>
                    <a:ext uri="{9D8B030D-6E8A-4147-A177-3AD203B41FA5}">
                      <a16:colId xmlns:a16="http://schemas.microsoft.com/office/drawing/2014/main" val="554211750"/>
                    </a:ext>
                  </a:extLst>
                </a:gridCol>
              </a:tblGrid>
              <a:tr h="231443">
                <a:tc>
                  <a:txBody>
                    <a:bodyPr/>
                    <a:lstStyle/>
                    <a:p>
                      <a:r>
                        <a:rPr lang="en-US" sz="1600" u="sng" dirty="0"/>
                        <a:t>ShowID</a:t>
                      </a:r>
                      <a:endParaRPr lang="en-US" sz="1600" dirty="0"/>
                    </a:p>
                  </a:txBody>
                  <a:tcPr marT="0" marB="0">
                    <a:solidFill>
                      <a:schemeClr val="bg2">
                        <a:lumMod val="85000"/>
                      </a:schemeClr>
                    </a:solidFill>
                  </a:tcPr>
                </a:tc>
                <a:tc>
                  <a:txBody>
                    <a:bodyPr/>
                    <a:lstStyle/>
                    <a:p>
                      <a:r>
                        <a:rPr lang="en-US" sz="1600" dirty="0"/>
                        <a:t>Title</a:t>
                      </a:r>
                    </a:p>
                  </a:txBody>
                  <a:tcPr marT="0" marB="0">
                    <a:solidFill>
                      <a:schemeClr val="bg2">
                        <a:lumMod val="85000"/>
                      </a:schemeClr>
                    </a:solidFill>
                  </a:tcPr>
                </a:tc>
                <a:tc>
                  <a:txBody>
                    <a:bodyPr/>
                    <a:lstStyle/>
                    <a:p>
                      <a:r>
                        <a:rPr lang="en-US" sz="1600" dirty="0"/>
                        <a:t>…</a:t>
                      </a:r>
                    </a:p>
                  </a:txBody>
                  <a:tcPr marT="0" marB="0">
                    <a:solidFill>
                      <a:schemeClr val="bg2">
                        <a:lumMod val="85000"/>
                      </a:schemeClr>
                    </a:solidFill>
                  </a:tcPr>
                </a:tc>
                <a:extLst>
                  <a:ext uri="{0D108BD9-81ED-4DB2-BD59-A6C34878D82A}">
                    <a16:rowId xmlns:a16="http://schemas.microsoft.com/office/drawing/2014/main" val="3242723236"/>
                  </a:ext>
                </a:extLst>
              </a:tr>
              <a:tr h="231443">
                <a:tc>
                  <a:txBody>
                    <a:bodyPr/>
                    <a:lstStyle/>
                    <a:p>
                      <a:r>
                        <a:rPr lang="en-US" sz="1400" dirty="0"/>
                        <a:t>S35</a:t>
                      </a:r>
                    </a:p>
                  </a:txBody>
                  <a:tcPr marT="0" marB="0"/>
                </a:tc>
                <a:tc>
                  <a:txBody>
                    <a:bodyPr/>
                    <a:lstStyle/>
                    <a:p>
                      <a:r>
                        <a:rPr lang="en-US" sz="1600" dirty="0"/>
                        <a:t>Mr. Magoo</a:t>
                      </a:r>
                    </a:p>
                  </a:txBody>
                  <a:tcPr marT="0" marB="0"/>
                </a:tc>
                <a:tc>
                  <a:txBody>
                    <a:bodyPr/>
                    <a:lstStyle/>
                    <a:p>
                      <a:r>
                        <a:rPr lang="en-US" sz="1600" dirty="0"/>
                        <a:t>…</a:t>
                      </a:r>
                    </a:p>
                  </a:txBody>
                  <a:tcPr marT="0" marB="0"/>
                </a:tc>
                <a:extLst>
                  <a:ext uri="{0D108BD9-81ED-4DB2-BD59-A6C34878D82A}">
                    <a16:rowId xmlns:a16="http://schemas.microsoft.com/office/drawing/2014/main" val="2338649721"/>
                  </a:ext>
                </a:extLst>
              </a:tr>
              <a:tr h="231443">
                <a:tc>
                  <a:txBody>
                    <a:bodyPr/>
                    <a:lstStyle/>
                    <a:p>
                      <a:r>
                        <a:rPr lang="en-US" sz="1400" dirty="0"/>
                        <a:t>S71</a:t>
                      </a:r>
                    </a:p>
                  </a:txBody>
                  <a:tcPr marT="0" marB="0"/>
                </a:tc>
                <a:tc>
                  <a:txBody>
                    <a:bodyPr/>
                    <a:lstStyle/>
                    <a:p>
                      <a:r>
                        <a:rPr lang="en-US" sz="1600" dirty="0"/>
                        <a:t>Attack of the Crab monsters</a:t>
                      </a:r>
                    </a:p>
                  </a:txBody>
                  <a:tcPr marT="0" marB="0"/>
                </a:tc>
                <a:tc>
                  <a:txBody>
                    <a:bodyPr/>
                    <a:lstStyle/>
                    <a:p>
                      <a:r>
                        <a:rPr lang="en-US" sz="1600" dirty="0"/>
                        <a:t>…</a:t>
                      </a:r>
                    </a:p>
                  </a:txBody>
                  <a:tcPr marT="0" marB="0"/>
                </a:tc>
                <a:extLst>
                  <a:ext uri="{0D108BD9-81ED-4DB2-BD59-A6C34878D82A}">
                    <a16:rowId xmlns:a16="http://schemas.microsoft.com/office/drawing/2014/main" val="4111423750"/>
                  </a:ext>
                </a:extLst>
              </a:tr>
              <a:tr h="231443">
                <a:tc>
                  <a:txBody>
                    <a:bodyPr/>
                    <a:lstStyle/>
                    <a:p>
                      <a:r>
                        <a:rPr lang="en-US" sz="1400" dirty="0"/>
                        <a:t>S44</a:t>
                      </a:r>
                    </a:p>
                  </a:txBody>
                  <a:tcPr marT="0" marB="0"/>
                </a:tc>
                <a:tc>
                  <a:txBody>
                    <a:bodyPr/>
                    <a:lstStyle/>
                    <a:p>
                      <a:r>
                        <a:rPr lang="en-US" sz="1600" dirty="0"/>
                        <a:t>Santa Claus Conquers the Martians</a:t>
                      </a:r>
                    </a:p>
                  </a:txBody>
                  <a:tcPr marT="0" marB="0"/>
                </a:tc>
                <a:tc>
                  <a:txBody>
                    <a:bodyPr/>
                    <a:lstStyle/>
                    <a:p>
                      <a:r>
                        <a:rPr lang="en-US" sz="1600" dirty="0"/>
                        <a:t>…</a:t>
                      </a:r>
                    </a:p>
                  </a:txBody>
                  <a:tcPr marT="0" marB="0"/>
                </a:tc>
                <a:extLst>
                  <a:ext uri="{0D108BD9-81ED-4DB2-BD59-A6C34878D82A}">
                    <a16:rowId xmlns:a16="http://schemas.microsoft.com/office/drawing/2014/main" val="3524307739"/>
                  </a:ext>
                </a:extLst>
              </a:tr>
              <a:tr h="231443">
                <a:tc>
                  <a:txBody>
                    <a:bodyPr/>
                    <a:lstStyle/>
                    <a:p>
                      <a:r>
                        <a:rPr lang="en-US" sz="1400" dirty="0"/>
                        <a:t>S10</a:t>
                      </a:r>
                    </a:p>
                  </a:txBody>
                  <a:tcPr marT="0" marB="0"/>
                </a:tc>
                <a:tc>
                  <a:txBody>
                    <a:bodyPr/>
                    <a:lstStyle/>
                    <a:p>
                      <a:r>
                        <a:rPr lang="en-US" sz="1600" dirty="0"/>
                        <a:t>Robert: the killer tire</a:t>
                      </a:r>
                    </a:p>
                  </a:txBody>
                  <a:tcPr marT="0" marB="0"/>
                </a:tc>
                <a:tc>
                  <a:txBody>
                    <a:bodyPr/>
                    <a:lstStyle/>
                    <a:p>
                      <a:r>
                        <a:rPr lang="en-US" sz="1600" dirty="0"/>
                        <a:t>…</a:t>
                      </a:r>
                    </a:p>
                  </a:txBody>
                  <a:tcPr marT="0" marB="0"/>
                </a:tc>
                <a:extLst>
                  <a:ext uri="{0D108BD9-81ED-4DB2-BD59-A6C34878D82A}">
                    <a16:rowId xmlns:a16="http://schemas.microsoft.com/office/drawing/2014/main" val="154383118"/>
                  </a:ext>
                </a:extLst>
              </a:tr>
              <a:tr h="231443">
                <a:tc>
                  <a:txBody>
                    <a:bodyPr/>
                    <a:lstStyle/>
                    <a:p>
                      <a:r>
                        <a:rPr lang="en-US" sz="1400" dirty="0"/>
                        <a:t>…</a:t>
                      </a:r>
                    </a:p>
                  </a:txBody>
                  <a:tcPr marT="0" marB="0"/>
                </a:tc>
                <a:tc>
                  <a:txBody>
                    <a:bodyPr/>
                    <a:lstStyle/>
                    <a:p>
                      <a:r>
                        <a:rPr lang="en-US" sz="1600" dirty="0"/>
                        <a:t>…</a:t>
                      </a:r>
                    </a:p>
                  </a:txBody>
                  <a:tcPr marT="0" marB="0"/>
                </a:tc>
                <a:tc>
                  <a:txBody>
                    <a:bodyPr/>
                    <a:lstStyle/>
                    <a:p>
                      <a:r>
                        <a:rPr lang="en-US" sz="1600" dirty="0"/>
                        <a:t>…</a:t>
                      </a:r>
                    </a:p>
                  </a:txBody>
                  <a:tcPr marT="0" marB="0"/>
                </a:tc>
                <a:extLst>
                  <a:ext uri="{0D108BD9-81ED-4DB2-BD59-A6C34878D82A}">
                    <a16:rowId xmlns:a16="http://schemas.microsoft.com/office/drawing/2014/main" val="4182559066"/>
                  </a:ext>
                </a:extLst>
              </a:tr>
            </a:tbl>
          </a:graphicData>
        </a:graphic>
      </p:graphicFrame>
      <p:graphicFrame>
        <p:nvGraphicFramePr>
          <p:cNvPr id="14" name="Table 13">
            <a:extLst>
              <a:ext uri="{FF2B5EF4-FFF2-40B4-BE49-F238E27FC236}">
                <a16:creationId xmlns:a16="http://schemas.microsoft.com/office/drawing/2014/main" id="{36F67004-E604-441C-932E-E08345662265}"/>
              </a:ext>
            </a:extLst>
          </p:cNvPr>
          <p:cNvGraphicFramePr>
            <a:graphicFrameLocks noGrp="1"/>
          </p:cNvGraphicFramePr>
          <p:nvPr>
            <p:extLst>
              <p:ext uri="{D42A27DB-BD31-4B8C-83A1-F6EECF244321}">
                <p14:modId xmlns:p14="http://schemas.microsoft.com/office/powerpoint/2010/main" val="1716417921"/>
              </p:ext>
            </p:extLst>
          </p:nvPr>
        </p:nvGraphicFramePr>
        <p:xfrm>
          <a:off x="2667000" y="1200150"/>
          <a:ext cx="2590800" cy="1950720"/>
        </p:xfrm>
        <a:graphic>
          <a:graphicData uri="http://schemas.openxmlformats.org/drawingml/2006/table">
            <a:tbl>
              <a:tblPr firstRow="1" bandRow="1">
                <a:tableStyleId>{5940675A-B579-460E-94D1-54222C63F5DA}</a:tableStyleId>
              </a:tblPr>
              <a:tblGrid>
                <a:gridCol w="1143000">
                  <a:extLst>
                    <a:ext uri="{9D8B030D-6E8A-4147-A177-3AD203B41FA5}">
                      <a16:colId xmlns:a16="http://schemas.microsoft.com/office/drawing/2014/main" val="2613882250"/>
                    </a:ext>
                  </a:extLst>
                </a:gridCol>
                <a:gridCol w="609600">
                  <a:extLst>
                    <a:ext uri="{9D8B030D-6E8A-4147-A177-3AD203B41FA5}">
                      <a16:colId xmlns:a16="http://schemas.microsoft.com/office/drawing/2014/main" val="1226595543"/>
                    </a:ext>
                  </a:extLst>
                </a:gridCol>
                <a:gridCol w="838200">
                  <a:extLst>
                    <a:ext uri="{9D8B030D-6E8A-4147-A177-3AD203B41FA5}">
                      <a16:colId xmlns:a16="http://schemas.microsoft.com/office/drawing/2014/main" val="3246747145"/>
                    </a:ext>
                  </a:extLst>
                </a:gridCol>
              </a:tblGrid>
              <a:tr h="231443">
                <a:tc>
                  <a:txBody>
                    <a:bodyPr/>
                    <a:lstStyle/>
                    <a:p>
                      <a:r>
                        <a:rPr lang="en-US" sz="1600" u="sng" dirty="0"/>
                        <a:t>ViewingID</a:t>
                      </a:r>
                    </a:p>
                  </a:txBody>
                  <a:tcPr marT="0" marB="0">
                    <a:solidFill>
                      <a:srgbClr val="00FF00"/>
                    </a:solidFill>
                  </a:tcPr>
                </a:tc>
                <a:tc>
                  <a:txBody>
                    <a:bodyPr/>
                    <a:lstStyle/>
                    <a:p>
                      <a:r>
                        <a:rPr lang="en-US" sz="1600" u="none" dirty="0"/>
                        <a:t>CID </a:t>
                      </a:r>
                    </a:p>
                  </a:txBody>
                  <a:tcPr marT="0" marB="0">
                    <a:solidFill>
                      <a:srgbClr val="00FF00"/>
                    </a:solidFill>
                  </a:tcPr>
                </a:tc>
                <a:tc>
                  <a:txBody>
                    <a:bodyPr/>
                    <a:lstStyle/>
                    <a:p>
                      <a:r>
                        <a:rPr lang="en-US" sz="1600" u="none" dirty="0"/>
                        <a:t>ShowID</a:t>
                      </a:r>
                    </a:p>
                  </a:txBody>
                  <a:tcPr marT="0" marB="0">
                    <a:solidFill>
                      <a:srgbClr val="00FF00"/>
                    </a:solidFill>
                  </a:tcPr>
                </a:tc>
                <a:extLst>
                  <a:ext uri="{0D108BD9-81ED-4DB2-BD59-A6C34878D82A}">
                    <a16:rowId xmlns:a16="http://schemas.microsoft.com/office/drawing/2014/main" val="3242723236"/>
                  </a:ext>
                </a:extLst>
              </a:tr>
              <a:tr h="231443">
                <a:tc>
                  <a:txBody>
                    <a:bodyPr/>
                    <a:lstStyle/>
                    <a:p>
                      <a:r>
                        <a:rPr lang="en-US" sz="1400" dirty="0"/>
                        <a:t>1</a:t>
                      </a:r>
                    </a:p>
                  </a:txBody>
                  <a:tcPr marT="0" marB="0">
                    <a:solidFill>
                      <a:srgbClr val="CCFFCC"/>
                    </a:solidFill>
                  </a:tcPr>
                </a:tc>
                <a:tc>
                  <a:txBody>
                    <a:bodyPr/>
                    <a:lstStyle/>
                    <a:p>
                      <a:r>
                        <a:rPr lang="en-US" sz="1400" dirty="0"/>
                        <a:t>C120</a:t>
                      </a:r>
                    </a:p>
                  </a:txBody>
                  <a:tcPr marT="0" marB="0">
                    <a:solidFill>
                      <a:srgbClr val="CCFFCC"/>
                    </a:solidFill>
                  </a:tcPr>
                </a:tc>
                <a:tc>
                  <a:txBody>
                    <a:bodyPr/>
                    <a:lstStyle/>
                    <a:p>
                      <a:r>
                        <a:rPr lang="en-US" sz="1600" dirty="0"/>
                        <a:t>S44</a:t>
                      </a:r>
                    </a:p>
                  </a:txBody>
                  <a:tcPr marT="0" marB="0">
                    <a:solidFill>
                      <a:srgbClr val="CCFFCC"/>
                    </a:solidFill>
                  </a:tcPr>
                </a:tc>
                <a:extLst>
                  <a:ext uri="{0D108BD9-81ED-4DB2-BD59-A6C34878D82A}">
                    <a16:rowId xmlns:a16="http://schemas.microsoft.com/office/drawing/2014/main" val="2338649721"/>
                  </a:ext>
                </a:extLst>
              </a:tr>
              <a:tr h="231443">
                <a:tc>
                  <a:txBody>
                    <a:bodyPr/>
                    <a:lstStyle/>
                    <a:p>
                      <a:r>
                        <a:rPr lang="en-US" sz="1400" dirty="0"/>
                        <a:t>2</a:t>
                      </a:r>
                    </a:p>
                  </a:txBody>
                  <a:tcPr marT="0" marB="0">
                    <a:solidFill>
                      <a:srgbClr val="CCFFCC"/>
                    </a:solidFill>
                  </a:tcPr>
                </a:tc>
                <a:tc>
                  <a:txBody>
                    <a:bodyPr/>
                    <a:lstStyle/>
                    <a:p>
                      <a:r>
                        <a:rPr lang="en-US" sz="1400" dirty="0"/>
                        <a:t>C340</a:t>
                      </a:r>
                    </a:p>
                  </a:txBody>
                  <a:tcPr marT="0" marB="0">
                    <a:solidFill>
                      <a:srgbClr val="CCFFCC"/>
                    </a:solidFill>
                  </a:tcPr>
                </a:tc>
                <a:tc>
                  <a:txBody>
                    <a:bodyPr/>
                    <a:lstStyle/>
                    <a:p>
                      <a:r>
                        <a:rPr lang="en-US" sz="1600" dirty="0"/>
                        <a:t>S44</a:t>
                      </a:r>
                    </a:p>
                  </a:txBody>
                  <a:tcPr marT="0" marB="0">
                    <a:solidFill>
                      <a:srgbClr val="CCFFCC"/>
                    </a:solidFill>
                  </a:tcPr>
                </a:tc>
                <a:extLst>
                  <a:ext uri="{0D108BD9-81ED-4DB2-BD59-A6C34878D82A}">
                    <a16:rowId xmlns:a16="http://schemas.microsoft.com/office/drawing/2014/main" val="4111423750"/>
                  </a:ext>
                </a:extLst>
              </a:tr>
              <a:tr h="231443">
                <a:tc>
                  <a:txBody>
                    <a:bodyPr/>
                    <a:lstStyle/>
                    <a:p>
                      <a:r>
                        <a:rPr lang="en-US" sz="1400" dirty="0"/>
                        <a:t>3</a:t>
                      </a:r>
                    </a:p>
                  </a:txBody>
                  <a:tcPr marT="0" marB="0">
                    <a:solidFill>
                      <a:srgbClr val="CCFFCC"/>
                    </a:solidFill>
                  </a:tcPr>
                </a:tc>
                <a:tc>
                  <a:txBody>
                    <a:bodyPr/>
                    <a:lstStyle/>
                    <a:p>
                      <a:r>
                        <a:rPr lang="en-US" sz="1400" dirty="0"/>
                        <a:t>C700</a:t>
                      </a:r>
                    </a:p>
                  </a:txBody>
                  <a:tcPr marT="0" marB="0">
                    <a:solidFill>
                      <a:srgbClr val="CCFFCC"/>
                    </a:solidFill>
                  </a:tcPr>
                </a:tc>
                <a:tc>
                  <a:txBody>
                    <a:bodyPr/>
                    <a:lstStyle/>
                    <a:p>
                      <a:r>
                        <a:rPr lang="en-US" sz="1600" dirty="0"/>
                        <a:t>S35</a:t>
                      </a:r>
                    </a:p>
                  </a:txBody>
                  <a:tcPr marT="0" marB="0">
                    <a:solidFill>
                      <a:srgbClr val="CCFFCC"/>
                    </a:solidFill>
                  </a:tcPr>
                </a:tc>
                <a:extLst>
                  <a:ext uri="{0D108BD9-81ED-4DB2-BD59-A6C34878D82A}">
                    <a16:rowId xmlns:a16="http://schemas.microsoft.com/office/drawing/2014/main" val="3524307739"/>
                  </a:ext>
                </a:extLst>
              </a:tr>
              <a:tr h="231443">
                <a:tc>
                  <a:txBody>
                    <a:bodyPr/>
                    <a:lstStyle/>
                    <a:p>
                      <a:r>
                        <a:rPr lang="en-US" sz="1400" dirty="0"/>
                        <a:t>4</a:t>
                      </a:r>
                    </a:p>
                  </a:txBody>
                  <a:tcPr marT="0" marB="0">
                    <a:solidFill>
                      <a:srgbClr val="CCFFCC"/>
                    </a:solidFill>
                  </a:tcPr>
                </a:tc>
                <a:tc>
                  <a:txBody>
                    <a:bodyPr/>
                    <a:lstStyle/>
                    <a:p>
                      <a:r>
                        <a:rPr lang="en-US" sz="1400" dirty="0"/>
                        <a:t>C120</a:t>
                      </a:r>
                    </a:p>
                  </a:txBody>
                  <a:tcPr marT="0" marB="0">
                    <a:solidFill>
                      <a:srgbClr val="CCFFCC"/>
                    </a:solidFill>
                  </a:tcPr>
                </a:tc>
                <a:tc>
                  <a:txBody>
                    <a:bodyPr/>
                    <a:lstStyle/>
                    <a:p>
                      <a:r>
                        <a:rPr lang="en-US" sz="1600" dirty="0"/>
                        <a:t>S35</a:t>
                      </a:r>
                    </a:p>
                  </a:txBody>
                  <a:tcPr marT="0" marB="0">
                    <a:solidFill>
                      <a:srgbClr val="CCFFCC"/>
                    </a:solidFill>
                  </a:tcPr>
                </a:tc>
                <a:extLst>
                  <a:ext uri="{0D108BD9-81ED-4DB2-BD59-A6C34878D82A}">
                    <a16:rowId xmlns:a16="http://schemas.microsoft.com/office/drawing/2014/main" val="563173299"/>
                  </a:ext>
                </a:extLst>
              </a:tr>
              <a:tr h="231443">
                <a:tc>
                  <a:txBody>
                    <a:bodyPr/>
                    <a:lstStyle/>
                    <a:p>
                      <a:r>
                        <a:rPr lang="en-US" sz="1400" dirty="0"/>
                        <a:t>5</a:t>
                      </a:r>
                    </a:p>
                  </a:txBody>
                  <a:tcPr marT="0" marB="0">
                    <a:solidFill>
                      <a:srgbClr val="CCFFCC"/>
                    </a:solidFill>
                  </a:tcPr>
                </a:tc>
                <a:tc>
                  <a:txBody>
                    <a:bodyPr/>
                    <a:lstStyle/>
                    <a:p>
                      <a:r>
                        <a:rPr lang="en-US" sz="1400" dirty="0"/>
                        <a:t>C120</a:t>
                      </a:r>
                    </a:p>
                  </a:txBody>
                  <a:tcPr marT="0" marB="0">
                    <a:solidFill>
                      <a:srgbClr val="CCFFCC"/>
                    </a:solidFill>
                  </a:tcPr>
                </a:tc>
                <a:tc>
                  <a:txBody>
                    <a:bodyPr/>
                    <a:lstStyle/>
                    <a:p>
                      <a:r>
                        <a:rPr lang="en-US" sz="1600" dirty="0"/>
                        <a:t>S71</a:t>
                      </a:r>
                    </a:p>
                  </a:txBody>
                  <a:tcPr marT="0" marB="0">
                    <a:solidFill>
                      <a:srgbClr val="CCFFCC"/>
                    </a:solidFill>
                  </a:tcPr>
                </a:tc>
                <a:extLst>
                  <a:ext uri="{0D108BD9-81ED-4DB2-BD59-A6C34878D82A}">
                    <a16:rowId xmlns:a16="http://schemas.microsoft.com/office/drawing/2014/main" val="2200116167"/>
                  </a:ext>
                </a:extLst>
              </a:tr>
              <a:tr h="231443">
                <a:tc>
                  <a:txBody>
                    <a:bodyPr/>
                    <a:lstStyle/>
                    <a:p>
                      <a:r>
                        <a:rPr lang="en-US" sz="1400" dirty="0"/>
                        <a:t>6</a:t>
                      </a:r>
                    </a:p>
                  </a:txBody>
                  <a:tcPr marT="0" marB="0">
                    <a:solidFill>
                      <a:srgbClr val="CCFFCC"/>
                    </a:solidFill>
                  </a:tcPr>
                </a:tc>
                <a:tc>
                  <a:txBody>
                    <a:bodyPr/>
                    <a:lstStyle/>
                    <a:p>
                      <a:r>
                        <a:rPr lang="en-US" sz="1400" dirty="0"/>
                        <a:t>C700</a:t>
                      </a:r>
                    </a:p>
                  </a:txBody>
                  <a:tcPr marT="0" marB="0">
                    <a:solidFill>
                      <a:srgbClr val="CCFFCC"/>
                    </a:solidFill>
                  </a:tcPr>
                </a:tc>
                <a:tc>
                  <a:txBody>
                    <a:bodyPr/>
                    <a:lstStyle/>
                    <a:p>
                      <a:r>
                        <a:rPr lang="en-US" sz="1600" dirty="0"/>
                        <a:t>S10</a:t>
                      </a:r>
                    </a:p>
                  </a:txBody>
                  <a:tcPr marT="0" marB="0">
                    <a:solidFill>
                      <a:srgbClr val="CCFFCC"/>
                    </a:solidFill>
                  </a:tcPr>
                </a:tc>
                <a:extLst>
                  <a:ext uri="{0D108BD9-81ED-4DB2-BD59-A6C34878D82A}">
                    <a16:rowId xmlns:a16="http://schemas.microsoft.com/office/drawing/2014/main" val="2584587342"/>
                  </a:ext>
                </a:extLst>
              </a:tr>
              <a:tr h="231443">
                <a:tc>
                  <a:txBody>
                    <a:bodyPr/>
                    <a:lstStyle/>
                    <a:p>
                      <a:r>
                        <a:rPr lang="en-US" sz="1400" dirty="0"/>
                        <a:t>7</a:t>
                      </a:r>
                    </a:p>
                  </a:txBody>
                  <a:tcPr marT="0" marB="0">
                    <a:solidFill>
                      <a:srgbClr val="CCFFCC"/>
                    </a:solidFill>
                  </a:tcPr>
                </a:tc>
                <a:tc>
                  <a:txBody>
                    <a:bodyPr/>
                    <a:lstStyle/>
                    <a:p>
                      <a:r>
                        <a:rPr lang="en-US" sz="1400" dirty="0"/>
                        <a:t>…</a:t>
                      </a:r>
                    </a:p>
                  </a:txBody>
                  <a:tcPr marT="0" marB="0">
                    <a:solidFill>
                      <a:srgbClr val="CCFFCC"/>
                    </a:solidFill>
                  </a:tcPr>
                </a:tc>
                <a:tc>
                  <a:txBody>
                    <a:bodyPr/>
                    <a:lstStyle/>
                    <a:p>
                      <a:r>
                        <a:rPr lang="en-US" sz="1600" dirty="0"/>
                        <a:t>…</a:t>
                      </a:r>
                    </a:p>
                  </a:txBody>
                  <a:tcPr marT="0" marB="0">
                    <a:solidFill>
                      <a:srgbClr val="CCFFCC"/>
                    </a:solidFill>
                  </a:tcPr>
                </a:tc>
                <a:extLst>
                  <a:ext uri="{0D108BD9-81ED-4DB2-BD59-A6C34878D82A}">
                    <a16:rowId xmlns:a16="http://schemas.microsoft.com/office/drawing/2014/main" val="116138531"/>
                  </a:ext>
                </a:extLst>
              </a:tr>
            </a:tbl>
          </a:graphicData>
        </a:graphic>
      </p:graphicFrame>
      <p:sp>
        <p:nvSpPr>
          <p:cNvPr id="15" name="TextBox 14">
            <a:extLst>
              <a:ext uri="{FF2B5EF4-FFF2-40B4-BE49-F238E27FC236}">
                <a16:creationId xmlns:a16="http://schemas.microsoft.com/office/drawing/2014/main" id="{2D734DCF-43FC-4271-8DF7-3B784541C773}"/>
              </a:ext>
            </a:extLst>
          </p:cNvPr>
          <p:cNvSpPr txBox="1"/>
          <p:nvPr/>
        </p:nvSpPr>
        <p:spPr>
          <a:xfrm>
            <a:off x="217571" y="1426246"/>
            <a:ext cx="1916029" cy="1200329"/>
          </a:xfrm>
          <a:prstGeom prst="rect">
            <a:avLst/>
          </a:prstGeom>
          <a:noFill/>
        </p:spPr>
        <p:txBody>
          <a:bodyPr wrap="square" rtlCol="0">
            <a:spAutoFit/>
          </a:bodyPr>
          <a:lstStyle/>
          <a:p>
            <a:pPr algn="l"/>
            <a:r>
              <a:rPr lang="en-US" sz="1800" dirty="0">
                <a:solidFill>
                  <a:schemeClr val="tx1"/>
                </a:solidFill>
                <a:effectLst/>
              </a:rPr>
              <a:t>An </a:t>
            </a:r>
            <a:r>
              <a:rPr lang="en-US" sz="1800" i="1" dirty="0">
                <a:solidFill>
                  <a:srgbClr val="0070C0"/>
                </a:solidFill>
                <a:effectLst/>
              </a:rPr>
              <a:t>alternative</a:t>
            </a:r>
            <a:r>
              <a:rPr lang="en-US" sz="1800" dirty="0">
                <a:solidFill>
                  <a:srgbClr val="0070C0"/>
                </a:solidFill>
                <a:effectLst/>
              </a:rPr>
              <a:t> </a:t>
            </a:r>
            <a:r>
              <a:rPr lang="en-US" sz="1800" dirty="0">
                <a:solidFill>
                  <a:schemeClr val="tx1"/>
                </a:solidFill>
                <a:effectLst/>
              </a:rPr>
              <a:t>technique without a composite PK</a:t>
            </a:r>
          </a:p>
        </p:txBody>
      </p:sp>
      <p:cxnSp>
        <p:nvCxnSpPr>
          <p:cNvPr id="8" name="Straight Arrow Connector 7">
            <a:extLst>
              <a:ext uri="{FF2B5EF4-FFF2-40B4-BE49-F238E27FC236}">
                <a16:creationId xmlns:a16="http://schemas.microsoft.com/office/drawing/2014/main" id="{A2C641F6-F406-42D3-AA94-5AE58DAC9A32}"/>
              </a:ext>
            </a:extLst>
          </p:cNvPr>
          <p:cNvCxnSpPr>
            <a:cxnSpLocks/>
          </p:cNvCxnSpPr>
          <p:nvPr/>
        </p:nvCxnSpPr>
        <p:spPr>
          <a:xfrm flipV="1">
            <a:off x="2209800" y="1426246"/>
            <a:ext cx="409427" cy="535904"/>
          </a:xfrm>
          <a:prstGeom prst="straightConnector1">
            <a:avLst/>
          </a:prstGeom>
          <a:ln>
            <a:solidFill>
              <a:srgbClr val="FF6600"/>
            </a:solidFill>
            <a:tailEnd type="triangl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ED87070F-F607-4617-B4E6-9A617E77EE6F}"/>
              </a:ext>
            </a:extLst>
          </p:cNvPr>
          <p:cNvSpPr txBox="1"/>
          <p:nvPr/>
        </p:nvSpPr>
        <p:spPr>
          <a:xfrm>
            <a:off x="5181600" y="830818"/>
            <a:ext cx="1177137" cy="369332"/>
          </a:xfrm>
          <a:prstGeom prst="rect">
            <a:avLst/>
          </a:prstGeom>
          <a:noFill/>
        </p:spPr>
        <p:txBody>
          <a:bodyPr wrap="square" rtlCol="0">
            <a:spAutoFit/>
          </a:bodyPr>
          <a:lstStyle/>
          <a:p>
            <a:pPr algn="l"/>
            <a:r>
              <a:rPr lang="en-US" sz="1800" dirty="0">
                <a:solidFill>
                  <a:schemeClr val="tx1"/>
                </a:solidFill>
                <a:effectLst/>
              </a:rPr>
              <a:t>Two FKs</a:t>
            </a:r>
          </a:p>
        </p:txBody>
      </p:sp>
      <p:cxnSp>
        <p:nvCxnSpPr>
          <p:cNvPr id="17" name="Straight Arrow Connector 16">
            <a:extLst>
              <a:ext uri="{FF2B5EF4-FFF2-40B4-BE49-F238E27FC236}">
                <a16:creationId xmlns:a16="http://schemas.microsoft.com/office/drawing/2014/main" id="{D3B3DEC3-9D6F-4273-93D0-1EC15E7C30FB}"/>
              </a:ext>
            </a:extLst>
          </p:cNvPr>
          <p:cNvCxnSpPr>
            <a:cxnSpLocks/>
            <a:stCxn id="16" idx="2"/>
          </p:cNvCxnSpPr>
          <p:nvPr/>
        </p:nvCxnSpPr>
        <p:spPr>
          <a:xfrm flipH="1">
            <a:off x="5305573" y="1200150"/>
            <a:ext cx="464596" cy="152400"/>
          </a:xfrm>
          <a:prstGeom prst="straightConnector1">
            <a:avLst/>
          </a:prstGeom>
          <a:ln>
            <a:solidFill>
              <a:srgbClr val="FF6600"/>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F602F583-9356-4126-B149-94E444717CA5}"/>
              </a:ext>
            </a:extLst>
          </p:cNvPr>
          <p:cNvSpPr txBox="1"/>
          <p:nvPr/>
        </p:nvSpPr>
        <p:spPr>
          <a:xfrm>
            <a:off x="321505" y="3255837"/>
            <a:ext cx="915636" cy="246221"/>
          </a:xfrm>
          <a:prstGeom prst="rect">
            <a:avLst/>
          </a:prstGeom>
          <a:noFill/>
        </p:spPr>
        <p:txBody>
          <a:bodyPr wrap="none" rtlCol="0">
            <a:spAutoFit/>
          </a:bodyPr>
          <a:lstStyle/>
          <a:p>
            <a:pPr algn="l"/>
            <a:r>
              <a:rPr lang="en-US" dirty="0">
                <a:solidFill>
                  <a:schemeClr val="tx1"/>
                </a:solidFill>
                <a:effectLst/>
              </a:rPr>
              <a:t>CUSTOMER</a:t>
            </a:r>
          </a:p>
        </p:txBody>
      </p:sp>
      <p:sp>
        <p:nvSpPr>
          <p:cNvPr id="19" name="TextBox 18">
            <a:extLst>
              <a:ext uri="{FF2B5EF4-FFF2-40B4-BE49-F238E27FC236}">
                <a16:creationId xmlns:a16="http://schemas.microsoft.com/office/drawing/2014/main" id="{28755083-E58A-4160-A25A-24D96EF5137C}"/>
              </a:ext>
            </a:extLst>
          </p:cNvPr>
          <p:cNvSpPr txBox="1"/>
          <p:nvPr/>
        </p:nvSpPr>
        <p:spPr>
          <a:xfrm>
            <a:off x="4203962" y="3271956"/>
            <a:ext cx="596638" cy="246221"/>
          </a:xfrm>
          <a:prstGeom prst="rect">
            <a:avLst/>
          </a:prstGeom>
          <a:noFill/>
        </p:spPr>
        <p:txBody>
          <a:bodyPr wrap="none" rtlCol="0">
            <a:spAutoFit/>
          </a:bodyPr>
          <a:lstStyle/>
          <a:p>
            <a:pPr algn="l"/>
            <a:r>
              <a:rPr lang="en-US" dirty="0">
                <a:solidFill>
                  <a:schemeClr val="tx1"/>
                </a:solidFill>
                <a:effectLst/>
              </a:rPr>
              <a:t>SHOW</a:t>
            </a:r>
          </a:p>
        </p:txBody>
      </p:sp>
      <p:sp>
        <p:nvSpPr>
          <p:cNvPr id="3" name="Oval 2">
            <a:extLst>
              <a:ext uri="{FF2B5EF4-FFF2-40B4-BE49-F238E27FC236}">
                <a16:creationId xmlns:a16="http://schemas.microsoft.com/office/drawing/2014/main" id="{320FB772-E8D9-4209-A1C3-D03E9868FAE5}"/>
              </a:ext>
            </a:extLst>
          </p:cNvPr>
          <p:cNvSpPr/>
          <p:nvPr/>
        </p:nvSpPr>
        <p:spPr>
          <a:xfrm>
            <a:off x="9067801" y="5086350"/>
            <a:ext cx="45719" cy="4571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endParaRPr>
          </a:p>
        </p:txBody>
      </p:sp>
      <p:sp>
        <p:nvSpPr>
          <p:cNvPr id="9" name="TextBox 8">
            <a:extLst>
              <a:ext uri="{FF2B5EF4-FFF2-40B4-BE49-F238E27FC236}">
                <a16:creationId xmlns:a16="http://schemas.microsoft.com/office/drawing/2014/main" id="{7B7FBD09-AC5C-04CD-0CC1-4FA9B8B7DE41}"/>
              </a:ext>
            </a:extLst>
          </p:cNvPr>
          <p:cNvSpPr txBox="1"/>
          <p:nvPr/>
        </p:nvSpPr>
        <p:spPr>
          <a:xfrm>
            <a:off x="2590800" y="940905"/>
            <a:ext cx="1447832" cy="246221"/>
          </a:xfrm>
          <a:prstGeom prst="rect">
            <a:avLst/>
          </a:prstGeom>
          <a:noFill/>
        </p:spPr>
        <p:txBody>
          <a:bodyPr wrap="none" rtlCol="0">
            <a:spAutoFit/>
          </a:bodyPr>
          <a:lstStyle/>
          <a:p>
            <a:pPr algn="l"/>
            <a:r>
              <a:rPr lang="en-US" dirty="0">
                <a:solidFill>
                  <a:schemeClr val="tx1"/>
                </a:solidFill>
                <a:effectLst/>
              </a:rPr>
              <a:t>MOVIES_WATCHED</a:t>
            </a:r>
          </a:p>
        </p:txBody>
      </p:sp>
    </p:spTree>
    <p:extLst>
      <p:ext uri="{BB962C8B-B14F-4D97-AF65-F5344CB8AC3E}">
        <p14:creationId xmlns:p14="http://schemas.microsoft.com/office/powerpoint/2010/main" val="2078116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CFE999F-D735-40DC-83F8-096AE3FA43D7}"/>
              </a:ext>
            </a:extLst>
          </p:cNvPr>
          <p:cNvSpPr>
            <a:spLocks noGrp="1"/>
          </p:cNvSpPr>
          <p:nvPr>
            <p:ph type="sldNum" sz="quarter" idx="4294967295"/>
          </p:nvPr>
        </p:nvSpPr>
        <p:spPr>
          <a:xfrm>
            <a:off x="0" y="4854575"/>
            <a:ext cx="228600" cy="274638"/>
          </a:xfrm>
        </p:spPr>
        <p:txBody>
          <a:bodyPr/>
          <a:lstStyle/>
          <a:p>
            <a:fld id="{ED4E8DE7-8107-485D-819E-7A652D98D056}" type="slidenum">
              <a:rPr lang="en-US" smtClean="0"/>
              <a:pPr/>
              <a:t>27</a:t>
            </a:fld>
            <a:endParaRPr lang="en-US" dirty="0"/>
          </a:p>
        </p:txBody>
      </p:sp>
      <p:pic>
        <p:nvPicPr>
          <p:cNvPr id="1026" name="Picture 2" descr="https://m.media-amazon.com/images/I/913pPQTeUrL._SL1500_.jpg">
            <a:extLst>
              <a:ext uri="{FF2B5EF4-FFF2-40B4-BE49-F238E27FC236}">
                <a16:creationId xmlns:a16="http://schemas.microsoft.com/office/drawing/2014/main" id="{EC38C3C6-F641-402C-9A83-1C153D2D027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0"/>
            <a:ext cx="3638550" cy="51435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81C487AF-AAE8-4E7F-B7E2-F348EF50183F}"/>
              </a:ext>
            </a:extLst>
          </p:cNvPr>
          <p:cNvPicPr>
            <a:picLocks noChangeAspect="1"/>
          </p:cNvPicPr>
          <p:nvPr/>
        </p:nvPicPr>
        <p:blipFill rotWithShape="1">
          <a:blip r:embed="rId4"/>
          <a:srcRect t="4343"/>
          <a:stretch/>
        </p:blipFill>
        <p:spPr>
          <a:xfrm>
            <a:off x="4260244" y="1352550"/>
            <a:ext cx="2895600" cy="3356723"/>
          </a:xfrm>
          <a:prstGeom prst="rect">
            <a:avLst/>
          </a:prstGeom>
        </p:spPr>
      </p:pic>
      <p:pic>
        <p:nvPicPr>
          <p:cNvPr id="1028" name="Picture 4" descr="Attack of the Crab Monsters VHS – Wax Moon">
            <a:extLst>
              <a:ext uri="{FF2B5EF4-FFF2-40B4-BE49-F238E27FC236}">
                <a16:creationId xmlns:a16="http://schemas.microsoft.com/office/drawing/2014/main" id="{A49C78A8-3749-4FE9-99C2-162D00F6C806}"/>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5802" t="3665" r="15061" b="1520"/>
          <a:stretch/>
        </p:blipFill>
        <p:spPr bwMode="auto">
          <a:xfrm>
            <a:off x="7332370" y="21056"/>
            <a:ext cx="1811629" cy="3312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455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28"/>
                                        </p:tgtEl>
                                        <p:attrNameLst>
                                          <p:attrName>style.visibility</p:attrName>
                                        </p:attrNameLst>
                                      </p:cBhvr>
                                      <p:to>
                                        <p:strVal val="visible"/>
                                      </p:to>
                                    </p:set>
                                    <p:animEffect transition="in" filter="fade">
                                      <p:cBhvr>
                                        <p:cTn id="12" dur="500"/>
                                        <p:tgtEl>
                                          <p:spTgt spid="102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animEffect transition="in" filter="fade">
                                      <p:cBhvr>
                                        <p:cTn id="1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2890" y="335518"/>
            <a:ext cx="8763000" cy="1219200"/>
          </a:xfrm>
          <a:solidFill>
            <a:schemeClr val="bg1"/>
          </a:solidFill>
        </p:spPr>
        <p:txBody>
          <a:bodyPr/>
          <a:lstStyle/>
          <a:p>
            <a:pPr marL="0" indent="0">
              <a:buNone/>
            </a:pPr>
            <a:r>
              <a:rPr lang="en-US" sz="3200" dirty="0">
                <a:solidFill>
                  <a:srgbClr val="FF6600"/>
                </a:solidFill>
              </a:rPr>
              <a:t>Rule for Many-to-many: create an association table that contains the PKs of the contributing tables as FKs (two versions)</a:t>
            </a:r>
            <a:br>
              <a:rPr lang="en-US" sz="3200" dirty="0">
                <a:solidFill>
                  <a:srgbClr val="FF6600"/>
                </a:solidFill>
              </a:rPr>
            </a:br>
            <a:endParaRPr lang="en-US" sz="3200" dirty="0">
              <a:solidFill>
                <a:srgbClr val="FF6600"/>
              </a:solidFill>
            </a:endParaRPr>
          </a:p>
        </p:txBody>
      </p:sp>
      <p:sp>
        <p:nvSpPr>
          <p:cNvPr id="11" name="Slide Number Placeholder 10"/>
          <p:cNvSpPr>
            <a:spLocks noGrp="1"/>
          </p:cNvSpPr>
          <p:nvPr>
            <p:ph type="sldNum" sz="quarter" idx="4"/>
          </p:nvPr>
        </p:nvSpPr>
        <p:spPr/>
        <p:txBody>
          <a:bodyPr/>
          <a:lstStyle/>
          <a:p>
            <a:pPr>
              <a:buClr>
                <a:srgbClr val="C00000"/>
              </a:buClr>
              <a:buSzPct val="75000"/>
              <a:buFont typeface="Wingdings" panose="05000000000000000000" pitchFamily="2" charset="2"/>
              <a:buNone/>
            </a:pPr>
            <a:fld id="{ED4E8DE7-8107-485D-819E-7A652D98D056}" type="slidenum">
              <a:rPr lang="en-US" smtClean="0"/>
              <a:pPr>
                <a:buClr>
                  <a:srgbClr val="C00000"/>
                </a:buClr>
                <a:buSzPct val="75000"/>
                <a:buFont typeface="Wingdings" panose="05000000000000000000" pitchFamily="2" charset="2"/>
                <a:buNone/>
              </a:pPr>
              <a:t>28</a:t>
            </a:fld>
            <a:endParaRPr lang="en-US" dirty="0"/>
          </a:p>
        </p:txBody>
      </p:sp>
      <p:graphicFrame>
        <p:nvGraphicFramePr>
          <p:cNvPr id="28" name="Table 27">
            <a:extLst>
              <a:ext uri="{FF2B5EF4-FFF2-40B4-BE49-F238E27FC236}">
                <a16:creationId xmlns:a16="http://schemas.microsoft.com/office/drawing/2014/main" id="{8A6EE577-60E7-4FCE-BB73-469C61E59D3D}"/>
              </a:ext>
            </a:extLst>
          </p:cNvPr>
          <p:cNvGraphicFramePr>
            <a:graphicFrameLocks noGrp="1"/>
          </p:cNvGraphicFramePr>
          <p:nvPr>
            <p:extLst>
              <p:ext uri="{D42A27DB-BD31-4B8C-83A1-F6EECF244321}">
                <p14:modId xmlns:p14="http://schemas.microsoft.com/office/powerpoint/2010/main" val="1903838713"/>
              </p:ext>
            </p:extLst>
          </p:nvPr>
        </p:nvGraphicFramePr>
        <p:xfrm>
          <a:off x="372377" y="3487856"/>
          <a:ext cx="1608823" cy="1141295"/>
        </p:xfrm>
        <a:graphic>
          <a:graphicData uri="http://schemas.openxmlformats.org/drawingml/2006/table">
            <a:tbl>
              <a:tblPr firstRow="1" bandRow="1">
                <a:tableStyleId>{5940675A-B579-460E-94D1-54222C63F5DA}</a:tableStyleId>
              </a:tblPr>
              <a:tblGrid>
                <a:gridCol w="465823">
                  <a:extLst>
                    <a:ext uri="{9D8B030D-6E8A-4147-A177-3AD203B41FA5}">
                      <a16:colId xmlns:a16="http://schemas.microsoft.com/office/drawing/2014/main" val="1226595543"/>
                    </a:ext>
                  </a:extLst>
                </a:gridCol>
                <a:gridCol w="762000">
                  <a:extLst>
                    <a:ext uri="{9D8B030D-6E8A-4147-A177-3AD203B41FA5}">
                      <a16:colId xmlns:a16="http://schemas.microsoft.com/office/drawing/2014/main" val="3246747145"/>
                    </a:ext>
                  </a:extLst>
                </a:gridCol>
                <a:gridCol w="381000">
                  <a:extLst>
                    <a:ext uri="{9D8B030D-6E8A-4147-A177-3AD203B41FA5}">
                      <a16:colId xmlns:a16="http://schemas.microsoft.com/office/drawing/2014/main" val="554211750"/>
                    </a:ext>
                  </a:extLst>
                </a:gridCol>
              </a:tblGrid>
              <a:tr h="228259">
                <a:tc>
                  <a:txBody>
                    <a:bodyPr/>
                    <a:lstStyle/>
                    <a:p>
                      <a:r>
                        <a:rPr lang="en-US" sz="1000" u="sng" dirty="0"/>
                        <a:t>CID</a:t>
                      </a:r>
                      <a:r>
                        <a:rPr lang="en-US" sz="1000" dirty="0"/>
                        <a:t> </a:t>
                      </a:r>
                    </a:p>
                  </a:txBody>
                  <a:tcPr marT="0" marB="0">
                    <a:solidFill>
                      <a:schemeClr val="bg2">
                        <a:lumMod val="85000"/>
                      </a:schemeClr>
                    </a:solidFill>
                  </a:tcPr>
                </a:tc>
                <a:tc>
                  <a:txBody>
                    <a:bodyPr/>
                    <a:lstStyle/>
                    <a:p>
                      <a:r>
                        <a:rPr lang="en-US" sz="1000" dirty="0"/>
                        <a:t>First Name</a:t>
                      </a:r>
                    </a:p>
                  </a:txBody>
                  <a:tcPr marT="0" marB="0">
                    <a:solidFill>
                      <a:schemeClr val="bg2">
                        <a:lumMod val="85000"/>
                      </a:schemeClr>
                    </a:solidFill>
                  </a:tcPr>
                </a:tc>
                <a:tc>
                  <a:txBody>
                    <a:bodyPr/>
                    <a:lstStyle/>
                    <a:p>
                      <a:r>
                        <a:rPr lang="en-US" sz="1000" dirty="0"/>
                        <a:t>…</a:t>
                      </a:r>
                    </a:p>
                  </a:txBody>
                  <a:tcPr marT="0" marB="0">
                    <a:solidFill>
                      <a:schemeClr val="bg2">
                        <a:lumMod val="85000"/>
                      </a:schemeClr>
                    </a:solidFill>
                  </a:tcPr>
                </a:tc>
                <a:extLst>
                  <a:ext uri="{0D108BD9-81ED-4DB2-BD59-A6C34878D82A}">
                    <a16:rowId xmlns:a16="http://schemas.microsoft.com/office/drawing/2014/main" val="3242723236"/>
                  </a:ext>
                </a:extLst>
              </a:tr>
              <a:tr h="228259">
                <a:tc>
                  <a:txBody>
                    <a:bodyPr/>
                    <a:lstStyle/>
                    <a:p>
                      <a:r>
                        <a:rPr lang="en-US" sz="1000" dirty="0"/>
                        <a:t>C120</a:t>
                      </a:r>
                    </a:p>
                  </a:txBody>
                  <a:tcPr marT="0" marB="0"/>
                </a:tc>
                <a:tc>
                  <a:txBody>
                    <a:bodyPr/>
                    <a:lstStyle/>
                    <a:p>
                      <a:r>
                        <a:rPr lang="en-US" sz="1000" dirty="0"/>
                        <a:t>Tom</a:t>
                      </a:r>
                    </a:p>
                  </a:txBody>
                  <a:tcPr marT="0" marB="0"/>
                </a:tc>
                <a:tc>
                  <a:txBody>
                    <a:bodyPr/>
                    <a:lstStyle/>
                    <a:p>
                      <a:r>
                        <a:rPr lang="en-US" sz="1000" dirty="0"/>
                        <a:t>…</a:t>
                      </a:r>
                    </a:p>
                  </a:txBody>
                  <a:tcPr marT="0" marB="0"/>
                </a:tc>
                <a:extLst>
                  <a:ext uri="{0D108BD9-81ED-4DB2-BD59-A6C34878D82A}">
                    <a16:rowId xmlns:a16="http://schemas.microsoft.com/office/drawing/2014/main" val="2338649721"/>
                  </a:ext>
                </a:extLst>
              </a:tr>
              <a:tr h="228259">
                <a:tc>
                  <a:txBody>
                    <a:bodyPr/>
                    <a:lstStyle/>
                    <a:p>
                      <a:r>
                        <a:rPr lang="en-US" sz="1000" dirty="0"/>
                        <a:t>C340</a:t>
                      </a:r>
                    </a:p>
                  </a:txBody>
                  <a:tcPr marT="0" marB="0"/>
                </a:tc>
                <a:tc>
                  <a:txBody>
                    <a:bodyPr/>
                    <a:lstStyle/>
                    <a:p>
                      <a:r>
                        <a:rPr lang="en-US" sz="1000" dirty="0"/>
                        <a:t>Mary</a:t>
                      </a:r>
                    </a:p>
                  </a:txBody>
                  <a:tcPr marT="0" marB="0"/>
                </a:tc>
                <a:tc>
                  <a:txBody>
                    <a:bodyPr/>
                    <a:lstStyle/>
                    <a:p>
                      <a:r>
                        <a:rPr lang="en-US" sz="1000" dirty="0"/>
                        <a:t>…</a:t>
                      </a:r>
                    </a:p>
                  </a:txBody>
                  <a:tcPr marT="0" marB="0"/>
                </a:tc>
                <a:extLst>
                  <a:ext uri="{0D108BD9-81ED-4DB2-BD59-A6C34878D82A}">
                    <a16:rowId xmlns:a16="http://schemas.microsoft.com/office/drawing/2014/main" val="4111423750"/>
                  </a:ext>
                </a:extLst>
              </a:tr>
              <a:tr h="228259">
                <a:tc>
                  <a:txBody>
                    <a:bodyPr/>
                    <a:lstStyle/>
                    <a:p>
                      <a:r>
                        <a:rPr lang="en-US" sz="1000" dirty="0"/>
                        <a:t>C700</a:t>
                      </a:r>
                    </a:p>
                  </a:txBody>
                  <a:tcPr marT="0" marB="0"/>
                </a:tc>
                <a:tc>
                  <a:txBody>
                    <a:bodyPr/>
                    <a:lstStyle/>
                    <a:p>
                      <a:r>
                        <a:rPr lang="en-US" sz="1000" dirty="0"/>
                        <a:t>Paul</a:t>
                      </a:r>
                    </a:p>
                  </a:txBody>
                  <a:tcPr marT="0" marB="0"/>
                </a:tc>
                <a:tc>
                  <a:txBody>
                    <a:bodyPr/>
                    <a:lstStyle/>
                    <a:p>
                      <a:r>
                        <a:rPr lang="en-US" sz="1000" dirty="0"/>
                        <a:t>…</a:t>
                      </a:r>
                    </a:p>
                  </a:txBody>
                  <a:tcPr marT="0" marB="0"/>
                </a:tc>
                <a:extLst>
                  <a:ext uri="{0D108BD9-81ED-4DB2-BD59-A6C34878D82A}">
                    <a16:rowId xmlns:a16="http://schemas.microsoft.com/office/drawing/2014/main" val="3524307739"/>
                  </a:ext>
                </a:extLst>
              </a:tr>
              <a:tr h="228259">
                <a:tc>
                  <a:txBody>
                    <a:bodyPr/>
                    <a:lstStyle/>
                    <a:p>
                      <a:r>
                        <a:rPr lang="en-US" sz="1000" dirty="0"/>
                        <a:t>…</a:t>
                      </a:r>
                    </a:p>
                  </a:txBody>
                  <a:tcPr marT="0" marB="0"/>
                </a:tc>
                <a:tc>
                  <a:txBody>
                    <a:bodyPr/>
                    <a:lstStyle/>
                    <a:p>
                      <a:r>
                        <a:rPr lang="en-US" sz="1000" dirty="0"/>
                        <a:t>…</a:t>
                      </a:r>
                    </a:p>
                  </a:txBody>
                  <a:tcPr marT="0" marB="0"/>
                </a:tc>
                <a:tc>
                  <a:txBody>
                    <a:bodyPr/>
                    <a:lstStyle/>
                    <a:p>
                      <a:r>
                        <a:rPr lang="en-US" sz="1000" dirty="0"/>
                        <a:t>…</a:t>
                      </a:r>
                    </a:p>
                  </a:txBody>
                  <a:tcPr marT="0" marB="0"/>
                </a:tc>
                <a:extLst>
                  <a:ext uri="{0D108BD9-81ED-4DB2-BD59-A6C34878D82A}">
                    <a16:rowId xmlns:a16="http://schemas.microsoft.com/office/drawing/2014/main" val="563173299"/>
                  </a:ext>
                </a:extLst>
              </a:tr>
            </a:tbl>
          </a:graphicData>
        </a:graphic>
      </p:graphicFrame>
      <p:graphicFrame>
        <p:nvGraphicFramePr>
          <p:cNvPr id="29" name="Table 28">
            <a:extLst>
              <a:ext uri="{FF2B5EF4-FFF2-40B4-BE49-F238E27FC236}">
                <a16:creationId xmlns:a16="http://schemas.microsoft.com/office/drawing/2014/main" id="{A88A8612-E970-4E55-ACE8-FC87DE251751}"/>
              </a:ext>
            </a:extLst>
          </p:cNvPr>
          <p:cNvGraphicFramePr>
            <a:graphicFrameLocks noGrp="1"/>
          </p:cNvGraphicFramePr>
          <p:nvPr>
            <p:extLst>
              <p:ext uri="{D42A27DB-BD31-4B8C-83A1-F6EECF244321}">
                <p14:modId xmlns:p14="http://schemas.microsoft.com/office/powerpoint/2010/main" val="2504409184"/>
              </p:ext>
            </p:extLst>
          </p:nvPr>
        </p:nvGraphicFramePr>
        <p:xfrm>
          <a:off x="5867400" y="3602549"/>
          <a:ext cx="3158490" cy="1388658"/>
        </p:xfrm>
        <a:graphic>
          <a:graphicData uri="http://schemas.openxmlformats.org/drawingml/2006/table">
            <a:tbl>
              <a:tblPr firstRow="1" bandRow="1">
                <a:tableStyleId>{5940675A-B579-460E-94D1-54222C63F5DA}</a:tableStyleId>
              </a:tblPr>
              <a:tblGrid>
                <a:gridCol w="643890">
                  <a:extLst>
                    <a:ext uri="{9D8B030D-6E8A-4147-A177-3AD203B41FA5}">
                      <a16:colId xmlns:a16="http://schemas.microsoft.com/office/drawing/2014/main" val="1226595543"/>
                    </a:ext>
                  </a:extLst>
                </a:gridCol>
                <a:gridCol w="2055182">
                  <a:extLst>
                    <a:ext uri="{9D8B030D-6E8A-4147-A177-3AD203B41FA5}">
                      <a16:colId xmlns:a16="http://schemas.microsoft.com/office/drawing/2014/main" val="3246747145"/>
                    </a:ext>
                  </a:extLst>
                </a:gridCol>
                <a:gridCol w="459418">
                  <a:extLst>
                    <a:ext uri="{9D8B030D-6E8A-4147-A177-3AD203B41FA5}">
                      <a16:colId xmlns:a16="http://schemas.microsoft.com/office/drawing/2014/main" val="554211750"/>
                    </a:ext>
                  </a:extLst>
                </a:gridCol>
              </a:tblGrid>
              <a:tr h="231443">
                <a:tc>
                  <a:txBody>
                    <a:bodyPr/>
                    <a:lstStyle/>
                    <a:p>
                      <a:r>
                        <a:rPr lang="en-US" sz="1000" u="sng" dirty="0"/>
                        <a:t>ShowID</a:t>
                      </a:r>
                      <a:endParaRPr lang="en-US" sz="1000" dirty="0"/>
                    </a:p>
                  </a:txBody>
                  <a:tcPr marT="0" marB="0">
                    <a:solidFill>
                      <a:schemeClr val="bg2">
                        <a:lumMod val="85000"/>
                      </a:schemeClr>
                    </a:solidFill>
                  </a:tcPr>
                </a:tc>
                <a:tc>
                  <a:txBody>
                    <a:bodyPr/>
                    <a:lstStyle/>
                    <a:p>
                      <a:r>
                        <a:rPr lang="en-US" sz="1000" dirty="0"/>
                        <a:t>Title</a:t>
                      </a:r>
                    </a:p>
                  </a:txBody>
                  <a:tcPr marT="0" marB="0">
                    <a:solidFill>
                      <a:schemeClr val="bg2">
                        <a:lumMod val="85000"/>
                      </a:schemeClr>
                    </a:solidFill>
                  </a:tcPr>
                </a:tc>
                <a:tc>
                  <a:txBody>
                    <a:bodyPr/>
                    <a:lstStyle/>
                    <a:p>
                      <a:r>
                        <a:rPr lang="en-US" sz="1000" dirty="0"/>
                        <a:t>…</a:t>
                      </a:r>
                    </a:p>
                  </a:txBody>
                  <a:tcPr marT="0" marB="0">
                    <a:solidFill>
                      <a:schemeClr val="bg2">
                        <a:lumMod val="85000"/>
                      </a:schemeClr>
                    </a:solidFill>
                  </a:tcPr>
                </a:tc>
                <a:extLst>
                  <a:ext uri="{0D108BD9-81ED-4DB2-BD59-A6C34878D82A}">
                    <a16:rowId xmlns:a16="http://schemas.microsoft.com/office/drawing/2014/main" val="3242723236"/>
                  </a:ext>
                </a:extLst>
              </a:tr>
              <a:tr h="231443">
                <a:tc>
                  <a:txBody>
                    <a:bodyPr/>
                    <a:lstStyle/>
                    <a:p>
                      <a:r>
                        <a:rPr lang="en-US" sz="1000" dirty="0"/>
                        <a:t>S35</a:t>
                      </a:r>
                    </a:p>
                  </a:txBody>
                  <a:tcPr marT="0" marB="0"/>
                </a:tc>
                <a:tc>
                  <a:txBody>
                    <a:bodyPr/>
                    <a:lstStyle/>
                    <a:p>
                      <a:r>
                        <a:rPr lang="en-US" sz="1000" dirty="0"/>
                        <a:t>Mr. Magoo</a:t>
                      </a:r>
                    </a:p>
                  </a:txBody>
                  <a:tcPr marT="0" marB="0"/>
                </a:tc>
                <a:tc>
                  <a:txBody>
                    <a:bodyPr/>
                    <a:lstStyle/>
                    <a:p>
                      <a:r>
                        <a:rPr lang="en-US" sz="1000" dirty="0"/>
                        <a:t>…</a:t>
                      </a:r>
                    </a:p>
                  </a:txBody>
                  <a:tcPr marT="0" marB="0"/>
                </a:tc>
                <a:extLst>
                  <a:ext uri="{0D108BD9-81ED-4DB2-BD59-A6C34878D82A}">
                    <a16:rowId xmlns:a16="http://schemas.microsoft.com/office/drawing/2014/main" val="2338649721"/>
                  </a:ext>
                </a:extLst>
              </a:tr>
              <a:tr h="231443">
                <a:tc>
                  <a:txBody>
                    <a:bodyPr/>
                    <a:lstStyle/>
                    <a:p>
                      <a:r>
                        <a:rPr lang="en-US" sz="1000" dirty="0"/>
                        <a:t>S71</a:t>
                      </a:r>
                    </a:p>
                  </a:txBody>
                  <a:tcPr marT="0" marB="0"/>
                </a:tc>
                <a:tc>
                  <a:txBody>
                    <a:bodyPr/>
                    <a:lstStyle/>
                    <a:p>
                      <a:r>
                        <a:rPr lang="en-US" sz="1000" dirty="0"/>
                        <a:t>Attack of the Crab Monsters</a:t>
                      </a:r>
                    </a:p>
                  </a:txBody>
                  <a:tcPr marT="0" marB="0"/>
                </a:tc>
                <a:tc>
                  <a:txBody>
                    <a:bodyPr/>
                    <a:lstStyle/>
                    <a:p>
                      <a:r>
                        <a:rPr lang="en-US" sz="1000" dirty="0"/>
                        <a:t>…</a:t>
                      </a:r>
                    </a:p>
                  </a:txBody>
                  <a:tcPr marT="0" marB="0"/>
                </a:tc>
                <a:extLst>
                  <a:ext uri="{0D108BD9-81ED-4DB2-BD59-A6C34878D82A}">
                    <a16:rowId xmlns:a16="http://schemas.microsoft.com/office/drawing/2014/main" val="4111423750"/>
                  </a:ext>
                </a:extLst>
              </a:tr>
              <a:tr h="231443">
                <a:tc>
                  <a:txBody>
                    <a:bodyPr/>
                    <a:lstStyle/>
                    <a:p>
                      <a:r>
                        <a:rPr lang="en-US" sz="1000" dirty="0"/>
                        <a:t>S44</a:t>
                      </a:r>
                    </a:p>
                  </a:txBody>
                  <a:tcPr marT="0" marB="0"/>
                </a:tc>
                <a:tc>
                  <a:txBody>
                    <a:bodyPr/>
                    <a:lstStyle/>
                    <a:p>
                      <a:r>
                        <a:rPr lang="en-US" sz="1000" dirty="0"/>
                        <a:t>Santa Claus Conquers the Martians</a:t>
                      </a:r>
                    </a:p>
                  </a:txBody>
                  <a:tcPr marT="0" marB="0"/>
                </a:tc>
                <a:tc>
                  <a:txBody>
                    <a:bodyPr/>
                    <a:lstStyle/>
                    <a:p>
                      <a:r>
                        <a:rPr lang="en-US" sz="1000" dirty="0"/>
                        <a:t>…</a:t>
                      </a:r>
                    </a:p>
                  </a:txBody>
                  <a:tcPr marT="0" marB="0"/>
                </a:tc>
                <a:extLst>
                  <a:ext uri="{0D108BD9-81ED-4DB2-BD59-A6C34878D82A}">
                    <a16:rowId xmlns:a16="http://schemas.microsoft.com/office/drawing/2014/main" val="3524307739"/>
                  </a:ext>
                </a:extLst>
              </a:tr>
              <a:tr h="231443">
                <a:tc>
                  <a:txBody>
                    <a:bodyPr/>
                    <a:lstStyle/>
                    <a:p>
                      <a:r>
                        <a:rPr lang="en-US" sz="1000" dirty="0"/>
                        <a:t>S10</a:t>
                      </a:r>
                    </a:p>
                  </a:txBody>
                  <a:tcPr marT="0" marB="0"/>
                </a:tc>
                <a:tc>
                  <a:txBody>
                    <a:bodyPr/>
                    <a:lstStyle/>
                    <a:p>
                      <a:r>
                        <a:rPr lang="en-US" sz="1000" dirty="0"/>
                        <a:t>Robert: the Killer Tire</a:t>
                      </a:r>
                    </a:p>
                  </a:txBody>
                  <a:tcPr marT="0" marB="0"/>
                </a:tc>
                <a:tc>
                  <a:txBody>
                    <a:bodyPr/>
                    <a:lstStyle/>
                    <a:p>
                      <a:r>
                        <a:rPr lang="en-US" sz="1000" dirty="0"/>
                        <a:t>…</a:t>
                      </a:r>
                    </a:p>
                  </a:txBody>
                  <a:tcPr marT="0" marB="0"/>
                </a:tc>
                <a:extLst>
                  <a:ext uri="{0D108BD9-81ED-4DB2-BD59-A6C34878D82A}">
                    <a16:rowId xmlns:a16="http://schemas.microsoft.com/office/drawing/2014/main" val="154383118"/>
                  </a:ext>
                </a:extLst>
              </a:tr>
              <a:tr h="231443">
                <a:tc>
                  <a:txBody>
                    <a:bodyPr/>
                    <a:lstStyle/>
                    <a:p>
                      <a:r>
                        <a:rPr lang="en-US" sz="1000" dirty="0"/>
                        <a:t>…</a:t>
                      </a:r>
                    </a:p>
                  </a:txBody>
                  <a:tcPr marT="0" marB="0"/>
                </a:tc>
                <a:tc>
                  <a:txBody>
                    <a:bodyPr/>
                    <a:lstStyle/>
                    <a:p>
                      <a:r>
                        <a:rPr lang="en-US" sz="1000" dirty="0"/>
                        <a:t>…</a:t>
                      </a:r>
                    </a:p>
                  </a:txBody>
                  <a:tcPr marT="0" marB="0"/>
                </a:tc>
                <a:tc>
                  <a:txBody>
                    <a:bodyPr/>
                    <a:lstStyle/>
                    <a:p>
                      <a:r>
                        <a:rPr lang="en-US" sz="1000" dirty="0"/>
                        <a:t>…</a:t>
                      </a:r>
                    </a:p>
                  </a:txBody>
                  <a:tcPr marT="0" marB="0"/>
                </a:tc>
                <a:extLst>
                  <a:ext uri="{0D108BD9-81ED-4DB2-BD59-A6C34878D82A}">
                    <a16:rowId xmlns:a16="http://schemas.microsoft.com/office/drawing/2014/main" val="4182559066"/>
                  </a:ext>
                </a:extLst>
              </a:tr>
            </a:tbl>
          </a:graphicData>
        </a:graphic>
      </p:graphicFrame>
      <p:graphicFrame>
        <p:nvGraphicFramePr>
          <p:cNvPr id="32" name="Table 31">
            <a:extLst>
              <a:ext uri="{FF2B5EF4-FFF2-40B4-BE49-F238E27FC236}">
                <a16:creationId xmlns:a16="http://schemas.microsoft.com/office/drawing/2014/main" id="{D96F2608-CC8F-4FD7-A31F-E575B89105B3}"/>
              </a:ext>
            </a:extLst>
          </p:cNvPr>
          <p:cNvGraphicFramePr>
            <a:graphicFrameLocks noGrp="1"/>
          </p:cNvGraphicFramePr>
          <p:nvPr>
            <p:extLst>
              <p:ext uri="{D42A27DB-BD31-4B8C-83A1-F6EECF244321}">
                <p14:modId xmlns:p14="http://schemas.microsoft.com/office/powerpoint/2010/main" val="1255810940"/>
              </p:ext>
            </p:extLst>
          </p:nvPr>
        </p:nvGraphicFramePr>
        <p:xfrm>
          <a:off x="3198145" y="2907030"/>
          <a:ext cx="1600199" cy="1950720"/>
        </p:xfrm>
        <a:graphic>
          <a:graphicData uri="http://schemas.openxmlformats.org/drawingml/2006/table">
            <a:tbl>
              <a:tblPr firstRow="1" bandRow="1">
                <a:tableStyleId>{5940675A-B579-460E-94D1-54222C63F5DA}</a:tableStyleId>
              </a:tblPr>
              <a:tblGrid>
                <a:gridCol w="685800">
                  <a:extLst>
                    <a:ext uri="{9D8B030D-6E8A-4147-A177-3AD203B41FA5}">
                      <a16:colId xmlns:a16="http://schemas.microsoft.com/office/drawing/2014/main" val="1226595543"/>
                    </a:ext>
                  </a:extLst>
                </a:gridCol>
                <a:gridCol w="914399">
                  <a:extLst>
                    <a:ext uri="{9D8B030D-6E8A-4147-A177-3AD203B41FA5}">
                      <a16:colId xmlns:a16="http://schemas.microsoft.com/office/drawing/2014/main" val="3246747145"/>
                    </a:ext>
                  </a:extLst>
                </a:gridCol>
              </a:tblGrid>
              <a:tr h="231443">
                <a:tc>
                  <a:txBody>
                    <a:bodyPr/>
                    <a:lstStyle/>
                    <a:p>
                      <a:r>
                        <a:rPr lang="en-US" sz="1600" u="sng" dirty="0"/>
                        <a:t>CID</a:t>
                      </a:r>
                      <a:r>
                        <a:rPr lang="en-US" sz="1600" dirty="0"/>
                        <a:t> </a:t>
                      </a:r>
                    </a:p>
                  </a:txBody>
                  <a:tcPr marT="0" marB="0">
                    <a:solidFill>
                      <a:srgbClr val="00FF00"/>
                    </a:solidFill>
                  </a:tcPr>
                </a:tc>
                <a:tc>
                  <a:txBody>
                    <a:bodyPr/>
                    <a:lstStyle/>
                    <a:p>
                      <a:r>
                        <a:rPr lang="en-US" sz="1600" u="sng" dirty="0"/>
                        <a:t>ShowID</a:t>
                      </a:r>
                    </a:p>
                  </a:txBody>
                  <a:tcPr marT="0" marB="0">
                    <a:solidFill>
                      <a:srgbClr val="00FF00"/>
                    </a:solidFill>
                  </a:tcPr>
                </a:tc>
                <a:extLst>
                  <a:ext uri="{0D108BD9-81ED-4DB2-BD59-A6C34878D82A}">
                    <a16:rowId xmlns:a16="http://schemas.microsoft.com/office/drawing/2014/main" val="3242723236"/>
                  </a:ext>
                </a:extLst>
              </a:tr>
              <a:tr h="231443">
                <a:tc>
                  <a:txBody>
                    <a:bodyPr/>
                    <a:lstStyle/>
                    <a:p>
                      <a:r>
                        <a:rPr lang="en-US" sz="1400" dirty="0"/>
                        <a:t>C120</a:t>
                      </a:r>
                    </a:p>
                  </a:txBody>
                  <a:tcPr marT="0" marB="0">
                    <a:solidFill>
                      <a:srgbClr val="CCFFCC"/>
                    </a:solidFill>
                  </a:tcPr>
                </a:tc>
                <a:tc>
                  <a:txBody>
                    <a:bodyPr/>
                    <a:lstStyle/>
                    <a:p>
                      <a:r>
                        <a:rPr lang="en-US" sz="1600" dirty="0"/>
                        <a:t>S44</a:t>
                      </a:r>
                    </a:p>
                  </a:txBody>
                  <a:tcPr marT="0" marB="0">
                    <a:solidFill>
                      <a:srgbClr val="CCFFCC"/>
                    </a:solidFill>
                  </a:tcPr>
                </a:tc>
                <a:extLst>
                  <a:ext uri="{0D108BD9-81ED-4DB2-BD59-A6C34878D82A}">
                    <a16:rowId xmlns:a16="http://schemas.microsoft.com/office/drawing/2014/main" val="2338649721"/>
                  </a:ext>
                </a:extLst>
              </a:tr>
              <a:tr h="231443">
                <a:tc>
                  <a:txBody>
                    <a:bodyPr/>
                    <a:lstStyle/>
                    <a:p>
                      <a:r>
                        <a:rPr lang="en-US" sz="1400" dirty="0"/>
                        <a:t>C340</a:t>
                      </a:r>
                    </a:p>
                  </a:txBody>
                  <a:tcPr marT="0" marB="0">
                    <a:solidFill>
                      <a:srgbClr val="CCFFCC"/>
                    </a:solidFill>
                  </a:tcPr>
                </a:tc>
                <a:tc>
                  <a:txBody>
                    <a:bodyPr/>
                    <a:lstStyle/>
                    <a:p>
                      <a:r>
                        <a:rPr lang="en-US" sz="1600" dirty="0"/>
                        <a:t>S44</a:t>
                      </a:r>
                    </a:p>
                  </a:txBody>
                  <a:tcPr marT="0" marB="0">
                    <a:solidFill>
                      <a:srgbClr val="CCFFCC"/>
                    </a:solidFill>
                  </a:tcPr>
                </a:tc>
                <a:extLst>
                  <a:ext uri="{0D108BD9-81ED-4DB2-BD59-A6C34878D82A}">
                    <a16:rowId xmlns:a16="http://schemas.microsoft.com/office/drawing/2014/main" val="4111423750"/>
                  </a:ext>
                </a:extLst>
              </a:tr>
              <a:tr h="231443">
                <a:tc>
                  <a:txBody>
                    <a:bodyPr/>
                    <a:lstStyle/>
                    <a:p>
                      <a:r>
                        <a:rPr lang="en-US" sz="1400" dirty="0"/>
                        <a:t>C700</a:t>
                      </a:r>
                    </a:p>
                  </a:txBody>
                  <a:tcPr marT="0" marB="0">
                    <a:solidFill>
                      <a:srgbClr val="CCFFCC"/>
                    </a:solidFill>
                  </a:tcPr>
                </a:tc>
                <a:tc>
                  <a:txBody>
                    <a:bodyPr/>
                    <a:lstStyle/>
                    <a:p>
                      <a:r>
                        <a:rPr lang="en-US" sz="1600" dirty="0"/>
                        <a:t>S35</a:t>
                      </a:r>
                    </a:p>
                  </a:txBody>
                  <a:tcPr marT="0" marB="0">
                    <a:solidFill>
                      <a:srgbClr val="CCFFCC"/>
                    </a:solidFill>
                  </a:tcPr>
                </a:tc>
                <a:extLst>
                  <a:ext uri="{0D108BD9-81ED-4DB2-BD59-A6C34878D82A}">
                    <a16:rowId xmlns:a16="http://schemas.microsoft.com/office/drawing/2014/main" val="3524307739"/>
                  </a:ext>
                </a:extLst>
              </a:tr>
              <a:tr h="231443">
                <a:tc>
                  <a:txBody>
                    <a:bodyPr/>
                    <a:lstStyle/>
                    <a:p>
                      <a:r>
                        <a:rPr lang="en-US" sz="1400" dirty="0"/>
                        <a:t>C120</a:t>
                      </a:r>
                    </a:p>
                  </a:txBody>
                  <a:tcPr marT="0" marB="0">
                    <a:solidFill>
                      <a:srgbClr val="CCFFCC"/>
                    </a:solidFill>
                  </a:tcPr>
                </a:tc>
                <a:tc>
                  <a:txBody>
                    <a:bodyPr/>
                    <a:lstStyle/>
                    <a:p>
                      <a:r>
                        <a:rPr lang="en-US" sz="1600" dirty="0"/>
                        <a:t>S35</a:t>
                      </a:r>
                    </a:p>
                  </a:txBody>
                  <a:tcPr marT="0" marB="0">
                    <a:solidFill>
                      <a:srgbClr val="CCFFCC"/>
                    </a:solidFill>
                  </a:tcPr>
                </a:tc>
                <a:extLst>
                  <a:ext uri="{0D108BD9-81ED-4DB2-BD59-A6C34878D82A}">
                    <a16:rowId xmlns:a16="http://schemas.microsoft.com/office/drawing/2014/main" val="563173299"/>
                  </a:ext>
                </a:extLst>
              </a:tr>
              <a:tr h="231443">
                <a:tc>
                  <a:txBody>
                    <a:bodyPr/>
                    <a:lstStyle/>
                    <a:p>
                      <a:r>
                        <a:rPr lang="en-US" sz="1400" dirty="0"/>
                        <a:t>C120</a:t>
                      </a:r>
                    </a:p>
                  </a:txBody>
                  <a:tcPr marT="0" marB="0">
                    <a:solidFill>
                      <a:srgbClr val="CCFFCC"/>
                    </a:solidFill>
                  </a:tcPr>
                </a:tc>
                <a:tc>
                  <a:txBody>
                    <a:bodyPr/>
                    <a:lstStyle/>
                    <a:p>
                      <a:r>
                        <a:rPr lang="en-US" sz="1600" dirty="0"/>
                        <a:t>S71</a:t>
                      </a:r>
                    </a:p>
                  </a:txBody>
                  <a:tcPr marT="0" marB="0">
                    <a:solidFill>
                      <a:srgbClr val="CCFFCC"/>
                    </a:solidFill>
                  </a:tcPr>
                </a:tc>
                <a:extLst>
                  <a:ext uri="{0D108BD9-81ED-4DB2-BD59-A6C34878D82A}">
                    <a16:rowId xmlns:a16="http://schemas.microsoft.com/office/drawing/2014/main" val="2200116167"/>
                  </a:ext>
                </a:extLst>
              </a:tr>
              <a:tr h="231443">
                <a:tc>
                  <a:txBody>
                    <a:bodyPr/>
                    <a:lstStyle/>
                    <a:p>
                      <a:r>
                        <a:rPr lang="en-US" sz="1400" dirty="0"/>
                        <a:t>C700</a:t>
                      </a:r>
                    </a:p>
                  </a:txBody>
                  <a:tcPr marT="0" marB="0">
                    <a:solidFill>
                      <a:srgbClr val="CCFFCC"/>
                    </a:solidFill>
                  </a:tcPr>
                </a:tc>
                <a:tc>
                  <a:txBody>
                    <a:bodyPr/>
                    <a:lstStyle/>
                    <a:p>
                      <a:r>
                        <a:rPr lang="en-US" sz="1600" dirty="0"/>
                        <a:t>S10</a:t>
                      </a:r>
                    </a:p>
                  </a:txBody>
                  <a:tcPr marT="0" marB="0">
                    <a:solidFill>
                      <a:srgbClr val="CCFFCC"/>
                    </a:solidFill>
                  </a:tcPr>
                </a:tc>
                <a:extLst>
                  <a:ext uri="{0D108BD9-81ED-4DB2-BD59-A6C34878D82A}">
                    <a16:rowId xmlns:a16="http://schemas.microsoft.com/office/drawing/2014/main" val="2584587342"/>
                  </a:ext>
                </a:extLst>
              </a:tr>
              <a:tr h="231443">
                <a:tc>
                  <a:txBody>
                    <a:bodyPr/>
                    <a:lstStyle/>
                    <a:p>
                      <a:r>
                        <a:rPr lang="en-US" sz="1400" dirty="0"/>
                        <a:t>…</a:t>
                      </a:r>
                    </a:p>
                  </a:txBody>
                  <a:tcPr marT="0" marB="0">
                    <a:solidFill>
                      <a:srgbClr val="CCFFCC"/>
                    </a:solidFill>
                  </a:tcPr>
                </a:tc>
                <a:tc>
                  <a:txBody>
                    <a:bodyPr/>
                    <a:lstStyle/>
                    <a:p>
                      <a:r>
                        <a:rPr lang="en-US" sz="1600" dirty="0"/>
                        <a:t>…</a:t>
                      </a:r>
                    </a:p>
                  </a:txBody>
                  <a:tcPr marT="0" marB="0">
                    <a:solidFill>
                      <a:srgbClr val="CCFFCC"/>
                    </a:solidFill>
                  </a:tcPr>
                </a:tc>
                <a:extLst>
                  <a:ext uri="{0D108BD9-81ED-4DB2-BD59-A6C34878D82A}">
                    <a16:rowId xmlns:a16="http://schemas.microsoft.com/office/drawing/2014/main" val="116138531"/>
                  </a:ext>
                </a:extLst>
              </a:tr>
            </a:tbl>
          </a:graphicData>
        </a:graphic>
      </p:graphicFrame>
      <p:sp>
        <p:nvSpPr>
          <p:cNvPr id="40" name="TextBox 39">
            <a:extLst>
              <a:ext uri="{FF2B5EF4-FFF2-40B4-BE49-F238E27FC236}">
                <a16:creationId xmlns:a16="http://schemas.microsoft.com/office/drawing/2014/main" id="{DAD1F926-6927-43EE-9C68-68E02913485A}"/>
              </a:ext>
            </a:extLst>
          </p:cNvPr>
          <p:cNvSpPr txBox="1"/>
          <p:nvPr/>
        </p:nvSpPr>
        <p:spPr>
          <a:xfrm>
            <a:off x="295031" y="3290243"/>
            <a:ext cx="694421" cy="200055"/>
          </a:xfrm>
          <a:prstGeom prst="rect">
            <a:avLst/>
          </a:prstGeom>
          <a:noFill/>
        </p:spPr>
        <p:txBody>
          <a:bodyPr wrap="none" rtlCol="0">
            <a:spAutoFit/>
          </a:bodyPr>
          <a:lstStyle/>
          <a:p>
            <a:pPr algn="l"/>
            <a:r>
              <a:rPr lang="en-US" sz="700" dirty="0">
                <a:solidFill>
                  <a:schemeClr val="tx1"/>
                </a:solidFill>
                <a:effectLst/>
              </a:rPr>
              <a:t>CUSTOMER</a:t>
            </a:r>
          </a:p>
        </p:txBody>
      </p:sp>
      <p:sp>
        <p:nvSpPr>
          <p:cNvPr id="42" name="TextBox 41">
            <a:extLst>
              <a:ext uri="{FF2B5EF4-FFF2-40B4-BE49-F238E27FC236}">
                <a16:creationId xmlns:a16="http://schemas.microsoft.com/office/drawing/2014/main" id="{7C5B475A-1714-4994-A3E2-BF86F921B5AB}"/>
              </a:ext>
            </a:extLst>
          </p:cNvPr>
          <p:cNvSpPr txBox="1"/>
          <p:nvPr/>
        </p:nvSpPr>
        <p:spPr>
          <a:xfrm>
            <a:off x="5715000" y="3402494"/>
            <a:ext cx="471604" cy="200055"/>
          </a:xfrm>
          <a:prstGeom prst="rect">
            <a:avLst/>
          </a:prstGeom>
          <a:noFill/>
        </p:spPr>
        <p:txBody>
          <a:bodyPr wrap="none" rtlCol="0">
            <a:spAutoFit/>
          </a:bodyPr>
          <a:lstStyle/>
          <a:p>
            <a:pPr algn="l"/>
            <a:r>
              <a:rPr lang="en-US" sz="700" dirty="0">
                <a:solidFill>
                  <a:schemeClr val="tx1"/>
                </a:solidFill>
                <a:effectLst/>
              </a:rPr>
              <a:t>SHOW</a:t>
            </a:r>
          </a:p>
        </p:txBody>
      </p:sp>
      <p:sp>
        <p:nvSpPr>
          <p:cNvPr id="3" name="TextBox 2">
            <a:extLst>
              <a:ext uri="{FF2B5EF4-FFF2-40B4-BE49-F238E27FC236}">
                <a16:creationId xmlns:a16="http://schemas.microsoft.com/office/drawing/2014/main" id="{5D659BF1-E053-F744-F996-D746B1D64736}"/>
              </a:ext>
            </a:extLst>
          </p:cNvPr>
          <p:cNvSpPr txBox="1"/>
          <p:nvPr/>
        </p:nvSpPr>
        <p:spPr>
          <a:xfrm>
            <a:off x="3124168" y="2654379"/>
            <a:ext cx="1447832" cy="246221"/>
          </a:xfrm>
          <a:prstGeom prst="rect">
            <a:avLst/>
          </a:prstGeom>
          <a:noFill/>
        </p:spPr>
        <p:txBody>
          <a:bodyPr wrap="none" rtlCol="0">
            <a:spAutoFit/>
          </a:bodyPr>
          <a:lstStyle/>
          <a:p>
            <a:pPr algn="l"/>
            <a:r>
              <a:rPr lang="en-US" dirty="0">
                <a:solidFill>
                  <a:schemeClr val="tx1"/>
                </a:solidFill>
                <a:effectLst/>
              </a:rPr>
              <a:t>MOVIES_WATCHED</a:t>
            </a:r>
          </a:p>
        </p:txBody>
      </p:sp>
      <p:sp>
        <p:nvSpPr>
          <p:cNvPr id="4" name="TextBox 3">
            <a:extLst>
              <a:ext uri="{FF2B5EF4-FFF2-40B4-BE49-F238E27FC236}">
                <a16:creationId xmlns:a16="http://schemas.microsoft.com/office/drawing/2014/main" id="{BADD9C7F-8D66-72EA-3CCC-88714B093E7F}"/>
              </a:ext>
            </a:extLst>
          </p:cNvPr>
          <p:cNvSpPr txBox="1"/>
          <p:nvPr/>
        </p:nvSpPr>
        <p:spPr>
          <a:xfrm>
            <a:off x="5181600" y="1609208"/>
            <a:ext cx="3962400" cy="1169551"/>
          </a:xfrm>
          <a:prstGeom prst="rect">
            <a:avLst/>
          </a:prstGeom>
          <a:noFill/>
        </p:spPr>
        <p:txBody>
          <a:bodyPr wrap="square" rtlCol="0">
            <a:spAutoFit/>
          </a:bodyPr>
          <a:lstStyle/>
          <a:p>
            <a:pPr algn="l"/>
            <a:r>
              <a:rPr lang="en-US" sz="1400" dirty="0">
                <a:solidFill>
                  <a:srgbClr val="1A5085"/>
                </a:solidFill>
                <a:effectLst/>
              </a:rPr>
              <a:t>Difference between the two solutions:</a:t>
            </a:r>
            <a:br>
              <a:rPr lang="en-US" sz="1400" dirty="0">
                <a:solidFill>
                  <a:srgbClr val="1A5085"/>
                </a:solidFill>
                <a:effectLst/>
              </a:rPr>
            </a:br>
            <a:r>
              <a:rPr lang="en-US" sz="1400" dirty="0">
                <a:solidFill>
                  <a:srgbClr val="1A5085"/>
                </a:solidFill>
                <a:effectLst/>
              </a:rPr>
              <a:t>‘Two composite keys’ solution does not allow for repetitions (can be good or bad)</a:t>
            </a:r>
            <a:br>
              <a:rPr lang="en-US" sz="1400" dirty="0">
                <a:solidFill>
                  <a:srgbClr val="1A5085"/>
                </a:solidFill>
                <a:effectLst/>
              </a:rPr>
            </a:br>
            <a:r>
              <a:rPr lang="en-US" sz="1400" dirty="0">
                <a:solidFill>
                  <a:srgbClr val="1A5085"/>
                </a:solidFill>
                <a:effectLst/>
              </a:rPr>
              <a:t>‘Single primary key’ solution allows for repetitions.</a:t>
            </a:r>
          </a:p>
        </p:txBody>
      </p:sp>
    </p:spTree>
    <p:extLst>
      <p:ext uri="{BB962C8B-B14F-4D97-AF65-F5344CB8AC3E}">
        <p14:creationId xmlns:p14="http://schemas.microsoft.com/office/powerpoint/2010/main" val="3689036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7A32F-58E0-4824-8162-592F93EBC000}"/>
              </a:ext>
            </a:extLst>
          </p:cNvPr>
          <p:cNvSpPr>
            <a:spLocks noGrp="1"/>
          </p:cNvSpPr>
          <p:nvPr>
            <p:ph type="title"/>
          </p:nvPr>
        </p:nvSpPr>
        <p:spPr/>
        <p:txBody>
          <a:bodyPr/>
          <a:lstStyle/>
          <a:p>
            <a:r>
              <a:rPr lang="en-US" dirty="0"/>
              <a:t>Association table example </a:t>
            </a:r>
          </a:p>
        </p:txBody>
      </p:sp>
      <p:sp>
        <p:nvSpPr>
          <p:cNvPr id="3" name="Slide Number Placeholder 2">
            <a:extLst>
              <a:ext uri="{FF2B5EF4-FFF2-40B4-BE49-F238E27FC236}">
                <a16:creationId xmlns:a16="http://schemas.microsoft.com/office/drawing/2014/main" id="{12E368D5-7A3B-439F-AAE8-E308492F9ECE}"/>
              </a:ext>
            </a:extLst>
          </p:cNvPr>
          <p:cNvSpPr>
            <a:spLocks noGrp="1"/>
          </p:cNvSpPr>
          <p:nvPr>
            <p:ph type="sldNum" sz="quarter" idx="4"/>
          </p:nvPr>
        </p:nvSpPr>
        <p:spPr/>
        <p:txBody>
          <a:bodyPr/>
          <a:lstStyle/>
          <a:p>
            <a:fld id="{ED4E8DE7-8107-485D-819E-7A652D98D056}" type="slidenum">
              <a:rPr lang="en-US" smtClean="0"/>
              <a:pPr/>
              <a:t>29</a:t>
            </a:fld>
            <a:endParaRPr lang="en-US" dirty="0"/>
          </a:p>
        </p:txBody>
      </p:sp>
      <p:pic>
        <p:nvPicPr>
          <p:cNvPr id="7" name="Picture 6">
            <a:extLst>
              <a:ext uri="{FF2B5EF4-FFF2-40B4-BE49-F238E27FC236}">
                <a16:creationId xmlns:a16="http://schemas.microsoft.com/office/drawing/2014/main" id="{A5A16656-20E4-448B-9A8C-9F82BF07331D}"/>
              </a:ext>
            </a:extLst>
          </p:cNvPr>
          <p:cNvPicPr>
            <a:picLocks noChangeAspect="1"/>
          </p:cNvPicPr>
          <p:nvPr/>
        </p:nvPicPr>
        <p:blipFill>
          <a:blip r:embed="rId2"/>
          <a:stretch>
            <a:fillRect/>
          </a:stretch>
        </p:blipFill>
        <p:spPr>
          <a:xfrm>
            <a:off x="1447800" y="864721"/>
            <a:ext cx="6607512" cy="4151779"/>
          </a:xfrm>
          <a:prstGeom prst="rect">
            <a:avLst/>
          </a:prstGeom>
        </p:spPr>
      </p:pic>
      <p:sp>
        <p:nvSpPr>
          <p:cNvPr id="8" name="Arrow: Down 7">
            <a:extLst>
              <a:ext uri="{FF2B5EF4-FFF2-40B4-BE49-F238E27FC236}">
                <a16:creationId xmlns:a16="http://schemas.microsoft.com/office/drawing/2014/main" id="{A9011232-94A4-48E9-98C4-A5703B169A50}"/>
              </a:ext>
            </a:extLst>
          </p:cNvPr>
          <p:cNvSpPr/>
          <p:nvPr/>
        </p:nvSpPr>
        <p:spPr>
          <a:xfrm>
            <a:off x="3048000" y="2419350"/>
            <a:ext cx="2362200" cy="609600"/>
          </a:xfrm>
          <a:prstGeom prst="downArrow">
            <a:avLst>
              <a:gd name="adj1" fmla="val 50000"/>
              <a:gd name="adj2" fmla="val 6851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200" dirty="0">
                <a:effectLst/>
              </a:rPr>
              <a:t>Many to many becomes…</a:t>
            </a:r>
          </a:p>
        </p:txBody>
      </p:sp>
      <p:sp>
        <p:nvSpPr>
          <p:cNvPr id="9" name="Callout: Line 8">
            <a:extLst>
              <a:ext uri="{FF2B5EF4-FFF2-40B4-BE49-F238E27FC236}">
                <a16:creationId xmlns:a16="http://schemas.microsoft.com/office/drawing/2014/main" id="{F4CD3A73-7BAE-4DEF-AB69-96016A11CF82}"/>
              </a:ext>
            </a:extLst>
          </p:cNvPr>
          <p:cNvSpPr/>
          <p:nvPr/>
        </p:nvSpPr>
        <p:spPr>
          <a:xfrm>
            <a:off x="5943600" y="3181350"/>
            <a:ext cx="990600" cy="228599"/>
          </a:xfrm>
          <a:prstGeom prst="borderCallout1">
            <a:avLst>
              <a:gd name="adj1" fmla="val 64585"/>
              <a:gd name="adj2" fmla="val -6135"/>
              <a:gd name="adj3" fmla="val 390793"/>
              <a:gd name="adj4" fmla="val -77104"/>
            </a:avLst>
          </a:prstGeom>
          <a:solidFill>
            <a:schemeClr val="bg1"/>
          </a:solidFill>
          <a:ln w="635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effectLst/>
              </a:rPr>
              <a:t>Composite key</a:t>
            </a:r>
          </a:p>
        </p:txBody>
      </p:sp>
      <p:sp>
        <p:nvSpPr>
          <p:cNvPr id="10" name="Callout: Line 9">
            <a:extLst>
              <a:ext uri="{FF2B5EF4-FFF2-40B4-BE49-F238E27FC236}">
                <a16:creationId xmlns:a16="http://schemas.microsoft.com/office/drawing/2014/main" id="{9B50769F-9839-411D-A435-F5B986F5C12F}"/>
              </a:ext>
            </a:extLst>
          </p:cNvPr>
          <p:cNvSpPr/>
          <p:nvPr/>
        </p:nvSpPr>
        <p:spPr>
          <a:xfrm>
            <a:off x="2590800" y="4788389"/>
            <a:ext cx="1219200" cy="274637"/>
          </a:xfrm>
          <a:prstGeom prst="borderCallout1">
            <a:avLst>
              <a:gd name="adj1" fmla="val 49201"/>
              <a:gd name="adj2" fmla="val 104713"/>
              <a:gd name="adj3" fmla="val -45668"/>
              <a:gd name="adj4" fmla="val 169247"/>
            </a:avLst>
          </a:prstGeom>
          <a:solidFill>
            <a:schemeClr val="bg1"/>
          </a:solidFill>
          <a:ln w="635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effectLst/>
              </a:rPr>
              <a:t>May/may not have attributes</a:t>
            </a:r>
          </a:p>
        </p:txBody>
      </p:sp>
      <p:sp>
        <p:nvSpPr>
          <p:cNvPr id="11" name="Oval 10">
            <a:extLst>
              <a:ext uri="{FF2B5EF4-FFF2-40B4-BE49-F238E27FC236}">
                <a16:creationId xmlns:a16="http://schemas.microsoft.com/office/drawing/2014/main" id="{2D3A6347-C230-4567-94D4-BA9B40197ECF}"/>
              </a:ext>
            </a:extLst>
          </p:cNvPr>
          <p:cNvSpPr/>
          <p:nvPr/>
        </p:nvSpPr>
        <p:spPr>
          <a:xfrm rot="1860679">
            <a:off x="7627783" y="1070189"/>
            <a:ext cx="1524000" cy="9144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effectLst/>
              </a:rPr>
              <a:t>Same concepts, just different format</a:t>
            </a:r>
          </a:p>
        </p:txBody>
      </p:sp>
      <p:sp>
        <p:nvSpPr>
          <p:cNvPr id="4" name="Rectangle 3">
            <a:extLst>
              <a:ext uri="{FF2B5EF4-FFF2-40B4-BE49-F238E27FC236}">
                <a16:creationId xmlns:a16="http://schemas.microsoft.com/office/drawing/2014/main" id="{978F208D-FB9E-4F41-A439-791DF3D5CA5B}"/>
              </a:ext>
            </a:extLst>
          </p:cNvPr>
          <p:cNvSpPr/>
          <p:nvPr/>
        </p:nvSpPr>
        <p:spPr>
          <a:xfrm>
            <a:off x="838200" y="3105150"/>
            <a:ext cx="7696200" cy="20233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endParaRPr>
          </a:p>
        </p:txBody>
      </p:sp>
    </p:spTree>
    <p:extLst>
      <p:ext uri="{BB962C8B-B14F-4D97-AF65-F5344CB8AC3E}">
        <p14:creationId xmlns:p14="http://schemas.microsoft.com/office/powerpoint/2010/main" val="531648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04AB06E-F121-4E37-9846-7B3DF51E7039}"/>
              </a:ext>
            </a:extLst>
          </p:cNvPr>
          <p:cNvPicPr>
            <a:picLocks noChangeAspect="1"/>
          </p:cNvPicPr>
          <p:nvPr/>
        </p:nvPicPr>
        <p:blipFill rotWithShape="1">
          <a:blip r:embed="rId2"/>
          <a:srcRect b="790"/>
          <a:stretch/>
        </p:blipFill>
        <p:spPr>
          <a:xfrm>
            <a:off x="1223717" y="874480"/>
            <a:ext cx="7005883" cy="4269678"/>
          </a:xfrm>
          <a:prstGeom prst="rect">
            <a:avLst/>
          </a:prstGeom>
        </p:spPr>
      </p:pic>
      <p:sp>
        <p:nvSpPr>
          <p:cNvPr id="2" name="Title 1">
            <a:extLst>
              <a:ext uri="{FF2B5EF4-FFF2-40B4-BE49-F238E27FC236}">
                <a16:creationId xmlns:a16="http://schemas.microsoft.com/office/drawing/2014/main" id="{D647A32F-58E0-4824-8162-592F93EBC000}"/>
              </a:ext>
            </a:extLst>
          </p:cNvPr>
          <p:cNvSpPr>
            <a:spLocks noGrp="1"/>
          </p:cNvSpPr>
          <p:nvPr>
            <p:ph type="title"/>
          </p:nvPr>
        </p:nvSpPr>
        <p:spPr/>
        <p:txBody>
          <a:bodyPr/>
          <a:lstStyle/>
          <a:p>
            <a:r>
              <a:rPr lang="en-US" dirty="0"/>
              <a:t>Association table (2</a:t>
            </a:r>
            <a:r>
              <a:rPr lang="en-US" baseline="30000" dirty="0"/>
              <a:t>nd</a:t>
            </a:r>
            <a:r>
              <a:rPr lang="en-US" dirty="0"/>
              <a:t> take)</a:t>
            </a:r>
          </a:p>
        </p:txBody>
      </p:sp>
      <p:sp>
        <p:nvSpPr>
          <p:cNvPr id="3" name="Slide Number Placeholder 2">
            <a:extLst>
              <a:ext uri="{FF2B5EF4-FFF2-40B4-BE49-F238E27FC236}">
                <a16:creationId xmlns:a16="http://schemas.microsoft.com/office/drawing/2014/main" id="{12E368D5-7A3B-439F-AAE8-E308492F9ECE}"/>
              </a:ext>
            </a:extLst>
          </p:cNvPr>
          <p:cNvSpPr>
            <a:spLocks noGrp="1"/>
          </p:cNvSpPr>
          <p:nvPr>
            <p:ph type="sldNum" sz="quarter" idx="4"/>
          </p:nvPr>
        </p:nvSpPr>
        <p:spPr/>
        <p:txBody>
          <a:bodyPr/>
          <a:lstStyle/>
          <a:p>
            <a:fld id="{ED4E8DE7-8107-485D-819E-7A652D98D056}" type="slidenum">
              <a:rPr lang="en-US" smtClean="0"/>
              <a:pPr/>
              <a:t>30</a:t>
            </a:fld>
            <a:endParaRPr lang="en-US" dirty="0"/>
          </a:p>
        </p:txBody>
      </p:sp>
      <p:sp>
        <p:nvSpPr>
          <p:cNvPr id="9" name="Callout: Line 8">
            <a:extLst>
              <a:ext uri="{FF2B5EF4-FFF2-40B4-BE49-F238E27FC236}">
                <a16:creationId xmlns:a16="http://schemas.microsoft.com/office/drawing/2014/main" id="{F4CD3A73-7BAE-4DEF-AB69-96016A11CF82}"/>
              </a:ext>
            </a:extLst>
          </p:cNvPr>
          <p:cNvSpPr/>
          <p:nvPr/>
        </p:nvSpPr>
        <p:spPr>
          <a:xfrm>
            <a:off x="6019800" y="3175977"/>
            <a:ext cx="990600" cy="457200"/>
          </a:xfrm>
          <a:prstGeom prst="borderCallout1">
            <a:avLst>
              <a:gd name="adj1" fmla="val 64585"/>
              <a:gd name="adj2" fmla="val -6135"/>
              <a:gd name="adj3" fmla="val 240366"/>
              <a:gd name="adj4" fmla="val -79077"/>
            </a:avLst>
          </a:prstGeom>
          <a:solidFill>
            <a:schemeClr val="bg1"/>
          </a:solidFill>
          <a:ln w="635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effectLst/>
              </a:rPr>
              <a:t>No Composite key: One PK and Two FKs</a:t>
            </a:r>
          </a:p>
        </p:txBody>
      </p:sp>
      <p:sp>
        <p:nvSpPr>
          <p:cNvPr id="10" name="Callout: Line 9">
            <a:extLst>
              <a:ext uri="{FF2B5EF4-FFF2-40B4-BE49-F238E27FC236}">
                <a16:creationId xmlns:a16="http://schemas.microsoft.com/office/drawing/2014/main" id="{9B50769F-9839-411D-A435-F5B986F5C12F}"/>
              </a:ext>
            </a:extLst>
          </p:cNvPr>
          <p:cNvSpPr/>
          <p:nvPr/>
        </p:nvSpPr>
        <p:spPr>
          <a:xfrm>
            <a:off x="2055447" y="3175977"/>
            <a:ext cx="1219200" cy="274637"/>
          </a:xfrm>
          <a:prstGeom prst="borderCallout1">
            <a:avLst>
              <a:gd name="adj1" fmla="val 49201"/>
              <a:gd name="adj2" fmla="val 104713"/>
              <a:gd name="adj3" fmla="val 617384"/>
              <a:gd name="adj4" fmla="val 179503"/>
            </a:avLst>
          </a:prstGeom>
          <a:solidFill>
            <a:schemeClr val="bg1"/>
          </a:solidFill>
          <a:ln w="6350">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effectLst/>
              </a:rPr>
              <a:t>May/may not have attributes</a:t>
            </a:r>
          </a:p>
        </p:txBody>
      </p:sp>
      <p:sp>
        <p:nvSpPr>
          <p:cNvPr id="11" name="Arrow: Down 10">
            <a:extLst>
              <a:ext uri="{FF2B5EF4-FFF2-40B4-BE49-F238E27FC236}">
                <a16:creationId xmlns:a16="http://schemas.microsoft.com/office/drawing/2014/main" id="{38AD7EF1-8EB0-4AE2-A806-04413C39CB9C}"/>
              </a:ext>
            </a:extLst>
          </p:cNvPr>
          <p:cNvSpPr/>
          <p:nvPr/>
        </p:nvSpPr>
        <p:spPr>
          <a:xfrm>
            <a:off x="2895600" y="2437601"/>
            <a:ext cx="2362200" cy="609600"/>
          </a:xfrm>
          <a:prstGeom prst="downArrow">
            <a:avLst>
              <a:gd name="adj1" fmla="val 50000"/>
              <a:gd name="adj2" fmla="val 68517"/>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200" dirty="0">
                <a:effectLst/>
              </a:rPr>
              <a:t>Many to many becomes…</a:t>
            </a:r>
          </a:p>
        </p:txBody>
      </p:sp>
      <p:sp>
        <p:nvSpPr>
          <p:cNvPr id="8" name="Oval 7">
            <a:extLst>
              <a:ext uri="{FF2B5EF4-FFF2-40B4-BE49-F238E27FC236}">
                <a16:creationId xmlns:a16="http://schemas.microsoft.com/office/drawing/2014/main" id="{2A710A8D-4E72-47EC-BE52-2A4F1ED995C3}"/>
              </a:ext>
            </a:extLst>
          </p:cNvPr>
          <p:cNvSpPr/>
          <p:nvPr/>
        </p:nvSpPr>
        <p:spPr>
          <a:xfrm rot="1860679">
            <a:off x="7627783" y="1070189"/>
            <a:ext cx="1524000" cy="914400"/>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b="1" dirty="0">
                <a:effectLst/>
              </a:rPr>
              <a:t>Same concepts, just different format</a:t>
            </a:r>
          </a:p>
        </p:txBody>
      </p:sp>
      <p:sp>
        <p:nvSpPr>
          <p:cNvPr id="12" name="Rectangle 11">
            <a:extLst>
              <a:ext uri="{FF2B5EF4-FFF2-40B4-BE49-F238E27FC236}">
                <a16:creationId xmlns:a16="http://schemas.microsoft.com/office/drawing/2014/main" id="{D6F14897-5362-4EF2-8A62-EACE7F8F216E}"/>
              </a:ext>
            </a:extLst>
          </p:cNvPr>
          <p:cNvSpPr/>
          <p:nvPr/>
        </p:nvSpPr>
        <p:spPr>
          <a:xfrm>
            <a:off x="797840" y="3120124"/>
            <a:ext cx="7696200" cy="20233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effectLst/>
            </a:endParaRPr>
          </a:p>
        </p:txBody>
      </p:sp>
    </p:spTree>
    <p:extLst>
      <p:ext uri="{BB962C8B-B14F-4D97-AF65-F5344CB8AC3E}">
        <p14:creationId xmlns:p14="http://schemas.microsoft.com/office/powerpoint/2010/main" val="982948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grpId="0" nodeType="clickEffect">
                                  <p:stCondLst>
                                    <p:cond delay="0"/>
                                  </p:stCondLst>
                                  <p:childTnLst>
                                    <p:animEffect transition="out" filter="fade">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E230F-D4B5-4FDD-9D34-4B6DAAFB7F40}"/>
              </a:ext>
            </a:extLst>
          </p:cNvPr>
          <p:cNvSpPr>
            <a:spLocks noGrp="1"/>
          </p:cNvSpPr>
          <p:nvPr>
            <p:ph type="title"/>
          </p:nvPr>
        </p:nvSpPr>
        <p:spPr/>
        <p:txBody>
          <a:bodyPr/>
          <a:lstStyle/>
          <a:p>
            <a:r>
              <a:rPr lang="en-US" sz="4800" dirty="0">
                <a:solidFill>
                  <a:srgbClr val="FF6600"/>
                </a:solidFill>
              </a:rPr>
              <a:t>Summary: ERD rules</a:t>
            </a:r>
          </a:p>
        </p:txBody>
      </p:sp>
      <p:sp>
        <p:nvSpPr>
          <p:cNvPr id="4" name="Text Placeholder 3">
            <a:extLst>
              <a:ext uri="{FF2B5EF4-FFF2-40B4-BE49-F238E27FC236}">
                <a16:creationId xmlns:a16="http://schemas.microsoft.com/office/drawing/2014/main" id="{2C4F3915-EC28-4192-A23B-151C58CBA347}"/>
              </a:ext>
            </a:extLst>
          </p:cNvPr>
          <p:cNvSpPr>
            <a:spLocks noGrp="1"/>
          </p:cNvSpPr>
          <p:nvPr>
            <p:ph type="body" sz="quarter" idx="10"/>
          </p:nvPr>
        </p:nvSpPr>
        <p:spPr>
          <a:xfrm>
            <a:off x="304800" y="907608"/>
            <a:ext cx="8534400" cy="3962400"/>
          </a:xfrm>
        </p:spPr>
        <p:txBody>
          <a:bodyPr>
            <a:normAutofit fontScale="77500" lnSpcReduction="20000"/>
          </a:bodyPr>
          <a:lstStyle/>
          <a:p>
            <a:pPr>
              <a:spcBef>
                <a:spcPts val="1200"/>
              </a:spcBef>
            </a:pPr>
            <a:r>
              <a:rPr lang="en-US" sz="2400" dirty="0"/>
              <a:t>PK: All entities (tables) have a </a:t>
            </a:r>
            <a:r>
              <a:rPr lang="en-US" sz="2400" dirty="0">
                <a:solidFill>
                  <a:srgbClr val="0070C0"/>
                </a:solidFill>
              </a:rPr>
              <a:t>unique identifier </a:t>
            </a:r>
            <a:r>
              <a:rPr lang="en-US" sz="2400" dirty="0"/>
              <a:t>(PK)</a:t>
            </a:r>
          </a:p>
          <a:p>
            <a:pPr>
              <a:spcBef>
                <a:spcPts val="1200"/>
              </a:spcBef>
            </a:pPr>
            <a:r>
              <a:rPr lang="en-US" sz="2400" dirty="0"/>
              <a:t>An entity </a:t>
            </a:r>
            <a:r>
              <a:rPr lang="en-US" sz="2400" dirty="0">
                <a:solidFill>
                  <a:srgbClr val="0070C0"/>
                </a:solidFill>
              </a:rPr>
              <a:t>must</a:t>
            </a:r>
            <a:r>
              <a:rPr lang="en-US" sz="2400" dirty="0"/>
              <a:t> have more than one instance</a:t>
            </a:r>
          </a:p>
          <a:p>
            <a:pPr>
              <a:spcBef>
                <a:spcPts val="1200"/>
              </a:spcBef>
            </a:pPr>
            <a:r>
              <a:rPr lang="en-US" sz="2400" dirty="0">
                <a:solidFill>
                  <a:srgbClr val="0070C0"/>
                </a:solidFill>
              </a:rPr>
              <a:t>If an attribute has attributes</a:t>
            </a:r>
            <a:r>
              <a:rPr lang="en-US" sz="2400" dirty="0"/>
              <a:t>, it becomes an entity</a:t>
            </a:r>
          </a:p>
          <a:p>
            <a:pPr>
              <a:spcBef>
                <a:spcPts val="1200"/>
              </a:spcBef>
            </a:pPr>
            <a:r>
              <a:rPr lang="en-US" sz="2400" dirty="0">
                <a:solidFill>
                  <a:srgbClr val="0070C0"/>
                </a:solidFill>
              </a:rPr>
              <a:t>One-to-many</a:t>
            </a:r>
            <a:r>
              <a:rPr lang="en-US" sz="2400" dirty="0"/>
              <a:t>: place the PK of the ‘one’ side as a FK on the ‘many’ side</a:t>
            </a:r>
          </a:p>
          <a:p>
            <a:pPr>
              <a:spcBef>
                <a:spcPts val="1200"/>
              </a:spcBef>
            </a:pPr>
            <a:r>
              <a:rPr lang="en-US" sz="2400" dirty="0">
                <a:solidFill>
                  <a:srgbClr val="0070C0"/>
                </a:solidFill>
              </a:rPr>
              <a:t>One-to-one</a:t>
            </a:r>
            <a:r>
              <a:rPr lang="en-US" sz="2400" dirty="0"/>
              <a:t>:</a:t>
            </a:r>
            <a:br>
              <a:rPr lang="en-US" sz="2400" dirty="0"/>
            </a:br>
            <a:r>
              <a:rPr lang="en-US" sz="1900" dirty="0"/>
              <a:t>If the lower bounds are both 1s, merge all attributes into a single table.  Pick a name for the new table.  Pick one of the two identifiers as PK</a:t>
            </a:r>
            <a:br>
              <a:rPr lang="en-US" sz="1900" dirty="0"/>
            </a:br>
            <a:br>
              <a:rPr lang="en-US" sz="1900" dirty="0"/>
            </a:br>
            <a:r>
              <a:rPr lang="en-US" sz="1900" dirty="0"/>
              <a:t>If one lower bound is a 0, take the identifier of the other side and post it as an FK to the </a:t>
            </a:r>
            <a:r>
              <a:rPr lang="en-US" sz="1900"/>
              <a:t>0 side</a:t>
            </a:r>
            <a:br>
              <a:rPr lang="en-US" sz="1900"/>
            </a:br>
            <a:br>
              <a:rPr lang="en-US" sz="1900"/>
            </a:br>
            <a:r>
              <a:rPr lang="en-US" sz="1900"/>
              <a:t>If </a:t>
            </a:r>
            <a:r>
              <a:rPr lang="en-US" sz="1900" dirty="0"/>
              <a:t>both lower bounds are 0s, create a new table (‘intersection’ or ‘association’ table).  The identifiers in the two contributing entities are the keys in the new table. Alternatively, post the other table’s PK as an FK in the side that has fewer nulls.</a:t>
            </a:r>
            <a:endParaRPr lang="en-US" sz="2400" dirty="0"/>
          </a:p>
          <a:p>
            <a:pPr>
              <a:spcBef>
                <a:spcPts val="1200"/>
              </a:spcBef>
            </a:pPr>
            <a:r>
              <a:rPr lang="en-US" sz="2400" dirty="0">
                <a:solidFill>
                  <a:srgbClr val="0070C0"/>
                </a:solidFill>
              </a:rPr>
              <a:t>Many-to-many</a:t>
            </a:r>
            <a:r>
              <a:rPr lang="en-US" sz="2400" dirty="0"/>
              <a:t>: create an association table that contains the PKs of the contributing tables as FKs (two versions)</a:t>
            </a:r>
          </a:p>
          <a:p>
            <a:pPr>
              <a:spcBef>
                <a:spcPts val="1200"/>
              </a:spcBef>
            </a:pPr>
            <a:endParaRPr lang="en-US" sz="2400" dirty="0"/>
          </a:p>
          <a:p>
            <a:pPr>
              <a:spcBef>
                <a:spcPts val="1200"/>
              </a:spcBef>
            </a:pPr>
            <a:endParaRPr lang="en-US" sz="2400" dirty="0"/>
          </a:p>
        </p:txBody>
      </p:sp>
      <p:sp>
        <p:nvSpPr>
          <p:cNvPr id="3" name="Slide Number Placeholder 2">
            <a:extLst>
              <a:ext uri="{FF2B5EF4-FFF2-40B4-BE49-F238E27FC236}">
                <a16:creationId xmlns:a16="http://schemas.microsoft.com/office/drawing/2014/main" id="{8A4C52F7-507F-41AB-9FBC-1CC5CAD1FD4A}"/>
              </a:ext>
            </a:extLst>
          </p:cNvPr>
          <p:cNvSpPr>
            <a:spLocks noGrp="1"/>
          </p:cNvSpPr>
          <p:nvPr>
            <p:ph type="sldNum" sz="quarter" idx="4"/>
          </p:nvPr>
        </p:nvSpPr>
        <p:spPr/>
        <p:txBody>
          <a:bodyPr/>
          <a:lstStyle/>
          <a:p>
            <a:fld id="{ED4E8DE7-8107-485D-819E-7A652D98D056}" type="slidenum">
              <a:rPr lang="en-US" smtClean="0"/>
              <a:pPr/>
              <a:t>31</a:t>
            </a:fld>
            <a:endParaRPr lang="en-US" dirty="0"/>
          </a:p>
        </p:txBody>
      </p:sp>
    </p:spTree>
    <p:extLst>
      <p:ext uri="{BB962C8B-B14F-4D97-AF65-F5344CB8AC3E}">
        <p14:creationId xmlns:p14="http://schemas.microsoft.com/office/powerpoint/2010/main" val="39851826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Cardinality: the full story</a:t>
            </a:r>
          </a:p>
        </p:txBody>
      </p:sp>
      <p:sp>
        <p:nvSpPr>
          <p:cNvPr id="3" name="Text Placeholder 2"/>
          <p:cNvSpPr>
            <a:spLocks noGrp="1"/>
          </p:cNvSpPr>
          <p:nvPr>
            <p:ph type="body" sz="quarter" idx="10"/>
          </p:nvPr>
        </p:nvSpPr>
        <p:spPr>
          <a:xfrm>
            <a:off x="419100" y="901651"/>
            <a:ext cx="8534400" cy="685800"/>
          </a:xfrm>
        </p:spPr>
        <p:txBody>
          <a:bodyPr>
            <a:normAutofit lnSpcReduction="10000"/>
          </a:bodyPr>
          <a:lstStyle/>
          <a:p>
            <a:pPr marL="0" lvl="0" indent="0">
              <a:buNone/>
            </a:pPr>
            <a:r>
              <a:rPr lang="en-US" sz="2000" dirty="0">
                <a:solidFill>
                  <a:srgbClr val="FF6600"/>
                </a:solidFill>
              </a:rPr>
              <a:t>Cardinality</a:t>
            </a:r>
            <a:r>
              <a:rPr lang="en-US" sz="2000" dirty="0"/>
              <a:t> is the minimum </a:t>
            </a:r>
            <a:r>
              <a:rPr lang="en-US" sz="2000" dirty="0">
                <a:solidFill>
                  <a:srgbClr val="0070C0"/>
                </a:solidFill>
              </a:rPr>
              <a:t>and</a:t>
            </a:r>
            <a:r>
              <a:rPr lang="en-US" sz="2000" dirty="0"/>
              <a:t> maximum number of instances in one entity that relate to the second entity.</a:t>
            </a:r>
          </a:p>
          <a:p>
            <a:pPr marL="0" lvl="0" indent="0">
              <a:buNone/>
            </a:pPr>
            <a:endParaRPr lang="en-US" sz="2000" dirty="0"/>
          </a:p>
          <a:p>
            <a:pPr marL="0" lvl="0" indent="0">
              <a:buNone/>
            </a:pPr>
            <a:endParaRPr lang="en-US" sz="2000" dirty="0"/>
          </a:p>
          <a:p>
            <a:pPr marL="0" lvl="0" indent="0">
              <a:buNone/>
            </a:pPr>
            <a:endParaRPr lang="en-US" sz="2000" dirty="0"/>
          </a:p>
          <a:p>
            <a:endParaRPr lang="en-US" sz="2000" dirty="0"/>
          </a:p>
        </p:txBody>
      </p:sp>
      <p:sp>
        <p:nvSpPr>
          <p:cNvPr id="8" name="Text Placeholder 2"/>
          <p:cNvSpPr txBox="1">
            <a:spLocks/>
          </p:cNvSpPr>
          <p:nvPr/>
        </p:nvSpPr>
        <p:spPr>
          <a:xfrm>
            <a:off x="1165697" y="2235429"/>
            <a:ext cx="2362200" cy="645025"/>
          </a:xfrm>
          <a:prstGeom prst="rect">
            <a:avLst/>
          </a:prstGeom>
          <a:solidFill>
            <a:schemeClr val="accent6">
              <a:lumMod val="20000"/>
              <a:lumOff val="80000"/>
            </a:schemeClr>
          </a:solidFill>
          <a:ln w="19050" cap="flat" cmpd="sng" algn="ctr">
            <a:solidFill>
              <a:srgbClr val="000066"/>
            </a:solidFill>
            <a:prstDash val="solid"/>
          </a:ln>
          <a:effectLst/>
        </p:spPr>
        <p:txBody>
          <a:bodyPr/>
          <a:lstStyle>
            <a:lvl1pPr marL="342900" indent="-342900" algn="l" rtl="0" eaLnBrk="1" fontAlgn="base" hangingPunct="1">
              <a:spcBef>
                <a:spcPct val="20000"/>
              </a:spcBef>
              <a:spcAft>
                <a:spcPct val="0"/>
              </a:spcAft>
              <a:buClr>
                <a:srgbClr val="000066"/>
              </a:buClr>
              <a:buSzPct val="75000"/>
              <a:buFont typeface="Wingdings" pitchFamily="2" charset="2"/>
              <a:buChar char="§"/>
              <a:defRPr sz="3200">
                <a:solidFill>
                  <a:schemeClr val="dk1"/>
                </a:solidFill>
                <a:latin typeface="+mn-lt"/>
                <a:ea typeface="+mn-ea"/>
                <a:cs typeface="+mn-cs"/>
              </a:defRPr>
            </a:lvl1pPr>
            <a:lvl2pPr marL="742950" indent="-285750" algn="l" rtl="0" eaLnBrk="1" fontAlgn="base" hangingPunct="1">
              <a:spcBef>
                <a:spcPct val="20000"/>
              </a:spcBef>
              <a:spcAft>
                <a:spcPct val="0"/>
              </a:spcAft>
              <a:buClr>
                <a:schemeClr val="tx2"/>
              </a:buClr>
              <a:buFont typeface="Verdana" pitchFamily="34" charset="0"/>
              <a:buChar char="-"/>
              <a:defRPr sz="2800">
                <a:solidFill>
                  <a:schemeClr val="dk1"/>
                </a:solidFill>
                <a:latin typeface="+mn-lt"/>
                <a:ea typeface="+mn-ea"/>
                <a:cs typeface="+mn-cs"/>
              </a:defRPr>
            </a:lvl2pPr>
            <a:lvl3pPr marL="1143000" indent="-228600" algn="l" rtl="0" eaLnBrk="1" fontAlgn="base" hangingPunct="1">
              <a:spcBef>
                <a:spcPct val="20000"/>
              </a:spcBef>
              <a:spcAft>
                <a:spcPct val="0"/>
              </a:spcAft>
              <a:buClr>
                <a:schemeClr val="tx2"/>
              </a:buClr>
              <a:buSzPct val="50000"/>
              <a:buFont typeface="Wingdings" pitchFamily="2" charset="2"/>
              <a:buChar char="§"/>
              <a:defRPr sz="2800">
                <a:solidFill>
                  <a:schemeClr val="dk1"/>
                </a:solidFill>
                <a:latin typeface="+mn-lt"/>
                <a:ea typeface="+mn-ea"/>
                <a:cs typeface="+mn-cs"/>
              </a:defRPr>
            </a:lvl3pPr>
            <a:lvl4pPr marL="1600200" indent="-228600" algn="l" rtl="0" eaLnBrk="1" fontAlgn="base" hangingPunct="1">
              <a:spcBef>
                <a:spcPct val="20000"/>
              </a:spcBef>
              <a:spcAft>
                <a:spcPct val="0"/>
              </a:spcAft>
              <a:buClr>
                <a:schemeClr val="hlink"/>
              </a:buClr>
              <a:defRPr sz="2400">
                <a:solidFill>
                  <a:schemeClr val="dk1"/>
                </a:solidFill>
                <a:latin typeface="+mn-lt"/>
                <a:ea typeface="+mn-ea"/>
                <a:cs typeface="+mn-cs"/>
              </a:defRPr>
            </a:lvl4pPr>
            <a:lvl5pPr marL="2057400" indent="-228600" algn="l" rtl="0" eaLnBrk="1" fontAlgn="base" hangingPunct="1">
              <a:spcBef>
                <a:spcPct val="20000"/>
              </a:spcBef>
              <a:spcAft>
                <a:spcPct val="0"/>
              </a:spcAft>
              <a:buClr>
                <a:schemeClr val="tx1"/>
              </a:buClr>
              <a:buSzPct val="85000"/>
              <a:defRPr sz="2400">
                <a:solidFill>
                  <a:schemeClr val="dk1"/>
                </a:solidFill>
                <a:latin typeface="+mn-lt"/>
                <a:ea typeface="+mn-ea"/>
                <a:cs typeface="+mn-cs"/>
              </a:defRPr>
            </a:lvl5pPr>
            <a:lvl6pPr marL="2514600" indent="-228600" algn="l" rtl="0" eaLnBrk="1" fontAlgn="base" hangingPunct="1">
              <a:spcBef>
                <a:spcPct val="20000"/>
              </a:spcBef>
              <a:spcAft>
                <a:spcPct val="0"/>
              </a:spcAft>
              <a:buClr>
                <a:schemeClr val="tx1"/>
              </a:buClr>
              <a:buSzPct val="85000"/>
              <a:defRPr sz="2400">
                <a:solidFill>
                  <a:schemeClr val="dk1"/>
                </a:solidFill>
                <a:latin typeface="+mn-lt"/>
                <a:ea typeface="+mn-ea"/>
                <a:cs typeface="+mn-cs"/>
              </a:defRPr>
            </a:lvl6pPr>
            <a:lvl7pPr marL="2971800" indent="-228600" algn="l" rtl="0" eaLnBrk="1" fontAlgn="base" hangingPunct="1">
              <a:spcBef>
                <a:spcPct val="20000"/>
              </a:spcBef>
              <a:spcAft>
                <a:spcPct val="0"/>
              </a:spcAft>
              <a:buClr>
                <a:schemeClr val="tx1"/>
              </a:buClr>
              <a:buSzPct val="85000"/>
              <a:defRPr sz="2400">
                <a:solidFill>
                  <a:schemeClr val="dk1"/>
                </a:solidFill>
                <a:latin typeface="+mn-lt"/>
                <a:ea typeface="+mn-ea"/>
                <a:cs typeface="+mn-cs"/>
              </a:defRPr>
            </a:lvl7pPr>
            <a:lvl8pPr marL="3429000" indent="-228600" algn="l" rtl="0" eaLnBrk="1" fontAlgn="base" hangingPunct="1">
              <a:spcBef>
                <a:spcPct val="20000"/>
              </a:spcBef>
              <a:spcAft>
                <a:spcPct val="0"/>
              </a:spcAft>
              <a:buClr>
                <a:schemeClr val="tx1"/>
              </a:buClr>
              <a:buSzPct val="85000"/>
              <a:defRPr sz="2400">
                <a:solidFill>
                  <a:schemeClr val="dk1"/>
                </a:solidFill>
                <a:latin typeface="+mn-lt"/>
                <a:ea typeface="+mn-ea"/>
                <a:cs typeface="+mn-cs"/>
              </a:defRPr>
            </a:lvl8pPr>
            <a:lvl9pPr marL="3886200" indent="-228600" algn="l" rtl="0" eaLnBrk="1" fontAlgn="base" hangingPunct="1">
              <a:spcBef>
                <a:spcPct val="20000"/>
              </a:spcBef>
              <a:spcAft>
                <a:spcPct val="0"/>
              </a:spcAft>
              <a:buClr>
                <a:schemeClr val="tx1"/>
              </a:buClr>
              <a:buSzPct val="85000"/>
              <a:defRPr sz="2400">
                <a:solidFill>
                  <a:schemeClr val="dk1"/>
                </a:solidFill>
                <a:latin typeface="+mn-lt"/>
                <a:ea typeface="+mn-ea"/>
                <a:cs typeface="+mn-cs"/>
              </a:defRPr>
            </a:lvl9pPr>
          </a:lstStyle>
          <a:p>
            <a:pPr marL="342900" marR="0" lvl="0" indent="-342900" algn="l" defTabSz="914400" rtl="0" eaLnBrk="1" fontAlgn="base" latinLnBrk="0" hangingPunct="1">
              <a:lnSpc>
                <a:spcPct val="100000"/>
              </a:lnSpc>
              <a:spcBef>
                <a:spcPct val="20000"/>
              </a:spcBef>
              <a:spcAft>
                <a:spcPct val="0"/>
              </a:spcAft>
              <a:buClr>
                <a:srgbClr val="000066"/>
              </a:buClr>
              <a:buSzPct val="75000"/>
              <a:buFont typeface="Wingdings" pitchFamily="2" charset="2"/>
              <a:buChar char="§"/>
              <a:tabLst/>
              <a:defRPr/>
            </a:pPr>
            <a:r>
              <a:rPr kumimoji="0" lang="en-US" sz="1600" b="0" i="0" u="none" strike="noStrike" kern="0" cap="none" spc="0" normalizeH="0" baseline="0" noProof="0" dirty="0">
                <a:ln>
                  <a:noFill/>
                </a:ln>
                <a:solidFill>
                  <a:srgbClr val="151515"/>
                </a:solidFill>
                <a:effectLst/>
                <a:uLnTx/>
                <a:uFillTx/>
                <a:latin typeface="Tahoma"/>
                <a:ea typeface="+mn-ea"/>
                <a:cs typeface="+mn-cs"/>
              </a:rPr>
              <a:t>One</a:t>
            </a:r>
          </a:p>
          <a:p>
            <a:pPr marL="342900" marR="0" lvl="0" indent="-342900" algn="l" defTabSz="914400" rtl="0" eaLnBrk="1" fontAlgn="base" latinLnBrk="0" hangingPunct="1">
              <a:lnSpc>
                <a:spcPct val="100000"/>
              </a:lnSpc>
              <a:spcBef>
                <a:spcPct val="20000"/>
              </a:spcBef>
              <a:spcAft>
                <a:spcPct val="0"/>
              </a:spcAft>
              <a:buClr>
                <a:srgbClr val="000066"/>
              </a:buClr>
              <a:buSzPct val="75000"/>
              <a:buFont typeface="Wingdings" pitchFamily="2" charset="2"/>
              <a:buChar char="§"/>
              <a:tabLst/>
              <a:defRPr/>
            </a:pPr>
            <a:r>
              <a:rPr kumimoji="0" lang="en-US" sz="1600" b="0" i="0" u="none" strike="noStrike" kern="0" cap="none" spc="0" normalizeH="0" baseline="0" noProof="0" dirty="0">
                <a:ln>
                  <a:noFill/>
                </a:ln>
                <a:solidFill>
                  <a:srgbClr val="151515"/>
                </a:solidFill>
                <a:effectLst/>
                <a:uLnTx/>
                <a:uFillTx/>
                <a:latin typeface="Tahoma"/>
                <a:ea typeface="+mn-ea"/>
                <a:cs typeface="+mn-cs"/>
              </a:rPr>
              <a:t>Zero</a:t>
            </a:r>
          </a:p>
        </p:txBody>
      </p:sp>
      <p:cxnSp>
        <p:nvCxnSpPr>
          <p:cNvPr id="9" name="Straight Connector 8"/>
          <p:cNvCxnSpPr>
            <a:cxnSpLocks/>
          </p:cNvCxnSpPr>
          <p:nvPr/>
        </p:nvCxnSpPr>
        <p:spPr bwMode="auto">
          <a:xfrm>
            <a:off x="3733800" y="3936446"/>
            <a:ext cx="0" cy="158458"/>
          </a:xfrm>
          <a:prstGeom prst="line">
            <a:avLst/>
          </a:prstGeom>
          <a:noFill/>
          <a:ln w="12700" cap="flat" cmpd="sng" algn="ctr">
            <a:solidFill>
              <a:srgbClr val="336699"/>
            </a:solidFill>
            <a:prstDash val="solid"/>
            <a:headEnd type="none" w="med" len="med"/>
            <a:tailEnd type="none" w="med" len="med"/>
          </a:ln>
          <a:effectLst/>
        </p:spPr>
      </p:cxnSp>
      <p:sp>
        <p:nvSpPr>
          <p:cNvPr id="10" name="Oval 9"/>
          <p:cNvSpPr/>
          <p:nvPr/>
        </p:nvSpPr>
        <p:spPr bwMode="auto">
          <a:xfrm>
            <a:off x="2530256" y="2647951"/>
            <a:ext cx="181877" cy="164772"/>
          </a:xfrm>
          <a:prstGeom prst="ellipse">
            <a:avLst/>
          </a:prstGeom>
          <a:solidFill>
            <a:srgbClr val="FFFFFF"/>
          </a:solidFill>
          <a:ln w="12700" cap="flat" cmpd="sng" algn="ctr">
            <a:solidFill>
              <a:srgbClr val="336699"/>
            </a:solidFill>
            <a:prstDash val="soli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51515"/>
              </a:solidFill>
              <a:effectLst/>
              <a:uLnTx/>
              <a:uFillTx/>
              <a:latin typeface="Tahoma"/>
              <a:ea typeface="+mn-ea"/>
              <a:cs typeface="+mn-cs"/>
            </a:endParaRPr>
          </a:p>
        </p:txBody>
      </p:sp>
      <p:sp>
        <p:nvSpPr>
          <p:cNvPr id="12" name="TextBox 11"/>
          <p:cNvSpPr txBox="1"/>
          <p:nvPr/>
        </p:nvSpPr>
        <p:spPr bwMode="auto">
          <a:xfrm>
            <a:off x="5018314" y="1642705"/>
            <a:ext cx="3706586" cy="492443"/>
          </a:xfrm>
          <a:prstGeom prst="rect">
            <a:avLst/>
          </a:prstGeom>
          <a:noFill/>
          <a:ln w="19050" cap="flat" cmpd="sng" algn="ctr">
            <a:noFill/>
            <a:prstDash val="solid"/>
            <a:headEnd/>
            <a:tailEnd/>
          </a:ln>
          <a:effectLst/>
        </p:spPr>
        <p:txBody>
          <a:bodyPr wrap="square" lIns="0" tIns="0" rIns="0" bIns="0" rtlCol="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151515"/>
                </a:solidFill>
                <a:effectLst/>
                <a:uLnTx/>
                <a:uFillTx/>
                <a:latin typeface="Segoe UI Semilight" panose="020B0402040204020203" pitchFamily="34" charset="0"/>
                <a:cs typeface="Segoe UI Semilight" panose="020B0402040204020203" pitchFamily="34" charset="0"/>
              </a:rPr>
              <a:t>Maximum</a:t>
            </a:r>
            <a:br>
              <a:rPr lang="en-US" sz="1600" kern="0" dirty="0">
                <a:solidFill>
                  <a:srgbClr val="151515"/>
                </a:solidFill>
                <a:effectLst/>
                <a:latin typeface="Segoe UI Semilight" panose="020B0402040204020203" pitchFamily="34" charset="0"/>
                <a:cs typeface="Segoe UI Semilight" panose="020B0402040204020203" pitchFamily="34" charset="0"/>
              </a:rPr>
            </a:br>
            <a:r>
              <a:rPr lang="en-US" sz="1600" kern="0" dirty="0">
                <a:solidFill>
                  <a:srgbClr val="151515"/>
                </a:solidFill>
                <a:effectLst/>
                <a:latin typeface="Segoe UI Semilight" panose="020B0402040204020203" pitchFamily="34" charset="0"/>
                <a:cs typeface="Segoe UI Semilight" panose="020B0402040204020203" pitchFamily="34" charset="0"/>
              </a:rPr>
              <a:t>called </a:t>
            </a:r>
            <a:r>
              <a:rPr kumimoji="0" lang="en-US" sz="1600" b="0" i="0" u="none" strike="noStrike" kern="0" cap="none" spc="0" normalizeH="0" baseline="0" noProof="0" dirty="0">
                <a:ln>
                  <a:noFill/>
                </a:ln>
                <a:solidFill>
                  <a:srgbClr val="151515"/>
                </a:solidFill>
                <a:effectLst/>
                <a:uLnTx/>
                <a:uFillTx/>
                <a:latin typeface="Segoe UI Semilight" panose="020B0402040204020203" pitchFamily="34" charset="0"/>
                <a:cs typeface="Segoe UI Semilight" panose="020B0402040204020203" pitchFamily="34" charset="0"/>
              </a:rPr>
              <a:t>the </a:t>
            </a:r>
            <a:r>
              <a:rPr kumimoji="0" lang="en-US" sz="1600" b="0" i="0" u="none" strike="noStrike" kern="0" cap="none" spc="0" normalizeH="0" baseline="0" noProof="0" dirty="0">
                <a:ln>
                  <a:noFill/>
                </a:ln>
                <a:solidFill>
                  <a:srgbClr val="FF6600"/>
                </a:solidFill>
                <a:effectLst/>
                <a:uLnTx/>
                <a:uFillTx/>
                <a:latin typeface="Segoe UI Semilight" panose="020B0402040204020203" pitchFamily="34" charset="0"/>
                <a:cs typeface="Segoe UI Semilight" panose="020B0402040204020203" pitchFamily="34" charset="0"/>
              </a:rPr>
              <a:t>upper bound</a:t>
            </a:r>
            <a:endParaRPr kumimoji="0" lang="en-US" sz="1600" b="0" i="0" u="none" strike="noStrike" kern="0" cap="none" spc="0" normalizeH="0" baseline="0" noProof="0" dirty="0">
              <a:ln>
                <a:noFill/>
              </a:ln>
              <a:solidFill>
                <a:srgbClr val="151515"/>
              </a:solidFill>
              <a:effectLst/>
              <a:uLnTx/>
              <a:uFillTx/>
              <a:latin typeface="Segoe UI Semilight" panose="020B0402040204020203" pitchFamily="34" charset="0"/>
              <a:cs typeface="Segoe UI Semilight" panose="020B0402040204020203" pitchFamily="34" charset="0"/>
            </a:endParaRPr>
          </a:p>
        </p:txBody>
      </p:sp>
      <p:sp>
        <p:nvSpPr>
          <p:cNvPr id="23" name="Text Placeholder 2"/>
          <p:cNvSpPr txBox="1">
            <a:spLocks/>
          </p:cNvSpPr>
          <p:nvPr/>
        </p:nvSpPr>
        <p:spPr>
          <a:xfrm>
            <a:off x="5537352" y="2235429"/>
            <a:ext cx="2668510" cy="645025"/>
          </a:xfrm>
          <a:prstGeom prst="rect">
            <a:avLst/>
          </a:prstGeom>
          <a:solidFill>
            <a:schemeClr val="accent6">
              <a:lumMod val="20000"/>
              <a:lumOff val="80000"/>
            </a:schemeClr>
          </a:solidFill>
          <a:ln w="19050" cap="flat" cmpd="sng" algn="ctr">
            <a:solidFill>
              <a:srgbClr val="FF6600"/>
            </a:solidFill>
            <a:prstDash val="solid"/>
          </a:ln>
          <a:effectLst/>
        </p:spPr>
        <p:txBody>
          <a:bodyPr/>
          <a:lstStyle>
            <a:lvl1pPr marL="342900" indent="-342900" algn="l" rtl="0" eaLnBrk="1" fontAlgn="base" hangingPunct="1">
              <a:spcBef>
                <a:spcPct val="20000"/>
              </a:spcBef>
              <a:spcAft>
                <a:spcPct val="0"/>
              </a:spcAft>
              <a:buClr>
                <a:srgbClr val="000066"/>
              </a:buClr>
              <a:buSzPct val="75000"/>
              <a:buFont typeface="Wingdings" pitchFamily="2" charset="2"/>
              <a:buChar char="§"/>
              <a:defRPr sz="3200">
                <a:solidFill>
                  <a:schemeClr val="dk1"/>
                </a:solidFill>
                <a:latin typeface="+mn-lt"/>
                <a:ea typeface="+mn-ea"/>
                <a:cs typeface="+mn-cs"/>
              </a:defRPr>
            </a:lvl1pPr>
            <a:lvl2pPr marL="742950" indent="-285750" algn="l" rtl="0" eaLnBrk="1" fontAlgn="base" hangingPunct="1">
              <a:spcBef>
                <a:spcPct val="20000"/>
              </a:spcBef>
              <a:spcAft>
                <a:spcPct val="0"/>
              </a:spcAft>
              <a:buClr>
                <a:schemeClr val="tx2"/>
              </a:buClr>
              <a:buFont typeface="Verdana" pitchFamily="34" charset="0"/>
              <a:buChar char="-"/>
              <a:defRPr sz="2800">
                <a:solidFill>
                  <a:schemeClr val="dk1"/>
                </a:solidFill>
                <a:latin typeface="+mn-lt"/>
                <a:ea typeface="+mn-ea"/>
                <a:cs typeface="+mn-cs"/>
              </a:defRPr>
            </a:lvl2pPr>
            <a:lvl3pPr marL="1143000" indent="-228600" algn="l" rtl="0" eaLnBrk="1" fontAlgn="base" hangingPunct="1">
              <a:spcBef>
                <a:spcPct val="20000"/>
              </a:spcBef>
              <a:spcAft>
                <a:spcPct val="0"/>
              </a:spcAft>
              <a:buClr>
                <a:schemeClr val="tx2"/>
              </a:buClr>
              <a:buSzPct val="50000"/>
              <a:buFont typeface="Wingdings" pitchFamily="2" charset="2"/>
              <a:buChar char="§"/>
              <a:defRPr sz="2800">
                <a:solidFill>
                  <a:schemeClr val="dk1"/>
                </a:solidFill>
                <a:latin typeface="+mn-lt"/>
                <a:ea typeface="+mn-ea"/>
                <a:cs typeface="+mn-cs"/>
              </a:defRPr>
            </a:lvl3pPr>
            <a:lvl4pPr marL="1600200" indent="-228600" algn="l" rtl="0" eaLnBrk="1" fontAlgn="base" hangingPunct="1">
              <a:spcBef>
                <a:spcPct val="20000"/>
              </a:spcBef>
              <a:spcAft>
                <a:spcPct val="0"/>
              </a:spcAft>
              <a:buClr>
                <a:schemeClr val="hlink"/>
              </a:buClr>
              <a:defRPr sz="2400">
                <a:solidFill>
                  <a:schemeClr val="dk1"/>
                </a:solidFill>
                <a:latin typeface="+mn-lt"/>
                <a:ea typeface="+mn-ea"/>
                <a:cs typeface="+mn-cs"/>
              </a:defRPr>
            </a:lvl4pPr>
            <a:lvl5pPr marL="2057400" indent="-228600" algn="l" rtl="0" eaLnBrk="1" fontAlgn="base" hangingPunct="1">
              <a:spcBef>
                <a:spcPct val="20000"/>
              </a:spcBef>
              <a:spcAft>
                <a:spcPct val="0"/>
              </a:spcAft>
              <a:buClr>
                <a:schemeClr val="tx1"/>
              </a:buClr>
              <a:buSzPct val="85000"/>
              <a:defRPr sz="2400">
                <a:solidFill>
                  <a:schemeClr val="dk1"/>
                </a:solidFill>
                <a:latin typeface="+mn-lt"/>
                <a:ea typeface="+mn-ea"/>
                <a:cs typeface="+mn-cs"/>
              </a:defRPr>
            </a:lvl5pPr>
            <a:lvl6pPr marL="2514600" indent="-228600" algn="l" rtl="0" eaLnBrk="1" fontAlgn="base" hangingPunct="1">
              <a:spcBef>
                <a:spcPct val="20000"/>
              </a:spcBef>
              <a:spcAft>
                <a:spcPct val="0"/>
              </a:spcAft>
              <a:buClr>
                <a:schemeClr val="tx1"/>
              </a:buClr>
              <a:buSzPct val="85000"/>
              <a:defRPr sz="2400">
                <a:solidFill>
                  <a:schemeClr val="dk1"/>
                </a:solidFill>
                <a:latin typeface="+mn-lt"/>
                <a:ea typeface="+mn-ea"/>
                <a:cs typeface="+mn-cs"/>
              </a:defRPr>
            </a:lvl6pPr>
            <a:lvl7pPr marL="2971800" indent="-228600" algn="l" rtl="0" eaLnBrk="1" fontAlgn="base" hangingPunct="1">
              <a:spcBef>
                <a:spcPct val="20000"/>
              </a:spcBef>
              <a:spcAft>
                <a:spcPct val="0"/>
              </a:spcAft>
              <a:buClr>
                <a:schemeClr val="tx1"/>
              </a:buClr>
              <a:buSzPct val="85000"/>
              <a:defRPr sz="2400">
                <a:solidFill>
                  <a:schemeClr val="dk1"/>
                </a:solidFill>
                <a:latin typeface="+mn-lt"/>
                <a:ea typeface="+mn-ea"/>
                <a:cs typeface="+mn-cs"/>
              </a:defRPr>
            </a:lvl7pPr>
            <a:lvl8pPr marL="3429000" indent="-228600" algn="l" rtl="0" eaLnBrk="1" fontAlgn="base" hangingPunct="1">
              <a:spcBef>
                <a:spcPct val="20000"/>
              </a:spcBef>
              <a:spcAft>
                <a:spcPct val="0"/>
              </a:spcAft>
              <a:buClr>
                <a:schemeClr val="tx1"/>
              </a:buClr>
              <a:buSzPct val="85000"/>
              <a:defRPr sz="2400">
                <a:solidFill>
                  <a:schemeClr val="dk1"/>
                </a:solidFill>
                <a:latin typeface="+mn-lt"/>
                <a:ea typeface="+mn-ea"/>
                <a:cs typeface="+mn-cs"/>
              </a:defRPr>
            </a:lvl8pPr>
            <a:lvl9pPr marL="3886200" indent="-228600" algn="l" rtl="0" eaLnBrk="1" fontAlgn="base" hangingPunct="1">
              <a:spcBef>
                <a:spcPct val="20000"/>
              </a:spcBef>
              <a:spcAft>
                <a:spcPct val="0"/>
              </a:spcAft>
              <a:buClr>
                <a:schemeClr val="tx1"/>
              </a:buClr>
              <a:buSzPct val="85000"/>
              <a:defRPr sz="2400">
                <a:solidFill>
                  <a:schemeClr val="dk1"/>
                </a:solidFill>
                <a:latin typeface="+mn-lt"/>
                <a:ea typeface="+mn-ea"/>
                <a:cs typeface="+mn-cs"/>
              </a:defRPr>
            </a:lvl9pPr>
          </a:lstStyle>
          <a:p>
            <a:pPr marL="342900" marR="0" lvl="0" indent="-342900" algn="l" defTabSz="914400" rtl="0" eaLnBrk="1" fontAlgn="base" latinLnBrk="0" hangingPunct="1">
              <a:lnSpc>
                <a:spcPct val="100000"/>
              </a:lnSpc>
              <a:spcBef>
                <a:spcPct val="20000"/>
              </a:spcBef>
              <a:spcAft>
                <a:spcPct val="0"/>
              </a:spcAft>
              <a:buClr>
                <a:srgbClr val="000066"/>
              </a:buClr>
              <a:buSzPct val="75000"/>
              <a:buFont typeface="Wingdings" pitchFamily="2" charset="2"/>
              <a:buChar char="§"/>
              <a:tabLst/>
              <a:defRPr/>
            </a:pPr>
            <a:r>
              <a:rPr kumimoji="0" lang="en-US" sz="1600" b="0" i="0" u="none" strike="noStrike" kern="0" cap="none" spc="0" normalizeH="0" baseline="0" noProof="0" dirty="0">
                <a:ln>
                  <a:noFill/>
                </a:ln>
                <a:solidFill>
                  <a:srgbClr val="151515"/>
                </a:solidFill>
                <a:effectLst/>
                <a:uLnTx/>
                <a:uFillTx/>
                <a:latin typeface="Tahoma"/>
                <a:ea typeface="+mn-ea"/>
                <a:cs typeface="+mn-cs"/>
              </a:rPr>
              <a:t>One</a:t>
            </a:r>
          </a:p>
          <a:p>
            <a:pPr marL="342900" marR="0" lvl="0" indent="-342900" algn="l" defTabSz="914400" rtl="0" eaLnBrk="1" fontAlgn="base" latinLnBrk="0" hangingPunct="1">
              <a:lnSpc>
                <a:spcPct val="100000"/>
              </a:lnSpc>
              <a:spcBef>
                <a:spcPct val="20000"/>
              </a:spcBef>
              <a:spcAft>
                <a:spcPct val="0"/>
              </a:spcAft>
              <a:buClr>
                <a:srgbClr val="000066"/>
              </a:buClr>
              <a:buSzPct val="75000"/>
              <a:buFont typeface="Wingdings" pitchFamily="2" charset="2"/>
              <a:buChar char="§"/>
              <a:tabLst/>
              <a:defRPr/>
            </a:pPr>
            <a:r>
              <a:rPr kumimoji="0" lang="en-US" sz="1600" b="0" i="0" u="none" strike="noStrike" kern="0" cap="none" spc="0" normalizeH="0" baseline="0" noProof="0" dirty="0">
                <a:ln>
                  <a:noFill/>
                </a:ln>
                <a:solidFill>
                  <a:srgbClr val="151515"/>
                </a:solidFill>
                <a:effectLst/>
                <a:uLnTx/>
                <a:uFillTx/>
                <a:latin typeface="Tahoma"/>
                <a:ea typeface="+mn-ea"/>
                <a:cs typeface="+mn-cs"/>
              </a:rPr>
              <a:t>Many</a:t>
            </a:r>
          </a:p>
        </p:txBody>
      </p:sp>
      <p:grpSp>
        <p:nvGrpSpPr>
          <p:cNvPr id="11" name="Group 10">
            <a:extLst>
              <a:ext uri="{FF2B5EF4-FFF2-40B4-BE49-F238E27FC236}">
                <a16:creationId xmlns:a16="http://schemas.microsoft.com/office/drawing/2014/main" id="{B438C6CB-3C6C-4AC1-BC8E-4155A8394761}"/>
              </a:ext>
            </a:extLst>
          </p:cNvPr>
          <p:cNvGrpSpPr/>
          <p:nvPr/>
        </p:nvGrpSpPr>
        <p:grpSpPr>
          <a:xfrm>
            <a:off x="7239000" y="2654301"/>
            <a:ext cx="457200" cy="169004"/>
            <a:chOff x="2853566" y="4151850"/>
            <a:chExt cx="457200" cy="169004"/>
          </a:xfrm>
        </p:grpSpPr>
        <p:cxnSp>
          <p:nvCxnSpPr>
            <p:cNvPr id="29" name="Straight Connector 28"/>
            <p:cNvCxnSpPr/>
            <p:nvPr/>
          </p:nvCxnSpPr>
          <p:spPr bwMode="auto">
            <a:xfrm>
              <a:off x="2853566" y="4234396"/>
              <a:ext cx="457200" cy="0"/>
            </a:xfrm>
            <a:prstGeom prst="line">
              <a:avLst/>
            </a:prstGeom>
            <a:noFill/>
            <a:ln w="12700" cap="flat" cmpd="sng" algn="ctr">
              <a:solidFill>
                <a:srgbClr val="336699"/>
              </a:solidFill>
              <a:prstDash val="solid"/>
              <a:headEnd type="none" w="med" len="med"/>
              <a:tailEnd type="none" w="med" len="med"/>
            </a:ln>
            <a:effectLst/>
          </p:spPr>
        </p:cxnSp>
        <p:cxnSp>
          <p:nvCxnSpPr>
            <p:cNvPr id="30" name="Straight Connector 29"/>
            <p:cNvCxnSpPr/>
            <p:nvPr/>
          </p:nvCxnSpPr>
          <p:spPr bwMode="auto">
            <a:xfrm>
              <a:off x="3134920" y="4231962"/>
              <a:ext cx="152400" cy="88892"/>
            </a:xfrm>
            <a:prstGeom prst="line">
              <a:avLst/>
            </a:prstGeom>
            <a:noFill/>
            <a:ln w="12700" cap="flat" cmpd="sng" algn="ctr">
              <a:solidFill>
                <a:srgbClr val="336699"/>
              </a:solidFill>
              <a:prstDash val="solid"/>
              <a:headEnd type="none" w="med" len="med"/>
              <a:tailEnd type="none" w="med" len="med"/>
            </a:ln>
            <a:effectLst/>
          </p:spPr>
        </p:cxnSp>
        <p:cxnSp>
          <p:nvCxnSpPr>
            <p:cNvPr id="31" name="Straight Connector 30"/>
            <p:cNvCxnSpPr/>
            <p:nvPr/>
          </p:nvCxnSpPr>
          <p:spPr bwMode="auto">
            <a:xfrm flipV="1">
              <a:off x="3144298" y="4151850"/>
              <a:ext cx="152400" cy="76200"/>
            </a:xfrm>
            <a:prstGeom prst="line">
              <a:avLst/>
            </a:prstGeom>
            <a:noFill/>
            <a:ln w="12700" cap="flat" cmpd="sng" algn="ctr">
              <a:solidFill>
                <a:srgbClr val="336699"/>
              </a:solidFill>
              <a:prstDash val="solid"/>
              <a:headEnd type="none" w="med" len="med"/>
              <a:tailEnd type="none" w="med" len="med"/>
            </a:ln>
            <a:effectLst/>
          </p:spPr>
        </p:cxnSp>
      </p:grpSp>
      <p:cxnSp>
        <p:nvCxnSpPr>
          <p:cNvPr id="32" name="Straight Connector 31"/>
          <p:cNvCxnSpPr/>
          <p:nvPr/>
        </p:nvCxnSpPr>
        <p:spPr bwMode="auto">
          <a:xfrm>
            <a:off x="7239000" y="2472135"/>
            <a:ext cx="457200" cy="0"/>
          </a:xfrm>
          <a:prstGeom prst="line">
            <a:avLst/>
          </a:prstGeom>
          <a:noFill/>
          <a:ln w="12700" cap="flat" cmpd="sng" algn="ctr">
            <a:solidFill>
              <a:srgbClr val="336699"/>
            </a:solidFill>
            <a:prstDash val="solid"/>
            <a:headEnd type="none" w="med" len="med"/>
            <a:tailEnd type="none" w="med" len="med"/>
          </a:ln>
          <a:effectLst/>
        </p:spPr>
      </p:cxnSp>
      <p:sp>
        <p:nvSpPr>
          <p:cNvPr id="34" name="TextBox 33"/>
          <p:cNvSpPr txBox="1"/>
          <p:nvPr/>
        </p:nvSpPr>
        <p:spPr bwMode="auto">
          <a:xfrm>
            <a:off x="533400" y="1679254"/>
            <a:ext cx="3706586" cy="430887"/>
          </a:xfrm>
          <a:prstGeom prst="rect">
            <a:avLst/>
          </a:prstGeom>
          <a:noFill/>
          <a:ln w="19050" cap="flat" cmpd="sng" algn="ctr">
            <a:noFill/>
            <a:prstDash val="solid"/>
            <a:headEnd/>
            <a:tailEnd/>
          </a:ln>
          <a:effectLst/>
        </p:spPr>
        <p:txBody>
          <a:bodyPr wrap="square" lIns="0" tIns="0" rIns="0" bIns="0" rtlCol="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400" b="0" i="0" u="none" strike="noStrike" kern="0" cap="none" spc="0" normalizeH="0" baseline="0" noProof="0" dirty="0">
                <a:ln>
                  <a:noFill/>
                </a:ln>
                <a:solidFill>
                  <a:srgbClr val="151515"/>
                </a:solidFill>
                <a:effectLst/>
                <a:uLnTx/>
                <a:uFillTx/>
                <a:latin typeface="Segoe UI Semilight" panose="020B0402040204020203" pitchFamily="34" charset="0"/>
                <a:cs typeface="Segoe UI Semilight" panose="020B0402040204020203" pitchFamily="34" charset="0"/>
              </a:rPr>
              <a:t>Minimum:</a:t>
            </a:r>
            <a:br>
              <a:rPr lang="en-US" sz="1400" kern="0" dirty="0">
                <a:solidFill>
                  <a:srgbClr val="151515"/>
                </a:solidFill>
                <a:effectLst/>
                <a:latin typeface="Segoe UI Semilight" panose="020B0402040204020203" pitchFamily="34" charset="0"/>
                <a:cs typeface="Segoe UI Semilight" panose="020B0402040204020203" pitchFamily="34" charset="0"/>
              </a:rPr>
            </a:br>
            <a:r>
              <a:rPr kumimoji="0" lang="en-US" sz="1400" b="0" i="0" u="none" strike="noStrike" kern="0" cap="none" spc="0" normalizeH="0" baseline="0" noProof="0" dirty="0">
                <a:ln>
                  <a:noFill/>
                </a:ln>
                <a:solidFill>
                  <a:srgbClr val="151515"/>
                </a:solidFill>
                <a:effectLst/>
                <a:uLnTx/>
                <a:uFillTx/>
                <a:latin typeface="Segoe UI Semilight" panose="020B0402040204020203" pitchFamily="34" charset="0"/>
                <a:cs typeface="Segoe UI Semilight" panose="020B0402040204020203" pitchFamily="34" charset="0"/>
              </a:rPr>
              <a:t>called the </a:t>
            </a:r>
            <a:r>
              <a:rPr kumimoji="0" lang="en-US" sz="1400" b="0" i="0" u="none" strike="noStrike" kern="0" cap="none" spc="0" normalizeH="0" baseline="0" noProof="0" dirty="0">
                <a:ln>
                  <a:noFill/>
                </a:ln>
                <a:solidFill>
                  <a:srgbClr val="FF6600"/>
                </a:solidFill>
                <a:effectLst/>
                <a:uLnTx/>
                <a:uFillTx/>
                <a:latin typeface="Segoe UI Semilight" panose="020B0402040204020203" pitchFamily="34" charset="0"/>
                <a:cs typeface="Segoe UI Semilight" panose="020B0402040204020203" pitchFamily="34" charset="0"/>
              </a:rPr>
              <a:t>lower bound</a:t>
            </a:r>
          </a:p>
        </p:txBody>
      </p:sp>
      <p:cxnSp>
        <p:nvCxnSpPr>
          <p:cNvPr id="16" name="Straight Connector 15">
            <a:extLst>
              <a:ext uri="{FF2B5EF4-FFF2-40B4-BE49-F238E27FC236}">
                <a16:creationId xmlns:a16="http://schemas.microsoft.com/office/drawing/2014/main" id="{BD5A8E36-6C6C-4CF0-9E66-DCFF355254D8}"/>
              </a:ext>
            </a:extLst>
          </p:cNvPr>
          <p:cNvCxnSpPr>
            <a:cxnSpLocks/>
          </p:cNvCxnSpPr>
          <p:nvPr/>
        </p:nvCxnSpPr>
        <p:spPr bwMode="auto">
          <a:xfrm>
            <a:off x="7529732" y="2398166"/>
            <a:ext cx="0" cy="154044"/>
          </a:xfrm>
          <a:prstGeom prst="line">
            <a:avLst/>
          </a:prstGeom>
          <a:noFill/>
          <a:ln w="12700" cap="flat" cmpd="sng" algn="ctr">
            <a:solidFill>
              <a:srgbClr val="336699"/>
            </a:solidFill>
            <a:prstDash val="solid"/>
            <a:headEnd type="none" w="med" len="med"/>
            <a:tailEnd type="none" w="med" len="med"/>
          </a:ln>
          <a:effectLst/>
        </p:spPr>
      </p:cxnSp>
      <p:graphicFrame>
        <p:nvGraphicFramePr>
          <p:cNvPr id="4" name="Table 5">
            <a:extLst>
              <a:ext uri="{FF2B5EF4-FFF2-40B4-BE49-F238E27FC236}">
                <a16:creationId xmlns:a16="http://schemas.microsoft.com/office/drawing/2014/main" id="{79717424-06E8-4FB4-9773-EA391C62A265}"/>
              </a:ext>
            </a:extLst>
          </p:cNvPr>
          <p:cNvGraphicFramePr>
            <a:graphicFrameLocks noGrp="1"/>
          </p:cNvGraphicFramePr>
          <p:nvPr>
            <p:extLst>
              <p:ext uri="{D42A27DB-BD31-4B8C-83A1-F6EECF244321}">
                <p14:modId xmlns:p14="http://schemas.microsoft.com/office/powerpoint/2010/main" val="3445124104"/>
              </p:ext>
            </p:extLst>
          </p:nvPr>
        </p:nvGraphicFramePr>
        <p:xfrm>
          <a:off x="2819400" y="3790950"/>
          <a:ext cx="3657600" cy="1188720"/>
        </p:xfrm>
        <a:graphic>
          <a:graphicData uri="http://schemas.openxmlformats.org/drawingml/2006/table">
            <a:tbl>
              <a:tblPr firstRow="1" bandRow="1">
                <a:tableStyleId>{2D5ABB26-0587-4C30-8999-92F81FD0307C}</a:tableStyleId>
              </a:tblPr>
              <a:tblGrid>
                <a:gridCol w="1828800">
                  <a:extLst>
                    <a:ext uri="{9D8B030D-6E8A-4147-A177-3AD203B41FA5}">
                      <a16:colId xmlns:a16="http://schemas.microsoft.com/office/drawing/2014/main" val="860459"/>
                    </a:ext>
                  </a:extLst>
                </a:gridCol>
                <a:gridCol w="1828800">
                  <a:extLst>
                    <a:ext uri="{9D8B030D-6E8A-4147-A177-3AD203B41FA5}">
                      <a16:colId xmlns:a16="http://schemas.microsoft.com/office/drawing/2014/main" val="3489013820"/>
                    </a:ext>
                  </a:extLst>
                </a:gridCol>
              </a:tblGrid>
              <a:tr h="453457">
                <a:tc>
                  <a:txBody>
                    <a:bodyPr/>
                    <a:lstStyle/>
                    <a:p>
                      <a:endParaRPr lang="en-US" sz="1100" dirty="0">
                        <a:solidFill>
                          <a:srgbClr val="FF6600"/>
                        </a:solidFill>
                      </a:endParaRPr>
                    </a:p>
                    <a:p>
                      <a:endParaRPr lang="en-US" sz="1100" dirty="0">
                        <a:solidFill>
                          <a:srgbClr val="FF6600"/>
                        </a:solidFill>
                      </a:endParaRPr>
                    </a:p>
                    <a:p>
                      <a:r>
                        <a:rPr lang="en-US" sz="1100" dirty="0">
                          <a:solidFill>
                            <a:srgbClr val="FF6600"/>
                          </a:solidFill>
                        </a:rPr>
                        <a:t>Read: “one and only 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100" dirty="0">
                        <a:solidFill>
                          <a:srgbClr val="FF6600"/>
                        </a:solidFill>
                      </a:endParaRPr>
                    </a:p>
                    <a:p>
                      <a:r>
                        <a:rPr lang="en-US" sz="1100" dirty="0">
                          <a:solidFill>
                            <a:srgbClr val="FF6600"/>
                          </a:solidFill>
                        </a:rPr>
                        <a:t>Read: “at least one and possibly many”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75485278"/>
                  </a:ext>
                </a:extLst>
              </a:tr>
              <a:tr h="280546">
                <a:tc>
                  <a:txBody>
                    <a:bodyPr/>
                    <a:lstStyle/>
                    <a:p>
                      <a:endParaRPr lang="en-US" sz="1100" dirty="0">
                        <a:solidFill>
                          <a:srgbClr val="FF6600"/>
                        </a:solidFill>
                      </a:endParaRPr>
                    </a:p>
                    <a:p>
                      <a:endParaRPr lang="en-US" sz="1100" dirty="0">
                        <a:solidFill>
                          <a:srgbClr val="FF6600"/>
                        </a:solidFill>
                      </a:endParaRPr>
                    </a:p>
                    <a:p>
                      <a:r>
                        <a:rPr lang="en-US" sz="1100" dirty="0">
                          <a:solidFill>
                            <a:srgbClr val="FF6600"/>
                          </a:solidFill>
                        </a:rPr>
                        <a:t>Read: “zero or 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100" dirty="0">
                        <a:solidFill>
                          <a:srgbClr val="FF6600"/>
                        </a:solidFill>
                      </a:endParaRPr>
                    </a:p>
                    <a:p>
                      <a:endParaRPr lang="en-US" sz="1100" dirty="0">
                        <a:solidFill>
                          <a:srgbClr val="FF6600"/>
                        </a:solidFill>
                      </a:endParaRPr>
                    </a:p>
                    <a:p>
                      <a:r>
                        <a:rPr lang="en-US" sz="1100" dirty="0">
                          <a:solidFill>
                            <a:srgbClr val="FF6600"/>
                          </a:solidFill>
                        </a:rPr>
                        <a:t>Read: “either zero or many”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85628350"/>
                  </a:ext>
                </a:extLst>
              </a:tr>
            </a:tbl>
          </a:graphicData>
        </a:graphic>
      </p:graphicFrame>
      <p:cxnSp>
        <p:nvCxnSpPr>
          <p:cNvPr id="20" name="Straight Connector 19">
            <a:extLst>
              <a:ext uri="{FF2B5EF4-FFF2-40B4-BE49-F238E27FC236}">
                <a16:creationId xmlns:a16="http://schemas.microsoft.com/office/drawing/2014/main" id="{F266B6AD-02EF-4E28-8E99-C6EDDEB6B801}"/>
              </a:ext>
            </a:extLst>
          </p:cNvPr>
          <p:cNvCxnSpPr>
            <a:cxnSpLocks/>
          </p:cNvCxnSpPr>
          <p:nvPr/>
        </p:nvCxnSpPr>
        <p:spPr bwMode="auto">
          <a:xfrm>
            <a:off x="5636846" y="3861092"/>
            <a:ext cx="0" cy="158458"/>
          </a:xfrm>
          <a:prstGeom prst="line">
            <a:avLst/>
          </a:prstGeom>
          <a:noFill/>
          <a:ln w="12700" cap="flat" cmpd="sng" algn="ctr">
            <a:solidFill>
              <a:srgbClr val="336699"/>
            </a:solidFill>
            <a:prstDash val="solid"/>
            <a:headEnd type="none" w="med" len="med"/>
            <a:tailEnd type="none" w="med" len="med"/>
          </a:ln>
          <a:effectLst/>
        </p:spPr>
      </p:cxnSp>
      <p:cxnSp>
        <p:nvCxnSpPr>
          <p:cNvPr id="21" name="Straight Connector 20">
            <a:extLst>
              <a:ext uri="{FF2B5EF4-FFF2-40B4-BE49-F238E27FC236}">
                <a16:creationId xmlns:a16="http://schemas.microsoft.com/office/drawing/2014/main" id="{83D9AC15-0F14-4416-B77D-97B331850D22}"/>
              </a:ext>
            </a:extLst>
          </p:cNvPr>
          <p:cNvCxnSpPr/>
          <p:nvPr/>
        </p:nvCxnSpPr>
        <p:spPr bwMode="auto">
          <a:xfrm>
            <a:off x="3505200" y="4015675"/>
            <a:ext cx="457200" cy="0"/>
          </a:xfrm>
          <a:prstGeom prst="line">
            <a:avLst/>
          </a:prstGeom>
          <a:noFill/>
          <a:ln w="12700" cap="flat" cmpd="sng" algn="ctr">
            <a:solidFill>
              <a:srgbClr val="336699"/>
            </a:solidFill>
            <a:prstDash val="solid"/>
            <a:headEnd type="none" w="med" len="med"/>
            <a:tailEnd type="none" w="med" len="med"/>
          </a:ln>
          <a:effectLst/>
        </p:spPr>
      </p:cxnSp>
      <p:cxnSp>
        <p:nvCxnSpPr>
          <p:cNvPr id="22" name="Straight Connector 21">
            <a:extLst>
              <a:ext uri="{FF2B5EF4-FFF2-40B4-BE49-F238E27FC236}">
                <a16:creationId xmlns:a16="http://schemas.microsoft.com/office/drawing/2014/main" id="{C534F8A5-6BD1-43D5-B2BF-FDDA69BB9C90}"/>
              </a:ext>
            </a:extLst>
          </p:cNvPr>
          <p:cNvCxnSpPr>
            <a:cxnSpLocks/>
          </p:cNvCxnSpPr>
          <p:nvPr/>
        </p:nvCxnSpPr>
        <p:spPr bwMode="auto">
          <a:xfrm>
            <a:off x="3795932" y="3941706"/>
            <a:ext cx="0" cy="154044"/>
          </a:xfrm>
          <a:prstGeom prst="line">
            <a:avLst/>
          </a:prstGeom>
          <a:noFill/>
          <a:ln w="12700" cap="flat" cmpd="sng" algn="ctr">
            <a:solidFill>
              <a:srgbClr val="336699"/>
            </a:solidFill>
            <a:prstDash val="solid"/>
            <a:headEnd type="none" w="med" len="med"/>
            <a:tailEnd type="none" w="med" len="med"/>
          </a:ln>
          <a:effectLst/>
        </p:spPr>
      </p:cxnSp>
      <p:grpSp>
        <p:nvGrpSpPr>
          <p:cNvPr id="24" name="Group 23">
            <a:extLst>
              <a:ext uri="{FF2B5EF4-FFF2-40B4-BE49-F238E27FC236}">
                <a16:creationId xmlns:a16="http://schemas.microsoft.com/office/drawing/2014/main" id="{B4CFAF00-B4A0-4B9A-A81E-FAF88149E6E7}"/>
              </a:ext>
            </a:extLst>
          </p:cNvPr>
          <p:cNvGrpSpPr/>
          <p:nvPr/>
        </p:nvGrpSpPr>
        <p:grpSpPr>
          <a:xfrm>
            <a:off x="5406292" y="3844581"/>
            <a:ext cx="457200" cy="169004"/>
            <a:chOff x="2853566" y="4151850"/>
            <a:chExt cx="457200" cy="169004"/>
          </a:xfrm>
        </p:grpSpPr>
        <p:cxnSp>
          <p:nvCxnSpPr>
            <p:cNvPr id="25" name="Straight Connector 24">
              <a:extLst>
                <a:ext uri="{FF2B5EF4-FFF2-40B4-BE49-F238E27FC236}">
                  <a16:creationId xmlns:a16="http://schemas.microsoft.com/office/drawing/2014/main" id="{C8CD7D27-7094-4FAB-BD94-B506A7DB3022}"/>
                </a:ext>
              </a:extLst>
            </p:cNvPr>
            <p:cNvCxnSpPr/>
            <p:nvPr/>
          </p:nvCxnSpPr>
          <p:spPr bwMode="auto">
            <a:xfrm>
              <a:off x="2853566" y="4234396"/>
              <a:ext cx="457200" cy="0"/>
            </a:xfrm>
            <a:prstGeom prst="line">
              <a:avLst/>
            </a:prstGeom>
            <a:noFill/>
            <a:ln w="12700" cap="flat" cmpd="sng" algn="ctr">
              <a:solidFill>
                <a:srgbClr val="336699"/>
              </a:solidFill>
              <a:prstDash val="solid"/>
              <a:headEnd type="none" w="med" len="med"/>
              <a:tailEnd type="none" w="med" len="med"/>
            </a:ln>
            <a:effectLst/>
          </p:spPr>
        </p:cxnSp>
        <p:cxnSp>
          <p:nvCxnSpPr>
            <p:cNvPr id="26" name="Straight Connector 25">
              <a:extLst>
                <a:ext uri="{FF2B5EF4-FFF2-40B4-BE49-F238E27FC236}">
                  <a16:creationId xmlns:a16="http://schemas.microsoft.com/office/drawing/2014/main" id="{7D306FAC-8A92-44A0-B134-9D6ABFFAAF06}"/>
                </a:ext>
              </a:extLst>
            </p:cNvPr>
            <p:cNvCxnSpPr/>
            <p:nvPr/>
          </p:nvCxnSpPr>
          <p:spPr bwMode="auto">
            <a:xfrm>
              <a:off x="3134920" y="4231962"/>
              <a:ext cx="152400" cy="88892"/>
            </a:xfrm>
            <a:prstGeom prst="line">
              <a:avLst/>
            </a:prstGeom>
            <a:noFill/>
            <a:ln w="12700" cap="flat" cmpd="sng" algn="ctr">
              <a:solidFill>
                <a:srgbClr val="336699"/>
              </a:solidFill>
              <a:prstDash val="solid"/>
              <a:headEnd type="none" w="med" len="med"/>
              <a:tailEnd type="none" w="med" len="med"/>
            </a:ln>
            <a:effectLst/>
          </p:spPr>
        </p:cxnSp>
        <p:cxnSp>
          <p:nvCxnSpPr>
            <p:cNvPr id="27" name="Straight Connector 26">
              <a:extLst>
                <a:ext uri="{FF2B5EF4-FFF2-40B4-BE49-F238E27FC236}">
                  <a16:creationId xmlns:a16="http://schemas.microsoft.com/office/drawing/2014/main" id="{D26DB7B1-7411-425C-AECD-0B3016559AD1}"/>
                </a:ext>
              </a:extLst>
            </p:cNvPr>
            <p:cNvCxnSpPr/>
            <p:nvPr/>
          </p:nvCxnSpPr>
          <p:spPr bwMode="auto">
            <a:xfrm flipV="1">
              <a:off x="3144298" y="4151850"/>
              <a:ext cx="152400" cy="76200"/>
            </a:xfrm>
            <a:prstGeom prst="line">
              <a:avLst/>
            </a:prstGeom>
            <a:noFill/>
            <a:ln w="12700" cap="flat" cmpd="sng" algn="ctr">
              <a:solidFill>
                <a:srgbClr val="336699"/>
              </a:solidFill>
              <a:prstDash val="solid"/>
              <a:headEnd type="none" w="med" len="med"/>
              <a:tailEnd type="none" w="med" len="med"/>
            </a:ln>
            <a:effectLst/>
          </p:spPr>
        </p:cxnSp>
      </p:grpSp>
      <p:grpSp>
        <p:nvGrpSpPr>
          <p:cNvPr id="28" name="Group 27">
            <a:extLst>
              <a:ext uri="{FF2B5EF4-FFF2-40B4-BE49-F238E27FC236}">
                <a16:creationId xmlns:a16="http://schemas.microsoft.com/office/drawing/2014/main" id="{FD62550A-616F-4BBF-ABFF-ACF1513D30B5}"/>
              </a:ext>
            </a:extLst>
          </p:cNvPr>
          <p:cNvGrpSpPr/>
          <p:nvPr/>
        </p:nvGrpSpPr>
        <p:grpSpPr>
          <a:xfrm>
            <a:off x="5410200" y="4552950"/>
            <a:ext cx="457200" cy="169004"/>
            <a:chOff x="2853566" y="4151850"/>
            <a:chExt cx="457200" cy="169004"/>
          </a:xfrm>
        </p:grpSpPr>
        <p:cxnSp>
          <p:nvCxnSpPr>
            <p:cNvPr id="33" name="Straight Connector 32">
              <a:extLst>
                <a:ext uri="{FF2B5EF4-FFF2-40B4-BE49-F238E27FC236}">
                  <a16:creationId xmlns:a16="http://schemas.microsoft.com/office/drawing/2014/main" id="{33B57DA9-4583-41A5-916A-DEA8B8630F68}"/>
                </a:ext>
              </a:extLst>
            </p:cNvPr>
            <p:cNvCxnSpPr/>
            <p:nvPr/>
          </p:nvCxnSpPr>
          <p:spPr bwMode="auto">
            <a:xfrm>
              <a:off x="2853566" y="4234396"/>
              <a:ext cx="457200" cy="0"/>
            </a:xfrm>
            <a:prstGeom prst="line">
              <a:avLst/>
            </a:prstGeom>
            <a:noFill/>
            <a:ln w="12700" cap="flat" cmpd="sng" algn="ctr">
              <a:solidFill>
                <a:srgbClr val="336699"/>
              </a:solidFill>
              <a:prstDash val="solid"/>
              <a:headEnd type="none" w="med" len="med"/>
              <a:tailEnd type="none" w="med" len="med"/>
            </a:ln>
            <a:effectLst/>
          </p:spPr>
        </p:cxnSp>
        <p:cxnSp>
          <p:nvCxnSpPr>
            <p:cNvPr id="35" name="Straight Connector 34">
              <a:extLst>
                <a:ext uri="{FF2B5EF4-FFF2-40B4-BE49-F238E27FC236}">
                  <a16:creationId xmlns:a16="http://schemas.microsoft.com/office/drawing/2014/main" id="{C04C6D50-63F3-4A2F-824C-76FF0BD2E7F2}"/>
                </a:ext>
              </a:extLst>
            </p:cNvPr>
            <p:cNvCxnSpPr/>
            <p:nvPr/>
          </p:nvCxnSpPr>
          <p:spPr bwMode="auto">
            <a:xfrm>
              <a:off x="3134920" y="4231962"/>
              <a:ext cx="152400" cy="88892"/>
            </a:xfrm>
            <a:prstGeom prst="line">
              <a:avLst/>
            </a:prstGeom>
            <a:noFill/>
            <a:ln w="12700" cap="flat" cmpd="sng" algn="ctr">
              <a:solidFill>
                <a:srgbClr val="336699"/>
              </a:solidFill>
              <a:prstDash val="solid"/>
              <a:headEnd type="none" w="med" len="med"/>
              <a:tailEnd type="none" w="med" len="med"/>
            </a:ln>
            <a:effectLst/>
          </p:spPr>
        </p:cxnSp>
        <p:cxnSp>
          <p:nvCxnSpPr>
            <p:cNvPr id="36" name="Straight Connector 35">
              <a:extLst>
                <a:ext uri="{FF2B5EF4-FFF2-40B4-BE49-F238E27FC236}">
                  <a16:creationId xmlns:a16="http://schemas.microsoft.com/office/drawing/2014/main" id="{A4130C93-325C-4E4C-8F26-15EA18092671}"/>
                </a:ext>
              </a:extLst>
            </p:cNvPr>
            <p:cNvCxnSpPr/>
            <p:nvPr/>
          </p:nvCxnSpPr>
          <p:spPr bwMode="auto">
            <a:xfrm flipV="1">
              <a:off x="3144298" y="4151850"/>
              <a:ext cx="152400" cy="76200"/>
            </a:xfrm>
            <a:prstGeom prst="line">
              <a:avLst/>
            </a:prstGeom>
            <a:noFill/>
            <a:ln w="12700" cap="flat" cmpd="sng" algn="ctr">
              <a:solidFill>
                <a:srgbClr val="336699"/>
              </a:solidFill>
              <a:prstDash val="solid"/>
              <a:headEnd type="none" w="med" len="med"/>
              <a:tailEnd type="none" w="med" len="med"/>
            </a:ln>
            <a:effectLst/>
          </p:spPr>
        </p:cxnSp>
      </p:grpSp>
      <p:cxnSp>
        <p:nvCxnSpPr>
          <p:cNvPr id="37" name="Straight Connector 36">
            <a:extLst>
              <a:ext uri="{FF2B5EF4-FFF2-40B4-BE49-F238E27FC236}">
                <a16:creationId xmlns:a16="http://schemas.microsoft.com/office/drawing/2014/main" id="{2977C3A7-0B12-43AE-9980-E0CAFDADFDFE}"/>
              </a:ext>
            </a:extLst>
          </p:cNvPr>
          <p:cNvCxnSpPr>
            <a:cxnSpLocks/>
          </p:cNvCxnSpPr>
          <p:nvPr/>
        </p:nvCxnSpPr>
        <p:spPr bwMode="auto">
          <a:xfrm>
            <a:off x="2621194" y="2390628"/>
            <a:ext cx="0" cy="154044"/>
          </a:xfrm>
          <a:prstGeom prst="line">
            <a:avLst/>
          </a:prstGeom>
          <a:noFill/>
          <a:ln w="12700" cap="flat" cmpd="sng" algn="ctr">
            <a:solidFill>
              <a:srgbClr val="336699"/>
            </a:solidFill>
            <a:prstDash val="solid"/>
            <a:headEnd type="none" w="med" len="med"/>
            <a:tailEnd type="none" w="med" len="med"/>
          </a:ln>
          <a:effectLst/>
        </p:spPr>
      </p:cxnSp>
      <p:sp>
        <p:nvSpPr>
          <p:cNvPr id="38" name="Oval 37">
            <a:extLst>
              <a:ext uri="{FF2B5EF4-FFF2-40B4-BE49-F238E27FC236}">
                <a16:creationId xmlns:a16="http://schemas.microsoft.com/office/drawing/2014/main" id="{25B5C98B-E5A4-4D1A-8F9F-FFF83E74AD90}"/>
              </a:ext>
            </a:extLst>
          </p:cNvPr>
          <p:cNvSpPr/>
          <p:nvPr/>
        </p:nvSpPr>
        <p:spPr bwMode="auto">
          <a:xfrm>
            <a:off x="5492094" y="4553325"/>
            <a:ext cx="181877" cy="164772"/>
          </a:xfrm>
          <a:prstGeom prst="ellipse">
            <a:avLst/>
          </a:prstGeom>
          <a:solidFill>
            <a:srgbClr val="FFFFFF"/>
          </a:solidFill>
          <a:ln w="12700" cap="flat" cmpd="sng" algn="ctr">
            <a:solidFill>
              <a:srgbClr val="336699"/>
            </a:solidFill>
            <a:prstDash val="soli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51515"/>
              </a:solidFill>
              <a:effectLst/>
              <a:uLnTx/>
              <a:uFillTx/>
              <a:latin typeface="Tahoma"/>
              <a:ea typeface="+mn-ea"/>
              <a:cs typeface="+mn-cs"/>
            </a:endParaRPr>
          </a:p>
        </p:txBody>
      </p:sp>
      <p:cxnSp>
        <p:nvCxnSpPr>
          <p:cNvPr id="40" name="Straight Connector 39">
            <a:extLst>
              <a:ext uri="{FF2B5EF4-FFF2-40B4-BE49-F238E27FC236}">
                <a16:creationId xmlns:a16="http://schemas.microsoft.com/office/drawing/2014/main" id="{09D8B4C2-739D-4659-B39F-EFA5FE7276FB}"/>
              </a:ext>
            </a:extLst>
          </p:cNvPr>
          <p:cNvCxnSpPr/>
          <p:nvPr/>
        </p:nvCxnSpPr>
        <p:spPr bwMode="auto">
          <a:xfrm>
            <a:off x="3589216" y="4637487"/>
            <a:ext cx="457200" cy="0"/>
          </a:xfrm>
          <a:prstGeom prst="line">
            <a:avLst/>
          </a:prstGeom>
          <a:noFill/>
          <a:ln w="12700" cap="flat" cmpd="sng" algn="ctr">
            <a:solidFill>
              <a:srgbClr val="336699"/>
            </a:solidFill>
            <a:prstDash val="solid"/>
            <a:headEnd type="none" w="med" len="med"/>
            <a:tailEnd type="none" w="med" len="med"/>
          </a:ln>
          <a:effectLst/>
        </p:spPr>
      </p:cxnSp>
      <p:cxnSp>
        <p:nvCxnSpPr>
          <p:cNvPr id="41" name="Straight Connector 40">
            <a:extLst>
              <a:ext uri="{FF2B5EF4-FFF2-40B4-BE49-F238E27FC236}">
                <a16:creationId xmlns:a16="http://schemas.microsoft.com/office/drawing/2014/main" id="{1FE3814D-2EFB-492A-B1E8-406E2D9F6469}"/>
              </a:ext>
            </a:extLst>
          </p:cNvPr>
          <p:cNvCxnSpPr>
            <a:cxnSpLocks/>
          </p:cNvCxnSpPr>
          <p:nvPr/>
        </p:nvCxnSpPr>
        <p:spPr bwMode="auto">
          <a:xfrm>
            <a:off x="3879948" y="4563518"/>
            <a:ext cx="0" cy="154044"/>
          </a:xfrm>
          <a:prstGeom prst="line">
            <a:avLst/>
          </a:prstGeom>
          <a:noFill/>
          <a:ln w="12700" cap="flat" cmpd="sng" algn="ctr">
            <a:solidFill>
              <a:srgbClr val="336699"/>
            </a:solidFill>
            <a:prstDash val="solid"/>
            <a:headEnd type="none" w="med" len="med"/>
            <a:tailEnd type="none" w="med" len="med"/>
          </a:ln>
          <a:effectLst/>
        </p:spPr>
      </p:cxnSp>
      <p:sp>
        <p:nvSpPr>
          <p:cNvPr id="39" name="Oval 38">
            <a:extLst>
              <a:ext uri="{FF2B5EF4-FFF2-40B4-BE49-F238E27FC236}">
                <a16:creationId xmlns:a16="http://schemas.microsoft.com/office/drawing/2014/main" id="{76F3026C-82B4-4BD2-B209-8DE010014D91}"/>
              </a:ext>
            </a:extLst>
          </p:cNvPr>
          <p:cNvSpPr/>
          <p:nvPr/>
        </p:nvSpPr>
        <p:spPr bwMode="auto">
          <a:xfrm>
            <a:off x="3663462" y="4560118"/>
            <a:ext cx="181877" cy="164772"/>
          </a:xfrm>
          <a:prstGeom prst="ellipse">
            <a:avLst/>
          </a:prstGeom>
          <a:solidFill>
            <a:srgbClr val="FFFFFF"/>
          </a:solidFill>
          <a:ln w="12700" cap="flat" cmpd="sng" algn="ctr">
            <a:solidFill>
              <a:srgbClr val="336699"/>
            </a:solidFill>
            <a:prstDash val="soli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51515"/>
              </a:solidFill>
              <a:effectLst/>
              <a:uLnTx/>
              <a:uFillTx/>
              <a:latin typeface="Tahoma"/>
              <a:ea typeface="+mn-ea"/>
              <a:cs typeface="+mn-cs"/>
            </a:endParaRPr>
          </a:p>
        </p:txBody>
      </p:sp>
    </p:spTree>
    <p:extLst>
      <p:ext uri="{BB962C8B-B14F-4D97-AF65-F5344CB8AC3E}">
        <p14:creationId xmlns:p14="http://schemas.microsoft.com/office/powerpoint/2010/main" val="1544189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p:txBody>
          <a:bodyPr/>
          <a:lstStyle/>
          <a:p>
            <a:r>
              <a:rPr lang="en-US" dirty="0"/>
              <a:t>Examples</a:t>
            </a:r>
          </a:p>
        </p:txBody>
      </p:sp>
      <p:sp>
        <p:nvSpPr>
          <p:cNvPr id="3" name="Slide Number Placeholder 2"/>
          <p:cNvSpPr>
            <a:spLocks noGrp="1"/>
          </p:cNvSpPr>
          <p:nvPr>
            <p:ph type="sldNum" sz="quarter" idx="4"/>
          </p:nvPr>
        </p:nvSpPr>
        <p:spPr>
          <a:xfrm>
            <a:off x="0" y="5151719"/>
            <a:ext cx="228601" cy="274637"/>
          </a:xfrm>
        </p:spPr>
        <p:txBody>
          <a:bodyPr/>
          <a:lstStyle/>
          <a:p>
            <a:fld id="{ED4E8DE7-8107-485D-819E-7A652D98D056}" type="slidenum">
              <a:rPr lang="en-US" smtClean="0"/>
              <a:pPr/>
              <a:t>33</a:t>
            </a:fld>
            <a:endParaRPr lang="en-US" dirty="0"/>
          </a:p>
        </p:txBody>
      </p:sp>
      <p:grpSp>
        <p:nvGrpSpPr>
          <p:cNvPr id="34" name="Group 33"/>
          <p:cNvGrpSpPr/>
          <p:nvPr/>
        </p:nvGrpSpPr>
        <p:grpSpPr>
          <a:xfrm>
            <a:off x="304801" y="1650384"/>
            <a:ext cx="8610598" cy="533396"/>
            <a:chOff x="304800" y="3257550"/>
            <a:chExt cx="8610598" cy="685800"/>
          </a:xfrm>
        </p:grpSpPr>
        <p:sp>
          <p:nvSpPr>
            <p:cNvPr id="36" name="Rectangle 4"/>
            <p:cNvSpPr>
              <a:spLocks noChangeArrowheads="1"/>
            </p:cNvSpPr>
            <p:nvPr/>
          </p:nvSpPr>
          <p:spPr bwMode="auto">
            <a:xfrm>
              <a:off x="304800" y="3257550"/>
              <a:ext cx="2285999" cy="685800"/>
            </a:xfrm>
            <a:prstGeom prst="rect">
              <a:avLst/>
            </a:prstGeom>
            <a:gradFill flip="none" rotWithShape="1">
              <a:gsLst>
                <a:gs pos="0">
                  <a:srgbClr val="FF6600">
                    <a:shade val="30000"/>
                    <a:satMod val="115000"/>
                  </a:srgbClr>
                </a:gs>
                <a:gs pos="50000">
                  <a:srgbClr val="FF6600">
                    <a:shade val="67500"/>
                    <a:satMod val="115000"/>
                  </a:srgbClr>
                </a:gs>
                <a:gs pos="100000">
                  <a:srgbClr val="FF6600">
                    <a:shade val="100000"/>
                    <a:satMod val="115000"/>
                  </a:srgbClr>
                </a:gs>
              </a:gsLst>
              <a:lin ang="16200000" scaled="1"/>
              <a:tileRect/>
            </a:gradFill>
            <a:ln>
              <a:headEnd/>
              <a:tailEnd/>
            </a:ln>
          </p:spPr>
          <p:style>
            <a:lnRef idx="1">
              <a:schemeClr val="accent1"/>
            </a:lnRef>
            <a:fillRef idx="3">
              <a:schemeClr val="accent1"/>
            </a:fillRef>
            <a:effectRef idx="2">
              <a:schemeClr val="accent1"/>
            </a:effectRef>
            <a:fontRef idx="minor">
              <a:schemeClr val="lt1"/>
            </a:fontRef>
          </p:style>
          <p:txBody>
            <a:bodyPr wrap="none"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en-US" sz="2800" b="0" i="0" u="none" strike="noStrike" kern="0" cap="all" spc="0" normalizeH="0" baseline="0" noProof="0" dirty="0">
                  <a:ln>
                    <a:noFill/>
                  </a:ln>
                  <a:solidFill>
                    <a:schemeClr val="bg1"/>
                  </a:solidFill>
                  <a:effectLst/>
                  <a:uLnTx/>
                  <a:uFillTx/>
                  <a:latin typeface="Tahoma" pitchFamily="34" charset="0"/>
                </a:rPr>
                <a:t>Customer</a:t>
              </a:r>
            </a:p>
          </p:txBody>
        </p:sp>
        <p:sp>
          <p:nvSpPr>
            <p:cNvPr id="37" name="Rectangle 6"/>
            <p:cNvSpPr>
              <a:spLocks noChangeArrowheads="1"/>
            </p:cNvSpPr>
            <p:nvPr/>
          </p:nvSpPr>
          <p:spPr bwMode="auto">
            <a:xfrm>
              <a:off x="6432547" y="3257550"/>
              <a:ext cx="2482851" cy="685800"/>
            </a:xfrm>
            <a:prstGeom prst="rect">
              <a:avLst/>
            </a:prstGeom>
            <a:gradFill flip="none" rotWithShape="1">
              <a:gsLst>
                <a:gs pos="0">
                  <a:srgbClr val="FF6600">
                    <a:shade val="30000"/>
                    <a:satMod val="115000"/>
                  </a:srgbClr>
                </a:gs>
                <a:gs pos="50000">
                  <a:srgbClr val="FF6600">
                    <a:shade val="67500"/>
                    <a:satMod val="115000"/>
                  </a:srgbClr>
                </a:gs>
                <a:gs pos="100000">
                  <a:srgbClr val="FF6600">
                    <a:shade val="100000"/>
                    <a:satMod val="115000"/>
                  </a:srgbClr>
                </a:gs>
              </a:gsLst>
              <a:lin ang="16200000" scaled="1"/>
              <a:tileRect/>
            </a:gradFill>
            <a:ln>
              <a:headEnd/>
              <a:tailEnd/>
            </a:ln>
          </p:spPr>
          <p:style>
            <a:lnRef idx="1">
              <a:schemeClr val="accent1"/>
            </a:lnRef>
            <a:fillRef idx="3">
              <a:schemeClr val="accent1"/>
            </a:fillRef>
            <a:effectRef idx="2">
              <a:schemeClr val="accent1"/>
            </a:effectRef>
            <a:fontRef idx="minor">
              <a:schemeClr val="lt1"/>
            </a:fontRef>
          </p:style>
          <p:txBody>
            <a:bodyPr wrap="none" anchor="ctr"/>
            <a:lstStyle/>
            <a:p>
              <a:pPr algn="ctr" eaLnBrk="0" fontAlgn="auto" hangingPunct="0">
                <a:spcBef>
                  <a:spcPts val="0"/>
                </a:spcBef>
                <a:spcAft>
                  <a:spcPts val="0"/>
                </a:spcAft>
              </a:pPr>
              <a:r>
                <a:rPr lang="en-US" sz="2800" kern="0" cap="all" dirty="0">
                  <a:solidFill>
                    <a:schemeClr val="bg1"/>
                  </a:solidFill>
                  <a:effectLst/>
                  <a:latin typeface="Tahoma" pitchFamily="34" charset="0"/>
                </a:rPr>
                <a:t>Loan Officer</a:t>
              </a:r>
            </a:p>
          </p:txBody>
        </p:sp>
        <p:sp>
          <p:nvSpPr>
            <p:cNvPr id="38" name="TextBox 37"/>
            <p:cNvSpPr txBox="1"/>
            <p:nvPr/>
          </p:nvSpPr>
          <p:spPr bwMode="auto">
            <a:xfrm>
              <a:off x="4275547" y="3434903"/>
              <a:ext cx="695703" cy="197857"/>
            </a:xfrm>
            <a:prstGeom prst="rect">
              <a:avLst/>
            </a:prstGeom>
            <a:noFill/>
            <a:ln>
              <a:noFill/>
              <a:headEnd/>
              <a:tailEnd/>
            </a:ln>
          </p:spPr>
          <p:style>
            <a:lnRef idx="2">
              <a:schemeClr val="dk1"/>
            </a:lnRef>
            <a:fillRef idx="1">
              <a:schemeClr val="lt1"/>
            </a:fillRef>
            <a:effectRef idx="0">
              <a:schemeClr val="dk1"/>
            </a:effectRef>
            <a:fontRef idx="minor">
              <a:schemeClr val="dk1"/>
            </a:fontRef>
          </p:style>
          <p:txBody>
            <a:bodyPr wrap="none" lIns="0" tIns="0" rIns="0" bIns="0" rtlCol="0" anchor="ctr" anchorCtr="0">
              <a:spAutoFit/>
            </a:bodyPr>
            <a:lstStyle>
              <a:defPPr>
                <a:defRPr lang="en-US"/>
              </a:defPPr>
              <a:lvl1pPr marL="0" marR="0" lvl="0" indent="0" algn="ctr" defTabSz="914400" eaLnBrk="1" fontAlgn="auto" latinLnBrk="0" hangingPunct="1">
                <a:lnSpc>
                  <a:spcPct val="100000"/>
                </a:lnSpc>
                <a:spcBef>
                  <a:spcPts val="0"/>
                </a:spcBef>
                <a:spcAft>
                  <a:spcPts val="0"/>
                </a:spcAft>
                <a:buClrTx/>
                <a:buSzTx/>
                <a:buFontTx/>
                <a:buNone/>
                <a:tabLst/>
                <a:defRPr kern="0">
                  <a:solidFill>
                    <a:schemeClr val="tx1"/>
                  </a:solidFill>
                  <a:effectLst/>
                </a:defRPr>
              </a:lvl1pPr>
            </a:lstStyle>
            <a:p>
              <a:r>
                <a:rPr lang="en-US" dirty="0"/>
                <a:t>is assigned to</a:t>
              </a:r>
            </a:p>
          </p:txBody>
        </p:sp>
      </p:grpSp>
      <p:cxnSp>
        <p:nvCxnSpPr>
          <p:cNvPr id="39" name="AutoShape 8"/>
          <p:cNvCxnSpPr>
            <a:cxnSpLocks noChangeShapeType="1"/>
          </p:cNvCxnSpPr>
          <p:nvPr/>
        </p:nvCxnSpPr>
        <p:spPr bwMode="auto">
          <a:xfrm>
            <a:off x="2590800" y="2000302"/>
            <a:ext cx="3841749" cy="0"/>
          </a:xfrm>
          <a:prstGeom prst="straightConnector1">
            <a:avLst/>
          </a:prstGeom>
          <a:noFill/>
          <a:ln w="19050">
            <a:solidFill>
              <a:schemeClr val="tx1"/>
            </a:solidFill>
            <a:round/>
            <a:headEnd/>
            <a:tailEnd/>
          </a:ln>
          <a:effectLst/>
        </p:spPr>
      </p:cxnSp>
      <p:sp>
        <p:nvSpPr>
          <p:cNvPr id="40" name="Line 26"/>
          <p:cNvSpPr>
            <a:spLocks noChangeShapeType="1"/>
          </p:cNvSpPr>
          <p:nvPr/>
        </p:nvSpPr>
        <p:spPr bwMode="auto">
          <a:xfrm flipV="1">
            <a:off x="2590800" y="2004720"/>
            <a:ext cx="228600" cy="114300"/>
          </a:xfrm>
          <a:prstGeom prst="line">
            <a:avLst/>
          </a:prstGeom>
          <a:noFill/>
          <a:ln w="19050">
            <a:solidFill>
              <a:schemeClr val="tx1"/>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1" name="Line 27"/>
          <p:cNvSpPr>
            <a:spLocks noChangeShapeType="1"/>
          </p:cNvSpPr>
          <p:nvPr/>
        </p:nvSpPr>
        <p:spPr bwMode="auto">
          <a:xfrm>
            <a:off x="2590800" y="1890419"/>
            <a:ext cx="228600" cy="114300"/>
          </a:xfrm>
          <a:prstGeom prst="line">
            <a:avLst/>
          </a:prstGeom>
          <a:noFill/>
          <a:ln w="19050">
            <a:solidFill>
              <a:schemeClr val="tx1"/>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2" name="Line 39"/>
          <p:cNvSpPr>
            <a:spLocks noChangeShapeType="1"/>
          </p:cNvSpPr>
          <p:nvPr/>
        </p:nvSpPr>
        <p:spPr bwMode="auto">
          <a:xfrm>
            <a:off x="6264275" y="1878984"/>
            <a:ext cx="0" cy="228600"/>
          </a:xfrm>
          <a:prstGeom prst="line">
            <a:avLst/>
          </a:prstGeom>
          <a:noFill/>
          <a:ln w="19050">
            <a:solidFill>
              <a:schemeClr val="tx1"/>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3" name="Oval 23"/>
          <p:cNvSpPr>
            <a:spLocks noChangeArrowheads="1"/>
          </p:cNvSpPr>
          <p:nvPr/>
        </p:nvSpPr>
        <p:spPr bwMode="auto">
          <a:xfrm>
            <a:off x="2873374" y="1928459"/>
            <a:ext cx="228600" cy="171450"/>
          </a:xfrm>
          <a:prstGeom prst="ellipse">
            <a:avLst/>
          </a:prstGeom>
          <a:solidFill>
            <a:schemeClr val="bg1"/>
          </a:solidFill>
          <a:ln w="19050">
            <a:solidFill>
              <a:schemeClr val="tx1"/>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44" name="Oval 23"/>
          <p:cNvSpPr>
            <a:spLocks noChangeArrowheads="1"/>
          </p:cNvSpPr>
          <p:nvPr/>
        </p:nvSpPr>
        <p:spPr bwMode="auto">
          <a:xfrm>
            <a:off x="5963410" y="1928314"/>
            <a:ext cx="228600" cy="171450"/>
          </a:xfrm>
          <a:prstGeom prst="ellipse">
            <a:avLst/>
          </a:prstGeom>
          <a:solidFill>
            <a:schemeClr val="bg1"/>
          </a:solidFill>
          <a:ln w="19050">
            <a:solidFill>
              <a:schemeClr val="tx1"/>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10" name="Group 9">
            <a:extLst>
              <a:ext uri="{FF2B5EF4-FFF2-40B4-BE49-F238E27FC236}">
                <a16:creationId xmlns:a16="http://schemas.microsoft.com/office/drawing/2014/main" id="{150F786D-D0B4-40A6-8424-F761CCEA978A}"/>
              </a:ext>
            </a:extLst>
          </p:cNvPr>
          <p:cNvGrpSpPr/>
          <p:nvPr/>
        </p:nvGrpSpPr>
        <p:grpSpPr>
          <a:xfrm>
            <a:off x="304800" y="2717180"/>
            <a:ext cx="8610598" cy="685800"/>
            <a:chOff x="304800" y="2571750"/>
            <a:chExt cx="8610598" cy="685800"/>
          </a:xfrm>
        </p:grpSpPr>
        <p:grpSp>
          <p:nvGrpSpPr>
            <p:cNvPr id="45" name="Group 44"/>
            <p:cNvGrpSpPr/>
            <p:nvPr/>
          </p:nvGrpSpPr>
          <p:grpSpPr>
            <a:xfrm>
              <a:off x="304800" y="2571750"/>
              <a:ext cx="8610598" cy="685800"/>
              <a:chOff x="304800" y="3257550"/>
              <a:chExt cx="8610598" cy="685800"/>
            </a:xfrm>
          </p:grpSpPr>
          <p:sp>
            <p:nvSpPr>
              <p:cNvPr id="46" name="Rectangle 4"/>
              <p:cNvSpPr>
                <a:spLocks noChangeArrowheads="1"/>
              </p:cNvSpPr>
              <p:nvPr/>
            </p:nvSpPr>
            <p:spPr bwMode="auto">
              <a:xfrm>
                <a:off x="304800" y="3257550"/>
                <a:ext cx="2285999" cy="685800"/>
              </a:xfrm>
              <a:prstGeom prst="rect">
                <a:avLst/>
              </a:prstGeom>
              <a:gradFill flip="none" rotWithShape="1">
                <a:gsLst>
                  <a:gs pos="0">
                    <a:srgbClr val="FF6600">
                      <a:shade val="30000"/>
                      <a:satMod val="115000"/>
                    </a:srgbClr>
                  </a:gs>
                  <a:gs pos="50000">
                    <a:srgbClr val="FF6600">
                      <a:shade val="67500"/>
                      <a:satMod val="115000"/>
                    </a:srgbClr>
                  </a:gs>
                  <a:gs pos="100000">
                    <a:srgbClr val="FF6600">
                      <a:shade val="100000"/>
                      <a:satMod val="115000"/>
                    </a:srgbClr>
                  </a:gs>
                </a:gsLst>
                <a:lin ang="16200000" scaled="1"/>
                <a:tileRect/>
              </a:gradFill>
              <a:ln>
                <a:headEnd/>
                <a:tailEnd/>
              </a:ln>
            </p:spPr>
            <p:style>
              <a:lnRef idx="1">
                <a:schemeClr val="accent1"/>
              </a:lnRef>
              <a:fillRef idx="3">
                <a:schemeClr val="accent1"/>
              </a:fillRef>
              <a:effectRef idx="2">
                <a:schemeClr val="accent1"/>
              </a:effectRef>
              <a:fontRef idx="minor">
                <a:schemeClr val="lt1"/>
              </a:fontRef>
            </p:style>
            <p:txBody>
              <a:bodyPr wrap="none" anchor="ctr"/>
              <a:lstStyle/>
              <a:p>
                <a:pPr algn="ctr" eaLnBrk="0" fontAlgn="auto" hangingPunct="0">
                  <a:spcBef>
                    <a:spcPts val="0"/>
                  </a:spcBef>
                  <a:spcAft>
                    <a:spcPts val="0"/>
                  </a:spcAft>
                </a:pPr>
                <a:r>
                  <a:rPr lang="en-US" sz="2800" kern="0" cap="all" dirty="0">
                    <a:solidFill>
                      <a:schemeClr val="bg1"/>
                    </a:solidFill>
                    <a:effectLst/>
                    <a:latin typeface="Tahoma" pitchFamily="34" charset="0"/>
                  </a:rPr>
                  <a:t>Customer</a:t>
                </a:r>
              </a:p>
            </p:txBody>
          </p:sp>
          <p:sp>
            <p:nvSpPr>
              <p:cNvPr id="47" name="Rectangle 6"/>
              <p:cNvSpPr>
                <a:spLocks noChangeArrowheads="1"/>
              </p:cNvSpPr>
              <p:nvPr/>
            </p:nvSpPr>
            <p:spPr bwMode="auto">
              <a:xfrm>
                <a:off x="6432547" y="3257550"/>
                <a:ext cx="2482851" cy="685800"/>
              </a:xfrm>
              <a:prstGeom prst="rect">
                <a:avLst/>
              </a:prstGeom>
              <a:gradFill flip="none" rotWithShape="1">
                <a:gsLst>
                  <a:gs pos="0">
                    <a:srgbClr val="FF6600">
                      <a:shade val="30000"/>
                      <a:satMod val="115000"/>
                    </a:srgbClr>
                  </a:gs>
                  <a:gs pos="50000">
                    <a:srgbClr val="FF6600">
                      <a:shade val="67500"/>
                      <a:satMod val="115000"/>
                    </a:srgbClr>
                  </a:gs>
                  <a:gs pos="100000">
                    <a:srgbClr val="FF6600">
                      <a:shade val="100000"/>
                      <a:satMod val="115000"/>
                    </a:srgbClr>
                  </a:gs>
                </a:gsLst>
                <a:lin ang="16200000" scaled="1"/>
                <a:tileRect/>
              </a:gradFill>
              <a:ln>
                <a:headEnd/>
                <a:tailEnd/>
              </a:ln>
            </p:spPr>
            <p:style>
              <a:lnRef idx="1">
                <a:schemeClr val="accent1"/>
              </a:lnRef>
              <a:fillRef idx="3">
                <a:schemeClr val="accent1"/>
              </a:fillRef>
              <a:effectRef idx="2">
                <a:schemeClr val="accent1"/>
              </a:effectRef>
              <a:fontRef idx="minor">
                <a:schemeClr val="lt1"/>
              </a:fontRef>
            </p:style>
            <p:txBody>
              <a:bodyPr wrap="none" anchor="ctr"/>
              <a:lstStyle/>
              <a:p>
                <a:pPr algn="ctr" eaLnBrk="0" fontAlgn="auto" hangingPunct="0">
                  <a:spcBef>
                    <a:spcPts val="0"/>
                  </a:spcBef>
                  <a:spcAft>
                    <a:spcPts val="0"/>
                  </a:spcAft>
                </a:pPr>
                <a:r>
                  <a:rPr lang="en-US" sz="2800" kern="0" cap="all" dirty="0">
                    <a:solidFill>
                      <a:schemeClr val="bg1"/>
                    </a:solidFill>
                    <a:effectLst/>
                    <a:latin typeface="Tahoma" pitchFamily="34" charset="0"/>
                  </a:rPr>
                  <a:t>Loan Officer</a:t>
                </a:r>
              </a:p>
            </p:txBody>
          </p:sp>
          <p:sp>
            <p:nvSpPr>
              <p:cNvPr id="48" name="TextBox 47"/>
              <p:cNvSpPr txBox="1"/>
              <p:nvPr/>
            </p:nvSpPr>
            <p:spPr bwMode="auto">
              <a:xfrm>
                <a:off x="4354326" y="3402487"/>
                <a:ext cx="695703" cy="153888"/>
              </a:xfrm>
              <a:prstGeom prst="rect">
                <a:avLst/>
              </a:prstGeom>
              <a:noFill/>
              <a:ln>
                <a:noFill/>
                <a:headEnd/>
                <a:tailEnd/>
              </a:ln>
            </p:spPr>
            <p:style>
              <a:lnRef idx="2">
                <a:schemeClr val="dk1"/>
              </a:lnRef>
              <a:fillRef idx="1">
                <a:schemeClr val="lt1"/>
              </a:fillRef>
              <a:effectRef idx="0">
                <a:schemeClr val="dk1"/>
              </a:effectRef>
              <a:fontRef idx="minor">
                <a:schemeClr val="dk1"/>
              </a:fontRef>
            </p:style>
            <p:txBody>
              <a:bodyPr wrap="none" lIns="0" tIns="0" rIns="0" bIns="0" rtlCol="0" anchor="ctr" anchorCtr="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kern="0" dirty="0">
                    <a:solidFill>
                      <a:schemeClr val="tx1"/>
                    </a:solidFill>
                    <a:effectLst/>
                  </a:rPr>
                  <a:t>is assigned to</a:t>
                </a:r>
                <a:endParaRPr kumimoji="0" lang="en-US" sz="1800" b="0" i="0" u="none" strike="noStrike" kern="0" cap="none" spc="0" normalizeH="0" baseline="0" noProof="0" dirty="0">
                  <a:ln>
                    <a:noFill/>
                  </a:ln>
                  <a:solidFill>
                    <a:schemeClr val="tx1"/>
                  </a:solidFill>
                  <a:effectLst/>
                  <a:uLnTx/>
                  <a:uFillTx/>
                </a:endParaRPr>
              </a:p>
            </p:txBody>
          </p:sp>
        </p:grpSp>
        <p:cxnSp>
          <p:nvCxnSpPr>
            <p:cNvPr id="49" name="AutoShape 8"/>
            <p:cNvCxnSpPr>
              <a:cxnSpLocks noChangeShapeType="1"/>
            </p:cNvCxnSpPr>
            <p:nvPr/>
          </p:nvCxnSpPr>
          <p:spPr bwMode="auto">
            <a:xfrm>
              <a:off x="2590799" y="2921668"/>
              <a:ext cx="3841749" cy="0"/>
            </a:xfrm>
            <a:prstGeom prst="straightConnector1">
              <a:avLst/>
            </a:prstGeom>
            <a:noFill/>
            <a:ln w="19050">
              <a:solidFill>
                <a:schemeClr val="tx1"/>
              </a:solidFill>
              <a:round/>
              <a:headEnd/>
              <a:tailEnd/>
            </a:ln>
            <a:effectLst/>
          </p:spPr>
        </p:cxnSp>
        <p:sp>
          <p:nvSpPr>
            <p:cNvPr id="50" name="Line 26"/>
            <p:cNvSpPr>
              <a:spLocks noChangeShapeType="1"/>
            </p:cNvSpPr>
            <p:nvPr/>
          </p:nvSpPr>
          <p:spPr bwMode="auto">
            <a:xfrm flipV="1">
              <a:off x="2590799" y="2926086"/>
              <a:ext cx="228600" cy="114300"/>
            </a:xfrm>
            <a:prstGeom prst="line">
              <a:avLst/>
            </a:prstGeom>
            <a:noFill/>
            <a:ln w="19050">
              <a:solidFill>
                <a:schemeClr val="tx1"/>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1" name="Line 27"/>
            <p:cNvSpPr>
              <a:spLocks noChangeShapeType="1"/>
            </p:cNvSpPr>
            <p:nvPr/>
          </p:nvSpPr>
          <p:spPr bwMode="auto">
            <a:xfrm>
              <a:off x="2590799" y="2811785"/>
              <a:ext cx="228600" cy="114300"/>
            </a:xfrm>
            <a:prstGeom prst="line">
              <a:avLst/>
            </a:prstGeom>
            <a:noFill/>
            <a:ln w="19050">
              <a:solidFill>
                <a:schemeClr val="tx1"/>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2" name="Line 39"/>
            <p:cNvSpPr>
              <a:spLocks noChangeShapeType="1"/>
            </p:cNvSpPr>
            <p:nvPr/>
          </p:nvSpPr>
          <p:spPr bwMode="auto">
            <a:xfrm>
              <a:off x="6264274" y="2800350"/>
              <a:ext cx="0" cy="228600"/>
            </a:xfrm>
            <a:prstGeom prst="line">
              <a:avLst/>
            </a:prstGeom>
            <a:noFill/>
            <a:ln w="19050">
              <a:solidFill>
                <a:schemeClr val="tx1"/>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6" name="Line 39"/>
            <p:cNvSpPr>
              <a:spLocks noChangeShapeType="1"/>
            </p:cNvSpPr>
            <p:nvPr/>
          </p:nvSpPr>
          <p:spPr bwMode="auto">
            <a:xfrm>
              <a:off x="6183416" y="2807368"/>
              <a:ext cx="0" cy="228600"/>
            </a:xfrm>
            <a:prstGeom prst="line">
              <a:avLst/>
            </a:prstGeom>
            <a:noFill/>
            <a:ln w="19050">
              <a:solidFill>
                <a:schemeClr val="tx1"/>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7" name="Oval 23"/>
            <p:cNvSpPr>
              <a:spLocks noChangeArrowheads="1"/>
            </p:cNvSpPr>
            <p:nvPr/>
          </p:nvSpPr>
          <p:spPr bwMode="auto">
            <a:xfrm>
              <a:off x="2895600" y="2823570"/>
              <a:ext cx="228600" cy="171450"/>
            </a:xfrm>
            <a:prstGeom prst="ellipse">
              <a:avLst/>
            </a:prstGeom>
            <a:solidFill>
              <a:schemeClr val="bg1"/>
            </a:solidFill>
            <a:ln w="19050">
              <a:solidFill>
                <a:schemeClr val="tx1"/>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11" name="Group 10">
            <a:extLst>
              <a:ext uri="{FF2B5EF4-FFF2-40B4-BE49-F238E27FC236}">
                <a16:creationId xmlns:a16="http://schemas.microsoft.com/office/drawing/2014/main" id="{80C67074-4A72-418D-AAB7-3B229D5F4EB3}"/>
              </a:ext>
            </a:extLst>
          </p:cNvPr>
          <p:cNvGrpSpPr/>
          <p:nvPr/>
        </p:nvGrpSpPr>
        <p:grpSpPr>
          <a:xfrm>
            <a:off x="304800" y="3707780"/>
            <a:ext cx="8610598" cy="685800"/>
            <a:chOff x="304800" y="3714750"/>
            <a:chExt cx="8610598" cy="685800"/>
          </a:xfrm>
        </p:grpSpPr>
        <p:sp>
          <p:nvSpPr>
            <p:cNvPr id="55" name="Line 39"/>
            <p:cNvSpPr>
              <a:spLocks noChangeShapeType="1"/>
            </p:cNvSpPr>
            <p:nvPr/>
          </p:nvSpPr>
          <p:spPr bwMode="auto">
            <a:xfrm>
              <a:off x="2881395" y="3940300"/>
              <a:ext cx="0" cy="228600"/>
            </a:xfrm>
            <a:prstGeom prst="line">
              <a:avLst/>
            </a:prstGeom>
            <a:noFill/>
            <a:ln w="19050">
              <a:solidFill>
                <a:schemeClr val="tx1"/>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nvGrpSpPr>
            <p:cNvPr id="56" name="Group 55"/>
            <p:cNvGrpSpPr/>
            <p:nvPr/>
          </p:nvGrpSpPr>
          <p:grpSpPr>
            <a:xfrm>
              <a:off x="304800" y="3714750"/>
              <a:ext cx="8610598" cy="685800"/>
              <a:chOff x="304800" y="3257550"/>
              <a:chExt cx="8610598" cy="685800"/>
            </a:xfrm>
          </p:grpSpPr>
          <p:sp>
            <p:nvSpPr>
              <p:cNvPr id="57" name="Rectangle 4"/>
              <p:cNvSpPr>
                <a:spLocks noChangeArrowheads="1"/>
              </p:cNvSpPr>
              <p:nvPr/>
            </p:nvSpPr>
            <p:spPr bwMode="auto">
              <a:xfrm>
                <a:off x="304800" y="3257550"/>
                <a:ext cx="2285999" cy="685800"/>
              </a:xfrm>
              <a:prstGeom prst="rect">
                <a:avLst/>
              </a:prstGeom>
              <a:gradFill flip="none" rotWithShape="1">
                <a:gsLst>
                  <a:gs pos="0">
                    <a:srgbClr val="FF6600">
                      <a:shade val="30000"/>
                      <a:satMod val="115000"/>
                    </a:srgbClr>
                  </a:gs>
                  <a:gs pos="50000">
                    <a:srgbClr val="FF6600">
                      <a:shade val="67500"/>
                      <a:satMod val="115000"/>
                    </a:srgbClr>
                  </a:gs>
                  <a:gs pos="100000">
                    <a:srgbClr val="FF6600">
                      <a:shade val="100000"/>
                      <a:satMod val="115000"/>
                    </a:srgbClr>
                  </a:gs>
                </a:gsLst>
                <a:lin ang="16200000" scaled="1"/>
                <a:tileRect/>
              </a:gradFill>
              <a:ln>
                <a:headEnd/>
                <a:tailEnd/>
              </a:ln>
            </p:spPr>
            <p:style>
              <a:lnRef idx="1">
                <a:schemeClr val="accent1"/>
              </a:lnRef>
              <a:fillRef idx="3">
                <a:schemeClr val="accent1"/>
              </a:fillRef>
              <a:effectRef idx="2">
                <a:schemeClr val="accent1"/>
              </a:effectRef>
              <a:fontRef idx="minor">
                <a:schemeClr val="lt1"/>
              </a:fontRef>
            </p:style>
            <p:txBody>
              <a:bodyPr wrap="none" anchor="ctr"/>
              <a:lstStyle/>
              <a:p>
                <a:pPr algn="ctr" eaLnBrk="0" fontAlgn="auto" hangingPunct="0">
                  <a:spcBef>
                    <a:spcPts val="0"/>
                  </a:spcBef>
                  <a:spcAft>
                    <a:spcPts val="0"/>
                  </a:spcAft>
                </a:pPr>
                <a:r>
                  <a:rPr lang="en-US" sz="2800" kern="0" cap="all" dirty="0">
                    <a:solidFill>
                      <a:schemeClr val="bg1"/>
                    </a:solidFill>
                    <a:effectLst/>
                    <a:latin typeface="Tahoma" pitchFamily="34" charset="0"/>
                  </a:rPr>
                  <a:t>CUSTOMER</a:t>
                </a:r>
              </a:p>
            </p:txBody>
          </p:sp>
          <p:sp>
            <p:nvSpPr>
              <p:cNvPr id="58" name="Rectangle 6"/>
              <p:cNvSpPr>
                <a:spLocks noChangeArrowheads="1"/>
              </p:cNvSpPr>
              <p:nvPr/>
            </p:nvSpPr>
            <p:spPr bwMode="auto">
              <a:xfrm>
                <a:off x="6432547" y="3257550"/>
                <a:ext cx="2482851" cy="685800"/>
              </a:xfrm>
              <a:prstGeom prst="rect">
                <a:avLst/>
              </a:prstGeom>
              <a:gradFill flip="none" rotWithShape="1">
                <a:gsLst>
                  <a:gs pos="0">
                    <a:srgbClr val="FF6600">
                      <a:shade val="30000"/>
                      <a:satMod val="115000"/>
                    </a:srgbClr>
                  </a:gs>
                  <a:gs pos="50000">
                    <a:srgbClr val="FF6600">
                      <a:shade val="67500"/>
                      <a:satMod val="115000"/>
                    </a:srgbClr>
                  </a:gs>
                  <a:gs pos="100000">
                    <a:srgbClr val="FF6600">
                      <a:shade val="100000"/>
                      <a:satMod val="115000"/>
                    </a:srgbClr>
                  </a:gs>
                </a:gsLst>
                <a:lin ang="16200000" scaled="1"/>
                <a:tileRect/>
              </a:gradFill>
              <a:ln>
                <a:headEnd/>
                <a:tailEnd/>
              </a:ln>
            </p:spPr>
            <p:style>
              <a:lnRef idx="1">
                <a:schemeClr val="accent1"/>
              </a:lnRef>
              <a:fillRef idx="3">
                <a:schemeClr val="accent1"/>
              </a:fillRef>
              <a:effectRef idx="2">
                <a:schemeClr val="accent1"/>
              </a:effectRef>
              <a:fontRef idx="minor">
                <a:schemeClr val="lt1"/>
              </a:fontRef>
            </p:style>
            <p:txBody>
              <a:bodyPr wrap="none" anchor="ctr"/>
              <a:lstStyle/>
              <a:p>
                <a:pPr algn="ctr" eaLnBrk="0" fontAlgn="auto" hangingPunct="0">
                  <a:spcBef>
                    <a:spcPts val="0"/>
                  </a:spcBef>
                  <a:spcAft>
                    <a:spcPts val="0"/>
                  </a:spcAft>
                </a:pPr>
                <a:r>
                  <a:rPr lang="en-US" sz="2800" kern="0" cap="all" dirty="0">
                    <a:solidFill>
                      <a:schemeClr val="bg1"/>
                    </a:solidFill>
                    <a:effectLst/>
                    <a:latin typeface="Tahoma" pitchFamily="34" charset="0"/>
                  </a:rPr>
                  <a:t>LOAN OFFICER</a:t>
                </a:r>
              </a:p>
            </p:txBody>
          </p:sp>
          <p:sp>
            <p:nvSpPr>
              <p:cNvPr id="59" name="TextBox 58"/>
              <p:cNvSpPr txBox="1"/>
              <p:nvPr/>
            </p:nvSpPr>
            <p:spPr bwMode="auto">
              <a:xfrm>
                <a:off x="4309120" y="3402234"/>
                <a:ext cx="695704" cy="153888"/>
              </a:xfrm>
              <a:prstGeom prst="rect">
                <a:avLst/>
              </a:prstGeom>
              <a:noFill/>
              <a:ln>
                <a:noFill/>
                <a:headEnd/>
                <a:tailEnd/>
              </a:ln>
            </p:spPr>
            <p:style>
              <a:lnRef idx="2">
                <a:schemeClr val="dk1"/>
              </a:lnRef>
              <a:fillRef idx="1">
                <a:schemeClr val="lt1"/>
              </a:fillRef>
              <a:effectRef idx="0">
                <a:schemeClr val="dk1"/>
              </a:effectRef>
              <a:fontRef idx="minor">
                <a:schemeClr val="dk1"/>
              </a:fontRef>
            </p:style>
            <p:txBody>
              <a:bodyPr wrap="none" lIns="0" tIns="0" rIns="0" bIns="0" rtlCol="0" anchor="ctr" anchorCtr="0">
                <a:spAutoFit/>
              </a:bodyPr>
              <a:lstStyle>
                <a:defPPr>
                  <a:defRPr lang="en-US"/>
                </a:defPPr>
                <a:lvl1pPr marL="0" marR="0" lvl="0" indent="0" algn="ctr" defTabSz="914400" eaLnBrk="1" fontAlgn="auto" latinLnBrk="0" hangingPunct="1">
                  <a:lnSpc>
                    <a:spcPct val="100000"/>
                  </a:lnSpc>
                  <a:spcBef>
                    <a:spcPts val="0"/>
                  </a:spcBef>
                  <a:spcAft>
                    <a:spcPts val="0"/>
                  </a:spcAft>
                  <a:buClrTx/>
                  <a:buSzTx/>
                  <a:buFontTx/>
                  <a:buNone/>
                  <a:tabLst/>
                  <a:defRPr kern="0">
                    <a:solidFill>
                      <a:schemeClr val="tx1"/>
                    </a:solidFill>
                    <a:effectLst/>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dirty="0"/>
                  <a:t>is assigned to</a:t>
                </a:r>
              </a:p>
            </p:txBody>
          </p:sp>
        </p:grpSp>
        <p:cxnSp>
          <p:nvCxnSpPr>
            <p:cNvPr id="60" name="AutoShape 8"/>
            <p:cNvCxnSpPr>
              <a:cxnSpLocks noChangeShapeType="1"/>
            </p:cNvCxnSpPr>
            <p:nvPr/>
          </p:nvCxnSpPr>
          <p:spPr bwMode="auto">
            <a:xfrm>
              <a:off x="2590799" y="4054600"/>
              <a:ext cx="3841749" cy="0"/>
            </a:xfrm>
            <a:prstGeom prst="straightConnector1">
              <a:avLst/>
            </a:prstGeom>
            <a:noFill/>
            <a:ln w="19050">
              <a:solidFill>
                <a:schemeClr val="tx1"/>
              </a:solidFill>
              <a:round/>
              <a:headEnd/>
              <a:tailEnd/>
            </a:ln>
            <a:effectLst/>
          </p:spPr>
        </p:cxnSp>
        <p:sp>
          <p:nvSpPr>
            <p:cNvPr id="61" name="Line 26"/>
            <p:cNvSpPr>
              <a:spLocks noChangeShapeType="1"/>
            </p:cNvSpPr>
            <p:nvPr/>
          </p:nvSpPr>
          <p:spPr bwMode="auto">
            <a:xfrm flipV="1">
              <a:off x="2590799" y="4059018"/>
              <a:ext cx="228600" cy="114300"/>
            </a:xfrm>
            <a:prstGeom prst="line">
              <a:avLst/>
            </a:prstGeom>
            <a:noFill/>
            <a:ln w="19050">
              <a:solidFill>
                <a:schemeClr val="tx1"/>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62" name="Line 27"/>
            <p:cNvSpPr>
              <a:spLocks noChangeShapeType="1"/>
            </p:cNvSpPr>
            <p:nvPr/>
          </p:nvSpPr>
          <p:spPr bwMode="auto">
            <a:xfrm>
              <a:off x="2590799" y="3944717"/>
              <a:ext cx="228600" cy="114300"/>
            </a:xfrm>
            <a:prstGeom prst="line">
              <a:avLst/>
            </a:prstGeom>
            <a:noFill/>
            <a:ln w="19050">
              <a:solidFill>
                <a:schemeClr val="tx1"/>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54" name="Oval 23"/>
            <p:cNvSpPr>
              <a:spLocks noChangeArrowheads="1"/>
            </p:cNvSpPr>
            <p:nvPr/>
          </p:nvSpPr>
          <p:spPr bwMode="auto">
            <a:xfrm>
              <a:off x="5954816" y="3940300"/>
              <a:ext cx="228600" cy="193342"/>
            </a:xfrm>
            <a:prstGeom prst="ellipse">
              <a:avLst/>
            </a:prstGeom>
            <a:solidFill>
              <a:schemeClr val="bg1"/>
            </a:solidFill>
            <a:ln w="19050">
              <a:solidFill>
                <a:schemeClr val="tx1"/>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75" name="Line 26">
              <a:extLst>
                <a:ext uri="{FF2B5EF4-FFF2-40B4-BE49-F238E27FC236}">
                  <a16:creationId xmlns:a16="http://schemas.microsoft.com/office/drawing/2014/main" id="{30A1453B-2816-436C-91AD-CB5FCFF81FE4}"/>
                </a:ext>
              </a:extLst>
            </p:cNvPr>
            <p:cNvSpPr>
              <a:spLocks noChangeShapeType="1"/>
            </p:cNvSpPr>
            <p:nvPr/>
          </p:nvSpPr>
          <p:spPr bwMode="auto">
            <a:xfrm flipV="1">
              <a:off x="6183416" y="3927102"/>
              <a:ext cx="228600" cy="114300"/>
            </a:xfrm>
            <a:prstGeom prst="line">
              <a:avLst/>
            </a:prstGeom>
            <a:noFill/>
            <a:ln w="19050">
              <a:solidFill>
                <a:schemeClr val="tx1"/>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sp>
          <p:nvSpPr>
            <p:cNvPr id="76" name="Line 27">
              <a:extLst>
                <a:ext uri="{FF2B5EF4-FFF2-40B4-BE49-F238E27FC236}">
                  <a16:creationId xmlns:a16="http://schemas.microsoft.com/office/drawing/2014/main" id="{981DD08F-5BFE-425D-937F-7BA571835271}"/>
                </a:ext>
              </a:extLst>
            </p:cNvPr>
            <p:cNvSpPr>
              <a:spLocks noChangeShapeType="1"/>
            </p:cNvSpPr>
            <p:nvPr/>
          </p:nvSpPr>
          <p:spPr bwMode="auto">
            <a:xfrm flipH="1" flipV="1">
              <a:off x="6177449" y="4058811"/>
              <a:ext cx="240533" cy="127690"/>
            </a:xfrm>
            <a:prstGeom prst="line">
              <a:avLst/>
            </a:prstGeom>
            <a:noFill/>
            <a:ln w="19050">
              <a:solidFill>
                <a:schemeClr val="tx1"/>
              </a:solidFill>
              <a:round/>
              <a:headEnd/>
              <a:tailEnd/>
            </a:ln>
            <a:effec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sysClr val="windowText" lastClr="000000"/>
                </a:solidFill>
                <a:effectLst/>
                <a:uLnTx/>
                <a:uFillTx/>
              </a:endParaRPr>
            </a:p>
          </p:txBody>
        </p:sp>
      </p:grpSp>
      <p:grpSp>
        <p:nvGrpSpPr>
          <p:cNvPr id="8" name="Group 7">
            <a:extLst>
              <a:ext uri="{FF2B5EF4-FFF2-40B4-BE49-F238E27FC236}">
                <a16:creationId xmlns:a16="http://schemas.microsoft.com/office/drawing/2014/main" id="{67C23BEE-6C2D-40D4-B25D-2BF2DD553BA6}"/>
              </a:ext>
            </a:extLst>
          </p:cNvPr>
          <p:cNvGrpSpPr/>
          <p:nvPr/>
        </p:nvGrpSpPr>
        <p:grpSpPr>
          <a:xfrm>
            <a:off x="1219200" y="1328248"/>
            <a:ext cx="6324602" cy="744372"/>
            <a:chOff x="1219200" y="995076"/>
            <a:chExt cx="6324602" cy="744372"/>
          </a:xfrm>
        </p:grpSpPr>
        <p:sp>
          <p:nvSpPr>
            <p:cNvPr id="7" name="TextBox 6">
              <a:extLst>
                <a:ext uri="{FF2B5EF4-FFF2-40B4-BE49-F238E27FC236}">
                  <a16:creationId xmlns:a16="http://schemas.microsoft.com/office/drawing/2014/main" id="{5CF849DE-5550-48FF-A795-C08B5D8B1688}"/>
                </a:ext>
              </a:extLst>
            </p:cNvPr>
            <p:cNvSpPr txBox="1"/>
            <p:nvPr/>
          </p:nvSpPr>
          <p:spPr>
            <a:xfrm>
              <a:off x="1219200" y="995076"/>
              <a:ext cx="332142" cy="400110"/>
            </a:xfrm>
            <a:prstGeom prst="rect">
              <a:avLst/>
            </a:prstGeom>
            <a:noFill/>
          </p:spPr>
          <p:txBody>
            <a:bodyPr wrap="none" rtlCol="0">
              <a:spAutoFit/>
            </a:bodyPr>
            <a:lstStyle/>
            <a:p>
              <a:pPr algn="l"/>
              <a:r>
                <a:rPr lang="en-US" sz="2000" dirty="0">
                  <a:solidFill>
                    <a:schemeClr val="accent5">
                      <a:lumMod val="50000"/>
                      <a:lumOff val="50000"/>
                    </a:schemeClr>
                  </a:solidFill>
                  <a:effectLst/>
                  <a:latin typeface="Stencil" panose="040409050D0802020404" pitchFamily="82" charset="0"/>
                </a:rPr>
                <a:t>1</a:t>
              </a:r>
            </a:p>
          </p:txBody>
        </p:sp>
        <p:sp>
          <p:nvSpPr>
            <p:cNvPr id="53" name="TextBox 52">
              <a:extLst>
                <a:ext uri="{FF2B5EF4-FFF2-40B4-BE49-F238E27FC236}">
                  <a16:creationId xmlns:a16="http://schemas.microsoft.com/office/drawing/2014/main" id="{2B98E851-A9C0-442F-97F9-81435EE21081}"/>
                </a:ext>
              </a:extLst>
            </p:cNvPr>
            <p:cNvSpPr txBox="1"/>
            <p:nvPr/>
          </p:nvSpPr>
          <p:spPr>
            <a:xfrm>
              <a:off x="4381501" y="1219142"/>
              <a:ext cx="332142" cy="400110"/>
            </a:xfrm>
            <a:prstGeom prst="rect">
              <a:avLst/>
            </a:prstGeom>
            <a:noFill/>
          </p:spPr>
          <p:txBody>
            <a:bodyPr wrap="none" rtlCol="0">
              <a:spAutoFit/>
            </a:bodyPr>
            <a:lstStyle/>
            <a:p>
              <a:pPr algn="l"/>
              <a:r>
                <a:rPr lang="en-US" sz="2000" dirty="0">
                  <a:solidFill>
                    <a:schemeClr val="accent5">
                      <a:lumMod val="50000"/>
                      <a:lumOff val="50000"/>
                    </a:schemeClr>
                  </a:solidFill>
                  <a:effectLst/>
                  <a:latin typeface="Stencil" panose="040409050D0802020404" pitchFamily="82" charset="0"/>
                </a:rPr>
                <a:t>2</a:t>
              </a:r>
            </a:p>
          </p:txBody>
        </p:sp>
        <p:sp>
          <p:nvSpPr>
            <p:cNvPr id="64" name="TextBox 63">
              <a:extLst>
                <a:ext uri="{FF2B5EF4-FFF2-40B4-BE49-F238E27FC236}">
                  <a16:creationId xmlns:a16="http://schemas.microsoft.com/office/drawing/2014/main" id="{6A1D57B9-AD69-4BDC-8CC3-585D965FD0C0}"/>
                </a:ext>
              </a:extLst>
            </p:cNvPr>
            <p:cNvSpPr txBox="1"/>
            <p:nvPr/>
          </p:nvSpPr>
          <p:spPr>
            <a:xfrm>
              <a:off x="5758940" y="1339338"/>
              <a:ext cx="332142" cy="400110"/>
            </a:xfrm>
            <a:prstGeom prst="rect">
              <a:avLst/>
            </a:prstGeom>
            <a:noFill/>
          </p:spPr>
          <p:txBody>
            <a:bodyPr wrap="none" rtlCol="0">
              <a:spAutoFit/>
            </a:bodyPr>
            <a:lstStyle/>
            <a:p>
              <a:pPr algn="l"/>
              <a:r>
                <a:rPr lang="en-US" sz="2000" dirty="0">
                  <a:solidFill>
                    <a:schemeClr val="accent5">
                      <a:lumMod val="50000"/>
                      <a:lumOff val="50000"/>
                    </a:schemeClr>
                  </a:solidFill>
                  <a:effectLst/>
                  <a:latin typeface="Stencil" panose="040409050D0802020404" pitchFamily="82" charset="0"/>
                </a:rPr>
                <a:t>3</a:t>
              </a:r>
            </a:p>
          </p:txBody>
        </p:sp>
        <p:sp>
          <p:nvSpPr>
            <p:cNvPr id="65" name="TextBox 64">
              <a:extLst>
                <a:ext uri="{FF2B5EF4-FFF2-40B4-BE49-F238E27FC236}">
                  <a16:creationId xmlns:a16="http://schemas.microsoft.com/office/drawing/2014/main" id="{B4E61B5B-ECF4-4A39-A8F0-0F713A976DF8}"/>
                </a:ext>
              </a:extLst>
            </p:cNvPr>
            <p:cNvSpPr txBox="1"/>
            <p:nvPr/>
          </p:nvSpPr>
          <p:spPr>
            <a:xfrm>
              <a:off x="6091082" y="1248924"/>
              <a:ext cx="332142" cy="400110"/>
            </a:xfrm>
            <a:prstGeom prst="rect">
              <a:avLst/>
            </a:prstGeom>
            <a:noFill/>
          </p:spPr>
          <p:txBody>
            <a:bodyPr wrap="none" rtlCol="0">
              <a:spAutoFit/>
            </a:bodyPr>
            <a:lstStyle/>
            <a:p>
              <a:pPr algn="l"/>
              <a:r>
                <a:rPr lang="en-US" sz="2000" dirty="0">
                  <a:solidFill>
                    <a:schemeClr val="accent5">
                      <a:lumMod val="50000"/>
                      <a:lumOff val="50000"/>
                    </a:schemeClr>
                  </a:solidFill>
                  <a:effectLst/>
                  <a:latin typeface="Stencil" panose="040409050D0802020404" pitchFamily="82" charset="0"/>
                </a:rPr>
                <a:t>4</a:t>
              </a:r>
            </a:p>
          </p:txBody>
        </p:sp>
        <p:sp>
          <p:nvSpPr>
            <p:cNvPr id="68" name="TextBox 67">
              <a:extLst>
                <a:ext uri="{FF2B5EF4-FFF2-40B4-BE49-F238E27FC236}">
                  <a16:creationId xmlns:a16="http://schemas.microsoft.com/office/drawing/2014/main" id="{10458D56-79F9-4F1C-95F6-83B6ED742B06}"/>
                </a:ext>
              </a:extLst>
            </p:cNvPr>
            <p:cNvSpPr txBox="1"/>
            <p:nvPr/>
          </p:nvSpPr>
          <p:spPr>
            <a:xfrm>
              <a:off x="7211660" y="995076"/>
              <a:ext cx="332142" cy="400110"/>
            </a:xfrm>
            <a:prstGeom prst="rect">
              <a:avLst/>
            </a:prstGeom>
            <a:noFill/>
          </p:spPr>
          <p:txBody>
            <a:bodyPr wrap="none" rtlCol="0">
              <a:spAutoFit/>
            </a:bodyPr>
            <a:lstStyle/>
            <a:p>
              <a:pPr algn="l"/>
              <a:r>
                <a:rPr lang="en-US" sz="2000" dirty="0">
                  <a:solidFill>
                    <a:schemeClr val="accent5">
                      <a:lumMod val="50000"/>
                      <a:lumOff val="50000"/>
                    </a:schemeClr>
                  </a:solidFill>
                  <a:effectLst/>
                  <a:latin typeface="Stencil" panose="040409050D0802020404" pitchFamily="82" charset="0"/>
                </a:rPr>
                <a:t>5</a:t>
              </a:r>
            </a:p>
          </p:txBody>
        </p:sp>
      </p:grpSp>
      <p:grpSp>
        <p:nvGrpSpPr>
          <p:cNvPr id="9" name="Group 8">
            <a:extLst>
              <a:ext uri="{FF2B5EF4-FFF2-40B4-BE49-F238E27FC236}">
                <a16:creationId xmlns:a16="http://schemas.microsoft.com/office/drawing/2014/main" id="{5F980D4D-BF32-4943-9612-4240300FA88A}"/>
              </a:ext>
            </a:extLst>
          </p:cNvPr>
          <p:cNvGrpSpPr/>
          <p:nvPr/>
        </p:nvGrpSpPr>
        <p:grpSpPr>
          <a:xfrm>
            <a:off x="1219200" y="1990471"/>
            <a:ext cx="6312568" cy="560662"/>
            <a:chOff x="1219200" y="1692641"/>
            <a:chExt cx="6312568" cy="560662"/>
          </a:xfrm>
        </p:grpSpPr>
        <p:sp>
          <p:nvSpPr>
            <p:cNvPr id="69" name="TextBox 68">
              <a:extLst>
                <a:ext uri="{FF2B5EF4-FFF2-40B4-BE49-F238E27FC236}">
                  <a16:creationId xmlns:a16="http://schemas.microsoft.com/office/drawing/2014/main" id="{94EFA705-69BA-4110-8B0C-D044F240E4CF}"/>
                </a:ext>
              </a:extLst>
            </p:cNvPr>
            <p:cNvSpPr txBox="1"/>
            <p:nvPr/>
          </p:nvSpPr>
          <p:spPr>
            <a:xfrm>
              <a:off x="4381501" y="1692641"/>
              <a:ext cx="332142" cy="400110"/>
            </a:xfrm>
            <a:prstGeom prst="rect">
              <a:avLst/>
            </a:prstGeom>
            <a:noFill/>
          </p:spPr>
          <p:txBody>
            <a:bodyPr wrap="none" rtlCol="0">
              <a:spAutoFit/>
            </a:bodyPr>
            <a:lstStyle/>
            <a:p>
              <a:pPr algn="l"/>
              <a:r>
                <a:rPr lang="en-US" sz="2000" dirty="0">
                  <a:solidFill>
                    <a:schemeClr val="accent5">
                      <a:lumMod val="90000"/>
                      <a:lumOff val="10000"/>
                    </a:schemeClr>
                  </a:solidFill>
                  <a:effectLst/>
                  <a:latin typeface="Stencil" panose="040409050D0802020404" pitchFamily="82" charset="0"/>
                </a:rPr>
                <a:t>7</a:t>
              </a:r>
            </a:p>
          </p:txBody>
        </p:sp>
        <p:sp>
          <p:nvSpPr>
            <p:cNvPr id="70" name="TextBox 69">
              <a:extLst>
                <a:ext uri="{FF2B5EF4-FFF2-40B4-BE49-F238E27FC236}">
                  <a16:creationId xmlns:a16="http://schemas.microsoft.com/office/drawing/2014/main" id="{6B5BA2D2-810E-41CD-B934-182CBD3B3EC8}"/>
                </a:ext>
              </a:extLst>
            </p:cNvPr>
            <p:cNvSpPr txBox="1"/>
            <p:nvPr/>
          </p:nvSpPr>
          <p:spPr>
            <a:xfrm>
              <a:off x="2843829" y="1815308"/>
              <a:ext cx="332142" cy="400110"/>
            </a:xfrm>
            <a:prstGeom prst="rect">
              <a:avLst/>
            </a:prstGeom>
            <a:noFill/>
          </p:spPr>
          <p:txBody>
            <a:bodyPr wrap="none" rtlCol="0">
              <a:spAutoFit/>
            </a:bodyPr>
            <a:lstStyle/>
            <a:p>
              <a:pPr algn="l"/>
              <a:r>
                <a:rPr lang="en-US" sz="2000" dirty="0">
                  <a:solidFill>
                    <a:schemeClr val="accent5">
                      <a:lumMod val="90000"/>
                      <a:lumOff val="10000"/>
                    </a:schemeClr>
                  </a:solidFill>
                  <a:effectLst/>
                  <a:latin typeface="Stencil" panose="040409050D0802020404" pitchFamily="82" charset="0"/>
                </a:rPr>
                <a:t>8</a:t>
              </a:r>
            </a:p>
          </p:txBody>
        </p:sp>
        <p:sp>
          <p:nvSpPr>
            <p:cNvPr id="71" name="TextBox 70">
              <a:extLst>
                <a:ext uri="{FF2B5EF4-FFF2-40B4-BE49-F238E27FC236}">
                  <a16:creationId xmlns:a16="http://schemas.microsoft.com/office/drawing/2014/main" id="{7031DD68-1637-4842-9AAD-DBBDE621A1D8}"/>
                </a:ext>
              </a:extLst>
            </p:cNvPr>
            <p:cNvSpPr txBox="1"/>
            <p:nvPr/>
          </p:nvSpPr>
          <p:spPr>
            <a:xfrm>
              <a:off x="2517301" y="1833511"/>
              <a:ext cx="332142" cy="400110"/>
            </a:xfrm>
            <a:prstGeom prst="rect">
              <a:avLst/>
            </a:prstGeom>
            <a:noFill/>
          </p:spPr>
          <p:txBody>
            <a:bodyPr wrap="none" rtlCol="0">
              <a:spAutoFit/>
            </a:bodyPr>
            <a:lstStyle/>
            <a:p>
              <a:pPr algn="l"/>
              <a:r>
                <a:rPr lang="en-US" sz="2000" dirty="0">
                  <a:solidFill>
                    <a:schemeClr val="accent5">
                      <a:lumMod val="90000"/>
                      <a:lumOff val="10000"/>
                    </a:schemeClr>
                  </a:solidFill>
                  <a:effectLst/>
                  <a:latin typeface="Stencil" panose="040409050D0802020404" pitchFamily="82" charset="0"/>
                </a:rPr>
                <a:t>9</a:t>
              </a:r>
            </a:p>
          </p:txBody>
        </p:sp>
        <p:sp>
          <p:nvSpPr>
            <p:cNvPr id="72" name="TextBox 71">
              <a:extLst>
                <a:ext uri="{FF2B5EF4-FFF2-40B4-BE49-F238E27FC236}">
                  <a16:creationId xmlns:a16="http://schemas.microsoft.com/office/drawing/2014/main" id="{245B1A4F-F7B7-457B-A840-262FF0750A84}"/>
                </a:ext>
              </a:extLst>
            </p:cNvPr>
            <p:cNvSpPr txBox="1"/>
            <p:nvPr/>
          </p:nvSpPr>
          <p:spPr>
            <a:xfrm>
              <a:off x="1219200" y="1853193"/>
              <a:ext cx="479618" cy="400110"/>
            </a:xfrm>
            <a:prstGeom prst="rect">
              <a:avLst/>
            </a:prstGeom>
            <a:noFill/>
          </p:spPr>
          <p:txBody>
            <a:bodyPr wrap="none" rtlCol="0">
              <a:spAutoFit/>
            </a:bodyPr>
            <a:lstStyle/>
            <a:p>
              <a:pPr algn="l"/>
              <a:r>
                <a:rPr lang="en-US" sz="2000" dirty="0">
                  <a:solidFill>
                    <a:schemeClr val="accent5">
                      <a:lumMod val="90000"/>
                      <a:lumOff val="10000"/>
                    </a:schemeClr>
                  </a:solidFill>
                  <a:effectLst/>
                  <a:latin typeface="Stencil" panose="040409050D0802020404" pitchFamily="82" charset="0"/>
                </a:rPr>
                <a:t>10</a:t>
              </a:r>
            </a:p>
          </p:txBody>
        </p:sp>
        <p:sp>
          <p:nvSpPr>
            <p:cNvPr id="73" name="TextBox 72">
              <a:extLst>
                <a:ext uri="{FF2B5EF4-FFF2-40B4-BE49-F238E27FC236}">
                  <a16:creationId xmlns:a16="http://schemas.microsoft.com/office/drawing/2014/main" id="{EF5387A9-AE46-4149-873D-FA1F76AF07DB}"/>
                </a:ext>
              </a:extLst>
            </p:cNvPr>
            <p:cNvSpPr txBox="1"/>
            <p:nvPr/>
          </p:nvSpPr>
          <p:spPr>
            <a:xfrm>
              <a:off x="7199626" y="1843318"/>
              <a:ext cx="332142" cy="400110"/>
            </a:xfrm>
            <a:prstGeom prst="rect">
              <a:avLst/>
            </a:prstGeom>
            <a:noFill/>
          </p:spPr>
          <p:txBody>
            <a:bodyPr wrap="none" rtlCol="0">
              <a:spAutoFit/>
            </a:bodyPr>
            <a:lstStyle/>
            <a:p>
              <a:pPr algn="l"/>
              <a:r>
                <a:rPr lang="en-US" sz="2000" dirty="0">
                  <a:solidFill>
                    <a:schemeClr val="accent5">
                      <a:lumMod val="90000"/>
                      <a:lumOff val="10000"/>
                    </a:schemeClr>
                  </a:solidFill>
                  <a:effectLst/>
                  <a:latin typeface="Stencil" panose="040409050D0802020404" pitchFamily="82" charset="0"/>
                </a:rPr>
                <a:t>6</a:t>
              </a:r>
            </a:p>
          </p:txBody>
        </p:sp>
      </p:grpSp>
      <p:sp>
        <p:nvSpPr>
          <p:cNvPr id="74" name="TextBox 73">
            <a:extLst>
              <a:ext uri="{FF2B5EF4-FFF2-40B4-BE49-F238E27FC236}">
                <a16:creationId xmlns:a16="http://schemas.microsoft.com/office/drawing/2014/main" id="{5F7B3B48-508B-46C0-A5F5-B5C67B4A24CA}"/>
              </a:ext>
            </a:extLst>
          </p:cNvPr>
          <p:cNvSpPr txBox="1"/>
          <p:nvPr/>
        </p:nvSpPr>
        <p:spPr>
          <a:xfrm>
            <a:off x="300954" y="4755556"/>
            <a:ext cx="8644890" cy="307777"/>
          </a:xfrm>
          <a:prstGeom prst="rect">
            <a:avLst/>
          </a:prstGeom>
          <a:noFill/>
        </p:spPr>
        <p:txBody>
          <a:bodyPr wrap="square">
            <a:spAutoFit/>
          </a:bodyPr>
          <a:lstStyle/>
          <a:p>
            <a:pPr algn="l"/>
            <a:r>
              <a:rPr lang="en-US" sz="1400" dirty="0">
                <a:solidFill>
                  <a:schemeClr val="tx1"/>
                </a:solidFill>
                <a:effectLst/>
              </a:rPr>
              <a:t>A lower bound of 1 means that the instance is </a:t>
            </a:r>
            <a:r>
              <a:rPr lang="en-US" sz="1400" dirty="0">
                <a:solidFill>
                  <a:srgbClr val="FF6600"/>
                </a:solidFill>
                <a:effectLst/>
              </a:rPr>
              <a:t>mandatory</a:t>
            </a:r>
            <a:r>
              <a:rPr lang="en-US" sz="1400" dirty="0">
                <a:solidFill>
                  <a:schemeClr val="tx1"/>
                </a:solidFill>
                <a:effectLst/>
              </a:rPr>
              <a:t>, 0 means that it is </a:t>
            </a:r>
            <a:r>
              <a:rPr lang="en-US" sz="1400" dirty="0">
                <a:solidFill>
                  <a:srgbClr val="FF6600"/>
                </a:solidFill>
                <a:effectLst/>
              </a:rPr>
              <a:t>optional</a:t>
            </a:r>
            <a:r>
              <a:rPr lang="en-US" sz="1400" dirty="0">
                <a:solidFill>
                  <a:schemeClr val="tx1"/>
                </a:solidFill>
                <a:effectLst/>
              </a:rPr>
              <a:t>.</a:t>
            </a:r>
          </a:p>
        </p:txBody>
      </p:sp>
      <p:cxnSp>
        <p:nvCxnSpPr>
          <p:cNvPr id="6" name="Straight Connector 5">
            <a:extLst>
              <a:ext uri="{FF2B5EF4-FFF2-40B4-BE49-F238E27FC236}">
                <a16:creationId xmlns:a16="http://schemas.microsoft.com/office/drawing/2014/main" id="{282E733E-1018-FBAB-0E06-F22998D16B91}"/>
              </a:ext>
            </a:extLst>
          </p:cNvPr>
          <p:cNvCxnSpPr>
            <a:cxnSpLocks/>
          </p:cNvCxnSpPr>
          <p:nvPr/>
        </p:nvCxnSpPr>
        <p:spPr bwMode="auto">
          <a:xfrm>
            <a:off x="6297260" y="370853"/>
            <a:ext cx="0" cy="158458"/>
          </a:xfrm>
          <a:prstGeom prst="line">
            <a:avLst/>
          </a:prstGeom>
          <a:noFill/>
          <a:ln w="12700" cap="flat" cmpd="sng" algn="ctr">
            <a:solidFill>
              <a:srgbClr val="336699"/>
            </a:solidFill>
            <a:prstDash val="solid"/>
            <a:headEnd type="none" w="med" len="med"/>
            <a:tailEnd type="none" w="med" len="med"/>
          </a:ln>
          <a:effectLst/>
        </p:spPr>
      </p:cxnSp>
      <p:graphicFrame>
        <p:nvGraphicFramePr>
          <p:cNvPr id="12" name="Table 5">
            <a:extLst>
              <a:ext uri="{FF2B5EF4-FFF2-40B4-BE49-F238E27FC236}">
                <a16:creationId xmlns:a16="http://schemas.microsoft.com/office/drawing/2014/main" id="{A0E94D0A-5342-C7A1-FF42-2A1BBC23FE54}"/>
              </a:ext>
            </a:extLst>
          </p:cNvPr>
          <p:cNvGraphicFramePr>
            <a:graphicFrameLocks noGrp="1"/>
          </p:cNvGraphicFramePr>
          <p:nvPr>
            <p:extLst>
              <p:ext uri="{D42A27DB-BD31-4B8C-83A1-F6EECF244321}">
                <p14:modId xmlns:p14="http://schemas.microsoft.com/office/powerpoint/2010/main" val="1694376670"/>
              </p:ext>
            </p:extLst>
          </p:nvPr>
        </p:nvGraphicFramePr>
        <p:xfrm>
          <a:off x="5382860" y="225357"/>
          <a:ext cx="3657600" cy="1188720"/>
        </p:xfrm>
        <a:graphic>
          <a:graphicData uri="http://schemas.openxmlformats.org/drawingml/2006/table">
            <a:tbl>
              <a:tblPr firstRow="1" bandRow="1">
                <a:tableStyleId>{2D5ABB26-0587-4C30-8999-92F81FD0307C}</a:tableStyleId>
              </a:tblPr>
              <a:tblGrid>
                <a:gridCol w="1828800">
                  <a:extLst>
                    <a:ext uri="{9D8B030D-6E8A-4147-A177-3AD203B41FA5}">
                      <a16:colId xmlns:a16="http://schemas.microsoft.com/office/drawing/2014/main" val="860459"/>
                    </a:ext>
                  </a:extLst>
                </a:gridCol>
                <a:gridCol w="1828800">
                  <a:extLst>
                    <a:ext uri="{9D8B030D-6E8A-4147-A177-3AD203B41FA5}">
                      <a16:colId xmlns:a16="http://schemas.microsoft.com/office/drawing/2014/main" val="3489013820"/>
                    </a:ext>
                  </a:extLst>
                </a:gridCol>
              </a:tblGrid>
              <a:tr h="453457">
                <a:tc>
                  <a:txBody>
                    <a:bodyPr/>
                    <a:lstStyle/>
                    <a:p>
                      <a:endParaRPr lang="en-US" sz="1100" dirty="0">
                        <a:solidFill>
                          <a:srgbClr val="FF6600"/>
                        </a:solidFill>
                      </a:endParaRPr>
                    </a:p>
                    <a:p>
                      <a:endParaRPr lang="en-US" sz="1100" dirty="0">
                        <a:solidFill>
                          <a:srgbClr val="FF6600"/>
                        </a:solidFill>
                      </a:endParaRPr>
                    </a:p>
                    <a:p>
                      <a:r>
                        <a:rPr lang="en-US" sz="1100" dirty="0">
                          <a:solidFill>
                            <a:srgbClr val="FF6600"/>
                          </a:solidFill>
                        </a:rPr>
                        <a:t>Read: “one and only 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100" dirty="0">
                        <a:solidFill>
                          <a:srgbClr val="FF6600"/>
                        </a:solidFill>
                      </a:endParaRPr>
                    </a:p>
                    <a:p>
                      <a:r>
                        <a:rPr lang="en-US" sz="1100" dirty="0">
                          <a:solidFill>
                            <a:srgbClr val="FF6600"/>
                          </a:solidFill>
                        </a:rPr>
                        <a:t>Read: “at least one and possibly many”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75485278"/>
                  </a:ext>
                </a:extLst>
              </a:tr>
              <a:tr h="280546">
                <a:tc>
                  <a:txBody>
                    <a:bodyPr/>
                    <a:lstStyle/>
                    <a:p>
                      <a:endParaRPr lang="en-US" sz="1100" dirty="0">
                        <a:solidFill>
                          <a:srgbClr val="FF6600"/>
                        </a:solidFill>
                      </a:endParaRPr>
                    </a:p>
                    <a:p>
                      <a:endParaRPr lang="en-US" sz="1100" dirty="0">
                        <a:solidFill>
                          <a:srgbClr val="FF6600"/>
                        </a:solidFill>
                      </a:endParaRPr>
                    </a:p>
                    <a:p>
                      <a:r>
                        <a:rPr lang="en-US" sz="1100" dirty="0">
                          <a:solidFill>
                            <a:srgbClr val="FF6600"/>
                          </a:solidFill>
                        </a:rPr>
                        <a:t>Read: “zero or one”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100" dirty="0">
                        <a:solidFill>
                          <a:srgbClr val="FF6600"/>
                        </a:solidFill>
                      </a:endParaRPr>
                    </a:p>
                    <a:p>
                      <a:endParaRPr lang="en-US" sz="1100" dirty="0">
                        <a:solidFill>
                          <a:srgbClr val="FF6600"/>
                        </a:solidFill>
                      </a:endParaRPr>
                    </a:p>
                    <a:p>
                      <a:r>
                        <a:rPr lang="en-US" sz="1100" dirty="0">
                          <a:solidFill>
                            <a:srgbClr val="FF6600"/>
                          </a:solidFill>
                        </a:rPr>
                        <a:t>Read: “either zero or many”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885628350"/>
                  </a:ext>
                </a:extLst>
              </a:tr>
            </a:tbl>
          </a:graphicData>
        </a:graphic>
      </p:graphicFrame>
      <p:cxnSp>
        <p:nvCxnSpPr>
          <p:cNvPr id="13" name="Straight Connector 12">
            <a:extLst>
              <a:ext uri="{FF2B5EF4-FFF2-40B4-BE49-F238E27FC236}">
                <a16:creationId xmlns:a16="http://schemas.microsoft.com/office/drawing/2014/main" id="{71D0EBF1-6DAA-57EE-E65C-5A868810A230}"/>
              </a:ext>
            </a:extLst>
          </p:cNvPr>
          <p:cNvCxnSpPr>
            <a:cxnSpLocks/>
          </p:cNvCxnSpPr>
          <p:nvPr/>
        </p:nvCxnSpPr>
        <p:spPr bwMode="auto">
          <a:xfrm>
            <a:off x="8200306" y="295499"/>
            <a:ext cx="0" cy="158458"/>
          </a:xfrm>
          <a:prstGeom prst="line">
            <a:avLst/>
          </a:prstGeom>
          <a:noFill/>
          <a:ln w="12700" cap="flat" cmpd="sng" algn="ctr">
            <a:solidFill>
              <a:srgbClr val="336699"/>
            </a:solidFill>
            <a:prstDash val="solid"/>
            <a:headEnd type="none" w="med" len="med"/>
            <a:tailEnd type="none" w="med" len="med"/>
          </a:ln>
          <a:effectLst/>
        </p:spPr>
      </p:cxnSp>
      <p:cxnSp>
        <p:nvCxnSpPr>
          <p:cNvPr id="14" name="Straight Connector 13">
            <a:extLst>
              <a:ext uri="{FF2B5EF4-FFF2-40B4-BE49-F238E27FC236}">
                <a16:creationId xmlns:a16="http://schemas.microsoft.com/office/drawing/2014/main" id="{35A71643-17A1-301D-0CDF-6B5EB41B55A2}"/>
              </a:ext>
            </a:extLst>
          </p:cNvPr>
          <p:cNvCxnSpPr/>
          <p:nvPr/>
        </p:nvCxnSpPr>
        <p:spPr bwMode="auto">
          <a:xfrm>
            <a:off x="6068660" y="450082"/>
            <a:ext cx="457200" cy="0"/>
          </a:xfrm>
          <a:prstGeom prst="line">
            <a:avLst/>
          </a:prstGeom>
          <a:noFill/>
          <a:ln w="12700" cap="flat" cmpd="sng" algn="ctr">
            <a:solidFill>
              <a:srgbClr val="336699"/>
            </a:solidFill>
            <a:prstDash val="solid"/>
            <a:headEnd type="none" w="med" len="med"/>
            <a:tailEnd type="none" w="med" len="med"/>
          </a:ln>
          <a:effectLst/>
        </p:spPr>
      </p:cxnSp>
      <p:cxnSp>
        <p:nvCxnSpPr>
          <p:cNvPr id="15" name="Straight Connector 14">
            <a:extLst>
              <a:ext uri="{FF2B5EF4-FFF2-40B4-BE49-F238E27FC236}">
                <a16:creationId xmlns:a16="http://schemas.microsoft.com/office/drawing/2014/main" id="{8E1BCC1A-41EF-387E-72F0-FF08D4E9AE04}"/>
              </a:ext>
            </a:extLst>
          </p:cNvPr>
          <p:cNvCxnSpPr>
            <a:cxnSpLocks/>
          </p:cNvCxnSpPr>
          <p:nvPr/>
        </p:nvCxnSpPr>
        <p:spPr bwMode="auto">
          <a:xfrm>
            <a:off x="6359392" y="376113"/>
            <a:ext cx="0" cy="154044"/>
          </a:xfrm>
          <a:prstGeom prst="line">
            <a:avLst/>
          </a:prstGeom>
          <a:noFill/>
          <a:ln w="12700" cap="flat" cmpd="sng" algn="ctr">
            <a:solidFill>
              <a:srgbClr val="336699"/>
            </a:solidFill>
            <a:prstDash val="solid"/>
            <a:headEnd type="none" w="med" len="med"/>
            <a:tailEnd type="none" w="med" len="med"/>
          </a:ln>
          <a:effectLst/>
        </p:spPr>
      </p:cxnSp>
      <p:grpSp>
        <p:nvGrpSpPr>
          <p:cNvPr id="16" name="Group 15">
            <a:extLst>
              <a:ext uri="{FF2B5EF4-FFF2-40B4-BE49-F238E27FC236}">
                <a16:creationId xmlns:a16="http://schemas.microsoft.com/office/drawing/2014/main" id="{C55063E1-3F1B-E0ED-64BA-F8D0E63D9696}"/>
              </a:ext>
            </a:extLst>
          </p:cNvPr>
          <p:cNvGrpSpPr/>
          <p:nvPr/>
        </p:nvGrpSpPr>
        <p:grpSpPr>
          <a:xfrm>
            <a:off x="7969752" y="278988"/>
            <a:ext cx="457200" cy="169004"/>
            <a:chOff x="2853566" y="4151850"/>
            <a:chExt cx="457200" cy="169004"/>
          </a:xfrm>
        </p:grpSpPr>
        <p:cxnSp>
          <p:nvCxnSpPr>
            <p:cNvPr id="17" name="Straight Connector 16">
              <a:extLst>
                <a:ext uri="{FF2B5EF4-FFF2-40B4-BE49-F238E27FC236}">
                  <a16:creationId xmlns:a16="http://schemas.microsoft.com/office/drawing/2014/main" id="{F8CC7C6F-13AD-9BCA-F51E-752F0BC017DE}"/>
                </a:ext>
              </a:extLst>
            </p:cNvPr>
            <p:cNvCxnSpPr/>
            <p:nvPr/>
          </p:nvCxnSpPr>
          <p:spPr bwMode="auto">
            <a:xfrm>
              <a:off x="2853566" y="4234396"/>
              <a:ext cx="457200" cy="0"/>
            </a:xfrm>
            <a:prstGeom prst="line">
              <a:avLst/>
            </a:prstGeom>
            <a:noFill/>
            <a:ln w="12700" cap="flat" cmpd="sng" algn="ctr">
              <a:solidFill>
                <a:srgbClr val="336699"/>
              </a:solidFill>
              <a:prstDash val="solid"/>
              <a:headEnd type="none" w="med" len="med"/>
              <a:tailEnd type="none" w="med" len="med"/>
            </a:ln>
            <a:effectLst/>
          </p:spPr>
        </p:cxnSp>
        <p:cxnSp>
          <p:nvCxnSpPr>
            <p:cNvPr id="18" name="Straight Connector 17">
              <a:extLst>
                <a:ext uri="{FF2B5EF4-FFF2-40B4-BE49-F238E27FC236}">
                  <a16:creationId xmlns:a16="http://schemas.microsoft.com/office/drawing/2014/main" id="{0B809F2A-CCA8-4F64-C0EA-B33FA1AD8F70}"/>
                </a:ext>
              </a:extLst>
            </p:cNvPr>
            <p:cNvCxnSpPr/>
            <p:nvPr/>
          </p:nvCxnSpPr>
          <p:spPr bwMode="auto">
            <a:xfrm>
              <a:off x="3134920" y="4231962"/>
              <a:ext cx="152400" cy="88892"/>
            </a:xfrm>
            <a:prstGeom prst="line">
              <a:avLst/>
            </a:prstGeom>
            <a:noFill/>
            <a:ln w="12700" cap="flat" cmpd="sng" algn="ctr">
              <a:solidFill>
                <a:srgbClr val="336699"/>
              </a:solidFill>
              <a:prstDash val="solid"/>
              <a:headEnd type="none" w="med" len="med"/>
              <a:tailEnd type="none" w="med" len="med"/>
            </a:ln>
            <a:effectLst/>
          </p:spPr>
        </p:cxnSp>
        <p:cxnSp>
          <p:nvCxnSpPr>
            <p:cNvPr id="19" name="Straight Connector 18">
              <a:extLst>
                <a:ext uri="{FF2B5EF4-FFF2-40B4-BE49-F238E27FC236}">
                  <a16:creationId xmlns:a16="http://schemas.microsoft.com/office/drawing/2014/main" id="{F36289F0-BD8C-1D03-2813-79D189CC60D6}"/>
                </a:ext>
              </a:extLst>
            </p:cNvPr>
            <p:cNvCxnSpPr/>
            <p:nvPr/>
          </p:nvCxnSpPr>
          <p:spPr bwMode="auto">
            <a:xfrm flipV="1">
              <a:off x="3144298" y="4151850"/>
              <a:ext cx="152400" cy="76200"/>
            </a:xfrm>
            <a:prstGeom prst="line">
              <a:avLst/>
            </a:prstGeom>
            <a:noFill/>
            <a:ln w="12700" cap="flat" cmpd="sng" algn="ctr">
              <a:solidFill>
                <a:srgbClr val="336699"/>
              </a:solidFill>
              <a:prstDash val="solid"/>
              <a:headEnd type="none" w="med" len="med"/>
              <a:tailEnd type="none" w="med" len="med"/>
            </a:ln>
            <a:effectLst/>
          </p:spPr>
        </p:cxnSp>
      </p:grpSp>
      <p:grpSp>
        <p:nvGrpSpPr>
          <p:cNvPr id="20" name="Group 19">
            <a:extLst>
              <a:ext uri="{FF2B5EF4-FFF2-40B4-BE49-F238E27FC236}">
                <a16:creationId xmlns:a16="http://schemas.microsoft.com/office/drawing/2014/main" id="{089F262D-888E-3746-7BC6-E955DC22D342}"/>
              </a:ext>
            </a:extLst>
          </p:cNvPr>
          <p:cNvGrpSpPr/>
          <p:nvPr/>
        </p:nvGrpSpPr>
        <p:grpSpPr>
          <a:xfrm>
            <a:off x="7973660" y="987357"/>
            <a:ext cx="457200" cy="169004"/>
            <a:chOff x="2853566" y="4151850"/>
            <a:chExt cx="457200" cy="169004"/>
          </a:xfrm>
        </p:grpSpPr>
        <p:cxnSp>
          <p:nvCxnSpPr>
            <p:cNvPr id="21" name="Straight Connector 20">
              <a:extLst>
                <a:ext uri="{FF2B5EF4-FFF2-40B4-BE49-F238E27FC236}">
                  <a16:creationId xmlns:a16="http://schemas.microsoft.com/office/drawing/2014/main" id="{FB189DFE-0DA7-35F6-437F-02EC9C083A6E}"/>
                </a:ext>
              </a:extLst>
            </p:cNvPr>
            <p:cNvCxnSpPr/>
            <p:nvPr/>
          </p:nvCxnSpPr>
          <p:spPr bwMode="auto">
            <a:xfrm>
              <a:off x="2853566" y="4234396"/>
              <a:ext cx="457200" cy="0"/>
            </a:xfrm>
            <a:prstGeom prst="line">
              <a:avLst/>
            </a:prstGeom>
            <a:noFill/>
            <a:ln w="12700" cap="flat" cmpd="sng" algn="ctr">
              <a:solidFill>
                <a:srgbClr val="336699"/>
              </a:solidFill>
              <a:prstDash val="solid"/>
              <a:headEnd type="none" w="med" len="med"/>
              <a:tailEnd type="none" w="med" len="med"/>
            </a:ln>
            <a:effectLst/>
          </p:spPr>
        </p:cxnSp>
        <p:cxnSp>
          <p:nvCxnSpPr>
            <p:cNvPr id="22" name="Straight Connector 21">
              <a:extLst>
                <a:ext uri="{FF2B5EF4-FFF2-40B4-BE49-F238E27FC236}">
                  <a16:creationId xmlns:a16="http://schemas.microsoft.com/office/drawing/2014/main" id="{693CE6E8-2710-7259-0EF0-67A5EB5C39EC}"/>
                </a:ext>
              </a:extLst>
            </p:cNvPr>
            <p:cNvCxnSpPr/>
            <p:nvPr/>
          </p:nvCxnSpPr>
          <p:spPr bwMode="auto">
            <a:xfrm>
              <a:off x="3134920" y="4231962"/>
              <a:ext cx="152400" cy="88892"/>
            </a:xfrm>
            <a:prstGeom prst="line">
              <a:avLst/>
            </a:prstGeom>
            <a:noFill/>
            <a:ln w="12700" cap="flat" cmpd="sng" algn="ctr">
              <a:solidFill>
                <a:srgbClr val="336699"/>
              </a:solidFill>
              <a:prstDash val="solid"/>
              <a:headEnd type="none" w="med" len="med"/>
              <a:tailEnd type="none" w="med" len="med"/>
            </a:ln>
            <a:effectLst/>
          </p:spPr>
        </p:cxnSp>
        <p:cxnSp>
          <p:nvCxnSpPr>
            <p:cNvPr id="23" name="Straight Connector 22">
              <a:extLst>
                <a:ext uri="{FF2B5EF4-FFF2-40B4-BE49-F238E27FC236}">
                  <a16:creationId xmlns:a16="http://schemas.microsoft.com/office/drawing/2014/main" id="{5AFFD248-C917-3E7F-745F-C65FA34EE2C5}"/>
                </a:ext>
              </a:extLst>
            </p:cNvPr>
            <p:cNvCxnSpPr/>
            <p:nvPr/>
          </p:nvCxnSpPr>
          <p:spPr bwMode="auto">
            <a:xfrm flipV="1">
              <a:off x="3144298" y="4151850"/>
              <a:ext cx="152400" cy="76200"/>
            </a:xfrm>
            <a:prstGeom prst="line">
              <a:avLst/>
            </a:prstGeom>
            <a:noFill/>
            <a:ln w="12700" cap="flat" cmpd="sng" algn="ctr">
              <a:solidFill>
                <a:srgbClr val="336699"/>
              </a:solidFill>
              <a:prstDash val="solid"/>
              <a:headEnd type="none" w="med" len="med"/>
              <a:tailEnd type="none" w="med" len="med"/>
            </a:ln>
            <a:effectLst/>
          </p:spPr>
        </p:cxnSp>
      </p:grpSp>
      <p:sp>
        <p:nvSpPr>
          <p:cNvPr id="24" name="Oval 23">
            <a:extLst>
              <a:ext uri="{FF2B5EF4-FFF2-40B4-BE49-F238E27FC236}">
                <a16:creationId xmlns:a16="http://schemas.microsoft.com/office/drawing/2014/main" id="{60D89F12-AC27-E211-840A-1FC6EC34408B}"/>
              </a:ext>
            </a:extLst>
          </p:cNvPr>
          <p:cNvSpPr/>
          <p:nvPr/>
        </p:nvSpPr>
        <p:spPr bwMode="auto">
          <a:xfrm>
            <a:off x="8055554" y="987732"/>
            <a:ext cx="181877" cy="164772"/>
          </a:xfrm>
          <a:prstGeom prst="ellipse">
            <a:avLst/>
          </a:prstGeom>
          <a:solidFill>
            <a:srgbClr val="FFFFFF"/>
          </a:solidFill>
          <a:ln w="12700" cap="flat" cmpd="sng" algn="ctr">
            <a:solidFill>
              <a:srgbClr val="336699"/>
            </a:solidFill>
            <a:prstDash val="soli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51515"/>
              </a:solidFill>
              <a:effectLst/>
              <a:uLnTx/>
              <a:uFillTx/>
              <a:latin typeface="Tahoma"/>
              <a:ea typeface="+mn-ea"/>
              <a:cs typeface="+mn-cs"/>
            </a:endParaRPr>
          </a:p>
        </p:txBody>
      </p:sp>
      <p:cxnSp>
        <p:nvCxnSpPr>
          <p:cNvPr id="25" name="Straight Connector 24">
            <a:extLst>
              <a:ext uri="{FF2B5EF4-FFF2-40B4-BE49-F238E27FC236}">
                <a16:creationId xmlns:a16="http://schemas.microsoft.com/office/drawing/2014/main" id="{9DF6E642-6884-FAD1-DFB9-EA3391714BA8}"/>
              </a:ext>
            </a:extLst>
          </p:cNvPr>
          <p:cNvCxnSpPr/>
          <p:nvPr/>
        </p:nvCxnSpPr>
        <p:spPr bwMode="auto">
          <a:xfrm>
            <a:off x="6152676" y="1071894"/>
            <a:ext cx="457200" cy="0"/>
          </a:xfrm>
          <a:prstGeom prst="line">
            <a:avLst/>
          </a:prstGeom>
          <a:noFill/>
          <a:ln w="12700" cap="flat" cmpd="sng" algn="ctr">
            <a:solidFill>
              <a:srgbClr val="336699"/>
            </a:solidFill>
            <a:prstDash val="solid"/>
            <a:headEnd type="none" w="med" len="med"/>
            <a:tailEnd type="none" w="med" len="med"/>
          </a:ln>
          <a:effectLst/>
        </p:spPr>
      </p:cxnSp>
      <p:cxnSp>
        <p:nvCxnSpPr>
          <p:cNvPr id="26" name="Straight Connector 25">
            <a:extLst>
              <a:ext uri="{FF2B5EF4-FFF2-40B4-BE49-F238E27FC236}">
                <a16:creationId xmlns:a16="http://schemas.microsoft.com/office/drawing/2014/main" id="{497394D6-0711-6D66-9575-B44B3EE45C43}"/>
              </a:ext>
            </a:extLst>
          </p:cNvPr>
          <p:cNvCxnSpPr>
            <a:cxnSpLocks/>
          </p:cNvCxnSpPr>
          <p:nvPr/>
        </p:nvCxnSpPr>
        <p:spPr bwMode="auto">
          <a:xfrm>
            <a:off x="6443408" y="997925"/>
            <a:ext cx="0" cy="154044"/>
          </a:xfrm>
          <a:prstGeom prst="line">
            <a:avLst/>
          </a:prstGeom>
          <a:noFill/>
          <a:ln w="12700" cap="flat" cmpd="sng" algn="ctr">
            <a:solidFill>
              <a:srgbClr val="336699"/>
            </a:solidFill>
            <a:prstDash val="solid"/>
            <a:headEnd type="none" w="med" len="med"/>
            <a:tailEnd type="none" w="med" len="med"/>
          </a:ln>
          <a:effectLst/>
        </p:spPr>
      </p:cxnSp>
      <p:sp>
        <p:nvSpPr>
          <p:cNvPr id="27" name="Oval 26">
            <a:extLst>
              <a:ext uri="{FF2B5EF4-FFF2-40B4-BE49-F238E27FC236}">
                <a16:creationId xmlns:a16="http://schemas.microsoft.com/office/drawing/2014/main" id="{90C502E5-016E-04E2-184A-99B620957971}"/>
              </a:ext>
            </a:extLst>
          </p:cNvPr>
          <p:cNvSpPr/>
          <p:nvPr/>
        </p:nvSpPr>
        <p:spPr bwMode="auto">
          <a:xfrm>
            <a:off x="6226922" y="994525"/>
            <a:ext cx="181877" cy="164772"/>
          </a:xfrm>
          <a:prstGeom prst="ellipse">
            <a:avLst/>
          </a:prstGeom>
          <a:solidFill>
            <a:srgbClr val="FFFFFF"/>
          </a:solidFill>
          <a:ln w="12700" cap="flat" cmpd="sng" algn="ctr">
            <a:solidFill>
              <a:srgbClr val="336699"/>
            </a:solidFill>
            <a:prstDash val="soli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dirty="0">
              <a:ln>
                <a:noFill/>
              </a:ln>
              <a:solidFill>
                <a:srgbClr val="151515"/>
              </a:solidFill>
              <a:effectLst/>
              <a:uLnTx/>
              <a:uFillTx/>
              <a:latin typeface="Tahoma"/>
              <a:ea typeface="+mn-ea"/>
              <a:cs typeface="+mn-cs"/>
            </a:endParaRPr>
          </a:p>
        </p:txBody>
      </p:sp>
    </p:spTree>
    <p:extLst>
      <p:ext uri="{BB962C8B-B14F-4D97-AF65-F5344CB8AC3E}">
        <p14:creationId xmlns:p14="http://schemas.microsoft.com/office/powerpoint/2010/main" val="10348139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E0551AD-6FDD-46D0-9323-FF718DD122F7}"/>
              </a:ext>
            </a:extLst>
          </p:cNvPr>
          <p:cNvSpPr/>
          <p:nvPr/>
        </p:nvSpPr>
        <p:spPr>
          <a:xfrm>
            <a:off x="152400" y="4629150"/>
            <a:ext cx="2427139" cy="400110"/>
          </a:xfrm>
          <a:prstGeom prst="rect">
            <a:avLst/>
          </a:prstGeom>
        </p:spPr>
        <p:txBody>
          <a:bodyPr wrap="none">
            <a:spAutoFit/>
          </a:bodyPr>
          <a:lstStyle/>
          <a:p>
            <a:r>
              <a:rPr lang="en-US" sz="2000" dirty="0">
                <a:solidFill>
                  <a:schemeClr val="tx1"/>
                </a:solidFill>
                <a:effectLst/>
                <a:hlinkClick r:id="rId2"/>
              </a:rPr>
              <a:t>https://draw.io/</a:t>
            </a:r>
            <a:r>
              <a:rPr lang="en-US" sz="2000" dirty="0">
                <a:solidFill>
                  <a:schemeClr val="tx1"/>
                </a:solidFill>
                <a:effectLst/>
              </a:rPr>
              <a:t>  </a:t>
            </a:r>
          </a:p>
        </p:txBody>
      </p:sp>
      <p:pic>
        <p:nvPicPr>
          <p:cNvPr id="1026" name="Picture 2" descr="drawio-app.com/wp-content/uploads/2021/05/drawi...">
            <a:hlinkClick r:id="rId2"/>
            <a:extLst>
              <a:ext uri="{FF2B5EF4-FFF2-40B4-BE49-F238E27FC236}">
                <a16:creationId xmlns:a16="http://schemas.microsoft.com/office/drawing/2014/main" id="{51FA7359-8FCD-4326-91DE-43A6FA4708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19500" y="1619250"/>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7625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4B69582-03FC-4CD4-B70A-FFE3070BA8F9}"/>
              </a:ext>
            </a:extLst>
          </p:cNvPr>
          <p:cNvSpPr>
            <a:spLocks noGrp="1"/>
          </p:cNvSpPr>
          <p:nvPr>
            <p:ph type="sldNum" sz="quarter" idx="4294967295"/>
          </p:nvPr>
        </p:nvSpPr>
        <p:spPr>
          <a:xfrm>
            <a:off x="0" y="4854575"/>
            <a:ext cx="228600" cy="274638"/>
          </a:xfrm>
        </p:spPr>
        <p:txBody>
          <a:bodyPr/>
          <a:lstStyle/>
          <a:p>
            <a:fld id="{ED4E8DE7-8107-485D-819E-7A652D98D056}" type="slidenum">
              <a:rPr lang="en-US" smtClean="0"/>
              <a:pPr/>
              <a:t>35</a:t>
            </a:fld>
            <a:endParaRPr lang="en-US" dirty="0"/>
          </a:p>
        </p:txBody>
      </p:sp>
    </p:spTree>
    <p:extLst>
      <p:ext uri="{BB962C8B-B14F-4D97-AF65-F5344CB8AC3E}">
        <p14:creationId xmlns:p14="http://schemas.microsoft.com/office/powerpoint/2010/main" val="28865658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M4DM 2024">
  <a:themeElements>
    <a:clrScheme name="MSCommerce">
      <a:dk1>
        <a:srgbClr val="000000"/>
      </a:dk1>
      <a:lt1>
        <a:srgbClr val="FFFFFF"/>
      </a:lt1>
      <a:dk2>
        <a:srgbClr val="595959"/>
      </a:dk2>
      <a:lt2>
        <a:srgbClr val="FFFFFF"/>
      </a:lt2>
      <a:accent1>
        <a:srgbClr val="CC0000"/>
      </a:accent1>
      <a:accent2>
        <a:srgbClr val="FF0000"/>
      </a:accent2>
      <a:accent3>
        <a:srgbClr val="336699"/>
      </a:accent3>
      <a:accent4>
        <a:srgbClr val="FFFF00"/>
      </a:accent4>
      <a:accent5>
        <a:srgbClr val="000032"/>
      </a:accent5>
      <a:accent6>
        <a:srgbClr val="00B0F0"/>
      </a:accent6>
      <a:hlink>
        <a:srgbClr val="336699"/>
      </a:hlink>
      <a:folHlink>
        <a:srgbClr val="9A0000"/>
      </a:folHlink>
    </a:clrScheme>
    <a:fontScheme name="Thermal">
      <a:maj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ermal">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3175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63500" dist="38100" dir="8100000" rotWithShape="0">
              <a:srgbClr val="000000">
                <a:alpha val="45000"/>
              </a:srgbClr>
            </a:outerShdw>
          </a:effectLst>
        </a:effectStyle>
        <a:effectStyle>
          <a:effectLst>
            <a:outerShdw blurRad="101600" dist="63500" dir="8100000" rotWithShape="0">
              <a:srgbClr val="000000">
                <a:alpha val="40000"/>
              </a:srgbClr>
            </a:outerShdw>
          </a:effectLst>
          <a:scene3d>
            <a:camera prst="orthographicFront">
              <a:rot lat="0" lon="0" rev="0"/>
            </a:camera>
            <a:lightRig rig="threePt" dir="t">
              <a:rot lat="0" lon="0" rev="3000000"/>
            </a:lightRig>
          </a:scene3d>
          <a:sp3d>
            <a:bevelT h="19050"/>
          </a:sp3d>
        </a:effectStyle>
      </a:effectStyleLst>
      <a:bgFillStyleLst>
        <a:solidFill>
          <a:schemeClr val="phClr"/>
        </a:solidFill>
        <a:gradFill rotWithShape="1">
          <a:gsLst>
            <a:gs pos="0">
              <a:schemeClr val="phClr">
                <a:tint val="100000"/>
                <a:lumMod val="125000"/>
              </a:schemeClr>
            </a:gs>
            <a:gs pos="55000">
              <a:schemeClr val="phClr">
                <a:shade val="100000"/>
                <a:satMod val="100000"/>
                <a:lumMod val="100000"/>
              </a:schemeClr>
            </a:gs>
            <a:gs pos="100000">
              <a:schemeClr val="phClr">
                <a:shade val="90000"/>
                <a:satMod val="300000"/>
                <a:lumMod val="95000"/>
              </a:schemeClr>
            </a:gs>
          </a:gsLst>
          <a:lin ang="5400000" scaled="0"/>
        </a:gradFill>
        <a:blipFill>
          <a:blip xmlns:r="http://schemas.openxmlformats.org/officeDocument/2006/relationships" r:embed="rId1">
            <a:duotone>
              <a:schemeClr val="phClr">
                <a:shade val="80000"/>
              </a:schemeClr>
              <a:schemeClr val="phClr">
                <a:tint val="98000"/>
                <a:satMod val="130000"/>
              </a:schemeClr>
            </a:duotone>
          </a:blip>
          <a:tile tx="0" ty="0" sx="100000" sy="100000" flip="none" algn="tl"/>
        </a:blipFill>
      </a:bgFillStyleLst>
    </a:fmtScheme>
  </a:themeElements>
  <a:objectDefaults>
    <a:spDef>
      <a:spPr>
        <a:ln>
          <a:noFill/>
        </a:ln>
      </a:spPr>
      <a:bodyPr rtlCol="0" anchor="ctr"/>
      <a:lstStyle>
        <a:defPPr algn="ctr">
          <a:defRPr dirty="0" smtClean="0">
            <a:effectLst/>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a:spAutoFit/>
      </a:bodyPr>
      <a:lstStyle>
        <a:defPPr algn="l">
          <a:defRPr dirty="0" smtClean="0">
            <a:solidFill>
              <a:schemeClr val="tx1"/>
            </a:solidFill>
            <a:effectLst/>
          </a:defRPr>
        </a:defPPr>
      </a:lstStyle>
    </a:txDef>
  </a:objectDefaults>
  <a:extraClrSchemeLst/>
  <a:extLst>
    <a:ext uri="{05A4C25C-085E-4340-85A3-A5531E510DB2}">
      <thm15:themeFamily xmlns:thm15="http://schemas.microsoft.com/office/thememl/2012/main" name="DM4DM 2024" id="{5C2DBB5A-4F1D-4D0B-A31B-6444BFE20988}" vid="{A57FF521-D386-4A98-AB6C-70B0E7955C25}"/>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DM4DM 2024</Template>
  <TotalTime>11633439</TotalTime>
  <Pages>19</Pages>
  <Words>1985</Words>
  <Application>Microsoft Office PowerPoint</Application>
  <PresentationFormat>On-screen Show (16:9)</PresentationFormat>
  <Paragraphs>688</Paragraphs>
  <Slides>35</Slides>
  <Notes>10</Notes>
  <HiddenSlides>1</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35</vt:i4>
      </vt:variant>
    </vt:vector>
  </HeadingPairs>
  <TitlesOfParts>
    <vt:vector size="45" baseType="lpstr">
      <vt:lpstr>Calibri</vt:lpstr>
      <vt:lpstr>Comic Sans MS</vt:lpstr>
      <vt:lpstr>Segoe UI Light</vt:lpstr>
      <vt:lpstr>Segoe UI Semilight</vt:lpstr>
      <vt:lpstr>Stencil</vt:lpstr>
      <vt:lpstr>Tahoma</vt:lpstr>
      <vt:lpstr>Times New Roman</vt:lpstr>
      <vt:lpstr>Verdana</vt:lpstr>
      <vt:lpstr>Wingdings</vt:lpstr>
      <vt:lpstr>DM4DM 2024</vt:lpstr>
      <vt:lpstr>Foreign keys</vt:lpstr>
      <vt:lpstr>Critical thinking</vt:lpstr>
      <vt:lpstr>You do the talking</vt:lpstr>
      <vt:lpstr>Critical thinking</vt:lpstr>
      <vt:lpstr>Orange Words</vt:lpstr>
      <vt:lpstr>MP2</vt:lpstr>
      <vt:lpstr>The interview with the CEO</vt:lpstr>
      <vt:lpstr>MP2 – Notflix ERD</vt:lpstr>
      <vt:lpstr>Recap: Relational Databases</vt:lpstr>
      <vt:lpstr>Recap: Foreign Keys (FK)</vt:lpstr>
      <vt:lpstr>Recap: placing FKs</vt:lpstr>
      <vt:lpstr>To put the FKs in the right place when modeling your DB, begin by finding the type of each relationship</vt:lpstr>
      <vt:lpstr>Three types of relationships</vt:lpstr>
      <vt:lpstr>Three types of relationships</vt:lpstr>
      <vt:lpstr>Three types of relationships</vt:lpstr>
      <vt:lpstr>Foreign Key Placement 1</vt:lpstr>
      <vt:lpstr>Rule for one-to-many relationships: copy the PK of the ‘one’ side as a FK on the ‘many’ side.</vt:lpstr>
      <vt:lpstr>Foreign Key placement 2</vt:lpstr>
      <vt:lpstr>Rule for one to one relationships: place the FK in either (not both) table or combine the tables.</vt:lpstr>
      <vt:lpstr>WINIT</vt:lpstr>
      <vt:lpstr>Foreign Key placement 3</vt:lpstr>
      <vt:lpstr>Many-to-many</vt:lpstr>
      <vt:lpstr>Many-to-many</vt:lpstr>
      <vt:lpstr>Many-to-many</vt:lpstr>
      <vt:lpstr>Association table</vt:lpstr>
      <vt:lpstr>Association table (2nd take)</vt:lpstr>
      <vt:lpstr>PowerPoint Presentation</vt:lpstr>
      <vt:lpstr>Rule for Many-to-many: create an association table that contains the PKs of the contributing tables as FKs (two versions) </vt:lpstr>
      <vt:lpstr>Association table example </vt:lpstr>
      <vt:lpstr>Association table (2nd take)</vt:lpstr>
      <vt:lpstr>Summary: ERD rules</vt:lpstr>
      <vt:lpstr>Cardinality: the full story</vt:lpstr>
      <vt:lpstr>Examples</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Managing Information</dc:title>
  <dc:creator>Stefano</dc:creator>
  <cp:lastModifiedBy>Grazioli, Stefano (sg6m)</cp:lastModifiedBy>
  <cp:revision>603</cp:revision>
  <cp:lastPrinted>1997-02-18T13:34:25Z</cp:lastPrinted>
  <dcterms:created xsi:type="dcterms:W3CDTF">1997-02-14T18:36:50Z</dcterms:created>
  <dcterms:modified xsi:type="dcterms:W3CDTF">2026-09-23T02:51:12Z</dcterms:modified>
</cp:coreProperties>
</file>