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notesMasterIdLst>
    <p:notesMasterId r:id="rId22"/>
  </p:notesMasterIdLst>
  <p:handoutMasterIdLst>
    <p:handoutMasterId r:id="rId23"/>
  </p:handoutMasterIdLst>
  <p:sldIdLst>
    <p:sldId id="257" r:id="rId2"/>
    <p:sldId id="331" r:id="rId3"/>
    <p:sldId id="408" r:id="rId4"/>
    <p:sldId id="436" r:id="rId5"/>
    <p:sldId id="332" r:id="rId6"/>
    <p:sldId id="448" r:id="rId7"/>
    <p:sldId id="471" r:id="rId8"/>
    <p:sldId id="475" r:id="rId9"/>
    <p:sldId id="474" r:id="rId10"/>
    <p:sldId id="476" r:id="rId11"/>
    <p:sldId id="477" r:id="rId12"/>
    <p:sldId id="478" r:id="rId13"/>
    <p:sldId id="479" r:id="rId14"/>
    <p:sldId id="480" r:id="rId15"/>
    <p:sldId id="481" r:id="rId16"/>
    <p:sldId id="472" r:id="rId17"/>
    <p:sldId id="335" r:id="rId18"/>
    <p:sldId id="473" r:id="rId19"/>
    <p:sldId id="467" r:id="rId20"/>
    <p:sldId id="466" r:id="rId21"/>
  </p:sldIdLst>
  <p:sldSz cx="9144000" cy="5143500" type="screen16x9"/>
  <p:notesSz cx="6985000" cy="92837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E3621B"/>
    <a:srgbClr val="FFCC99"/>
    <a:srgbClr val="000000"/>
    <a:srgbClr val="1515DD"/>
    <a:srgbClr val="0271CB"/>
    <a:srgbClr val="0270C7"/>
    <a:srgbClr val="FFCC00"/>
    <a:srgbClr val="66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01" autoAdjust="0"/>
    <p:restoredTop sz="92299" autoAdjust="0"/>
  </p:normalViewPr>
  <p:slideViewPr>
    <p:cSldViewPr>
      <p:cViewPr varScale="1">
        <p:scale>
          <a:sx n="238" d="100"/>
          <a:sy n="238" d="100"/>
        </p:scale>
        <p:origin x="3312" y="21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167" y="0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9515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167" y="8819515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ahoma" pitchFamily="34" charset="0"/>
              </a:defRPr>
            </a:lvl1pPr>
          </a:lstStyle>
          <a:p>
            <a:fld id="{1FF980D6-0FB7-4DEC-80F6-43F33AB178E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524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167" y="0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8463" y="695325"/>
            <a:ext cx="6188075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334" y="4409758"/>
            <a:ext cx="5122333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9515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167" y="8819515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ahoma" pitchFamily="34" charset="0"/>
              </a:defRPr>
            </a:lvl1pPr>
          </a:lstStyle>
          <a:p>
            <a:fld id="{47D93BC8-CA4C-463A-8D11-3AE1F901FA8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329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38DDF-B768-4586-8905-534B33439EF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84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7F058-5F7F-4DB6-8568-8B0BF314564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955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the same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93BC8-CA4C-463A-8D11-3AE1F901FA8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048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95871-735B-4211-A925-914BF86A1E4A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780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w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88392" y="2312341"/>
            <a:ext cx="508635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 Management for Decision Making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E8B27-95F9-3412-981A-3052F0A6D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1523" y="160371"/>
            <a:ext cx="608529" cy="54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8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367650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10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7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9400" y="1466850"/>
            <a:ext cx="23622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WINIT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What Is New in IT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1" y="704851"/>
            <a:ext cx="5733189" cy="28955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1A582E-7BD0-4A21-8EA2-A0F86F30A927}"/>
              </a:ext>
            </a:extLst>
          </p:cNvPr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0E3261-791F-9BFD-F1CC-C5017BD0B1FD}"/>
              </a:ext>
            </a:extLst>
          </p:cNvPr>
          <p:cNvSpPr txBox="1"/>
          <p:nvPr/>
        </p:nvSpPr>
        <p:spPr>
          <a:xfrm rot="16200000">
            <a:off x="-2188392" y="2312341"/>
            <a:ext cx="508635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 Management for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293768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98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88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grpSp>
        <p:nvGrpSpPr>
          <p:cNvPr id="5" name="Group 9">
            <a:extLst>
              <a:ext uri="{FF2B5EF4-FFF2-40B4-BE49-F238E27FC236}">
                <a16:creationId xmlns:a16="http://schemas.microsoft.com/office/drawing/2014/main" id="{0D870378-0933-D332-71F6-B3D518567FEF}"/>
              </a:ext>
            </a:extLst>
          </p:cNvPr>
          <p:cNvGrpSpPr/>
          <p:nvPr/>
        </p:nvGrpSpPr>
        <p:grpSpPr>
          <a:xfrm>
            <a:off x="1117211" y="4724364"/>
            <a:ext cx="482989" cy="353614"/>
            <a:chOff x="7620000" y="3943350"/>
            <a:chExt cx="981505" cy="914172"/>
          </a:xfrm>
        </p:grpSpPr>
        <p:pic>
          <p:nvPicPr>
            <p:cNvPr id="6" name="Picture 5" descr="C:\Documents and Settings\HP_Administrator\Local Settings\Temporary Internet Files\Content.IE5\ZPR27KEL\MCj04325650000[1].png">
              <a:extLst>
                <a:ext uri="{FF2B5EF4-FFF2-40B4-BE49-F238E27FC236}">
                  <a16:creationId xmlns:a16="http://schemas.microsoft.com/office/drawing/2014/main" id="{ED1BCA1E-6BC3-13E6-FD42-8F43D2EA55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00" y="3943350"/>
              <a:ext cx="914172" cy="914172"/>
            </a:xfrm>
            <a:prstGeom prst="rect">
              <a:avLst/>
            </a:prstGeom>
            <a:noFill/>
          </p:spPr>
        </p:pic>
        <p:sp>
          <p:nvSpPr>
            <p:cNvPr id="7" name="Circular Arrow 39">
              <a:extLst>
                <a:ext uri="{FF2B5EF4-FFF2-40B4-BE49-F238E27FC236}">
                  <a16:creationId xmlns:a16="http://schemas.microsoft.com/office/drawing/2014/main" id="{1B2DA7D9-DD3F-ED9B-5747-8E29816D8984}"/>
                </a:ext>
              </a:extLst>
            </p:cNvPr>
            <p:cNvSpPr/>
            <p:nvPr/>
          </p:nvSpPr>
          <p:spPr bwMode="auto">
            <a:xfrm rot="607051">
              <a:off x="7763305" y="4010455"/>
              <a:ext cx="838200" cy="83820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5893624"/>
                <a:gd name="adj5" fmla="val 125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00" b="0" i="0" u="none" strike="noStrike" cap="none" normalizeH="0" baseline="0" dirty="0">
                <a:ln>
                  <a:noFill/>
                </a:ln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</p:grpSp>
      <p:pic>
        <p:nvPicPr>
          <p:cNvPr id="8" name="Picture 3" descr="C:\Users\Stefano\AppData\Local\Microsoft\Windows\Temporary Internet Files\Content.IE5\J816U1AR\MC900434837[1].png">
            <a:extLst>
              <a:ext uri="{FF2B5EF4-FFF2-40B4-BE49-F238E27FC236}">
                <a16:creationId xmlns:a16="http://schemas.microsoft.com/office/drawing/2014/main" id="{6BECCB1E-2CFB-BF3D-BA3E-530CCAAFD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055" y="4710671"/>
            <a:ext cx="449446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8D89CC53-E642-CF2A-A6E9-6C4D53534D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05"/>
          <a:stretch/>
        </p:blipFill>
        <p:spPr bwMode="auto">
          <a:xfrm>
            <a:off x="2162084" y="4762817"/>
            <a:ext cx="275956" cy="27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Stefano\AppData\Local\Microsoft\Windows\Temporary Internet Files\Content.IE5\OUISOQB1\MC900156053[1].wmf">
            <a:extLst>
              <a:ext uri="{FF2B5EF4-FFF2-40B4-BE49-F238E27FC236}">
                <a16:creationId xmlns:a16="http://schemas.microsoft.com/office/drawing/2014/main" id="{AD791CA7-702A-DEAD-DCEB-A6BD7676A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858" y="4762816"/>
            <a:ext cx="242230" cy="27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D28C515-111E-2438-1C6B-D38C17250956}"/>
              </a:ext>
            </a:extLst>
          </p:cNvPr>
          <p:cNvGrpSpPr/>
          <p:nvPr/>
        </p:nvGrpSpPr>
        <p:grpSpPr>
          <a:xfrm>
            <a:off x="381001" y="4805921"/>
            <a:ext cx="685799" cy="190500"/>
            <a:chOff x="2312856" y="3867150"/>
            <a:chExt cx="2206899" cy="106787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2D30D86-6F32-72E8-B213-E2A20075C7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472" t="5835" r="10564" b="14384"/>
            <a:stretch/>
          </p:blipFill>
          <p:spPr>
            <a:xfrm>
              <a:off x="2312856" y="3867150"/>
              <a:ext cx="2206899" cy="1067879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6373721-A11E-0DAA-39AC-A8F3A7422D01}"/>
                </a:ext>
              </a:extLst>
            </p:cNvPr>
            <p:cNvSpPr/>
            <p:nvPr/>
          </p:nvSpPr>
          <p:spPr>
            <a:xfrm rot="493847">
              <a:off x="2482692" y="4127399"/>
              <a:ext cx="1726133" cy="52295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rgbClr val="0033CC"/>
                  </a:solidFill>
                  <a:effectLst/>
                </a:rPr>
                <a:t>Your Name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081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You do the talking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2527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1E65866-1D19-E385-920A-CD22EB1D455E}"/>
              </a:ext>
            </a:extLst>
          </p:cNvPr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96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D469B8-DA16-FCF7-4162-757345901728}"/>
              </a:ext>
            </a:extLst>
          </p:cNvPr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30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E2338F-B6CD-4125-A509-C60F4FFAD79A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57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15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w3schools.com/sql/default.asp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SQL: joins practice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Prep for MP3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4DFCB-DCF6-C999-CC86-3C0DB4C07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A68E60C7-02E0-77BB-D2EC-7914F4EEF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1219200"/>
          </a:xfrm>
        </p:spPr>
        <p:txBody>
          <a:bodyPr/>
          <a:lstStyle/>
          <a:p>
            <a:r>
              <a:rPr lang="en-US" dirty="0">
                <a:solidFill>
                  <a:srgbClr val="E3621B"/>
                </a:solidFill>
              </a:rPr>
              <a:t>“Show me </a:t>
            </a:r>
            <a:r>
              <a:rPr lang="en-US" b="1" dirty="0">
                <a:solidFill>
                  <a:srgbClr val="E3621B"/>
                </a:solidFill>
              </a:rPr>
              <a:t>all</a:t>
            </a:r>
            <a:r>
              <a:rPr lang="en-US" dirty="0">
                <a:solidFill>
                  <a:srgbClr val="E3621B"/>
                </a:solidFill>
              </a:rPr>
              <a:t> the Projects and their Employees”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92137E-989C-E220-8F5D-9F15AFA29B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</p:spPr>
        <p:txBody>
          <a:bodyPr/>
          <a:lstStyle/>
          <a:p>
            <a:fld id="{ED4E8DE7-8107-485D-819E-7A652D98D05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24B6A40-E5EE-90F2-B4BD-A9457816E60F}"/>
              </a:ext>
            </a:extLst>
          </p:cNvPr>
          <p:cNvSpPr txBox="1"/>
          <p:nvPr/>
        </p:nvSpPr>
        <p:spPr>
          <a:xfrm>
            <a:off x="4182497" y="1649618"/>
            <a:ext cx="46567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lang="en-US" sz="20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endParaRPr lang="en-US" sz="2000" b="0" dirty="0">
              <a:solidFill>
                <a:srgbClr val="212121"/>
              </a:solidFill>
              <a:effectLst/>
              <a:latin typeface="Consolas" panose="020B0609020204030204" pitchFamily="49" charset="0"/>
            </a:endParaRPr>
          </a:p>
          <a:p>
            <a:pPr algn="l">
              <a:buNone/>
            </a:pP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sz="20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project p</a:t>
            </a:r>
          </a:p>
          <a:p>
            <a:pPr algn="l">
              <a:buNone/>
            </a:pP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LEFT JOIN</a:t>
            </a:r>
            <a:r>
              <a:rPr lang="en-US" sz="20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employee e</a:t>
            </a:r>
          </a:p>
          <a:p>
            <a:pPr algn="l">
              <a:buNone/>
            </a:pP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ON</a:t>
            </a:r>
            <a:r>
              <a:rPr lang="en-US" sz="20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  p.Project_ID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e.Project_ID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062D84A-6228-070D-5524-0F553B29B5BE}"/>
              </a:ext>
            </a:extLst>
          </p:cNvPr>
          <p:cNvGrpSpPr/>
          <p:nvPr/>
        </p:nvGrpSpPr>
        <p:grpSpPr>
          <a:xfrm>
            <a:off x="304800" y="1428750"/>
            <a:ext cx="3004818" cy="1765175"/>
            <a:chOff x="304800" y="1428750"/>
            <a:chExt cx="3004818" cy="1765175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3370A09-FBFE-81E9-EBB7-A1FA1CC9FD9C}"/>
                </a:ext>
              </a:extLst>
            </p:cNvPr>
            <p:cNvSpPr/>
            <p:nvPr/>
          </p:nvSpPr>
          <p:spPr>
            <a:xfrm>
              <a:off x="1575686" y="1725457"/>
              <a:ext cx="463046" cy="1171763"/>
            </a:xfrm>
            <a:custGeom>
              <a:avLst/>
              <a:gdLst>
                <a:gd name="connsiteX0" fmla="*/ 244413 w 463046"/>
                <a:gd name="connsiteY0" fmla="*/ 0 h 1171763"/>
                <a:gd name="connsiteX1" fmla="*/ 314982 w 463046"/>
                <a:gd name="connsiteY1" fmla="*/ 85530 h 1171763"/>
                <a:gd name="connsiteX2" fmla="*/ 463046 w 463046"/>
                <a:gd name="connsiteY2" fmla="*/ 570259 h 1171763"/>
                <a:gd name="connsiteX3" fmla="*/ 314982 w 463046"/>
                <a:gd name="connsiteY3" fmla="*/ 1054988 h 1171763"/>
                <a:gd name="connsiteX4" fmla="*/ 218634 w 463046"/>
                <a:gd name="connsiteY4" fmla="*/ 1171763 h 1171763"/>
                <a:gd name="connsiteX5" fmla="*/ 148064 w 463046"/>
                <a:gd name="connsiteY5" fmla="*/ 1086233 h 1171763"/>
                <a:gd name="connsiteX6" fmla="*/ 0 w 463046"/>
                <a:gd name="connsiteY6" fmla="*/ 601504 h 1171763"/>
                <a:gd name="connsiteX7" fmla="*/ 148064 w 463046"/>
                <a:gd name="connsiteY7" fmla="*/ 116775 h 1171763"/>
                <a:gd name="connsiteX8" fmla="*/ 244413 w 463046"/>
                <a:gd name="connsiteY8" fmla="*/ 0 h 117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3046" h="1171763">
                  <a:moveTo>
                    <a:pt x="244413" y="0"/>
                  </a:moveTo>
                  <a:lnTo>
                    <a:pt x="314982" y="85530"/>
                  </a:lnTo>
                  <a:cubicBezTo>
                    <a:pt x="408462" y="223899"/>
                    <a:pt x="463046" y="390705"/>
                    <a:pt x="463046" y="570259"/>
                  </a:cubicBezTo>
                  <a:cubicBezTo>
                    <a:pt x="463046" y="749814"/>
                    <a:pt x="408462" y="916619"/>
                    <a:pt x="314982" y="1054988"/>
                  </a:cubicBezTo>
                  <a:lnTo>
                    <a:pt x="218634" y="1171763"/>
                  </a:lnTo>
                  <a:lnTo>
                    <a:pt x="148064" y="1086233"/>
                  </a:lnTo>
                  <a:cubicBezTo>
                    <a:pt x="54584" y="947864"/>
                    <a:pt x="0" y="781059"/>
                    <a:pt x="0" y="601504"/>
                  </a:cubicBezTo>
                  <a:cubicBezTo>
                    <a:pt x="0" y="421950"/>
                    <a:pt x="54584" y="255144"/>
                    <a:pt x="148064" y="116775"/>
                  </a:cubicBezTo>
                  <a:lnTo>
                    <a:pt x="244413" y="0"/>
                  </a:lnTo>
                  <a:close/>
                </a:path>
              </a:pathLst>
            </a:custGeom>
            <a:solidFill>
              <a:srgbClr val="E3621B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42126" tIns="204467" rIns="492061" bIns="204468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F04DFFD-097B-8BE9-F475-E61B945FB5C6}"/>
                </a:ext>
              </a:extLst>
            </p:cNvPr>
            <p:cNvSpPr/>
            <p:nvPr/>
          </p:nvSpPr>
          <p:spPr>
            <a:xfrm>
              <a:off x="304800" y="1428750"/>
              <a:ext cx="1515299" cy="1733930"/>
            </a:xfrm>
            <a:custGeom>
              <a:avLst/>
              <a:gdLst>
                <a:gd name="connsiteX0" fmla="*/ 866966 w 1515299"/>
                <a:gd name="connsiteY0" fmla="*/ 0 h 1733930"/>
                <a:gd name="connsiteX1" fmla="*/ 1480004 w 1515299"/>
                <a:gd name="connsiteY1" fmla="*/ 253928 h 1733930"/>
                <a:gd name="connsiteX2" fmla="*/ 1515299 w 1515299"/>
                <a:gd name="connsiteY2" fmla="*/ 296706 h 1733930"/>
                <a:gd name="connsiteX3" fmla="*/ 1418950 w 1515299"/>
                <a:gd name="connsiteY3" fmla="*/ 413481 h 1733930"/>
                <a:gd name="connsiteX4" fmla="*/ 1270886 w 1515299"/>
                <a:gd name="connsiteY4" fmla="*/ 898210 h 1733930"/>
                <a:gd name="connsiteX5" fmla="*/ 1418950 w 1515299"/>
                <a:gd name="connsiteY5" fmla="*/ 1382939 h 1733930"/>
                <a:gd name="connsiteX6" fmla="*/ 1489520 w 1515299"/>
                <a:gd name="connsiteY6" fmla="*/ 1468469 h 1733930"/>
                <a:gd name="connsiteX7" fmla="*/ 1480004 w 1515299"/>
                <a:gd name="connsiteY7" fmla="*/ 1480002 h 1733930"/>
                <a:gd name="connsiteX8" fmla="*/ 866966 w 1515299"/>
                <a:gd name="connsiteY8" fmla="*/ 1733930 h 1733930"/>
                <a:gd name="connsiteX9" fmla="*/ 0 w 1515299"/>
                <a:gd name="connsiteY9" fmla="*/ 866965 h 1733930"/>
                <a:gd name="connsiteX10" fmla="*/ 866966 w 1515299"/>
                <a:gd name="connsiteY10" fmla="*/ 0 h 173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5299" h="1733930">
                  <a:moveTo>
                    <a:pt x="866966" y="0"/>
                  </a:moveTo>
                  <a:cubicBezTo>
                    <a:pt x="1106372" y="0"/>
                    <a:pt x="1323114" y="97038"/>
                    <a:pt x="1480004" y="253928"/>
                  </a:cubicBezTo>
                  <a:lnTo>
                    <a:pt x="1515299" y="296706"/>
                  </a:lnTo>
                  <a:lnTo>
                    <a:pt x="1418950" y="413481"/>
                  </a:lnTo>
                  <a:cubicBezTo>
                    <a:pt x="1325470" y="551850"/>
                    <a:pt x="1270886" y="718656"/>
                    <a:pt x="1270886" y="898210"/>
                  </a:cubicBezTo>
                  <a:cubicBezTo>
                    <a:pt x="1270886" y="1077765"/>
                    <a:pt x="1325470" y="1244570"/>
                    <a:pt x="1418950" y="1382939"/>
                  </a:cubicBezTo>
                  <a:lnTo>
                    <a:pt x="1489520" y="1468469"/>
                  </a:lnTo>
                  <a:lnTo>
                    <a:pt x="1480004" y="1480002"/>
                  </a:lnTo>
                  <a:cubicBezTo>
                    <a:pt x="1323114" y="1636892"/>
                    <a:pt x="1106372" y="1733930"/>
                    <a:pt x="866966" y="1733930"/>
                  </a:cubicBezTo>
                  <a:cubicBezTo>
                    <a:pt x="388154" y="1733930"/>
                    <a:pt x="0" y="1345777"/>
                    <a:pt x="0" y="866965"/>
                  </a:cubicBezTo>
                  <a:cubicBezTo>
                    <a:pt x="0" y="388153"/>
                    <a:pt x="388154" y="0"/>
                    <a:pt x="866966" y="0"/>
                  </a:cubicBezTo>
                  <a:close/>
                </a:path>
              </a:pathLst>
            </a:custGeom>
            <a:solidFill>
              <a:srgbClr val="E3621B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effectLst/>
                </a:rPr>
                <a:t>Projects</a:t>
              </a: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09F117-129A-BB93-6D27-DD431443EAB1}"/>
                </a:ext>
              </a:extLst>
            </p:cNvPr>
            <p:cNvSpPr/>
            <p:nvPr/>
          </p:nvSpPr>
          <p:spPr>
            <a:xfrm>
              <a:off x="1794320" y="1459995"/>
              <a:ext cx="1515298" cy="1733930"/>
            </a:xfrm>
            <a:custGeom>
              <a:avLst/>
              <a:gdLst>
                <a:gd name="connsiteX0" fmla="*/ 648332 w 1515298"/>
                <a:gd name="connsiteY0" fmla="*/ 0 h 1733930"/>
                <a:gd name="connsiteX1" fmla="*/ 1515298 w 1515298"/>
                <a:gd name="connsiteY1" fmla="*/ 866965 h 1733930"/>
                <a:gd name="connsiteX2" fmla="*/ 648332 w 1515298"/>
                <a:gd name="connsiteY2" fmla="*/ 1733930 h 1733930"/>
                <a:gd name="connsiteX3" fmla="*/ 35295 w 1515298"/>
                <a:gd name="connsiteY3" fmla="*/ 1480002 h 1733930"/>
                <a:gd name="connsiteX4" fmla="*/ 0 w 1515298"/>
                <a:gd name="connsiteY4" fmla="*/ 1437224 h 1733930"/>
                <a:gd name="connsiteX5" fmla="*/ 96348 w 1515298"/>
                <a:gd name="connsiteY5" fmla="*/ 1320449 h 1733930"/>
                <a:gd name="connsiteX6" fmla="*/ 244412 w 1515298"/>
                <a:gd name="connsiteY6" fmla="*/ 835720 h 1733930"/>
                <a:gd name="connsiteX7" fmla="*/ 96348 w 1515298"/>
                <a:gd name="connsiteY7" fmla="*/ 350991 h 1733930"/>
                <a:gd name="connsiteX8" fmla="*/ 25779 w 1515298"/>
                <a:gd name="connsiteY8" fmla="*/ 265461 h 1733930"/>
                <a:gd name="connsiteX9" fmla="*/ 35295 w 1515298"/>
                <a:gd name="connsiteY9" fmla="*/ 253928 h 1733930"/>
                <a:gd name="connsiteX10" fmla="*/ 648332 w 1515298"/>
                <a:gd name="connsiteY10" fmla="*/ 0 h 173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5298" h="1733930">
                  <a:moveTo>
                    <a:pt x="648332" y="0"/>
                  </a:moveTo>
                  <a:cubicBezTo>
                    <a:pt x="1127144" y="0"/>
                    <a:pt x="1515298" y="388153"/>
                    <a:pt x="1515298" y="866965"/>
                  </a:cubicBezTo>
                  <a:cubicBezTo>
                    <a:pt x="1515298" y="1345777"/>
                    <a:pt x="1127144" y="1733930"/>
                    <a:pt x="648332" y="1733930"/>
                  </a:cubicBezTo>
                  <a:cubicBezTo>
                    <a:pt x="408926" y="1733930"/>
                    <a:pt x="192185" y="1636892"/>
                    <a:pt x="35295" y="1480002"/>
                  </a:cubicBezTo>
                  <a:lnTo>
                    <a:pt x="0" y="1437224"/>
                  </a:lnTo>
                  <a:lnTo>
                    <a:pt x="96348" y="1320449"/>
                  </a:lnTo>
                  <a:cubicBezTo>
                    <a:pt x="189828" y="1182080"/>
                    <a:pt x="244412" y="1015275"/>
                    <a:pt x="244412" y="835720"/>
                  </a:cubicBezTo>
                  <a:cubicBezTo>
                    <a:pt x="244412" y="656166"/>
                    <a:pt x="189828" y="489360"/>
                    <a:pt x="96348" y="350991"/>
                  </a:cubicBezTo>
                  <a:lnTo>
                    <a:pt x="25779" y="265461"/>
                  </a:lnTo>
                  <a:lnTo>
                    <a:pt x="35295" y="253928"/>
                  </a:lnTo>
                  <a:cubicBezTo>
                    <a:pt x="192185" y="97038"/>
                    <a:pt x="408926" y="0"/>
                    <a:pt x="648332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8288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effectLst/>
                </a:rPr>
                <a:t>Employees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6F28175-5323-2E28-C352-E5D861F91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365873"/>
            <a:ext cx="5943600" cy="177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3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B3E17-888C-4313-75A0-F85089789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09CF3AD0-3780-02F1-0333-80E507745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1219200"/>
          </a:xfrm>
        </p:spPr>
        <p:txBody>
          <a:bodyPr/>
          <a:lstStyle/>
          <a:p>
            <a:r>
              <a:rPr lang="en-US" dirty="0">
                <a:solidFill>
                  <a:srgbClr val="E3621B"/>
                </a:solidFill>
              </a:rPr>
              <a:t>“Show me </a:t>
            </a:r>
            <a:r>
              <a:rPr lang="en-US" b="1" dirty="0">
                <a:solidFill>
                  <a:srgbClr val="E3621B"/>
                </a:solidFill>
              </a:rPr>
              <a:t>all</a:t>
            </a:r>
            <a:r>
              <a:rPr lang="en-US" dirty="0">
                <a:solidFill>
                  <a:srgbClr val="E3621B"/>
                </a:solidFill>
              </a:rPr>
              <a:t> the Projects that do not have Employees”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4103EA-A3B1-BBA4-5F99-67376F88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</p:spPr>
        <p:txBody>
          <a:bodyPr/>
          <a:lstStyle/>
          <a:p>
            <a:fld id="{ED4E8DE7-8107-485D-819E-7A652D98D05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9243B85-8C57-F3CE-FA6E-964954CC062C}"/>
              </a:ext>
            </a:extLst>
          </p:cNvPr>
          <p:cNvSpPr txBox="1"/>
          <p:nvPr/>
        </p:nvSpPr>
        <p:spPr>
          <a:xfrm>
            <a:off x="4182497" y="1657350"/>
            <a:ext cx="4656703" cy="1737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>
              <a:buNone/>
              <a:defRPr sz="2000" b="0">
                <a:solidFill>
                  <a:srgbClr val="0000FF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dirty="0"/>
              <a:t>SELECT *</a:t>
            </a:r>
          </a:p>
          <a:p>
            <a:r>
              <a:rPr lang="en-US" dirty="0"/>
              <a:t>FROM </a:t>
            </a:r>
            <a:r>
              <a:rPr lang="en-US" dirty="0">
                <a:solidFill>
                  <a:schemeClr val="tx1"/>
                </a:solidFill>
              </a:rPr>
              <a:t>project p</a:t>
            </a:r>
          </a:p>
          <a:p>
            <a:r>
              <a:rPr lang="en-US" dirty="0"/>
              <a:t>LEFT JOIN </a:t>
            </a:r>
            <a:r>
              <a:rPr lang="en-US" dirty="0">
                <a:solidFill>
                  <a:schemeClr val="tx1"/>
                </a:solidFill>
              </a:rPr>
              <a:t>employee e</a:t>
            </a:r>
          </a:p>
          <a:p>
            <a:r>
              <a:rPr lang="en-US" dirty="0"/>
              <a:t>ON   </a:t>
            </a:r>
            <a:r>
              <a:rPr lang="en-US" dirty="0">
                <a:solidFill>
                  <a:schemeClr val="tx1"/>
                </a:solidFill>
              </a:rPr>
              <a:t>p.Project_ID = e.Project_ID</a:t>
            </a:r>
          </a:p>
          <a:p>
            <a:r>
              <a:rPr lang="en-US" dirty="0"/>
              <a:t>WHERE </a:t>
            </a:r>
            <a:r>
              <a:rPr lang="en-US" dirty="0">
                <a:solidFill>
                  <a:schemeClr val="tx1"/>
                </a:solidFill>
              </a:rPr>
              <a:t>e.Project_ID </a:t>
            </a:r>
            <a:r>
              <a:rPr lang="en-US" dirty="0"/>
              <a:t>is null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86CDF8D-B035-5EE8-100B-C83509A7CC5E}"/>
              </a:ext>
            </a:extLst>
          </p:cNvPr>
          <p:cNvGrpSpPr/>
          <p:nvPr/>
        </p:nvGrpSpPr>
        <p:grpSpPr>
          <a:xfrm>
            <a:off x="304800" y="1428750"/>
            <a:ext cx="3004818" cy="1765175"/>
            <a:chOff x="304800" y="1428750"/>
            <a:chExt cx="3004818" cy="1765175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7E04D63-BAD0-B5ED-5672-CB4B2EBB1477}"/>
                </a:ext>
              </a:extLst>
            </p:cNvPr>
            <p:cNvSpPr/>
            <p:nvPr/>
          </p:nvSpPr>
          <p:spPr>
            <a:xfrm>
              <a:off x="1575686" y="1725457"/>
              <a:ext cx="463046" cy="1171763"/>
            </a:xfrm>
            <a:custGeom>
              <a:avLst/>
              <a:gdLst>
                <a:gd name="connsiteX0" fmla="*/ 244413 w 463046"/>
                <a:gd name="connsiteY0" fmla="*/ 0 h 1171763"/>
                <a:gd name="connsiteX1" fmla="*/ 314982 w 463046"/>
                <a:gd name="connsiteY1" fmla="*/ 85530 h 1171763"/>
                <a:gd name="connsiteX2" fmla="*/ 463046 w 463046"/>
                <a:gd name="connsiteY2" fmla="*/ 570259 h 1171763"/>
                <a:gd name="connsiteX3" fmla="*/ 314982 w 463046"/>
                <a:gd name="connsiteY3" fmla="*/ 1054988 h 1171763"/>
                <a:gd name="connsiteX4" fmla="*/ 218634 w 463046"/>
                <a:gd name="connsiteY4" fmla="*/ 1171763 h 1171763"/>
                <a:gd name="connsiteX5" fmla="*/ 148064 w 463046"/>
                <a:gd name="connsiteY5" fmla="*/ 1086233 h 1171763"/>
                <a:gd name="connsiteX6" fmla="*/ 0 w 463046"/>
                <a:gd name="connsiteY6" fmla="*/ 601504 h 1171763"/>
                <a:gd name="connsiteX7" fmla="*/ 148064 w 463046"/>
                <a:gd name="connsiteY7" fmla="*/ 116775 h 1171763"/>
                <a:gd name="connsiteX8" fmla="*/ 244413 w 463046"/>
                <a:gd name="connsiteY8" fmla="*/ 0 h 117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3046" h="1171763">
                  <a:moveTo>
                    <a:pt x="244413" y="0"/>
                  </a:moveTo>
                  <a:lnTo>
                    <a:pt x="314982" y="85530"/>
                  </a:lnTo>
                  <a:cubicBezTo>
                    <a:pt x="408462" y="223899"/>
                    <a:pt x="463046" y="390705"/>
                    <a:pt x="463046" y="570259"/>
                  </a:cubicBezTo>
                  <a:cubicBezTo>
                    <a:pt x="463046" y="749814"/>
                    <a:pt x="408462" y="916619"/>
                    <a:pt x="314982" y="1054988"/>
                  </a:cubicBezTo>
                  <a:lnTo>
                    <a:pt x="218634" y="1171763"/>
                  </a:lnTo>
                  <a:lnTo>
                    <a:pt x="148064" y="1086233"/>
                  </a:lnTo>
                  <a:cubicBezTo>
                    <a:pt x="54584" y="947864"/>
                    <a:pt x="0" y="781059"/>
                    <a:pt x="0" y="601504"/>
                  </a:cubicBezTo>
                  <a:cubicBezTo>
                    <a:pt x="0" y="421950"/>
                    <a:pt x="54584" y="255144"/>
                    <a:pt x="148064" y="116775"/>
                  </a:cubicBezTo>
                  <a:lnTo>
                    <a:pt x="244413" y="0"/>
                  </a:lnTo>
                  <a:close/>
                </a:path>
              </a:pathLst>
            </a:cu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42126" tIns="204467" rIns="492061" bIns="204468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F8A67F5-6079-0DBD-DEEC-1871E0217C94}"/>
                </a:ext>
              </a:extLst>
            </p:cNvPr>
            <p:cNvSpPr/>
            <p:nvPr/>
          </p:nvSpPr>
          <p:spPr>
            <a:xfrm>
              <a:off x="304800" y="1428750"/>
              <a:ext cx="1515299" cy="1733930"/>
            </a:xfrm>
            <a:custGeom>
              <a:avLst/>
              <a:gdLst>
                <a:gd name="connsiteX0" fmla="*/ 866966 w 1515299"/>
                <a:gd name="connsiteY0" fmla="*/ 0 h 1733930"/>
                <a:gd name="connsiteX1" fmla="*/ 1480004 w 1515299"/>
                <a:gd name="connsiteY1" fmla="*/ 253928 h 1733930"/>
                <a:gd name="connsiteX2" fmla="*/ 1515299 w 1515299"/>
                <a:gd name="connsiteY2" fmla="*/ 296706 h 1733930"/>
                <a:gd name="connsiteX3" fmla="*/ 1418950 w 1515299"/>
                <a:gd name="connsiteY3" fmla="*/ 413481 h 1733930"/>
                <a:gd name="connsiteX4" fmla="*/ 1270886 w 1515299"/>
                <a:gd name="connsiteY4" fmla="*/ 898210 h 1733930"/>
                <a:gd name="connsiteX5" fmla="*/ 1418950 w 1515299"/>
                <a:gd name="connsiteY5" fmla="*/ 1382939 h 1733930"/>
                <a:gd name="connsiteX6" fmla="*/ 1489520 w 1515299"/>
                <a:gd name="connsiteY6" fmla="*/ 1468469 h 1733930"/>
                <a:gd name="connsiteX7" fmla="*/ 1480004 w 1515299"/>
                <a:gd name="connsiteY7" fmla="*/ 1480002 h 1733930"/>
                <a:gd name="connsiteX8" fmla="*/ 866966 w 1515299"/>
                <a:gd name="connsiteY8" fmla="*/ 1733930 h 1733930"/>
                <a:gd name="connsiteX9" fmla="*/ 0 w 1515299"/>
                <a:gd name="connsiteY9" fmla="*/ 866965 h 1733930"/>
                <a:gd name="connsiteX10" fmla="*/ 866966 w 1515299"/>
                <a:gd name="connsiteY10" fmla="*/ 0 h 173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5299" h="1733930">
                  <a:moveTo>
                    <a:pt x="866966" y="0"/>
                  </a:moveTo>
                  <a:cubicBezTo>
                    <a:pt x="1106372" y="0"/>
                    <a:pt x="1323114" y="97038"/>
                    <a:pt x="1480004" y="253928"/>
                  </a:cubicBezTo>
                  <a:lnTo>
                    <a:pt x="1515299" y="296706"/>
                  </a:lnTo>
                  <a:lnTo>
                    <a:pt x="1418950" y="413481"/>
                  </a:lnTo>
                  <a:cubicBezTo>
                    <a:pt x="1325470" y="551850"/>
                    <a:pt x="1270886" y="718656"/>
                    <a:pt x="1270886" y="898210"/>
                  </a:cubicBezTo>
                  <a:cubicBezTo>
                    <a:pt x="1270886" y="1077765"/>
                    <a:pt x="1325470" y="1244570"/>
                    <a:pt x="1418950" y="1382939"/>
                  </a:cubicBezTo>
                  <a:lnTo>
                    <a:pt x="1489520" y="1468469"/>
                  </a:lnTo>
                  <a:lnTo>
                    <a:pt x="1480004" y="1480002"/>
                  </a:lnTo>
                  <a:cubicBezTo>
                    <a:pt x="1323114" y="1636892"/>
                    <a:pt x="1106372" y="1733930"/>
                    <a:pt x="866966" y="1733930"/>
                  </a:cubicBezTo>
                  <a:cubicBezTo>
                    <a:pt x="388154" y="1733930"/>
                    <a:pt x="0" y="1345777"/>
                    <a:pt x="0" y="866965"/>
                  </a:cubicBezTo>
                  <a:cubicBezTo>
                    <a:pt x="0" y="388153"/>
                    <a:pt x="388154" y="0"/>
                    <a:pt x="866966" y="0"/>
                  </a:cubicBezTo>
                  <a:close/>
                </a:path>
              </a:pathLst>
            </a:custGeom>
            <a:solidFill>
              <a:srgbClr val="E3621B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effectLst/>
                </a:rPr>
                <a:t>Projects</a:t>
              </a: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270B1A3-0742-F4F8-D3AD-F1F9132CF3DA}"/>
                </a:ext>
              </a:extLst>
            </p:cNvPr>
            <p:cNvSpPr/>
            <p:nvPr/>
          </p:nvSpPr>
          <p:spPr>
            <a:xfrm>
              <a:off x="1794320" y="1459995"/>
              <a:ext cx="1515298" cy="1733930"/>
            </a:xfrm>
            <a:custGeom>
              <a:avLst/>
              <a:gdLst>
                <a:gd name="connsiteX0" fmla="*/ 648332 w 1515298"/>
                <a:gd name="connsiteY0" fmla="*/ 0 h 1733930"/>
                <a:gd name="connsiteX1" fmla="*/ 1515298 w 1515298"/>
                <a:gd name="connsiteY1" fmla="*/ 866965 h 1733930"/>
                <a:gd name="connsiteX2" fmla="*/ 648332 w 1515298"/>
                <a:gd name="connsiteY2" fmla="*/ 1733930 h 1733930"/>
                <a:gd name="connsiteX3" fmla="*/ 35295 w 1515298"/>
                <a:gd name="connsiteY3" fmla="*/ 1480002 h 1733930"/>
                <a:gd name="connsiteX4" fmla="*/ 0 w 1515298"/>
                <a:gd name="connsiteY4" fmla="*/ 1437224 h 1733930"/>
                <a:gd name="connsiteX5" fmla="*/ 96348 w 1515298"/>
                <a:gd name="connsiteY5" fmla="*/ 1320449 h 1733930"/>
                <a:gd name="connsiteX6" fmla="*/ 244412 w 1515298"/>
                <a:gd name="connsiteY6" fmla="*/ 835720 h 1733930"/>
                <a:gd name="connsiteX7" fmla="*/ 96348 w 1515298"/>
                <a:gd name="connsiteY7" fmla="*/ 350991 h 1733930"/>
                <a:gd name="connsiteX8" fmla="*/ 25779 w 1515298"/>
                <a:gd name="connsiteY8" fmla="*/ 265461 h 1733930"/>
                <a:gd name="connsiteX9" fmla="*/ 35295 w 1515298"/>
                <a:gd name="connsiteY9" fmla="*/ 253928 h 1733930"/>
                <a:gd name="connsiteX10" fmla="*/ 648332 w 1515298"/>
                <a:gd name="connsiteY10" fmla="*/ 0 h 173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5298" h="1733930">
                  <a:moveTo>
                    <a:pt x="648332" y="0"/>
                  </a:moveTo>
                  <a:cubicBezTo>
                    <a:pt x="1127144" y="0"/>
                    <a:pt x="1515298" y="388153"/>
                    <a:pt x="1515298" y="866965"/>
                  </a:cubicBezTo>
                  <a:cubicBezTo>
                    <a:pt x="1515298" y="1345777"/>
                    <a:pt x="1127144" y="1733930"/>
                    <a:pt x="648332" y="1733930"/>
                  </a:cubicBezTo>
                  <a:cubicBezTo>
                    <a:pt x="408926" y="1733930"/>
                    <a:pt x="192185" y="1636892"/>
                    <a:pt x="35295" y="1480002"/>
                  </a:cubicBezTo>
                  <a:lnTo>
                    <a:pt x="0" y="1437224"/>
                  </a:lnTo>
                  <a:lnTo>
                    <a:pt x="96348" y="1320449"/>
                  </a:lnTo>
                  <a:cubicBezTo>
                    <a:pt x="189828" y="1182080"/>
                    <a:pt x="244412" y="1015275"/>
                    <a:pt x="244412" y="835720"/>
                  </a:cubicBezTo>
                  <a:cubicBezTo>
                    <a:pt x="244412" y="656166"/>
                    <a:pt x="189828" y="489360"/>
                    <a:pt x="96348" y="350991"/>
                  </a:cubicBezTo>
                  <a:lnTo>
                    <a:pt x="25779" y="265461"/>
                  </a:lnTo>
                  <a:lnTo>
                    <a:pt x="35295" y="253928"/>
                  </a:lnTo>
                  <a:cubicBezTo>
                    <a:pt x="192185" y="97038"/>
                    <a:pt x="408926" y="0"/>
                    <a:pt x="648332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8288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effectLst/>
                </a:rPr>
                <a:t>Employees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B7D3F48-A149-D501-D2A7-2C44033FA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556324"/>
            <a:ext cx="6019800" cy="43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7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860CC-F60D-FF11-063E-611B3ADA2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88ED416C-1715-426A-3364-742B08194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1219200"/>
          </a:xfrm>
        </p:spPr>
        <p:txBody>
          <a:bodyPr/>
          <a:lstStyle/>
          <a:p>
            <a:r>
              <a:rPr lang="en-US" dirty="0">
                <a:solidFill>
                  <a:srgbClr val="E3621B"/>
                </a:solidFill>
              </a:rPr>
              <a:t>“Show me </a:t>
            </a:r>
            <a:r>
              <a:rPr lang="en-US" b="1" dirty="0">
                <a:solidFill>
                  <a:srgbClr val="E3621B"/>
                </a:solidFill>
              </a:rPr>
              <a:t>all</a:t>
            </a:r>
            <a:r>
              <a:rPr lang="en-US" dirty="0">
                <a:solidFill>
                  <a:srgbClr val="E3621B"/>
                </a:solidFill>
              </a:rPr>
              <a:t> the Projects  and all the Employees”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96EEF2-A773-3DD9-B115-A4CB7223B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</p:spPr>
        <p:txBody>
          <a:bodyPr/>
          <a:lstStyle/>
          <a:p>
            <a:fld id="{ED4E8DE7-8107-485D-819E-7A652D98D05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C28375B-98D5-70F1-97F9-3755AA353466}"/>
              </a:ext>
            </a:extLst>
          </p:cNvPr>
          <p:cNvSpPr txBox="1"/>
          <p:nvPr/>
        </p:nvSpPr>
        <p:spPr>
          <a:xfrm>
            <a:off x="4191000" y="1428750"/>
            <a:ext cx="46567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>
              <a:buNone/>
              <a:defRPr sz="2000" b="0">
                <a:solidFill>
                  <a:srgbClr val="0000FF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dirty="0"/>
              <a:t>SELECT *</a:t>
            </a:r>
          </a:p>
          <a:p>
            <a:r>
              <a:rPr lang="en-US" dirty="0"/>
              <a:t>FROM </a:t>
            </a:r>
            <a:r>
              <a:rPr lang="en-US" dirty="0">
                <a:solidFill>
                  <a:schemeClr val="tx1"/>
                </a:solidFill>
              </a:rPr>
              <a:t>project p</a:t>
            </a:r>
          </a:p>
          <a:p>
            <a:r>
              <a:rPr lang="en-US" dirty="0"/>
              <a:t>FULL JOIN </a:t>
            </a:r>
            <a:r>
              <a:rPr lang="en-US" dirty="0">
                <a:solidFill>
                  <a:schemeClr val="tx1"/>
                </a:solidFill>
              </a:rPr>
              <a:t>employee e</a:t>
            </a:r>
          </a:p>
          <a:p>
            <a:r>
              <a:rPr lang="en-US" dirty="0"/>
              <a:t>ON   </a:t>
            </a:r>
            <a:r>
              <a:rPr lang="en-US" dirty="0">
                <a:solidFill>
                  <a:schemeClr val="tx1"/>
                </a:solidFill>
              </a:rPr>
              <a:t>p.Project_ID = e.Project_ID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2148F49-5235-ADC3-A220-B5F7D8FEF04E}"/>
              </a:ext>
            </a:extLst>
          </p:cNvPr>
          <p:cNvGrpSpPr/>
          <p:nvPr/>
        </p:nvGrpSpPr>
        <p:grpSpPr>
          <a:xfrm>
            <a:off x="304800" y="1428750"/>
            <a:ext cx="3004818" cy="1765175"/>
            <a:chOff x="304800" y="1428750"/>
            <a:chExt cx="3004818" cy="1765175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E72AEB1-CE3C-8827-E79B-5D0F247D9A5C}"/>
                </a:ext>
              </a:extLst>
            </p:cNvPr>
            <p:cNvSpPr/>
            <p:nvPr/>
          </p:nvSpPr>
          <p:spPr>
            <a:xfrm>
              <a:off x="1575686" y="1725457"/>
              <a:ext cx="463046" cy="1171763"/>
            </a:xfrm>
            <a:custGeom>
              <a:avLst/>
              <a:gdLst>
                <a:gd name="connsiteX0" fmla="*/ 244413 w 463046"/>
                <a:gd name="connsiteY0" fmla="*/ 0 h 1171763"/>
                <a:gd name="connsiteX1" fmla="*/ 314982 w 463046"/>
                <a:gd name="connsiteY1" fmla="*/ 85530 h 1171763"/>
                <a:gd name="connsiteX2" fmla="*/ 463046 w 463046"/>
                <a:gd name="connsiteY2" fmla="*/ 570259 h 1171763"/>
                <a:gd name="connsiteX3" fmla="*/ 314982 w 463046"/>
                <a:gd name="connsiteY3" fmla="*/ 1054988 h 1171763"/>
                <a:gd name="connsiteX4" fmla="*/ 218634 w 463046"/>
                <a:gd name="connsiteY4" fmla="*/ 1171763 h 1171763"/>
                <a:gd name="connsiteX5" fmla="*/ 148064 w 463046"/>
                <a:gd name="connsiteY5" fmla="*/ 1086233 h 1171763"/>
                <a:gd name="connsiteX6" fmla="*/ 0 w 463046"/>
                <a:gd name="connsiteY6" fmla="*/ 601504 h 1171763"/>
                <a:gd name="connsiteX7" fmla="*/ 148064 w 463046"/>
                <a:gd name="connsiteY7" fmla="*/ 116775 h 1171763"/>
                <a:gd name="connsiteX8" fmla="*/ 244413 w 463046"/>
                <a:gd name="connsiteY8" fmla="*/ 0 h 117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3046" h="1171763">
                  <a:moveTo>
                    <a:pt x="244413" y="0"/>
                  </a:moveTo>
                  <a:lnTo>
                    <a:pt x="314982" y="85530"/>
                  </a:lnTo>
                  <a:cubicBezTo>
                    <a:pt x="408462" y="223899"/>
                    <a:pt x="463046" y="390705"/>
                    <a:pt x="463046" y="570259"/>
                  </a:cubicBezTo>
                  <a:cubicBezTo>
                    <a:pt x="463046" y="749814"/>
                    <a:pt x="408462" y="916619"/>
                    <a:pt x="314982" y="1054988"/>
                  </a:cubicBezTo>
                  <a:lnTo>
                    <a:pt x="218634" y="1171763"/>
                  </a:lnTo>
                  <a:lnTo>
                    <a:pt x="148064" y="1086233"/>
                  </a:lnTo>
                  <a:cubicBezTo>
                    <a:pt x="54584" y="947864"/>
                    <a:pt x="0" y="781059"/>
                    <a:pt x="0" y="601504"/>
                  </a:cubicBezTo>
                  <a:cubicBezTo>
                    <a:pt x="0" y="421950"/>
                    <a:pt x="54584" y="255144"/>
                    <a:pt x="148064" y="116775"/>
                  </a:cubicBezTo>
                  <a:lnTo>
                    <a:pt x="244413" y="0"/>
                  </a:lnTo>
                  <a:close/>
                </a:path>
              </a:pathLst>
            </a:custGeom>
            <a:solidFill>
              <a:srgbClr val="E3621B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42126" tIns="204467" rIns="492061" bIns="204468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338D167-DEF4-435C-AA9A-8165514D2979}"/>
                </a:ext>
              </a:extLst>
            </p:cNvPr>
            <p:cNvSpPr/>
            <p:nvPr/>
          </p:nvSpPr>
          <p:spPr>
            <a:xfrm>
              <a:off x="304800" y="1428750"/>
              <a:ext cx="1515299" cy="1733930"/>
            </a:xfrm>
            <a:custGeom>
              <a:avLst/>
              <a:gdLst>
                <a:gd name="connsiteX0" fmla="*/ 866966 w 1515299"/>
                <a:gd name="connsiteY0" fmla="*/ 0 h 1733930"/>
                <a:gd name="connsiteX1" fmla="*/ 1480004 w 1515299"/>
                <a:gd name="connsiteY1" fmla="*/ 253928 h 1733930"/>
                <a:gd name="connsiteX2" fmla="*/ 1515299 w 1515299"/>
                <a:gd name="connsiteY2" fmla="*/ 296706 h 1733930"/>
                <a:gd name="connsiteX3" fmla="*/ 1418950 w 1515299"/>
                <a:gd name="connsiteY3" fmla="*/ 413481 h 1733930"/>
                <a:gd name="connsiteX4" fmla="*/ 1270886 w 1515299"/>
                <a:gd name="connsiteY4" fmla="*/ 898210 h 1733930"/>
                <a:gd name="connsiteX5" fmla="*/ 1418950 w 1515299"/>
                <a:gd name="connsiteY5" fmla="*/ 1382939 h 1733930"/>
                <a:gd name="connsiteX6" fmla="*/ 1489520 w 1515299"/>
                <a:gd name="connsiteY6" fmla="*/ 1468469 h 1733930"/>
                <a:gd name="connsiteX7" fmla="*/ 1480004 w 1515299"/>
                <a:gd name="connsiteY7" fmla="*/ 1480002 h 1733930"/>
                <a:gd name="connsiteX8" fmla="*/ 866966 w 1515299"/>
                <a:gd name="connsiteY8" fmla="*/ 1733930 h 1733930"/>
                <a:gd name="connsiteX9" fmla="*/ 0 w 1515299"/>
                <a:gd name="connsiteY9" fmla="*/ 866965 h 1733930"/>
                <a:gd name="connsiteX10" fmla="*/ 866966 w 1515299"/>
                <a:gd name="connsiteY10" fmla="*/ 0 h 173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5299" h="1733930">
                  <a:moveTo>
                    <a:pt x="866966" y="0"/>
                  </a:moveTo>
                  <a:cubicBezTo>
                    <a:pt x="1106372" y="0"/>
                    <a:pt x="1323114" y="97038"/>
                    <a:pt x="1480004" y="253928"/>
                  </a:cubicBezTo>
                  <a:lnTo>
                    <a:pt x="1515299" y="296706"/>
                  </a:lnTo>
                  <a:lnTo>
                    <a:pt x="1418950" y="413481"/>
                  </a:lnTo>
                  <a:cubicBezTo>
                    <a:pt x="1325470" y="551850"/>
                    <a:pt x="1270886" y="718656"/>
                    <a:pt x="1270886" y="898210"/>
                  </a:cubicBezTo>
                  <a:cubicBezTo>
                    <a:pt x="1270886" y="1077765"/>
                    <a:pt x="1325470" y="1244570"/>
                    <a:pt x="1418950" y="1382939"/>
                  </a:cubicBezTo>
                  <a:lnTo>
                    <a:pt x="1489520" y="1468469"/>
                  </a:lnTo>
                  <a:lnTo>
                    <a:pt x="1480004" y="1480002"/>
                  </a:lnTo>
                  <a:cubicBezTo>
                    <a:pt x="1323114" y="1636892"/>
                    <a:pt x="1106372" y="1733930"/>
                    <a:pt x="866966" y="1733930"/>
                  </a:cubicBezTo>
                  <a:cubicBezTo>
                    <a:pt x="388154" y="1733930"/>
                    <a:pt x="0" y="1345777"/>
                    <a:pt x="0" y="866965"/>
                  </a:cubicBezTo>
                  <a:cubicBezTo>
                    <a:pt x="0" y="388153"/>
                    <a:pt x="388154" y="0"/>
                    <a:pt x="866966" y="0"/>
                  </a:cubicBezTo>
                  <a:close/>
                </a:path>
              </a:pathLst>
            </a:custGeom>
            <a:solidFill>
              <a:srgbClr val="E3621B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effectLst/>
                </a:rPr>
                <a:t>Projects</a:t>
              </a: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C619695-0E0A-5371-06AD-4BCE294D12E5}"/>
                </a:ext>
              </a:extLst>
            </p:cNvPr>
            <p:cNvSpPr/>
            <p:nvPr/>
          </p:nvSpPr>
          <p:spPr>
            <a:xfrm>
              <a:off x="1794320" y="1459995"/>
              <a:ext cx="1515298" cy="1733930"/>
            </a:xfrm>
            <a:custGeom>
              <a:avLst/>
              <a:gdLst>
                <a:gd name="connsiteX0" fmla="*/ 648332 w 1515298"/>
                <a:gd name="connsiteY0" fmla="*/ 0 h 1733930"/>
                <a:gd name="connsiteX1" fmla="*/ 1515298 w 1515298"/>
                <a:gd name="connsiteY1" fmla="*/ 866965 h 1733930"/>
                <a:gd name="connsiteX2" fmla="*/ 648332 w 1515298"/>
                <a:gd name="connsiteY2" fmla="*/ 1733930 h 1733930"/>
                <a:gd name="connsiteX3" fmla="*/ 35295 w 1515298"/>
                <a:gd name="connsiteY3" fmla="*/ 1480002 h 1733930"/>
                <a:gd name="connsiteX4" fmla="*/ 0 w 1515298"/>
                <a:gd name="connsiteY4" fmla="*/ 1437224 h 1733930"/>
                <a:gd name="connsiteX5" fmla="*/ 96348 w 1515298"/>
                <a:gd name="connsiteY5" fmla="*/ 1320449 h 1733930"/>
                <a:gd name="connsiteX6" fmla="*/ 244412 w 1515298"/>
                <a:gd name="connsiteY6" fmla="*/ 835720 h 1733930"/>
                <a:gd name="connsiteX7" fmla="*/ 96348 w 1515298"/>
                <a:gd name="connsiteY7" fmla="*/ 350991 h 1733930"/>
                <a:gd name="connsiteX8" fmla="*/ 25779 w 1515298"/>
                <a:gd name="connsiteY8" fmla="*/ 265461 h 1733930"/>
                <a:gd name="connsiteX9" fmla="*/ 35295 w 1515298"/>
                <a:gd name="connsiteY9" fmla="*/ 253928 h 1733930"/>
                <a:gd name="connsiteX10" fmla="*/ 648332 w 1515298"/>
                <a:gd name="connsiteY10" fmla="*/ 0 h 173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5298" h="1733930">
                  <a:moveTo>
                    <a:pt x="648332" y="0"/>
                  </a:moveTo>
                  <a:cubicBezTo>
                    <a:pt x="1127144" y="0"/>
                    <a:pt x="1515298" y="388153"/>
                    <a:pt x="1515298" y="866965"/>
                  </a:cubicBezTo>
                  <a:cubicBezTo>
                    <a:pt x="1515298" y="1345777"/>
                    <a:pt x="1127144" y="1733930"/>
                    <a:pt x="648332" y="1733930"/>
                  </a:cubicBezTo>
                  <a:cubicBezTo>
                    <a:pt x="408926" y="1733930"/>
                    <a:pt x="192185" y="1636892"/>
                    <a:pt x="35295" y="1480002"/>
                  </a:cubicBezTo>
                  <a:lnTo>
                    <a:pt x="0" y="1437224"/>
                  </a:lnTo>
                  <a:lnTo>
                    <a:pt x="96348" y="1320449"/>
                  </a:lnTo>
                  <a:cubicBezTo>
                    <a:pt x="189828" y="1182080"/>
                    <a:pt x="244412" y="1015275"/>
                    <a:pt x="244412" y="835720"/>
                  </a:cubicBezTo>
                  <a:cubicBezTo>
                    <a:pt x="244412" y="656166"/>
                    <a:pt x="189828" y="489360"/>
                    <a:pt x="96348" y="350991"/>
                  </a:cubicBezTo>
                  <a:lnTo>
                    <a:pt x="25779" y="265461"/>
                  </a:lnTo>
                  <a:lnTo>
                    <a:pt x="35295" y="253928"/>
                  </a:lnTo>
                  <a:cubicBezTo>
                    <a:pt x="192185" y="97038"/>
                    <a:pt x="408926" y="0"/>
                    <a:pt x="648332" y="0"/>
                  </a:cubicBezTo>
                  <a:close/>
                </a:path>
              </a:pathLst>
            </a:custGeom>
            <a:solidFill>
              <a:srgbClr val="E3621B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8288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effectLst/>
                </a:rPr>
                <a:t>Employees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B5FFAFD-E252-E402-6B5B-80B3A950F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252" y="2904589"/>
            <a:ext cx="5551872" cy="215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4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88F55-7688-1700-226E-911D3C6F2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FC33B3C2-CCF9-4E8B-5418-649041B61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1219200"/>
          </a:xfrm>
        </p:spPr>
        <p:txBody>
          <a:bodyPr/>
          <a:lstStyle/>
          <a:p>
            <a:r>
              <a:rPr lang="en-US" dirty="0">
                <a:solidFill>
                  <a:srgbClr val="E3621B"/>
                </a:solidFill>
              </a:rPr>
              <a:t>“Show me all the Employees and their Projects”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DECE79-371F-AFFF-4FB8-A6EC86F000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</p:spPr>
        <p:txBody>
          <a:bodyPr/>
          <a:lstStyle/>
          <a:p>
            <a:fld id="{ED4E8DE7-8107-485D-819E-7A652D98D05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9F3711B-4306-46E9-97DC-0FCBA54409C1}"/>
              </a:ext>
            </a:extLst>
          </p:cNvPr>
          <p:cNvSpPr txBox="1"/>
          <p:nvPr/>
        </p:nvSpPr>
        <p:spPr>
          <a:xfrm>
            <a:off x="4191000" y="1428750"/>
            <a:ext cx="46567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>
              <a:buNone/>
              <a:defRPr sz="2000" b="0">
                <a:solidFill>
                  <a:srgbClr val="0000FF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dirty="0"/>
              <a:t>SELECT *</a:t>
            </a:r>
          </a:p>
          <a:p>
            <a:r>
              <a:rPr lang="en-US" dirty="0"/>
              <a:t>FROM </a:t>
            </a:r>
            <a:r>
              <a:rPr lang="en-US" dirty="0">
                <a:solidFill>
                  <a:schemeClr val="tx1"/>
                </a:solidFill>
              </a:rPr>
              <a:t>project p</a:t>
            </a:r>
          </a:p>
          <a:p>
            <a:r>
              <a:rPr lang="en-US" dirty="0"/>
              <a:t>RIGHT JOIN </a:t>
            </a:r>
            <a:r>
              <a:rPr lang="en-US" dirty="0">
                <a:solidFill>
                  <a:schemeClr val="tx1"/>
                </a:solidFill>
              </a:rPr>
              <a:t>employee e</a:t>
            </a:r>
          </a:p>
          <a:p>
            <a:r>
              <a:rPr lang="en-US" dirty="0"/>
              <a:t>ON   </a:t>
            </a:r>
            <a:r>
              <a:rPr lang="en-US" dirty="0">
                <a:solidFill>
                  <a:schemeClr val="tx1"/>
                </a:solidFill>
              </a:rPr>
              <a:t>p.Project_ID = e.Project_ID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DC775C5-84D1-5C2A-936F-4074F42E0885}"/>
              </a:ext>
            </a:extLst>
          </p:cNvPr>
          <p:cNvGrpSpPr/>
          <p:nvPr/>
        </p:nvGrpSpPr>
        <p:grpSpPr>
          <a:xfrm>
            <a:off x="304800" y="1428750"/>
            <a:ext cx="3004818" cy="1765175"/>
            <a:chOff x="304800" y="1428750"/>
            <a:chExt cx="3004818" cy="1765175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3E74E7A-88D9-AD29-9D06-436B0655516C}"/>
                </a:ext>
              </a:extLst>
            </p:cNvPr>
            <p:cNvSpPr/>
            <p:nvPr/>
          </p:nvSpPr>
          <p:spPr>
            <a:xfrm>
              <a:off x="1575686" y="1725457"/>
              <a:ext cx="463046" cy="1171763"/>
            </a:xfrm>
            <a:custGeom>
              <a:avLst/>
              <a:gdLst>
                <a:gd name="connsiteX0" fmla="*/ 244413 w 463046"/>
                <a:gd name="connsiteY0" fmla="*/ 0 h 1171763"/>
                <a:gd name="connsiteX1" fmla="*/ 314982 w 463046"/>
                <a:gd name="connsiteY1" fmla="*/ 85530 h 1171763"/>
                <a:gd name="connsiteX2" fmla="*/ 463046 w 463046"/>
                <a:gd name="connsiteY2" fmla="*/ 570259 h 1171763"/>
                <a:gd name="connsiteX3" fmla="*/ 314982 w 463046"/>
                <a:gd name="connsiteY3" fmla="*/ 1054988 h 1171763"/>
                <a:gd name="connsiteX4" fmla="*/ 218634 w 463046"/>
                <a:gd name="connsiteY4" fmla="*/ 1171763 h 1171763"/>
                <a:gd name="connsiteX5" fmla="*/ 148064 w 463046"/>
                <a:gd name="connsiteY5" fmla="*/ 1086233 h 1171763"/>
                <a:gd name="connsiteX6" fmla="*/ 0 w 463046"/>
                <a:gd name="connsiteY6" fmla="*/ 601504 h 1171763"/>
                <a:gd name="connsiteX7" fmla="*/ 148064 w 463046"/>
                <a:gd name="connsiteY7" fmla="*/ 116775 h 1171763"/>
                <a:gd name="connsiteX8" fmla="*/ 244413 w 463046"/>
                <a:gd name="connsiteY8" fmla="*/ 0 h 117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3046" h="1171763">
                  <a:moveTo>
                    <a:pt x="244413" y="0"/>
                  </a:moveTo>
                  <a:lnTo>
                    <a:pt x="314982" y="85530"/>
                  </a:lnTo>
                  <a:cubicBezTo>
                    <a:pt x="408462" y="223899"/>
                    <a:pt x="463046" y="390705"/>
                    <a:pt x="463046" y="570259"/>
                  </a:cubicBezTo>
                  <a:cubicBezTo>
                    <a:pt x="463046" y="749814"/>
                    <a:pt x="408462" y="916619"/>
                    <a:pt x="314982" y="1054988"/>
                  </a:cubicBezTo>
                  <a:lnTo>
                    <a:pt x="218634" y="1171763"/>
                  </a:lnTo>
                  <a:lnTo>
                    <a:pt x="148064" y="1086233"/>
                  </a:lnTo>
                  <a:cubicBezTo>
                    <a:pt x="54584" y="947864"/>
                    <a:pt x="0" y="781059"/>
                    <a:pt x="0" y="601504"/>
                  </a:cubicBezTo>
                  <a:cubicBezTo>
                    <a:pt x="0" y="421950"/>
                    <a:pt x="54584" y="255144"/>
                    <a:pt x="148064" y="116775"/>
                  </a:cubicBezTo>
                  <a:lnTo>
                    <a:pt x="244413" y="0"/>
                  </a:lnTo>
                  <a:close/>
                </a:path>
              </a:pathLst>
            </a:custGeom>
            <a:solidFill>
              <a:srgbClr val="E3621B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42126" tIns="204467" rIns="492061" bIns="204468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DC7A0F2-0B5B-343B-8A4C-87C0BAAE8850}"/>
                </a:ext>
              </a:extLst>
            </p:cNvPr>
            <p:cNvSpPr/>
            <p:nvPr/>
          </p:nvSpPr>
          <p:spPr>
            <a:xfrm>
              <a:off x="304800" y="1428750"/>
              <a:ext cx="1515299" cy="1733930"/>
            </a:xfrm>
            <a:custGeom>
              <a:avLst/>
              <a:gdLst>
                <a:gd name="connsiteX0" fmla="*/ 866966 w 1515299"/>
                <a:gd name="connsiteY0" fmla="*/ 0 h 1733930"/>
                <a:gd name="connsiteX1" fmla="*/ 1480004 w 1515299"/>
                <a:gd name="connsiteY1" fmla="*/ 253928 h 1733930"/>
                <a:gd name="connsiteX2" fmla="*/ 1515299 w 1515299"/>
                <a:gd name="connsiteY2" fmla="*/ 296706 h 1733930"/>
                <a:gd name="connsiteX3" fmla="*/ 1418950 w 1515299"/>
                <a:gd name="connsiteY3" fmla="*/ 413481 h 1733930"/>
                <a:gd name="connsiteX4" fmla="*/ 1270886 w 1515299"/>
                <a:gd name="connsiteY4" fmla="*/ 898210 h 1733930"/>
                <a:gd name="connsiteX5" fmla="*/ 1418950 w 1515299"/>
                <a:gd name="connsiteY5" fmla="*/ 1382939 h 1733930"/>
                <a:gd name="connsiteX6" fmla="*/ 1489520 w 1515299"/>
                <a:gd name="connsiteY6" fmla="*/ 1468469 h 1733930"/>
                <a:gd name="connsiteX7" fmla="*/ 1480004 w 1515299"/>
                <a:gd name="connsiteY7" fmla="*/ 1480002 h 1733930"/>
                <a:gd name="connsiteX8" fmla="*/ 866966 w 1515299"/>
                <a:gd name="connsiteY8" fmla="*/ 1733930 h 1733930"/>
                <a:gd name="connsiteX9" fmla="*/ 0 w 1515299"/>
                <a:gd name="connsiteY9" fmla="*/ 866965 h 1733930"/>
                <a:gd name="connsiteX10" fmla="*/ 866966 w 1515299"/>
                <a:gd name="connsiteY10" fmla="*/ 0 h 173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5299" h="1733930">
                  <a:moveTo>
                    <a:pt x="866966" y="0"/>
                  </a:moveTo>
                  <a:cubicBezTo>
                    <a:pt x="1106372" y="0"/>
                    <a:pt x="1323114" y="97038"/>
                    <a:pt x="1480004" y="253928"/>
                  </a:cubicBezTo>
                  <a:lnTo>
                    <a:pt x="1515299" y="296706"/>
                  </a:lnTo>
                  <a:lnTo>
                    <a:pt x="1418950" y="413481"/>
                  </a:lnTo>
                  <a:cubicBezTo>
                    <a:pt x="1325470" y="551850"/>
                    <a:pt x="1270886" y="718656"/>
                    <a:pt x="1270886" y="898210"/>
                  </a:cubicBezTo>
                  <a:cubicBezTo>
                    <a:pt x="1270886" y="1077765"/>
                    <a:pt x="1325470" y="1244570"/>
                    <a:pt x="1418950" y="1382939"/>
                  </a:cubicBezTo>
                  <a:lnTo>
                    <a:pt x="1489520" y="1468469"/>
                  </a:lnTo>
                  <a:lnTo>
                    <a:pt x="1480004" y="1480002"/>
                  </a:lnTo>
                  <a:cubicBezTo>
                    <a:pt x="1323114" y="1636892"/>
                    <a:pt x="1106372" y="1733930"/>
                    <a:pt x="866966" y="1733930"/>
                  </a:cubicBezTo>
                  <a:cubicBezTo>
                    <a:pt x="388154" y="1733930"/>
                    <a:pt x="0" y="1345777"/>
                    <a:pt x="0" y="866965"/>
                  </a:cubicBezTo>
                  <a:cubicBezTo>
                    <a:pt x="0" y="388153"/>
                    <a:pt x="388154" y="0"/>
                    <a:pt x="866966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effectLst/>
                </a:rPr>
                <a:t>Projects</a:t>
              </a: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1B1C131-34B3-AE37-6D53-3D2131E8A2CB}"/>
                </a:ext>
              </a:extLst>
            </p:cNvPr>
            <p:cNvSpPr/>
            <p:nvPr/>
          </p:nvSpPr>
          <p:spPr>
            <a:xfrm>
              <a:off x="1794320" y="1459995"/>
              <a:ext cx="1515298" cy="1733930"/>
            </a:xfrm>
            <a:custGeom>
              <a:avLst/>
              <a:gdLst>
                <a:gd name="connsiteX0" fmla="*/ 648332 w 1515298"/>
                <a:gd name="connsiteY0" fmla="*/ 0 h 1733930"/>
                <a:gd name="connsiteX1" fmla="*/ 1515298 w 1515298"/>
                <a:gd name="connsiteY1" fmla="*/ 866965 h 1733930"/>
                <a:gd name="connsiteX2" fmla="*/ 648332 w 1515298"/>
                <a:gd name="connsiteY2" fmla="*/ 1733930 h 1733930"/>
                <a:gd name="connsiteX3" fmla="*/ 35295 w 1515298"/>
                <a:gd name="connsiteY3" fmla="*/ 1480002 h 1733930"/>
                <a:gd name="connsiteX4" fmla="*/ 0 w 1515298"/>
                <a:gd name="connsiteY4" fmla="*/ 1437224 h 1733930"/>
                <a:gd name="connsiteX5" fmla="*/ 96348 w 1515298"/>
                <a:gd name="connsiteY5" fmla="*/ 1320449 h 1733930"/>
                <a:gd name="connsiteX6" fmla="*/ 244412 w 1515298"/>
                <a:gd name="connsiteY6" fmla="*/ 835720 h 1733930"/>
                <a:gd name="connsiteX7" fmla="*/ 96348 w 1515298"/>
                <a:gd name="connsiteY7" fmla="*/ 350991 h 1733930"/>
                <a:gd name="connsiteX8" fmla="*/ 25779 w 1515298"/>
                <a:gd name="connsiteY8" fmla="*/ 265461 h 1733930"/>
                <a:gd name="connsiteX9" fmla="*/ 35295 w 1515298"/>
                <a:gd name="connsiteY9" fmla="*/ 253928 h 1733930"/>
                <a:gd name="connsiteX10" fmla="*/ 648332 w 1515298"/>
                <a:gd name="connsiteY10" fmla="*/ 0 h 173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5298" h="1733930">
                  <a:moveTo>
                    <a:pt x="648332" y="0"/>
                  </a:moveTo>
                  <a:cubicBezTo>
                    <a:pt x="1127144" y="0"/>
                    <a:pt x="1515298" y="388153"/>
                    <a:pt x="1515298" y="866965"/>
                  </a:cubicBezTo>
                  <a:cubicBezTo>
                    <a:pt x="1515298" y="1345777"/>
                    <a:pt x="1127144" y="1733930"/>
                    <a:pt x="648332" y="1733930"/>
                  </a:cubicBezTo>
                  <a:cubicBezTo>
                    <a:pt x="408926" y="1733930"/>
                    <a:pt x="192185" y="1636892"/>
                    <a:pt x="35295" y="1480002"/>
                  </a:cubicBezTo>
                  <a:lnTo>
                    <a:pt x="0" y="1437224"/>
                  </a:lnTo>
                  <a:lnTo>
                    <a:pt x="96348" y="1320449"/>
                  </a:lnTo>
                  <a:cubicBezTo>
                    <a:pt x="189828" y="1182080"/>
                    <a:pt x="244412" y="1015275"/>
                    <a:pt x="244412" y="835720"/>
                  </a:cubicBezTo>
                  <a:cubicBezTo>
                    <a:pt x="244412" y="656166"/>
                    <a:pt x="189828" y="489360"/>
                    <a:pt x="96348" y="350991"/>
                  </a:cubicBezTo>
                  <a:lnTo>
                    <a:pt x="25779" y="265461"/>
                  </a:lnTo>
                  <a:lnTo>
                    <a:pt x="35295" y="253928"/>
                  </a:lnTo>
                  <a:cubicBezTo>
                    <a:pt x="192185" y="97038"/>
                    <a:pt x="408926" y="0"/>
                    <a:pt x="648332" y="0"/>
                  </a:cubicBezTo>
                  <a:close/>
                </a:path>
              </a:pathLst>
            </a:custGeom>
            <a:solidFill>
              <a:srgbClr val="E3621B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8288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effectLst/>
                </a:rPr>
                <a:t>Employees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0B7F27A-B9C7-B5C3-3C2D-D70923C44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931" y="2876550"/>
            <a:ext cx="5339038" cy="2266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F84255-413C-DA50-9148-D059B804FEE1}"/>
              </a:ext>
            </a:extLst>
          </p:cNvPr>
          <p:cNvSpPr txBox="1"/>
          <p:nvPr/>
        </p:nvSpPr>
        <p:spPr>
          <a:xfrm>
            <a:off x="231930" y="4639131"/>
            <a:ext cx="31763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chemeClr val="tx1"/>
                </a:solidFill>
                <a:effectLst/>
              </a:rPr>
              <a:t>You can always turn a right join into a left join and vice versa.</a:t>
            </a:r>
          </a:p>
        </p:txBody>
      </p:sp>
    </p:spTree>
    <p:extLst>
      <p:ext uri="{BB962C8B-B14F-4D97-AF65-F5344CB8AC3E}">
        <p14:creationId xmlns:p14="http://schemas.microsoft.com/office/powerpoint/2010/main" val="211526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E42E8-988C-5E32-4BE3-F4149E5A4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6FE7FB78-FCF6-8AEF-F0DB-0EC1B800C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1219200"/>
          </a:xfrm>
        </p:spPr>
        <p:txBody>
          <a:bodyPr/>
          <a:lstStyle/>
          <a:p>
            <a:r>
              <a:rPr lang="en-US" dirty="0">
                <a:solidFill>
                  <a:srgbClr val="E3621B"/>
                </a:solidFill>
              </a:rPr>
              <a:t>“Show me all the Employees who do not have a Project”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8B4F64-A843-41B8-23E0-2E9A1B33FF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</p:spPr>
        <p:txBody>
          <a:bodyPr/>
          <a:lstStyle/>
          <a:p>
            <a:fld id="{ED4E8DE7-8107-485D-819E-7A652D98D05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9F0D604-1534-BEF0-6114-37FD9363F997}"/>
              </a:ext>
            </a:extLst>
          </p:cNvPr>
          <p:cNvSpPr txBox="1"/>
          <p:nvPr/>
        </p:nvSpPr>
        <p:spPr>
          <a:xfrm>
            <a:off x="4182497" y="1819128"/>
            <a:ext cx="4656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>
              <a:buNone/>
              <a:defRPr sz="2000" b="0">
                <a:solidFill>
                  <a:srgbClr val="0000FF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dirty="0"/>
              <a:t>SELECT *</a:t>
            </a:r>
          </a:p>
          <a:p>
            <a:r>
              <a:rPr lang="en-US" dirty="0"/>
              <a:t>FROM </a:t>
            </a:r>
            <a:r>
              <a:rPr lang="en-US" dirty="0">
                <a:solidFill>
                  <a:schemeClr val="tx1"/>
                </a:solidFill>
              </a:rPr>
              <a:t>employee e</a:t>
            </a:r>
          </a:p>
          <a:p>
            <a:r>
              <a:rPr lang="en-US" dirty="0"/>
              <a:t>WHERE </a:t>
            </a:r>
            <a:r>
              <a:rPr lang="en-US" dirty="0">
                <a:solidFill>
                  <a:schemeClr val="tx1"/>
                </a:solidFill>
              </a:rPr>
              <a:t>e.Project_ID </a:t>
            </a:r>
            <a:r>
              <a:rPr lang="en-US" dirty="0">
                <a:solidFill>
                  <a:srgbClr val="0033CC"/>
                </a:solidFill>
              </a:rPr>
              <a:t>is null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1A9D1AA-F821-FEAA-C565-C44F0AAE4E38}"/>
              </a:ext>
            </a:extLst>
          </p:cNvPr>
          <p:cNvGrpSpPr/>
          <p:nvPr/>
        </p:nvGrpSpPr>
        <p:grpSpPr>
          <a:xfrm>
            <a:off x="304800" y="1428750"/>
            <a:ext cx="3004818" cy="1765175"/>
            <a:chOff x="304800" y="1428750"/>
            <a:chExt cx="3004818" cy="1765175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0CCB775-AD39-A0F2-3491-22A208564FA1}"/>
                </a:ext>
              </a:extLst>
            </p:cNvPr>
            <p:cNvSpPr/>
            <p:nvPr/>
          </p:nvSpPr>
          <p:spPr>
            <a:xfrm>
              <a:off x="1575686" y="1725457"/>
              <a:ext cx="463046" cy="1171763"/>
            </a:xfrm>
            <a:custGeom>
              <a:avLst/>
              <a:gdLst>
                <a:gd name="connsiteX0" fmla="*/ 244413 w 463046"/>
                <a:gd name="connsiteY0" fmla="*/ 0 h 1171763"/>
                <a:gd name="connsiteX1" fmla="*/ 314982 w 463046"/>
                <a:gd name="connsiteY1" fmla="*/ 85530 h 1171763"/>
                <a:gd name="connsiteX2" fmla="*/ 463046 w 463046"/>
                <a:gd name="connsiteY2" fmla="*/ 570259 h 1171763"/>
                <a:gd name="connsiteX3" fmla="*/ 314982 w 463046"/>
                <a:gd name="connsiteY3" fmla="*/ 1054988 h 1171763"/>
                <a:gd name="connsiteX4" fmla="*/ 218634 w 463046"/>
                <a:gd name="connsiteY4" fmla="*/ 1171763 h 1171763"/>
                <a:gd name="connsiteX5" fmla="*/ 148064 w 463046"/>
                <a:gd name="connsiteY5" fmla="*/ 1086233 h 1171763"/>
                <a:gd name="connsiteX6" fmla="*/ 0 w 463046"/>
                <a:gd name="connsiteY6" fmla="*/ 601504 h 1171763"/>
                <a:gd name="connsiteX7" fmla="*/ 148064 w 463046"/>
                <a:gd name="connsiteY7" fmla="*/ 116775 h 1171763"/>
                <a:gd name="connsiteX8" fmla="*/ 244413 w 463046"/>
                <a:gd name="connsiteY8" fmla="*/ 0 h 117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3046" h="1171763">
                  <a:moveTo>
                    <a:pt x="244413" y="0"/>
                  </a:moveTo>
                  <a:lnTo>
                    <a:pt x="314982" y="85530"/>
                  </a:lnTo>
                  <a:cubicBezTo>
                    <a:pt x="408462" y="223899"/>
                    <a:pt x="463046" y="390705"/>
                    <a:pt x="463046" y="570259"/>
                  </a:cubicBezTo>
                  <a:cubicBezTo>
                    <a:pt x="463046" y="749814"/>
                    <a:pt x="408462" y="916619"/>
                    <a:pt x="314982" y="1054988"/>
                  </a:cubicBezTo>
                  <a:lnTo>
                    <a:pt x="218634" y="1171763"/>
                  </a:lnTo>
                  <a:lnTo>
                    <a:pt x="148064" y="1086233"/>
                  </a:lnTo>
                  <a:cubicBezTo>
                    <a:pt x="54584" y="947864"/>
                    <a:pt x="0" y="781059"/>
                    <a:pt x="0" y="601504"/>
                  </a:cubicBezTo>
                  <a:cubicBezTo>
                    <a:pt x="0" y="421950"/>
                    <a:pt x="54584" y="255144"/>
                    <a:pt x="148064" y="116775"/>
                  </a:cubicBezTo>
                  <a:lnTo>
                    <a:pt x="244413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42126" tIns="204467" rIns="492061" bIns="204468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03A7BE5-50EA-309C-B8AF-2D5B8E830E0B}"/>
                </a:ext>
              </a:extLst>
            </p:cNvPr>
            <p:cNvSpPr/>
            <p:nvPr/>
          </p:nvSpPr>
          <p:spPr>
            <a:xfrm>
              <a:off x="304800" y="1428750"/>
              <a:ext cx="1515299" cy="1733930"/>
            </a:xfrm>
            <a:custGeom>
              <a:avLst/>
              <a:gdLst>
                <a:gd name="connsiteX0" fmla="*/ 866966 w 1515299"/>
                <a:gd name="connsiteY0" fmla="*/ 0 h 1733930"/>
                <a:gd name="connsiteX1" fmla="*/ 1480004 w 1515299"/>
                <a:gd name="connsiteY1" fmla="*/ 253928 h 1733930"/>
                <a:gd name="connsiteX2" fmla="*/ 1515299 w 1515299"/>
                <a:gd name="connsiteY2" fmla="*/ 296706 h 1733930"/>
                <a:gd name="connsiteX3" fmla="*/ 1418950 w 1515299"/>
                <a:gd name="connsiteY3" fmla="*/ 413481 h 1733930"/>
                <a:gd name="connsiteX4" fmla="*/ 1270886 w 1515299"/>
                <a:gd name="connsiteY4" fmla="*/ 898210 h 1733930"/>
                <a:gd name="connsiteX5" fmla="*/ 1418950 w 1515299"/>
                <a:gd name="connsiteY5" fmla="*/ 1382939 h 1733930"/>
                <a:gd name="connsiteX6" fmla="*/ 1489520 w 1515299"/>
                <a:gd name="connsiteY6" fmla="*/ 1468469 h 1733930"/>
                <a:gd name="connsiteX7" fmla="*/ 1480004 w 1515299"/>
                <a:gd name="connsiteY7" fmla="*/ 1480002 h 1733930"/>
                <a:gd name="connsiteX8" fmla="*/ 866966 w 1515299"/>
                <a:gd name="connsiteY8" fmla="*/ 1733930 h 1733930"/>
                <a:gd name="connsiteX9" fmla="*/ 0 w 1515299"/>
                <a:gd name="connsiteY9" fmla="*/ 866965 h 1733930"/>
                <a:gd name="connsiteX10" fmla="*/ 866966 w 1515299"/>
                <a:gd name="connsiteY10" fmla="*/ 0 h 173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5299" h="1733930">
                  <a:moveTo>
                    <a:pt x="866966" y="0"/>
                  </a:moveTo>
                  <a:cubicBezTo>
                    <a:pt x="1106372" y="0"/>
                    <a:pt x="1323114" y="97038"/>
                    <a:pt x="1480004" y="253928"/>
                  </a:cubicBezTo>
                  <a:lnTo>
                    <a:pt x="1515299" y="296706"/>
                  </a:lnTo>
                  <a:lnTo>
                    <a:pt x="1418950" y="413481"/>
                  </a:lnTo>
                  <a:cubicBezTo>
                    <a:pt x="1325470" y="551850"/>
                    <a:pt x="1270886" y="718656"/>
                    <a:pt x="1270886" y="898210"/>
                  </a:cubicBezTo>
                  <a:cubicBezTo>
                    <a:pt x="1270886" y="1077765"/>
                    <a:pt x="1325470" y="1244570"/>
                    <a:pt x="1418950" y="1382939"/>
                  </a:cubicBezTo>
                  <a:lnTo>
                    <a:pt x="1489520" y="1468469"/>
                  </a:lnTo>
                  <a:lnTo>
                    <a:pt x="1480004" y="1480002"/>
                  </a:lnTo>
                  <a:cubicBezTo>
                    <a:pt x="1323114" y="1636892"/>
                    <a:pt x="1106372" y="1733930"/>
                    <a:pt x="866966" y="1733930"/>
                  </a:cubicBezTo>
                  <a:cubicBezTo>
                    <a:pt x="388154" y="1733930"/>
                    <a:pt x="0" y="1345777"/>
                    <a:pt x="0" y="866965"/>
                  </a:cubicBezTo>
                  <a:cubicBezTo>
                    <a:pt x="0" y="388153"/>
                    <a:pt x="388154" y="0"/>
                    <a:pt x="866966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effectLst/>
                </a:rPr>
                <a:t>Projects</a:t>
              </a: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E3B949-09EB-2341-475F-52ABC58674D7}"/>
                </a:ext>
              </a:extLst>
            </p:cNvPr>
            <p:cNvSpPr/>
            <p:nvPr/>
          </p:nvSpPr>
          <p:spPr>
            <a:xfrm>
              <a:off x="1794320" y="1459995"/>
              <a:ext cx="1515298" cy="1733930"/>
            </a:xfrm>
            <a:custGeom>
              <a:avLst/>
              <a:gdLst>
                <a:gd name="connsiteX0" fmla="*/ 648332 w 1515298"/>
                <a:gd name="connsiteY0" fmla="*/ 0 h 1733930"/>
                <a:gd name="connsiteX1" fmla="*/ 1515298 w 1515298"/>
                <a:gd name="connsiteY1" fmla="*/ 866965 h 1733930"/>
                <a:gd name="connsiteX2" fmla="*/ 648332 w 1515298"/>
                <a:gd name="connsiteY2" fmla="*/ 1733930 h 1733930"/>
                <a:gd name="connsiteX3" fmla="*/ 35295 w 1515298"/>
                <a:gd name="connsiteY3" fmla="*/ 1480002 h 1733930"/>
                <a:gd name="connsiteX4" fmla="*/ 0 w 1515298"/>
                <a:gd name="connsiteY4" fmla="*/ 1437224 h 1733930"/>
                <a:gd name="connsiteX5" fmla="*/ 96348 w 1515298"/>
                <a:gd name="connsiteY5" fmla="*/ 1320449 h 1733930"/>
                <a:gd name="connsiteX6" fmla="*/ 244412 w 1515298"/>
                <a:gd name="connsiteY6" fmla="*/ 835720 h 1733930"/>
                <a:gd name="connsiteX7" fmla="*/ 96348 w 1515298"/>
                <a:gd name="connsiteY7" fmla="*/ 350991 h 1733930"/>
                <a:gd name="connsiteX8" fmla="*/ 25779 w 1515298"/>
                <a:gd name="connsiteY8" fmla="*/ 265461 h 1733930"/>
                <a:gd name="connsiteX9" fmla="*/ 35295 w 1515298"/>
                <a:gd name="connsiteY9" fmla="*/ 253928 h 1733930"/>
                <a:gd name="connsiteX10" fmla="*/ 648332 w 1515298"/>
                <a:gd name="connsiteY10" fmla="*/ 0 h 173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5298" h="1733930">
                  <a:moveTo>
                    <a:pt x="648332" y="0"/>
                  </a:moveTo>
                  <a:cubicBezTo>
                    <a:pt x="1127144" y="0"/>
                    <a:pt x="1515298" y="388153"/>
                    <a:pt x="1515298" y="866965"/>
                  </a:cubicBezTo>
                  <a:cubicBezTo>
                    <a:pt x="1515298" y="1345777"/>
                    <a:pt x="1127144" y="1733930"/>
                    <a:pt x="648332" y="1733930"/>
                  </a:cubicBezTo>
                  <a:cubicBezTo>
                    <a:pt x="408926" y="1733930"/>
                    <a:pt x="192185" y="1636892"/>
                    <a:pt x="35295" y="1480002"/>
                  </a:cubicBezTo>
                  <a:lnTo>
                    <a:pt x="0" y="1437224"/>
                  </a:lnTo>
                  <a:lnTo>
                    <a:pt x="96348" y="1320449"/>
                  </a:lnTo>
                  <a:cubicBezTo>
                    <a:pt x="189828" y="1182080"/>
                    <a:pt x="244412" y="1015275"/>
                    <a:pt x="244412" y="835720"/>
                  </a:cubicBezTo>
                  <a:cubicBezTo>
                    <a:pt x="244412" y="656166"/>
                    <a:pt x="189828" y="489360"/>
                    <a:pt x="96348" y="350991"/>
                  </a:cubicBezTo>
                  <a:lnTo>
                    <a:pt x="25779" y="265461"/>
                  </a:lnTo>
                  <a:lnTo>
                    <a:pt x="35295" y="253928"/>
                  </a:lnTo>
                  <a:cubicBezTo>
                    <a:pt x="192185" y="97038"/>
                    <a:pt x="408926" y="0"/>
                    <a:pt x="648332" y="0"/>
                  </a:cubicBezTo>
                  <a:close/>
                </a:path>
              </a:pathLst>
            </a:custGeom>
            <a:solidFill>
              <a:srgbClr val="E3621B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8288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effectLst/>
                </a:rPr>
                <a:t>Employees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288862C-FCCA-F7BC-AE79-08C93BBF6D35}"/>
              </a:ext>
            </a:extLst>
          </p:cNvPr>
          <p:cNvSpPr txBox="1"/>
          <p:nvPr/>
        </p:nvSpPr>
        <p:spPr>
          <a:xfrm>
            <a:off x="231930" y="4850872"/>
            <a:ext cx="3176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chemeClr val="tx1"/>
                </a:solidFill>
                <a:effectLst/>
              </a:rPr>
              <a:t>This is not a join.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86D225-D56E-AE38-2F8E-123F1D689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81091" y="3818750"/>
            <a:ext cx="4886709" cy="125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1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08173-1BA0-3396-DBE3-9AAE1793B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F2FE9823-A141-15DB-497D-3991AA550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1219200"/>
          </a:xfrm>
        </p:spPr>
        <p:txBody>
          <a:bodyPr/>
          <a:lstStyle/>
          <a:p>
            <a:r>
              <a:rPr lang="en-US" sz="3200" dirty="0">
                <a:solidFill>
                  <a:srgbClr val="E3621B"/>
                </a:solidFill>
              </a:rPr>
              <a:t>“Show me all the Projects with no Employees and the Employees with no Projects”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74A86F-F306-8784-C357-550E469CB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</p:spPr>
        <p:txBody>
          <a:bodyPr/>
          <a:lstStyle/>
          <a:p>
            <a:fld id="{ED4E8DE7-8107-485D-819E-7A652D98D05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3B6003D-929E-F6B4-19B3-DC9044C3C8A8}"/>
              </a:ext>
            </a:extLst>
          </p:cNvPr>
          <p:cNvSpPr txBox="1"/>
          <p:nvPr/>
        </p:nvSpPr>
        <p:spPr>
          <a:xfrm>
            <a:off x="4182497" y="1417721"/>
            <a:ext cx="46567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>
              <a:buNone/>
              <a:defRPr sz="2000" b="0">
                <a:solidFill>
                  <a:srgbClr val="0000FF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dirty="0"/>
              <a:t>SELECT *</a:t>
            </a:r>
          </a:p>
          <a:p>
            <a:r>
              <a:rPr lang="en-US" dirty="0"/>
              <a:t>FROM </a:t>
            </a:r>
            <a:r>
              <a:rPr lang="en-US" dirty="0">
                <a:solidFill>
                  <a:schemeClr val="tx1"/>
                </a:solidFill>
              </a:rPr>
              <a:t>project p</a:t>
            </a:r>
          </a:p>
          <a:p>
            <a:r>
              <a:rPr lang="en-US" dirty="0"/>
              <a:t>FULL JOIN </a:t>
            </a:r>
            <a:r>
              <a:rPr lang="en-US" dirty="0">
                <a:solidFill>
                  <a:schemeClr val="tx1"/>
                </a:solidFill>
              </a:rPr>
              <a:t>employee e</a:t>
            </a:r>
          </a:p>
          <a:p>
            <a:r>
              <a:rPr lang="en-US" dirty="0"/>
              <a:t> ON </a:t>
            </a:r>
            <a:r>
              <a:rPr lang="en-US" dirty="0">
                <a:solidFill>
                  <a:schemeClr val="tx1"/>
                </a:solidFill>
              </a:rPr>
              <a:t>p.Project_ID = e.Project_ID</a:t>
            </a:r>
          </a:p>
          <a:p>
            <a:r>
              <a:rPr lang="en-US" dirty="0"/>
              <a:t>WHERE</a:t>
            </a:r>
            <a:r>
              <a:rPr lang="en-US" dirty="0">
                <a:solidFill>
                  <a:schemeClr val="tx1"/>
                </a:solidFill>
              </a:rPr>
              <a:t> p.Project_ID </a:t>
            </a:r>
            <a:r>
              <a:rPr lang="en-US" dirty="0"/>
              <a:t>is NULL</a:t>
            </a:r>
          </a:p>
          <a:p>
            <a:r>
              <a:rPr lang="en-US" dirty="0"/>
              <a:t> OR </a:t>
            </a:r>
            <a:r>
              <a:rPr lang="en-US" dirty="0">
                <a:solidFill>
                  <a:schemeClr val="tx1"/>
                </a:solidFill>
              </a:rPr>
              <a:t>e.Project_ID </a:t>
            </a:r>
            <a:r>
              <a:rPr lang="en-US" dirty="0"/>
              <a:t>is NULL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9FF24E5-62D1-C33C-C7D3-C4D0D0F61537}"/>
              </a:ext>
            </a:extLst>
          </p:cNvPr>
          <p:cNvGrpSpPr/>
          <p:nvPr/>
        </p:nvGrpSpPr>
        <p:grpSpPr>
          <a:xfrm>
            <a:off x="304800" y="1428750"/>
            <a:ext cx="3004818" cy="1765175"/>
            <a:chOff x="304800" y="1428750"/>
            <a:chExt cx="3004818" cy="1765175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A1594D0-AB42-08BC-02E0-853A3D42428B}"/>
                </a:ext>
              </a:extLst>
            </p:cNvPr>
            <p:cNvSpPr/>
            <p:nvPr/>
          </p:nvSpPr>
          <p:spPr>
            <a:xfrm>
              <a:off x="1575686" y="1725457"/>
              <a:ext cx="463046" cy="1171763"/>
            </a:xfrm>
            <a:custGeom>
              <a:avLst/>
              <a:gdLst>
                <a:gd name="connsiteX0" fmla="*/ 244413 w 463046"/>
                <a:gd name="connsiteY0" fmla="*/ 0 h 1171763"/>
                <a:gd name="connsiteX1" fmla="*/ 314982 w 463046"/>
                <a:gd name="connsiteY1" fmla="*/ 85530 h 1171763"/>
                <a:gd name="connsiteX2" fmla="*/ 463046 w 463046"/>
                <a:gd name="connsiteY2" fmla="*/ 570259 h 1171763"/>
                <a:gd name="connsiteX3" fmla="*/ 314982 w 463046"/>
                <a:gd name="connsiteY3" fmla="*/ 1054988 h 1171763"/>
                <a:gd name="connsiteX4" fmla="*/ 218634 w 463046"/>
                <a:gd name="connsiteY4" fmla="*/ 1171763 h 1171763"/>
                <a:gd name="connsiteX5" fmla="*/ 148064 w 463046"/>
                <a:gd name="connsiteY5" fmla="*/ 1086233 h 1171763"/>
                <a:gd name="connsiteX6" fmla="*/ 0 w 463046"/>
                <a:gd name="connsiteY6" fmla="*/ 601504 h 1171763"/>
                <a:gd name="connsiteX7" fmla="*/ 148064 w 463046"/>
                <a:gd name="connsiteY7" fmla="*/ 116775 h 1171763"/>
                <a:gd name="connsiteX8" fmla="*/ 244413 w 463046"/>
                <a:gd name="connsiteY8" fmla="*/ 0 h 117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3046" h="1171763">
                  <a:moveTo>
                    <a:pt x="244413" y="0"/>
                  </a:moveTo>
                  <a:lnTo>
                    <a:pt x="314982" y="85530"/>
                  </a:lnTo>
                  <a:cubicBezTo>
                    <a:pt x="408462" y="223899"/>
                    <a:pt x="463046" y="390705"/>
                    <a:pt x="463046" y="570259"/>
                  </a:cubicBezTo>
                  <a:cubicBezTo>
                    <a:pt x="463046" y="749814"/>
                    <a:pt x="408462" y="916619"/>
                    <a:pt x="314982" y="1054988"/>
                  </a:cubicBezTo>
                  <a:lnTo>
                    <a:pt x="218634" y="1171763"/>
                  </a:lnTo>
                  <a:lnTo>
                    <a:pt x="148064" y="1086233"/>
                  </a:lnTo>
                  <a:cubicBezTo>
                    <a:pt x="54584" y="947864"/>
                    <a:pt x="0" y="781059"/>
                    <a:pt x="0" y="601504"/>
                  </a:cubicBezTo>
                  <a:cubicBezTo>
                    <a:pt x="0" y="421950"/>
                    <a:pt x="54584" y="255144"/>
                    <a:pt x="148064" y="116775"/>
                  </a:cubicBezTo>
                  <a:lnTo>
                    <a:pt x="244413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42126" tIns="204467" rIns="492061" bIns="204468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BCDD312-03F2-01DC-0F12-5EE5F4235F09}"/>
                </a:ext>
              </a:extLst>
            </p:cNvPr>
            <p:cNvSpPr/>
            <p:nvPr/>
          </p:nvSpPr>
          <p:spPr>
            <a:xfrm>
              <a:off x="304800" y="1428750"/>
              <a:ext cx="1515299" cy="1733930"/>
            </a:xfrm>
            <a:custGeom>
              <a:avLst/>
              <a:gdLst>
                <a:gd name="connsiteX0" fmla="*/ 866966 w 1515299"/>
                <a:gd name="connsiteY0" fmla="*/ 0 h 1733930"/>
                <a:gd name="connsiteX1" fmla="*/ 1480004 w 1515299"/>
                <a:gd name="connsiteY1" fmla="*/ 253928 h 1733930"/>
                <a:gd name="connsiteX2" fmla="*/ 1515299 w 1515299"/>
                <a:gd name="connsiteY2" fmla="*/ 296706 h 1733930"/>
                <a:gd name="connsiteX3" fmla="*/ 1418950 w 1515299"/>
                <a:gd name="connsiteY3" fmla="*/ 413481 h 1733930"/>
                <a:gd name="connsiteX4" fmla="*/ 1270886 w 1515299"/>
                <a:gd name="connsiteY4" fmla="*/ 898210 h 1733930"/>
                <a:gd name="connsiteX5" fmla="*/ 1418950 w 1515299"/>
                <a:gd name="connsiteY5" fmla="*/ 1382939 h 1733930"/>
                <a:gd name="connsiteX6" fmla="*/ 1489520 w 1515299"/>
                <a:gd name="connsiteY6" fmla="*/ 1468469 h 1733930"/>
                <a:gd name="connsiteX7" fmla="*/ 1480004 w 1515299"/>
                <a:gd name="connsiteY7" fmla="*/ 1480002 h 1733930"/>
                <a:gd name="connsiteX8" fmla="*/ 866966 w 1515299"/>
                <a:gd name="connsiteY8" fmla="*/ 1733930 h 1733930"/>
                <a:gd name="connsiteX9" fmla="*/ 0 w 1515299"/>
                <a:gd name="connsiteY9" fmla="*/ 866965 h 1733930"/>
                <a:gd name="connsiteX10" fmla="*/ 866966 w 1515299"/>
                <a:gd name="connsiteY10" fmla="*/ 0 h 173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5299" h="1733930">
                  <a:moveTo>
                    <a:pt x="866966" y="0"/>
                  </a:moveTo>
                  <a:cubicBezTo>
                    <a:pt x="1106372" y="0"/>
                    <a:pt x="1323114" y="97038"/>
                    <a:pt x="1480004" y="253928"/>
                  </a:cubicBezTo>
                  <a:lnTo>
                    <a:pt x="1515299" y="296706"/>
                  </a:lnTo>
                  <a:lnTo>
                    <a:pt x="1418950" y="413481"/>
                  </a:lnTo>
                  <a:cubicBezTo>
                    <a:pt x="1325470" y="551850"/>
                    <a:pt x="1270886" y="718656"/>
                    <a:pt x="1270886" y="898210"/>
                  </a:cubicBezTo>
                  <a:cubicBezTo>
                    <a:pt x="1270886" y="1077765"/>
                    <a:pt x="1325470" y="1244570"/>
                    <a:pt x="1418950" y="1382939"/>
                  </a:cubicBezTo>
                  <a:lnTo>
                    <a:pt x="1489520" y="1468469"/>
                  </a:lnTo>
                  <a:lnTo>
                    <a:pt x="1480004" y="1480002"/>
                  </a:lnTo>
                  <a:cubicBezTo>
                    <a:pt x="1323114" y="1636892"/>
                    <a:pt x="1106372" y="1733930"/>
                    <a:pt x="866966" y="1733930"/>
                  </a:cubicBezTo>
                  <a:cubicBezTo>
                    <a:pt x="388154" y="1733930"/>
                    <a:pt x="0" y="1345777"/>
                    <a:pt x="0" y="866965"/>
                  </a:cubicBezTo>
                  <a:cubicBezTo>
                    <a:pt x="0" y="388153"/>
                    <a:pt x="388154" y="0"/>
                    <a:pt x="866966" y="0"/>
                  </a:cubicBezTo>
                  <a:close/>
                </a:path>
              </a:pathLst>
            </a:custGeom>
            <a:solidFill>
              <a:srgbClr val="E3621B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effectLst/>
                </a:rPr>
                <a:t>Projects</a:t>
              </a: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BDDC45E-48D1-F9FC-1BC2-38B7A84B7F72}"/>
                </a:ext>
              </a:extLst>
            </p:cNvPr>
            <p:cNvSpPr/>
            <p:nvPr/>
          </p:nvSpPr>
          <p:spPr>
            <a:xfrm>
              <a:off x="1794320" y="1459995"/>
              <a:ext cx="1515298" cy="1733930"/>
            </a:xfrm>
            <a:custGeom>
              <a:avLst/>
              <a:gdLst>
                <a:gd name="connsiteX0" fmla="*/ 648332 w 1515298"/>
                <a:gd name="connsiteY0" fmla="*/ 0 h 1733930"/>
                <a:gd name="connsiteX1" fmla="*/ 1515298 w 1515298"/>
                <a:gd name="connsiteY1" fmla="*/ 866965 h 1733930"/>
                <a:gd name="connsiteX2" fmla="*/ 648332 w 1515298"/>
                <a:gd name="connsiteY2" fmla="*/ 1733930 h 1733930"/>
                <a:gd name="connsiteX3" fmla="*/ 35295 w 1515298"/>
                <a:gd name="connsiteY3" fmla="*/ 1480002 h 1733930"/>
                <a:gd name="connsiteX4" fmla="*/ 0 w 1515298"/>
                <a:gd name="connsiteY4" fmla="*/ 1437224 h 1733930"/>
                <a:gd name="connsiteX5" fmla="*/ 96348 w 1515298"/>
                <a:gd name="connsiteY5" fmla="*/ 1320449 h 1733930"/>
                <a:gd name="connsiteX6" fmla="*/ 244412 w 1515298"/>
                <a:gd name="connsiteY6" fmla="*/ 835720 h 1733930"/>
                <a:gd name="connsiteX7" fmla="*/ 96348 w 1515298"/>
                <a:gd name="connsiteY7" fmla="*/ 350991 h 1733930"/>
                <a:gd name="connsiteX8" fmla="*/ 25779 w 1515298"/>
                <a:gd name="connsiteY8" fmla="*/ 265461 h 1733930"/>
                <a:gd name="connsiteX9" fmla="*/ 35295 w 1515298"/>
                <a:gd name="connsiteY9" fmla="*/ 253928 h 1733930"/>
                <a:gd name="connsiteX10" fmla="*/ 648332 w 1515298"/>
                <a:gd name="connsiteY10" fmla="*/ 0 h 173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5298" h="1733930">
                  <a:moveTo>
                    <a:pt x="648332" y="0"/>
                  </a:moveTo>
                  <a:cubicBezTo>
                    <a:pt x="1127144" y="0"/>
                    <a:pt x="1515298" y="388153"/>
                    <a:pt x="1515298" y="866965"/>
                  </a:cubicBezTo>
                  <a:cubicBezTo>
                    <a:pt x="1515298" y="1345777"/>
                    <a:pt x="1127144" y="1733930"/>
                    <a:pt x="648332" y="1733930"/>
                  </a:cubicBezTo>
                  <a:cubicBezTo>
                    <a:pt x="408926" y="1733930"/>
                    <a:pt x="192185" y="1636892"/>
                    <a:pt x="35295" y="1480002"/>
                  </a:cubicBezTo>
                  <a:lnTo>
                    <a:pt x="0" y="1437224"/>
                  </a:lnTo>
                  <a:lnTo>
                    <a:pt x="96348" y="1320449"/>
                  </a:lnTo>
                  <a:cubicBezTo>
                    <a:pt x="189828" y="1182080"/>
                    <a:pt x="244412" y="1015275"/>
                    <a:pt x="244412" y="835720"/>
                  </a:cubicBezTo>
                  <a:cubicBezTo>
                    <a:pt x="244412" y="656166"/>
                    <a:pt x="189828" y="489360"/>
                    <a:pt x="96348" y="350991"/>
                  </a:cubicBezTo>
                  <a:lnTo>
                    <a:pt x="25779" y="265461"/>
                  </a:lnTo>
                  <a:lnTo>
                    <a:pt x="35295" y="253928"/>
                  </a:lnTo>
                  <a:cubicBezTo>
                    <a:pt x="192185" y="97038"/>
                    <a:pt x="408926" y="0"/>
                    <a:pt x="648332" y="0"/>
                  </a:cubicBezTo>
                  <a:close/>
                </a:path>
              </a:pathLst>
            </a:custGeom>
            <a:solidFill>
              <a:srgbClr val="E3621B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8288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effectLst/>
                </a:rPr>
                <a:t>Employees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7CD6B1A-454C-81F7-91A0-D804CE9BF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752" y="3889206"/>
            <a:ext cx="7315206" cy="121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3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922A85-C677-4FE0-BB26-258B14F287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35" name="Table 35">
            <a:extLst>
              <a:ext uri="{FF2B5EF4-FFF2-40B4-BE49-F238E27FC236}">
                <a16:creationId xmlns:a16="http://schemas.microsoft.com/office/drawing/2014/main" id="{CF32EE03-1085-4A24-B431-87A1FF8ABF35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1733550"/>
          <a:ext cx="8763000" cy="3352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381500">
                  <a:extLst>
                    <a:ext uri="{9D8B030D-6E8A-4147-A177-3AD203B41FA5}">
                      <a16:colId xmlns:a16="http://schemas.microsoft.com/office/drawing/2014/main" val="2212607985"/>
                    </a:ext>
                  </a:extLst>
                </a:gridCol>
                <a:gridCol w="4381500">
                  <a:extLst>
                    <a:ext uri="{9D8B030D-6E8A-4147-A177-3AD203B41FA5}">
                      <a16:colId xmlns:a16="http://schemas.microsoft.com/office/drawing/2014/main" val="879503906"/>
                    </a:ext>
                  </a:extLst>
                </a:gridCol>
              </a:tblGrid>
              <a:tr h="111760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9308187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8649531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7561369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CE28F050-348A-4146-8568-80427227207C}"/>
              </a:ext>
            </a:extLst>
          </p:cNvPr>
          <p:cNvSpPr txBox="1"/>
          <p:nvPr/>
        </p:nvSpPr>
        <p:spPr>
          <a:xfrm>
            <a:off x="2057399" y="1795336"/>
            <a:ext cx="2590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1" dirty="0">
                <a:solidFill>
                  <a:schemeClr val="tx1"/>
                </a:solidFill>
                <a:effectLst/>
              </a:rPr>
              <a:t>Show me all records in A and those in B that correspond to a record in A</a:t>
            </a:r>
          </a:p>
          <a:p>
            <a:pPr algn="l"/>
            <a:endParaRPr lang="en-US" i="1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b="1" dirty="0">
                <a:solidFill>
                  <a:srgbClr val="0033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b="1" dirty="0">
                <a:solidFill>
                  <a:srgbClr val="0033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Project p</a:t>
            </a:r>
          </a:p>
          <a:p>
            <a:pPr algn="l"/>
            <a:r>
              <a:rPr lang="en-US" b="1" dirty="0">
                <a:solidFill>
                  <a:srgbClr val="0033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LEFT JOIN </a:t>
            </a:r>
            <a:r>
              <a:rPr lang="en-US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Employee e</a:t>
            </a:r>
            <a:br>
              <a:rPr lang="en-US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33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en-US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p.Project_ID = e.Project_ID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EE82434-2F55-4036-AADA-2DD34858877F}"/>
              </a:ext>
            </a:extLst>
          </p:cNvPr>
          <p:cNvSpPr txBox="1"/>
          <p:nvPr/>
        </p:nvSpPr>
        <p:spPr>
          <a:xfrm>
            <a:off x="2078502" y="2855448"/>
            <a:ext cx="25908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1" dirty="0">
                <a:solidFill>
                  <a:schemeClr val="tx1"/>
                </a:solidFill>
                <a:effectLst/>
              </a:rPr>
              <a:t>Show me all records in A that do not correspond to a record in B</a:t>
            </a:r>
          </a:p>
          <a:p>
            <a:pPr algn="l"/>
            <a:endParaRPr lang="en-US" i="1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b="1" dirty="0">
                <a:solidFill>
                  <a:srgbClr val="0033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b="1" dirty="0">
                <a:solidFill>
                  <a:srgbClr val="0033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Project p</a:t>
            </a:r>
          </a:p>
          <a:p>
            <a:pPr algn="l"/>
            <a:r>
              <a:rPr lang="en-US" b="1" dirty="0">
                <a:solidFill>
                  <a:srgbClr val="0033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LEFT JOIN </a:t>
            </a:r>
            <a:r>
              <a:rPr lang="en-US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Employee e</a:t>
            </a:r>
            <a:br>
              <a:rPr lang="en-US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33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en-US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p.Project_ID = e.Project_ID</a:t>
            </a:r>
            <a:br>
              <a:rPr lang="en-US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33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e.Project_ID </a:t>
            </a:r>
            <a:r>
              <a:rPr lang="en-US" b="1" dirty="0">
                <a:solidFill>
                  <a:srgbClr val="0033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is NULL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AC263C5-233C-468C-95BE-F1597E7C6A22}"/>
              </a:ext>
            </a:extLst>
          </p:cNvPr>
          <p:cNvSpPr txBox="1"/>
          <p:nvPr/>
        </p:nvSpPr>
        <p:spPr>
          <a:xfrm>
            <a:off x="2080262" y="4029657"/>
            <a:ext cx="2590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1" dirty="0">
                <a:solidFill>
                  <a:schemeClr val="tx1"/>
                </a:solidFill>
                <a:effectLst/>
              </a:rPr>
              <a:t>Show me all records in A and all records in B</a:t>
            </a:r>
          </a:p>
          <a:p>
            <a:pPr algn="l"/>
            <a:endParaRPr lang="en-US" i="1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b="1" dirty="0">
                <a:solidFill>
                  <a:srgbClr val="0033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b="1" dirty="0">
                <a:solidFill>
                  <a:srgbClr val="0033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Project p</a:t>
            </a:r>
          </a:p>
          <a:p>
            <a:pPr algn="l"/>
            <a:r>
              <a:rPr lang="en-US" b="1" dirty="0">
                <a:solidFill>
                  <a:srgbClr val="0033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FULL JOIN </a:t>
            </a:r>
            <a:r>
              <a:rPr lang="en-US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Employee e</a:t>
            </a:r>
            <a:br>
              <a:rPr lang="en-US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33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en-US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p.Project_ID = e.Project_ID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C6B4AC1-F3CA-4E69-A7CC-E63E9DEBBA54}"/>
              </a:ext>
            </a:extLst>
          </p:cNvPr>
          <p:cNvSpPr txBox="1"/>
          <p:nvPr/>
        </p:nvSpPr>
        <p:spPr>
          <a:xfrm>
            <a:off x="4724399" y="1784687"/>
            <a:ext cx="2590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1" dirty="0">
                <a:solidFill>
                  <a:schemeClr val="tx1"/>
                </a:solidFill>
                <a:effectLst/>
              </a:rPr>
              <a:t>Show me all records in B, and those in A that correspond to a record in B</a:t>
            </a:r>
          </a:p>
          <a:p>
            <a:pPr algn="l"/>
            <a:endParaRPr lang="en-US" i="1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b="1" dirty="0">
                <a:solidFill>
                  <a:srgbClr val="0033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b="1" dirty="0">
                <a:solidFill>
                  <a:srgbClr val="0033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Project p</a:t>
            </a:r>
          </a:p>
          <a:p>
            <a:pPr algn="l"/>
            <a:r>
              <a:rPr lang="en-US" b="1" dirty="0">
                <a:solidFill>
                  <a:srgbClr val="0033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RIGHT JOIN </a:t>
            </a:r>
            <a:r>
              <a:rPr lang="en-US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Employee e</a:t>
            </a:r>
            <a:br>
              <a:rPr lang="en-US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33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en-US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p.Project_ID = e.Project_ID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C1FE882-36A2-4EDA-B4C1-1694EDED1C91}"/>
              </a:ext>
            </a:extLst>
          </p:cNvPr>
          <p:cNvSpPr txBox="1"/>
          <p:nvPr/>
        </p:nvSpPr>
        <p:spPr>
          <a:xfrm>
            <a:off x="4724400" y="2848414"/>
            <a:ext cx="25908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1" dirty="0">
                <a:solidFill>
                  <a:schemeClr val="tx1"/>
                </a:solidFill>
                <a:effectLst/>
              </a:rPr>
              <a:t>Show me all records in B that do not correspond to a record in A</a:t>
            </a:r>
          </a:p>
          <a:p>
            <a:pPr algn="l"/>
            <a:endParaRPr lang="en-US" i="1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b="1" dirty="0">
                <a:solidFill>
                  <a:srgbClr val="0033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b="1" dirty="0">
                <a:solidFill>
                  <a:srgbClr val="0033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Employee e</a:t>
            </a:r>
          </a:p>
          <a:p>
            <a:pPr algn="l"/>
            <a:r>
              <a:rPr lang="en-US" b="1" dirty="0">
                <a:solidFill>
                  <a:srgbClr val="0033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e.Project_ID </a:t>
            </a:r>
            <a:r>
              <a:rPr lang="en-US" b="1" dirty="0">
                <a:solidFill>
                  <a:srgbClr val="0033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is NULL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C07EF4C-4733-4609-A6C2-FF6307ED28A4}"/>
              </a:ext>
            </a:extLst>
          </p:cNvPr>
          <p:cNvSpPr txBox="1"/>
          <p:nvPr/>
        </p:nvSpPr>
        <p:spPr>
          <a:xfrm>
            <a:off x="4724399" y="3973385"/>
            <a:ext cx="34018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1" dirty="0">
                <a:solidFill>
                  <a:schemeClr val="tx1"/>
                </a:solidFill>
                <a:effectLst/>
              </a:rPr>
              <a:t>Show me all records in A that do not</a:t>
            </a:r>
            <a:br>
              <a:rPr lang="en-US" i="1" dirty="0">
                <a:solidFill>
                  <a:schemeClr val="tx1"/>
                </a:solidFill>
                <a:effectLst/>
              </a:rPr>
            </a:br>
            <a:r>
              <a:rPr lang="en-US" i="1" dirty="0">
                <a:solidFill>
                  <a:schemeClr val="tx1"/>
                </a:solidFill>
                <a:effectLst/>
              </a:rPr>
              <a:t>correspond to a record in B. Same</a:t>
            </a:r>
            <a:br>
              <a:rPr lang="en-US" i="1" dirty="0">
                <a:solidFill>
                  <a:schemeClr val="tx1"/>
                </a:solidFill>
                <a:effectLst/>
              </a:rPr>
            </a:br>
            <a:r>
              <a:rPr lang="en-US" i="1" dirty="0">
                <a:solidFill>
                  <a:schemeClr val="tx1"/>
                </a:solidFill>
                <a:effectLst/>
              </a:rPr>
              <a:t>for B.</a:t>
            </a:r>
          </a:p>
          <a:p>
            <a:pPr algn="l"/>
            <a:r>
              <a:rPr lang="en-US" b="1" dirty="0">
                <a:solidFill>
                  <a:srgbClr val="0033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b="1" dirty="0">
                <a:solidFill>
                  <a:srgbClr val="0033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Project p</a:t>
            </a:r>
          </a:p>
          <a:p>
            <a:pPr algn="l"/>
            <a:r>
              <a:rPr lang="en-US" b="1" dirty="0">
                <a:solidFill>
                  <a:srgbClr val="0033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FULL JOIN </a:t>
            </a:r>
            <a:r>
              <a:rPr lang="en-US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Employee e</a:t>
            </a:r>
            <a:br>
              <a:rPr lang="en-US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33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en-US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p.Project_ID = e.Project_ID</a:t>
            </a:r>
            <a:br>
              <a:rPr lang="en-US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33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C.CustID </a:t>
            </a:r>
            <a:r>
              <a:rPr lang="en-US" b="1" dirty="0">
                <a:solidFill>
                  <a:srgbClr val="0033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is NULL </a:t>
            </a:r>
            <a:r>
              <a:rPr lang="en-US" sz="900" b="1" dirty="0">
                <a:solidFill>
                  <a:srgbClr val="0033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sz="900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P.CustID </a:t>
            </a:r>
            <a:r>
              <a:rPr lang="en-US" b="1" dirty="0">
                <a:solidFill>
                  <a:srgbClr val="0033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is NULL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699A230-7F1C-4C13-9FF9-C58D29E686D0}"/>
              </a:ext>
            </a:extLst>
          </p:cNvPr>
          <p:cNvSpPr txBox="1"/>
          <p:nvPr/>
        </p:nvSpPr>
        <p:spPr>
          <a:xfrm>
            <a:off x="4467484" y="604447"/>
            <a:ext cx="2955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solidFill>
                  <a:srgbClr val="0033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200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200" b="1" dirty="0">
                <a:solidFill>
                  <a:srgbClr val="0033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200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Project p</a:t>
            </a:r>
          </a:p>
          <a:p>
            <a:pPr algn="l"/>
            <a:r>
              <a:rPr lang="en-US" sz="1200" b="1" dirty="0">
                <a:solidFill>
                  <a:srgbClr val="0033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JOIN </a:t>
            </a:r>
            <a:r>
              <a:rPr lang="en-US" sz="1200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Employee e</a:t>
            </a:r>
            <a:br>
              <a:rPr lang="en-US" sz="1200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b="1" dirty="0">
                <a:solidFill>
                  <a:srgbClr val="0033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en-US" sz="1200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p.Project_ID = e.Project_ID 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644B7B5-9E7D-C8AE-D23C-DB258CCF3DDB}"/>
              </a:ext>
            </a:extLst>
          </p:cNvPr>
          <p:cNvSpPr/>
          <p:nvPr/>
        </p:nvSpPr>
        <p:spPr>
          <a:xfrm rot="10800000" flipV="1">
            <a:off x="7696200" y="394763"/>
            <a:ext cx="1254372" cy="99060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Most common case (aka INNER JOIN)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9617098-57C4-4B41-8AC4-342BB9F797F7}"/>
              </a:ext>
            </a:extLst>
          </p:cNvPr>
          <p:cNvSpPr/>
          <p:nvPr/>
        </p:nvSpPr>
        <p:spPr>
          <a:xfrm>
            <a:off x="371010" y="340701"/>
            <a:ext cx="1813830" cy="12427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effectLst/>
              </a:rPr>
              <a:t>Show me all the Projects and their Employees</a:t>
            </a:r>
            <a:br>
              <a:rPr lang="en-US" sz="1200" dirty="0">
                <a:effectLst/>
              </a:rPr>
            </a:br>
            <a:r>
              <a:rPr lang="en-US" sz="1200" dirty="0">
                <a:effectLst/>
              </a:rPr>
              <a:t>(no Projects without Employees and no Employees without Projects)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0BE314-AE8B-4C3B-9933-A65983DD2E45}"/>
              </a:ext>
            </a:extLst>
          </p:cNvPr>
          <p:cNvSpPr/>
          <p:nvPr/>
        </p:nvSpPr>
        <p:spPr>
          <a:xfrm>
            <a:off x="2065422" y="1766346"/>
            <a:ext cx="2576536" cy="50554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effectLst/>
              </a:rPr>
              <a:t>Show me all the Projects and their available Employee data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BEA8DB4-44BD-434D-A840-CFFF00F250DC}"/>
              </a:ext>
            </a:extLst>
          </p:cNvPr>
          <p:cNvSpPr/>
          <p:nvPr/>
        </p:nvSpPr>
        <p:spPr>
          <a:xfrm>
            <a:off x="2078230" y="2878073"/>
            <a:ext cx="2563728" cy="45567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effectLst/>
              </a:rPr>
              <a:t>Show me all the Projects that do not have an Employee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3118C07-5DAA-4B2A-AE02-517C3E9B1AC7}"/>
              </a:ext>
            </a:extLst>
          </p:cNvPr>
          <p:cNvSpPr/>
          <p:nvPr/>
        </p:nvSpPr>
        <p:spPr>
          <a:xfrm>
            <a:off x="2112389" y="4004777"/>
            <a:ext cx="2529569" cy="47197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effectLst/>
              </a:rPr>
              <a:t>Show me all the Projects and all the Employees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0D03EFC-8BF2-4F15-B0A6-51708BC1B2BC}"/>
              </a:ext>
            </a:extLst>
          </p:cNvPr>
          <p:cNvSpPr/>
          <p:nvPr/>
        </p:nvSpPr>
        <p:spPr>
          <a:xfrm>
            <a:off x="4730760" y="1770254"/>
            <a:ext cx="2570262" cy="4976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effectLst/>
              </a:rPr>
              <a:t>Show me all the Employees and their available Project data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B5C6273-9668-47E8-9377-B22BE9F3DFE7}"/>
              </a:ext>
            </a:extLst>
          </p:cNvPr>
          <p:cNvSpPr/>
          <p:nvPr/>
        </p:nvSpPr>
        <p:spPr>
          <a:xfrm>
            <a:off x="4730760" y="2879706"/>
            <a:ext cx="2555520" cy="45404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effectLst/>
              </a:rPr>
              <a:t>Show me all the Employees that do not have a Project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94F5CE6-C1B0-46B4-85A2-6915FE4E1EBC}"/>
              </a:ext>
            </a:extLst>
          </p:cNvPr>
          <p:cNvSpPr/>
          <p:nvPr/>
        </p:nvSpPr>
        <p:spPr>
          <a:xfrm>
            <a:off x="4730760" y="4009462"/>
            <a:ext cx="2579552" cy="47067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effectLst/>
              </a:rPr>
              <a:t>Show me all the Projects with no Employees and all the Employees with no Project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6394EF1-B6C3-8B36-7D38-F92E6B2E9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585" y="349548"/>
            <a:ext cx="2011657" cy="120382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AF1F9E7-FB6D-32F8-E9A7-668C01DD2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48" y="1859926"/>
            <a:ext cx="1448043" cy="84517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C35B6ED-7B6B-409A-6D4A-339D25CAF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48" y="2981620"/>
            <a:ext cx="1517531" cy="88573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C64C807-5969-7A29-E55B-C82D7B0C8C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317" y="4108607"/>
            <a:ext cx="1530228" cy="893141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60D09E59-4C5A-369E-2929-16BCE946F734}"/>
              </a:ext>
            </a:extLst>
          </p:cNvPr>
          <p:cNvSpPr/>
          <p:nvPr/>
        </p:nvSpPr>
        <p:spPr>
          <a:xfrm>
            <a:off x="304800" y="209550"/>
            <a:ext cx="8763000" cy="1523999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C0E2D74D-262E-A133-9DFF-BA5B25BC75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6987" y="1857703"/>
            <a:ext cx="1563585" cy="91261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BD67D3EB-FA28-021A-8740-45DC74A3FB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6620" y="2966199"/>
            <a:ext cx="1543952" cy="901152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18ABCE5-19BB-80A2-EB6C-93A20D797A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4774" y="4031916"/>
            <a:ext cx="1430625" cy="83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6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979D40-ED88-4148-8536-20165FC9F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WINIT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07FEC1C-1031-4D2F-8BFE-27F0BA4076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new in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9B8522-EA82-488F-960A-42E9413BE21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</p:spPr>
        <p:txBody>
          <a:bodyPr/>
          <a:lstStyle/>
          <a:p>
            <a:fld id="{ED4E8DE7-8107-485D-819E-7A652D98D05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7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D8F629-FF35-4FF2-B96D-C8C8716CE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join: When a table is joined to itself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DEAE6E-F7DE-4DA5-9B42-4C6139DBAC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4960" y="1419860"/>
            <a:ext cx="8534400" cy="37147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Example: list all the employees and their managers (assuming that managers are employees and there is a field called “Managed by”)</a:t>
            </a:r>
            <a:endParaRPr lang="en-US" altLang="en-US" sz="2800" dirty="0"/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en-US" sz="1600" dirty="0">
                <a:latin typeface="Consolas" panose="020B0609020204030204" pitchFamily="49" charset="0"/>
              </a:rPr>
              <a:t>*</a:t>
            </a:r>
            <a:br>
              <a:rPr lang="en-US" altLang="en-US" sz="1600" dirty="0">
                <a:latin typeface="Consolas" panose="020B0609020204030204" pitchFamily="49" charset="0"/>
              </a:rPr>
            </a:br>
            <a:r>
              <a:rPr lang="en-US" altLang="en-US" sz="1600" dirty="0">
                <a:solidFill>
                  <a:schemeClr val="accent5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FROM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Employee e</a:t>
            </a:r>
            <a:br>
              <a:rPr lang="en-US" altLang="en-US" sz="1600" dirty="0">
                <a:latin typeface="Consolas" panose="020B0609020204030204" pitchFamily="49" charset="0"/>
              </a:rPr>
            </a:br>
            <a:r>
              <a:rPr lang="en-US" altLang="en-US" sz="1600" dirty="0">
                <a:solidFill>
                  <a:schemeClr val="accent5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WHERE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e.Managed_by = e.Emp_id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</a:br>
            <a:br>
              <a:rPr lang="en-US" altLang="en-US" sz="1600" dirty="0"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en-US" sz="1600" dirty="0">
                <a:latin typeface="Consolas" panose="020B0609020204030204" pitchFamily="49" charset="0"/>
              </a:rPr>
              <a:t>*</a:t>
            </a:r>
            <a:br>
              <a:rPr lang="en-US" altLang="en-US" sz="1600" dirty="0">
                <a:latin typeface="Consolas" panose="020B0609020204030204" pitchFamily="49" charset="0"/>
              </a:rPr>
            </a:br>
            <a:r>
              <a:rPr lang="en-US" altLang="en-US" sz="1600" dirty="0">
                <a:solidFill>
                  <a:schemeClr val="accent5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FROM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Employee e1</a:t>
            </a:r>
            <a:br>
              <a:rPr lang="en-US" altLang="en-US" sz="1600" dirty="0">
                <a:latin typeface="Consolas" panose="020B0609020204030204" pitchFamily="49" charset="0"/>
              </a:rPr>
            </a:br>
            <a:r>
              <a:rPr lang="en-US" altLang="en-US" sz="1600" dirty="0">
                <a:solidFill>
                  <a:schemeClr val="accent5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LEFT JOIN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Employee e2</a:t>
            </a:r>
            <a:br>
              <a:rPr lang="en-US" altLang="en-US" sz="1600" dirty="0">
                <a:latin typeface="Consolas" panose="020B0609020204030204" pitchFamily="49" charset="0"/>
              </a:rPr>
            </a:br>
            <a:r>
              <a:rPr lang="en-US" altLang="en-US" sz="1600" dirty="0">
                <a:solidFill>
                  <a:schemeClr val="accent5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ON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e1.</a:t>
            </a:r>
            <a:r>
              <a:rPr lang="en-US" altLang="en-US" sz="1600" dirty="0">
                <a:latin typeface="Consolas" panose="020B0609020204030204" pitchFamily="49" charset="0"/>
              </a:rPr>
              <a:t>Managed_by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 e2.emp_id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dirty="0"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These are not the same. The first lists only employees who have a manager (an ‘inner’ join), and the second lists everybody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A52216-16D3-4615-8C6F-2C079E700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49F8A6-990E-48A8-95A9-FA69DECB8E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958"/>
          <a:stretch/>
        </p:blipFill>
        <p:spPr>
          <a:xfrm>
            <a:off x="5900806" y="2190750"/>
            <a:ext cx="3158695" cy="232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5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" name="Rectangle 98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The SmallBank Database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F23CFD-B56E-EDE0-B145-6FAC6D14E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928" y="829202"/>
            <a:ext cx="5120144" cy="429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C2052-EF8A-4E01-A113-01E2BCA43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601618-CEA0-45D7-9B77-FE289986A0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4853889"/>
            <a:ext cx="228601" cy="274637"/>
          </a:xfrm>
        </p:spPr>
        <p:txBody>
          <a:bodyPr/>
          <a:lstStyle/>
          <a:p>
            <a:fld id="{ED4E8DE7-8107-485D-819E-7A652D98D05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82D9E6-6ACC-4EB7-992B-D88D6CF4BAC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4800" y="895350"/>
            <a:ext cx="8229600" cy="3962400"/>
          </a:xfrm>
        </p:spPr>
        <p:txBody>
          <a:bodyPr>
            <a:normAutofit/>
          </a:bodyPr>
          <a:lstStyle/>
          <a:p>
            <a:r>
              <a:rPr lang="en-US" sz="2400" dirty="0"/>
              <a:t>Assignment #1 went well: 89/100</a:t>
            </a:r>
          </a:p>
          <a:p>
            <a:r>
              <a:rPr lang="en-US" sz="2400" dirty="0"/>
              <a:t>DB updated (added data)</a:t>
            </a:r>
          </a:p>
          <a:p>
            <a:r>
              <a:rPr lang="en-US" sz="2400" dirty="0"/>
              <a:t>Send to me -not the TA- questions about homework or grading</a:t>
            </a:r>
          </a:p>
          <a:p>
            <a:r>
              <a:rPr lang="en-US" sz="2400" dirty="0"/>
              <a:t>Non-Comm: labs &amp; permissions</a:t>
            </a:r>
          </a:p>
          <a:p>
            <a:r>
              <a:rPr lang="en-US" sz="2400" dirty="0"/>
              <a:t>Late enroll: permissions</a:t>
            </a:r>
          </a:p>
          <a:p>
            <a:r>
              <a:rPr lang="en-US" sz="2400" dirty="0"/>
              <a:t>WINIT: email / Teams the .pptx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CE30ED-03B6-41FF-AE70-DCFDFEF1030F}"/>
              </a:ext>
            </a:extLst>
          </p:cNvPr>
          <p:cNvSpPr txBox="1"/>
          <p:nvPr/>
        </p:nvSpPr>
        <p:spPr>
          <a:xfrm>
            <a:off x="457200" y="971550"/>
            <a:ext cx="83820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algn="l" defTabSz="91440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200150" indent="-285750" algn="l" defTabSz="91440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57350" indent="-285750" algn="l" defTabSz="91440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114550" indent="-285750" algn="l" defTabSz="91440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>
              <a:spcBef>
                <a:spcPct val="20000"/>
              </a:spcBef>
              <a:buFont typeface="Calibri" pitchFamily="34" charset="0"/>
              <a:buChar char="+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3441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7A83A-7BDB-4555-B32F-B350226A5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Practice Queries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77AB55-4942-4940-B54C-65FDD7489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E97B35-EF22-448E-91FE-E86814F127DB}"/>
              </a:ext>
            </a:extLst>
          </p:cNvPr>
          <p:cNvSpPr txBox="1"/>
          <p:nvPr/>
        </p:nvSpPr>
        <p:spPr>
          <a:xfrm>
            <a:off x="381000" y="960515"/>
            <a:ext cx="8610600" cy="2231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QP1: Who are our top 10 percent customers in terms of total interest paid (= rate x principal)?  Show them and their total interest.  Rank them.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QP2: How much interest (= rate/100 x principal) will we earn from loans due in 2026? and in 2027?</a:t>
            </a:r>
          </a:p>
          <a:p>
            <a:pPr marL="0" marR="0" algn="l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QP3: List any Customer who has no loans and no insurance plan</a:t>
            </a:r>
          </a:p>
          <a:p>
            <a:pPr marL="0" marR="0" algn="l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QP4: List all the Customers who have never borrowed from us</a:t>
            </a:r>
          </a:p>
          <a:p>
            <a:pPr marL="0" marR="0" algn="l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QP5: List the Loan officers who have no customers in Dallas, TX</a:t>
            </a:r>
          </a:p>
          <a:p>
            <a:pPr marL="0" marR="0" algn="l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QP6: What is our exposure (sum of loans) in Virginia?  Show city by city.</a:t>
            </a:r>
          </a:p>
          <a:p>
            <a:pPr marL="0" marR="0" algn="l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QP7: Is there a loan officer who manages no loans?</a:t>
            </a:r>
          </a:p>
          <a:p>
            <a:pPr marL="0" marR="0" algn="l">
              <a:spcBef>
                <a:spcPts val="0"/>
              </a:spcBef>
              <a:spcAft>
                <a:spcPts val="600"/>
              </a:spcAft>
            </a:pPr>
            <a:endParaRPr lang="en-US" sz="1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600"/>
              </a:spcAft>
            </a:pPr>
            <a:endParaRPr lang="en-US" sz="1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46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09550"/>
            <a:ext cx="7391400" cy="1828799"/>
          </a:xfrm>
        </p:spPr>
        <p:txBody>
          <a:bodyPr/>
          <a:lstStyle/>
          <a:p>
            <a:r>
              <a:rPr lang="en-US" sz="4000" dirty="0"/>
              <a:t>Congratulations!</a:t>
            </a:r>
            <a:br>
              <a:rPr lang="en-US" sz="4000" dirty="0"/>
            </a:br>
            <a:r>
              <a:rPr lang="en-US" sz="4000" dirty="0"/>
              <a:t>You got your first promotion</a:t>
            </a:r>
            <a:br>
              <a:rPr lang="en-US" sz="4000" dirty="0"/>
            </a:br>
            <a:r>
              <a:rPr lang="en-US" sz="4000" dirty="0"/>
              <a:t>at SmallBank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5F18849-24D3-4C3D-8356-F14F44D7BB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05"/>
          <a:stretch/>
        </p:blipFill>
        <p:spPr>
          <a:xfrm>
            <a:off x="3657600" y="2097881"/>
            <a:ext cx="5381625" cy="292893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045389-F0A0-49C2-94B8-D02E3878E388}"/>
              </a:ext>
            </a:extLst>
          </p:cNvPr>
          <p:cNvSpPr/>
          <p:nvPr/>
        </p:nvSpPr>
        <p:spPr>
          <a:xfrm>
            <a:off x="883917" y="3468728"/>
            <a:ext cx="2771775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AAC9E2-D273-4C12-824D-47F9B558342B}"/>
              </a:ext>
            </a:extLst>
          </p:cNvPr>
          <p:cNvSpPr txBox="1"/>
          <p:nvPr/>
        </p:nvSpPr>
        <p:spPr>
          <a:xfrm>
            <a:off x="762000" y="4442043"/>
            <a:ext cx="27717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Miniproject #3</a:t>
            </a:r>
          </a:p>
        </p:txBody>
      </p:sp>
    </p:spTree>
    <p:extLst>
      <p:ext uri="{BB962C8B-B14F-4D97-AF65-F5344CB8AC3E}">
        <p14:creationId xmlns:p14="http://schemas.microsoft.com/office/powerpoint/2010/main" val="308438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You are now a </a:t>
            </a:r>
            <a:r>
              <a:rPr lang="en-US" sz="4400" i="1" dirty="0"/>
              <a:t>Senior</a:t>
            </a:r>
            <a:r>
              <a:rPr lang="en-US" sz="4400" dirty="0"/>
              <a:t> Business </a:t>
            </a:r>
            <a:r>
              <a:rPr lang="en-US" dirty="0"/>
              <a:t>A</a:t>
            </a:r>
            <a:r>
              <a:rPr lang="en-US" sz="4400" dirty="0"/>
              <a:t>nalyst at SmallBank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304800" y="1429238"/>
            <a:ext cx="8610600" cy="1523512"/>
          </a:xfrm>
          <a:prstGeom prst="wedgeRoundRectCallout">
            <a:avLst>
              <a:gd name="adj1" fmla="val 51863"/>
              <a:gd name="adj2" fmla="val 8402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Congratulations! Your SQL work in the previous project got you your first promotion, and now we have even more challenging BI tasks for you…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Please access our MS SQL Server and create these reports for me…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14792" y="3098942"/>
            <a:ext cx="5095407" cy="833100"/>
          </a:xfrm>
          <a:prstGeom prst="wedgeRoundRectCallout">
            <a:avLst>
              <a:gd name="adj1" fmla="val -49643"/>
              <a:gd name="adj2" fmla="val 7750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Mmmm… these reports require correlating data that is stored in different tables in the DB.</a:t>
            </a:r>
          </a:p>
        </p:txBody>
      </p:sp>
      <p:sp>
        <p:nvSpPr>
          <p:cNvPr id="7" name="Rounded Rectangular Callout 5">
            <a:extLst>
              <a:ext uri="{FF2B5EF4-FFF2-40B4-BE49-F238E27FC236}">
                <a16:creationId xmlns:a16="http://schemas.microsoft.com/office/drawing/2014/main" id="{3BE3AE93-5456-4D8C-A2AC-9BE7AFB03E81}"/>
              </a:ext>
            </a:extLst>
          </p:cNvPr>
          <p:cNvSpPr/>
          <p:nvPr/>
        </p:nvSpPr>
        <p:spPr>
          <a:xfrm>
            <a:off x="395990" y="4418150"/>
            <a:ext cx="2281003" cy="435739"/>
          </a:xfrm>
          <a:prstGeom prst="wedgeRoundRectCallout">
            <a:avLst>
              <a:gd name="adj1" fmla="val -53224"/>
              <a:gd name="adj2" fmla="val 9642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 am on it, boss!</a:t>
            </a:r>
          </a:p>
        </p:txBody>
      </p:sp>
      <p:sp>
        <p:nvSpPr>
          <p:cNvPr id="9" name="Rounded Rectangular Callout 5">
            <a:extLst>
              <a:ext uri="{FF2B5EF4-FFF2-40B4-BE49-F238E27FC236}">
                <a16:creationId xmlns:a16="http://schemas.microsoft.com/office/drawing/2014/main" id="{AB1EACEA-0C07-47DE-9F75-DB46D55DD1BE}"/>
              </a:ext>
            </a:extLst>
          </p:cNvPr>
          <p:cNvSpPr/>
          <p:nvPr/>
        </p:nvSpPr>
        <p:spPr>
          <a:xfrm>
            <a:off x="7620000" y="3932042"/>
            <a:ext cx="734518" cy="392307"/>
          </a:xfrm>
          <a:prstGeom prst="wedgeRoundRectCallout">
            <a:avLst>
              <a:gd name="adj1" fmla="val 142140"/>
              <a:gd name="adj2" fmla="val 4701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Yep!</a:t>
            </a:r>
          </a:p>
        </p:txBody>
      </p:sp>
    </p:spTree>
    <p:extLst>
      <p:ext uri="{BB962C8B-B14F-4D97-AF65-F5344CB8AC3E}">
        <p14:creationId xmlns:p14="http://schemas.microsoft.com/office/powerpoint/2010/main" val="31865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75CE40-8D5A-4983-99FE-14E77A62D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 the talking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4EB97D-44C1-43AD-9A35-B44E2F21A9F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4800" y="971550"/>
            <a:ext cx="7696200" cy="4038600"/>
          </a:xfrm>
        </p:spPr>
        <p:txBody>
          <a:bodyPr/>
          <a:lstStyle/>
          <a:p>
            <a:r>
              <a:rPr lang="en-US" dirty="0"/>
              <a:t>Name</a:t>
            </a:r>
          </a:p>
          <a:p>
            <a:r>
              <a:rPr lang="en-US" dirty="0"/>
              <a:t>Concentration, Track</a:t>
            </a:r>
          </a:p>
          <a:p>
            <a:r>
              <a:rPr lang="en-US" dirty="0"/>
              <a:t>How hard was MP2 (Notflix)?</a:t>
            </a:r>
          </a:p>
          <a:p>
            <a:r>
              <a:rPr lang="en-US" dirty="0"/>
              <a:t>Things that you like about the class</a:t>
            </a:r>
          </a:p>
          <a:p>
            <a:r>
              <a:rPr lang="en-US" dirty="0"/>
              <a:t>Things that can be improved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19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D27A9E-B5DC-415B-AEBB-DC6C49DD4A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23483"/>
          <a:stretch/>
        </p:blipFill>
        <p:spPr>
          <a:xfrm>
            <a:off x="6551473" y="918911"/>
            <a:ext cx="2009855" cy="39356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45804B-9C74-4897-A825-8679E4D148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333"/>
          <a:stretch/>
        </p:blipFill>
        <p:spPr>
          <a:xfrm>
            <a:off x="4188411" y="914400"/>
            <a:ext cx="2136189" cy="3943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41C81B-4DCE-47B3-8448-90A61A8A5F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04" t="11046" r="17124" b="5233"/>
          <a:stretch/>
        </p:blipFill>
        <p:spPr>
          <a:xfrm>
            <a:off x="8229600" y="83218"/>
            <a:ext cx="796925" cy="685800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E0E74DDF-2693-4CD2-AFC2-D2F0E6DFE4D1}"/>
              </a:ext>
            </a:extLst>
          </p:cNvPr>
          <p:cNvSpPr/>
          <p:nvPr/>
        </p:nvSpPr>
        <p:spPr>
          <a:xfrm>
            <a:off x="6477000" y="1695450"/>
            <a:ext cx="152400" cy="228600"/>
          </a:xfrm>
          <a:prstGeom prst="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A294172-1915-4A24-BB98-CE8BE5BD9396}"/>
              </a:ext>
            </a:extLst>
          </p:cNvPr>
          <p:cNvSpPr/>
          <p:nvPr/>
        </p:nvSpPr>
        <p:spPr>
          <a:xfrm>
            <a:off x="6477000" y="1428750"/>
            <a:ext cx="152400" cy="228600"/>
          </a:xfrm>
          <a:prstGeom prst="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5EC076A-8F85-4C00-8347-60F31478B18C}"/>
              </a:ext>
            </a:extLst>
          </p:cNvPr>
          <p:cNvSpPr/>
          <p:nvPr/>
        </p:nvSpPr>
        <p:spPr>
          <a:xfrm>
            <a:off x="6477000" y="1962150"/>
            <a:ext cx="152400" cy="228600"/>
          </a:xfrm>
          <a:prstGeom prst="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74B625E-A0D3-44E3-8BBF-44D308FAE226}"/>
              </a:ext>
            </a:extLst>
          </p:cNvPr>
          <p:cNvSpPr/>
          <p:nvPr/>
        </p:nvSpPr>
        <p:spPr>
          <a:xfrm>
            <a:off x="6477000" y="2228850"/>
            <a:ext cx="152400" cy="228600"/>
          </a:xfrm>
          <a:prstGeom prst="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CD3D257-4026-49D1-AFDB-5BD29F31D36E}"/>
              </a:ext>
            </a:extLst>
          </p:cNvPr>
          <p:cNvSpPr/>
          <p:nvPr/>
        </p:nvSpPr>
        <p:spPr>
          <a:xfrm>
            <a:off x="6477000" y="2495550"/>
            <a:ext cx="152400" cy="228600"/>
          </a:xfrm>
          <a:prstGeom prst="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05B54DA0-917B-4E28-B320-64F30D1652B2}"/>
              </a:ext>
            </a:extLst>
          </p:cNvPr>
          <p:cNvSpPr/>
          <p:nvPr/>
        </p:nvSpPr>
        <p:spPr>
          <a:xfrm>
            <a:off x="6475273" y="2724151"/>
            <a:ext cx="152400" cy="228600"/>
          </a:xfrm>
          <a:prstGeom prst="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D9927B9-5231-4BD1-BB8D-FD5047C3877A}"/>
              </a:ext>
            </a:extLst>
          </p:cNvPr>
          <p:cNvSpPr txBox="1"/>
          <p:nvPr/>
        </p:nvSpPr>
        <p:spPr>
          <a:xfrm>
            <a:off x="304800" y="895351"/>
            <a:ext cx="360746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chemeClr val="tx1"/>
                </a:solidFill>
                <a:effectLst/>
              </a:rPr>
              <a:t>The homework covers these SQL commands. Go to </a:t>
            </a:r>
            <a:r>
              <a:rPr lang="en-US" sz="1100" dirty="0">
                <a:solidFill>
                  <a:schemeClr val="tx1"/>
                </a:solidFill>
                <a:effectLst/>
                <a:hlinkClick r:id="rId5"/>
              </a:rPr>
              <a:t>https://www.w3schools.com/sql/default.asp</a:t>
            </a:r>
            <a:endParaRPr lang="en-US" sz="1100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sz="1100" dirty="0">
                <a:solidFill>
                  <a:schemeClr val="tx1"/>
                </a:solidFill>
                <a:effectLst/>
              </a:rPr>
              <a:t>and test the </a:t>
            </a:r>
            <a:r>
              <a:rPr lang="en-US" sz="1100" dirty="0">
                <a:solidFill>
                  <a:srgbClr val="E3621B"/>
                </a:solidFill>
                <a:effectLst/>
              </a:rPr>
              <a:t>live examples</a:t>
            </a:r>
            <a:r>
              <a:rPr lang="en-US" sz="1100" dirty="0">
                <a:solidFill>
                  <a:schemeClr val="tx1"/>
                </a:solidFill>
                <a:effectLst/>
              </a:rPr>
              <a:t> to understand how they work.</a:t>
            </a:r>
          </a:p>
          <a:p>
            <a:pPr algn="l"/>
            <a:r>
              <a:rPr lang="en-US" sz="1100" dirty="0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B80B92-91DF-46DC-8610-ACB93F17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Keywords to learn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35AB63B9-C461-4840-878C-0B688F9A3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5503AD6-74BA-4406-AFA6-A38AE22ED8B8}"/>
              </a:ext>
            </a:extLst>
          </p:cNvPr>
          <p:cNvSpPr/>
          <p:nvPr/>
        </p:nvSpPr>
        <p:spPr>
          <a:xfrm>
            <a:off x="8991600" y="5010150"/>
            <a:ext cx="118110" cy="118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3341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E55D-C652-4F5E-BB26-998623000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Seven types of joins:</a:t>
            </a:r>
            <a:br>
              <a:rPr lang="en-US" dirty="0"/>
            </a:br>
            <a:r>
              <a:rPr lang="en-US" dirty="0"/>
              <a:t>Projects and Employees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2F44A-988A-4C4F-A2FF-B0E945C04E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AA4B22-0453-5EA2-0AB6-4A7798FAEE24}"/>
              </a:ext>
            </a:extLst>
          </p:cNvPr>
          <p:cNvSpPr txBox="1"/>
          <p:nvPr/>
        </p:nvSpPr>
        <p:spPr>
          <a:xfrm>
            <a:off x="252664" y="2991840"/>
            <a:ext cx="18119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  <a:effectLst/>
              </a:rPr>
              <a:t>“left” side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2D3FAE-6326-495A-A0E1-B3001FCD4719}"/>
              </a:ext>
            </a:extLst>
          </p:cNvPr>
          <p:cNvSpPr txBox="1"/>
          <p:nvPr/>
        </p:nvSpPr>
        <p:spPr>
          <a:xfrm>
            <a:off x="2707954" y="2991839"/>
            <a:ext cx="18119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  <a:effectLst/>
              </a:rPr>
              <a:t>“right” side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DB4B297-81C9-468F-A0C0-7D23544C743D}"/>
              </a:ext>
            </a:extLst>
          </p:cNvPr>
          <p:cNvGrpSpPr/>
          <p:nvPr/>
        </p:nvGrpSpPr>
        <p:grpSpPr>
          <a:xfrm>
            <a:off x="4572000" y="2190750"/>
            <a:ext cx="4453466" cy="2713041"/>
            <a:chOff x="4572000" y="2190750"/>
            <a:chExt cx="4453466" cy="271304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A4B818C-9E7F-4934-9E73-A0E7885BC7FB}"/>
                </a:ext>
              </a:extLst>
            </p:cNvPr>
            <p:cNvGrpSpPr/>
            <p:nvPr/>
          </p:nvGrpSpPr>
          <p:grpSpPr>
            <a:xfrm>
              <a:off x="4572000" y="2190750"/>
              <a:ext cx="4453466" cy="2713041"/>
              <a:chOff x="4415694" y="1809750"/>
              <a:chExt cx="4453466" cy="271304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6EE5848-73DA-4414-BD01-58FEF0F5F9F1}"/>
                  </a:ext>
                </a:extLst>
              </p:cNvPr>
              <p:cNvSpPr/>
              <p:nvPr/>
            </p:nvSpPr>
            <p:spPr>
              <a:xfrm>
                <a:off x="6388973" y="2700050"/>
                <a:ext cx="2213710" cy="18051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800" dirty="0">
                    <a:solidFill>
                      <a:schemeClr val="tx1"/>
                    </a:solidFill>
                    <a:effectLst/>
                  </a:rPr>
                  <a:t>     Employees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E6720C8-49B1-4F6A-B094-49E6639BB870}"/>
                  </a:ext>
                </a:extLst>
              </p:cNvPr>
              <p:cNvSpPr/>
              <p:nvPr/>
            </p:nvSpPr>
            <p:spPr>
              <a:xfrm>
                <a:off x="5099535" y="2700050"/>
                <a:ext cx="2116897" cy="181492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tlCol="0" anchor="t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effectLst/>
                  </a:rPr>
                  <a:t>Projects</a:t>
                </a:r>
              </a:p>
            </p:txBody>
          </p:sp>
          <p:sp>
            <p:nvSpPr>
              <p:cNvPr id="14" name="Chord 13">
                <a:extLst>
                  <a:ext uri="{FF2B5EF4-FFF2-40B4-BE49-F238E27FC236}">
                    <a16:creationId xmlns:a16="http://schemas.microsoft.com/office/drawing/2014/main" id="{DFFFBFE4-9B6B-43EE-AACA-FBC1555466B7}"/>
                  </a:ext>
                </a:extLst>
              </p:cNvPr>
              <p:cNvSpPr/>
              <p:nvPr/>
            </p:nvSpPr>
            <p:spPr>
              <a:xfrm rot="16200000">
                <a:off x="5234273" y="2546488"/>
                <a:ext cx="1835707" cy="2116900"/>
              </a:xfrm>
              <a:prstGeom prst="chord">
                <a:avLst>
                  <a:gd name="adj1" fmla="val 2510756"/>
                  <a:gd name="adj2" fmla="val 8263029"/>
                </a:avLst>
              </a:prstGeom>
              <a:solidFill>
                <a:srgbClr val="E362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/>
                </a:endParaRPr>
              </a:p>
            </p:txBody>
          </p:sp>
          <p:sp>
            <p:nvSpPr>
              <p:cNvPr id="15" name="Chord 14">
                <a:extLst>
                  <a:ext uri="{FF2B5EF4-FFF2-40B4-BE49-F238E27FC236}">
                    <a16:creationId xmlns:a16="http://schemas.microsoft.com/office/drawing/2014/main" id="{0A3BBE6A-B54B-43DB-9B4A-CE35EC794907}"/>
                  </a:ext>
                </a:extLst>
              </p:cNvPr>
              <p:cNvSpPr/>
              <p:nvPr/>
            </p:nvSpPr>
            <p:spPr>
              <a:xfrm rot="5400000">
                <a:off x="6551783" y="2548785"/>
                <a:ext cx="1814925" cy="2116902"/>
              </a:xfrm>
              <a:prstGeom prst="chord">
                <a:avLst>
                  <a:gd name="adj1" fmla="val 2531475"/>
                  <a:gd name="adj2" fmla="val 8263484"/>
                </a:avLst>
              </a:prstGeom>
              <a:solidFill>
                <a:srgbClr val="E362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/>
                </a:endParaRPr>
              </a:p>
            </p:txBody>
          </p:sp>
          <p:sp>
            <p:nvSpPr>
              <p:cNvPr id="17" name="Callout: Line 16">
                <a:extLst>
                  <a:ext uri="{FF2B5EF4-FFF2-40B4-BE49-F238E27FC236}">
                    <a16:creationId xmlns:a16="http://schemas.microsoft.com/office/drawing/2014/main" id="{E69A3F38-E785-40D8-BD26-D58EB8892668}"/>
                  </a:ext>
                </a:extLst>
              </p:cNvPr>
              <p:cNvSpPr/>
              <p:nvPr/>
            </p:nvSpPr>
            <p:spPr>
              <a:xfrm>
                <a:off x="4415694" y="2184617"/>
                <a:ext cx="1219200" cy="484591"/>
              </a:xfrm>
              <a:prstGeom prst="borderCallout1">
                <a:avLst>
                  <a:gd name="adj1" fmla="val 111058"/>
                  <a:gd name="adj2" fmla="val 47052"/>
                  <a:gd name="adj3" fmla="val 257751"/>
                  <a:gd name="adj4" fmla="val 78214"/>
                </a:avLst>
              </a:prstGeom>
              <a:solidFill>
                <a:schemeClr val="bg1"/>
              </a:solidFill>
              <a:ln w="12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effectLst/>
                  </a:rPr>
                  <a:t>Project with no employees</a:t>
                </a:r>
              </a:p>
            </p:txBody>
          </p:sp>
          <p:sp>
            <p:nvSpPr>
              <p:cNvPr id="18" name="Callout: Line 17">
                <a:extLst>
                  <a:ext uri="{FF2B5EF4-FFF2-40B4-BE49-F238E27FC236}">
                    <a16:creationId xmlns:a16="http://schemas.microsoft.com/office/drawing/2014/main" id="{AC23A502-8AE4-4094-AF3A-3EBB9C4CB0A5}"/>
                  </a:ext>
                </a:extLst>
              </p:cNvPr>
              <p:cNvSpPr/>
              <p:nvPr/>
            </p:nvSpPr>
            <p:spPr>
              <a:xfrm>
                <a:off x="5783384" y="1809750"/>
                <a:ext cx="1593684" cy="560791"/>
              </a:xfrm>
              <a:prstGeom prst="borderCallout1">
                <a:avLst>
                  <a:gd name="adj1" fmla="val 108639"/>
                  <a:gd name="adj2" fmla="val 87757"/>
                  <a:gd name="adj3" fmla="val 259788"/>
                  <a:gd name="adj4" fmla="val 68137"/>
                </a:avLst>
              </a:prstGeom>
              <a:solidFill>
                <a:schemeClr val="bg1"/>
              </a:solidFill>
              <a:ln w="12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effectLst/>
                  </a:rPr>
                  <a:t>Project with one or more employees</a:t>
                </a:r>
              </a:p>
            </p:txBody>
          </p:sp>
          <p:sp>
            <p:nvSpPr>
              <p:cNvPr id="19" name="Callout: Line 18">
                <a:extLst>
                  <a:ext uri="{FF2B5EF4-FFF2-40B4-BE49-F238E27FC236}">
                    <a16:creationId xmlns:a16="http://schemas.microsoft.com/office/drawing/2014/main" id="{24036D79-F278-478E-8704-FCEFC38D92C8}"/>
                  </a:ext>
                </a:extLst>
              </p:cNvPr>
              <p:cNvSpPr/>
              <p:nvPr/>
            </p:nvSpPr>
            <p:spPr>
              <a:xfrm>
                <a:off x="7525558" y="1921063"/>
                <a:ext cx="1343602" cy="484591"/>
              </a:xfrm>
              <a:prstGeom prst="borderCallout1">
                <a:avLst>
                  <a:gd name="adj1" fmla="val 112671"/>
                  <a:gd name="adj2" fmla="val 67885"/>
                  <a:gd name="adj3" fmla="val 273645"/>
                  <a:gd name="adj4" fmla="val 58763"/>
                </a:avLst>
              </a:prstGeom>
              <a:solidFill>
                <a:schemeClr val="bg1"/>
              </a:solidFill>
              <a:ln w="12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effectLst/>
                  </a:rPr>
                  <a:t>Employee with no project</a:t>
                </a:r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2802687-8546-6386-043D-B3CF14D28D3D}"/>
                </a:ext>
              </a:extLst>
            </p:cNvPr>
            <p:cNvSpPr/>
            <p:nvPr/>
          </p:nvSpPr>
          <p:spPr>
            <a:xfrm>
              <a:off x="5514477" y="381742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83ED570-1295-AE4E-541E-F5C818376CFE}"/>
                </a:ext>
              </a:extLst>
            </p:cNvPr>
            <p:cNvSpPr/>
            <p:nvPr/>
          </p:nvSpPr>
          <p:spPr>
            <a:xfrm>
              <a:off x="5666877" y="412623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FF2D056-1EAE-8F63-362B-0C06CE209746}"/>
                </a:ext>
              </a:extLst>
            </p:cNvPr>
            <p:cNvSpPr/>
            <p:nvPr/>
          </p:nvSpPr>
          <p:spPr>
            <a:xfrm>
              <a:off x="5963655" y="424815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3859AD8-9209-ECFA-D750-7AEE0079DABF}"/>
                </a:ext>
              </a:extLst>
            </p:cNvPr>
            <p:cNvSpPr/>
            <p:nvPr/>
          </p:nvSpPr>
          <p:spPr>
            <a:xfrm>
              <a:off x="6260433" y="394335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E5F8065-68BC-3D22-56B0-8A903F6957B0}"/>
                </a:ext>
              </a:extLst>
            </p:cNvPr>
            <p:cNvSpPr/>
            <p:nvPr/>
          </p:nvSpPr>
          <p:spPr>
            <a:xfrm>
              <a:off x="6979924" y="368106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C0B2C9A-DEE4-7CC1-D045-8EFB88CC0DB1}"/>
                </a:ext>
              </a:extLst>
            </p:cNvPr>
            <p:cNvSpPr/>
            <p:nvPr/>
          </p:nvSpPr>
          <p:spPr>
            <a:xfrm>
              <a:off x="7533374" y="443103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C349E48-6698-1642-03B6-871010EA83D4}"/>
                </a:ext>
              </a:extLst>
            </p:cNvPr>
            <p:cNvSpPr/>
            <p:nvPr/>
          </p:nvSpPr>
          <p:spPr>
            <a:xfrm>
              <a:off x="7990574" y="394335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73C63D1-8775-1DCB-6E16-CFA6B6EF05B9}"/>
                </a:ext>
              </a:extLst>
            </p:cNvPr>
            <p:cNvSpPr/>
            <p:nvPr/>
          </p:nvSpPr>
          <p:spPr>
            <a:xfrm>
              <a:off x="8447774" y="366903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8092BC6-3434-2042-FC61-4A02F91BB77F}"/>
                </a:ext>
              </a:extLst>
            </p:cNvPr>
            <p:cNvSpPr/>
            <p:nvPr/>
          </p:nvSpPr>
          <p:spPr>
            <a:xfrm>
              <a:off x="7990574" y="435483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2DA8112-F23A-011E-AEF5-10286C5713A9}"/>
                </a:ext>
              </a:extLst>
            </p:cNvPr>
            <p:cNvSpPr/>
            <p:nvPr/>
          </p:nvSpPr>
          <p:spPr>
            <a:xfrm>
              <a:off x="7533374" y="386715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C9D79B7-5828-B8D7-0133-447CBE7893D5}"/>
                </a:ext>
              </a:extLst>
            </p:cNvPr>
            <p:cNvSpPr/>
            <p:nvPr/>
          </p:nvSpPr>
          <p:spPr>
            <a:xfrm>
              <a:off x="6999974" y="435483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F3E6CA7-5291-D0E8-8055-2C54319CC829}"/>
                </a:ext>
              </a:extLst>
            </p:cNvPr>
            <p:cNvSpPr/>
            <p:nvPr/>
          </p:nvSpPr>
          <p:spPr>
            <a:xfrm>
              <a:off x="6725655" y="409575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4D4AF83-4141-B69E-5B30-5F2E76D5453A}"/>
                </a:ext>
              </a:extLst>
            </p:cNvPr>
            <p:cNvSpPr/>
            <p:nvPr/>
          </p:nvSpPr>
          <p:spPr>
            <a:xfrm>
              <a:off x="6237974" y="455295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C89206BE-39E7-F9EE-8BE2-33163BD509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77" r="3315"/>
          <a:stretch>
            <a:fillRect/>
          </a:stretch>
        </p:blipFill>
        <p:spPr>
          <a:xfrm>
            <a:off x="328863" y="1352550"/>
            <a:ext cx="4114800" cy="167661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300536B-EBA6-D16F-EC88-C194D37B176B}"/>
              </a:ext>
            </a:extLst>
          </p:cNvPr>
          <p:cNvSpPr txBox="1"/>
          <p:nvPr/>
        </p:nvSpPr>
        <p:spPr>
          <a:xfrm>
            <a:off x="280737" y="4453890"/>
            <a:ext cx="31763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chemeClr val="tx1"/>
                </a:solidFill>
                <a:effectLst/>
              </a:rPr>
              <a:t>Let’s assume that a project may have no, one, or many employees, and that an employee may have at most one project </a:t>
            </a:r>
          </a:p>
        </p:txBody>
      </p:sp>
    </p:spTree>
    <p:extLst>
      <p:ext uri="{BB962C8B-B14F-4D97-AF65-F5344CB8AC3E}">
        <p14:creationId xmlns:p14="http://schemas.microsoft.com/office/powerpoint/2010/main" val="310834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9061A0-B950-3471-4461-4772BAEC5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4800" y="867199"/>
            <a:ext cx="4820021" cy="3257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CC2B1C-557F-CAE2-6E55-882B76425C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0" y="852160"/>
            <a:ext cx="3492537" cy="19071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3AE682-44CA-4D73-2B2D-57807165B8B2}"/>
              </a:ext>
            </a:extLst>
          </p:cNvPr>
          <p:cNvSpPr txBox="1"/>
          <p:nvPr/>
        </p:nvSpPr>
        <p:spPr>
          <a:xfrm>
            <a:off x="256674" y="590550"/>
            <a:ext cx="8915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b="1" dirty="0">
                <a:solidFill>
                  <a:srgbClr val="E3621B"/>
                </a:solidFill>
                <a:effectLst/>
              </a:rPr>
              <a:t>PROJECT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FAF398-8B30-982F-459E-8F5688D8148F}"/>
              </a:ext>
            </a:extLst>
          </p:cNvPr>
          <p:cNvSpPr txBox="1"/>
          <p:nvPr/>
        </p:nvSpPr>
        <p:spPr>
          <a:xfrm>
            <a:off x="4114800" y="620978"/>
            <a:ext cx="10230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b="1" dirty="0">
                <a:solidFill>
                  <a:srgbClr val="E3621B"/>
                </a:solidFill>
                <a:effectLst/>
              </a:rPr>
              <a:t>EMPLOYEE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B03FDA-D88C-A727-82A4-CD34734F0A0B}"/>
              </a:ext>
            </a:extLst>
          </p:cNvPr>
          <p:cNvSpPr txBox="1"/>
          <p:nvPr/>
        </p:nvSpPr>
        <p:spPr>
          <a:xfrm>
            <a:off x="215309" y="133350"/>
            <a:ext cx="18357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DM4DM – Joins Examples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DF59B2-7E6C-80B0-9090-9ECEAF6304D1}"/>
              </a:ext>
            </a:extLst>
          </p:cNvPr>
          <p:cNvSpPr txBox="1"/>
          <p:nvPr/>
        </p:nvSpPr>
        <p:spPr>
          <a:xfrm>
            <a:off x="256674" y="4252868"/>
            <a:ext cx="30199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chemeClr val="tx1"/>
                </a:solidFill>
                <a:effectLst/>
              </a:rPr>
              <a:t>A project may have no, one, or many employees, and an employee may have at most one project.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491172-A743-1EF7-5BBD-F7869E8C203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177" r="3315"/>
          <a:stretch>
            <a:fillRect/>
          </a:stretch>
        </p:blipFill>
        <p:spPr>
          <a:xfrm>
            <a:off x="304800" y="3102180"/>
            <a:ext cx="2824058" cy="115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2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73F84-106C-2252-4F43-D00023DB8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88A80BF7-34FD-6A70-6AE2-FFC116DCA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E3621B"/>
                </a:solidFill>
              </a:rPr>
              <a:t>“Show me all the Projects and their Employees”</a:t>
            </a:r>
            <a:br>
              <a:rPr lang="en-US" sz="2800" dirty="0">
                <a:solidFill>
                  <a:srgbClr val="E3621B"/>
                </a:solidFill>
              </a:rPr>
            </a:br>
            <a:r>
              <a:rPr lang="en-US" sz="2800" dirty="0">
                <a:solidFill>
                  <a:srgbClr val="E3621B"/>
                </a:solidFill>
              </a:rPr>
              <a:t>(no Projects without Employees, and no Employees without Projects)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800569-5E14-8FA4-25C8-7E269574B0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A0B81D9-244B-1F9E-D6A3-EA48DEEF16FF}"/>
              </a:ext>
            </a:extLst>
          </p:cNvPr>
          <p:cNvSpPr txBox="1"/>
          <p:nvPr/>
        </p:nvSpPr>
        <p:spPr>
          <a:xfrm>
            <a:off x="4503339" y="1577955"/>
            <a:ext cx="46567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lang="en-US" sz="20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endParaRPr lang="en-US" sz="2000" b="0" dirty="0">
              <a:solidFill>
                <a:srgbClr val="212121"/>
              </a:solidFill>
              <a:effectLst/>
              <a:latin typeface="Consolas" panose="020B0609020204030204" pitchFamily="49" charset="0"/>
            </a:endParaRPr>
          </a:p>
          <a:p>
            <a:pPr algn="l">
              <a:buNone/>
            </a:pP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sz="20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project p</a:t>
            </a:r>
          </a:p>
          <a:p>
            <a:pPr algn="l">
              <a:buNone/>
            </a:pP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JOIN</a:t>
            </a:r>
            <a:r>
              <a:rPr lang="en-US" sz="20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employee e</a:t>
            </a:r>
          </a:p>
          <a:p>
            <a:pPr algn="l">
              <a:buNone/>
            </a:pP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ON</a:t>
            </a:r>
            <a:r>
              <a:rPr lang="en-US" sz="20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  p.Project_ID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e.Project_ID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AE10CF9-7401-9A01-4C1A-31FA24C16BC8}"/>
              </a:ext>
            </a:extLst>
          </p:cNvPr>
          <p:cNvSpPr/>
          <p:nvPr/>
        </p:nvSpPr>
        <p:spPr>
          <a:xfrm rot="10800000" flipV="1">
            <a:off x="3377314" y="1800414"/>
            <a:ext cx="1118487" cy="990601"/>
          </a:xfrm>
          <a:prstGeom prst="rightArrow">
            <a:avLst>
              <a:gd name="adj1" fmla="val 59717"/>
              <a:gd name="adj2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Most common case (aka INNER JOIN)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CBEFEC9-3DDA-A1FF-96BE-18C39F1D6B92}"/>
              </a:ext>
            </a:extLst>
          </p:cNvPr>
          <p:cNvGrpSpPr/>
          <p:nvPr/>
        </p:nvGrpSpPr>
        <p:grpSpPr>
          <a:xfrm>
            <a:off x="304800" y="1428750"/>
            <a:ext cx="3004818" cy="1765175"/>
            <a:chOff x="304800" y="1428750"/>
            <a:chExt cx="3004818" cy="1765175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008D1E5-9AE5-9DD7-8CDC-E612521024AA}"/>
                </a:ext>
              </a:extLst>
            </p:cNvPr>
            <p:cNvSpPr/>
            <p:nvPr/>
          </p:nvSpPr>
          <p:spPr>
            <a:xfrm>
              <a:off x="1575686" y="1725457"/>
              <a:ext cx="463046" cy="1171763"/>
            </a:xfrm>
            <a:custGeom>
              <a:avLst/>
              <a:gdLst>
                <a:gd name="connsiteX0" fmla="*/ 244413 w 463046"/>
                <a:gd name="connsiteY0" fmla="*/ 0 h 1171763"/>
                <a:gd name="connsiteX1" fmla="*/ 314982 w 463046"/>
                <a:gd name="connsiteY1" fmla="*/ 85530 h 1171763"/>
                <a:gd name="connsiteX2" fmla="*/ 463046 w 463046"/>
                <a:gd name="connsiteY2" fmla="*/ 570259 h 1171763"/>
                <a:gd name="connsiteX3" fmla="*/ 314982 w 463046"/>
                <a:gd name="connsiteY3" fmla="*/ 1054988 h 1171763"/>
                <a:gd name="connsiteX4" fmla="*/ 218634 w 463046"/>
                <a:gd name="connsiteY4" fmla="*/ 1171763 h 1171763"/>
                <a:gd name="connsiteX5" fmla="*/ 148064 w 463046"/>
                <a:gd name="connsiteY5" fmla="*/ 1086233 h 1171763"/>
                <a:gd name="connsiteX6" fmla="*/ 0 w 463046"/>
                <a:gd name="connsiteY6" fmla="*/ 601504 h 1171763"/>
                <a:gd name="connsiteX7" fmla="*/ 148064 w 463046"/>
                <a:gd name="connsiteY7" fmla="*/ 116775 h 1171763"/>
                <a:gd name="connsiteX8" fmla="*/ 244413 w 463046"/>
                <a:gd name="connsiteY8" fmla="*/ 0 h 117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3046" h="1171763">
                  <a:moveTo>
                    <a:pt x="244413" y="0"/>
                  </a:moveTo>
                  <a:lnTo>
                    <a:pt x="314982" y="85530"/>
                  </a:lnTo>
                  <a:cubicBezTo>
                    <a:pt x="408462" y="223899"/>
                    <a:pt x="463046" y="390705"/>
                    <a:pt x="463046" y="570259"/>
                  </a:cubicBezTo>
                  <a:cubicBezTo>
                    <a:pt x="463046" y="749814"/>
                    <a:pt x="408462" y="916619"/>
                    <a:pt x="314982" y="1054988"/>
                  </a:cubicBezTo>
                  <a:lnTo>
                    <a:pt x="218634" y="1171763"/>
                  </a:lnTo>
                  <a:lnTo>
                    <a:pt x="148064" y="1086233"/>
                  </a:lnTo>
                  <a:cubicBezTo>
                    <a:pt x="54584" y="947864"/>
                    <a:pt x="0" y="781059"/>
                    <a:pt x="0" y="601504"/>
                  </a:cubicBezTo>
                  <a:cubicBezTo>
                    <a:pt x="0" y="421950"/>
                    <a:pt x="54584" y="255144"/>
                    <a:pt x="148064" y="116775"/>
                  </a:cubicBezTo>
                  <a:lnTo>
                    <a:pt x="244413" y="0"/>
                  </a:lnTo>
                  <a:close/>
                </a:path>
              </a:pathLst>
            </a:custGeom>
            <a:solidFill>
              <a:srgbClr val="E3621B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42126" tIns="204467" rIns="492061" bIns="204468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BBA5A96-C048-F2DA-4FED-BB2A38AF91E2}"/>
                </a:ext>
              </a:extLst>
            </p:cNvPr>
            <p:cNvSpPr/>
            <p:nvPr/>
          </p:nvSpPr>
          <p:spPr>
            <a:xfrm>
              <a:off x="304800" y="1428750"/>
              <a:ext cx="1515299" cy="1733930"/>
            </a:xfrm>
            <a:custGeom>
              <a:avLst/>
              <a:gdLst>
                <a:gd name="connsiteX0" fmla="*/ 866966 w 1515299"/>
                <a:gd name="connsiteY0" fmla="*/ 0 h 1733930"/>
                <a:gd name="connsiteX1" fmla="*/ 1480004 w 1515299"/>
                <a:gd name="connsiteY1" fmla="*/ 253928 h 1733930"/>
                <a:gd name="connsiteX2" fmla="*/ 1515299 w 1515299"/>
                <a:gd name="connsiteY2" fmla="*/ 296706 h 1733930"/>
                <a:gd name="connsiteX3" fmla="*/ 1418950 w 1515299"/>
                <a:gd name="connsiteY3" fmla="*/ 413481 h 1733930"/>
                <a:gd name="connsiteX4" fmla="*/ 1270886 w 1515299"/>
                <a:gd name="connsiteY4" fmla="*/ 898210 h 1733930"/>
                <a:gd name="connsiteX5" fmla="*/ 1418950 w 1515299"/>
                <a:gd name="connsiteY5" fmla="*/ 1382939 h 1733930"/>
                <a:gd name="connsiteX6" fmla="*/ 1489520 w 1515299"/>
                <a:gd name="connsiteY6" fmla="*/ 1468469 h 1733930"/>
                <a:gd name="connsiteX7" fmla="*/ 1480004 w 1515299"/>
                <a:gd name="connsiteY7" fmla="*/ 1480002 h 1733930"/>
                <a:gd name="connsiteX8" fmla="*/ 866966 w 1515299"/>
                <a:gd name="connsiteY8" fmla="*/ 1733930 h 1733930"/>
                <a:gd name="connsiteX9" fmla="*/ 0 w 1515299"/>
                <a:gd name="connsiteY9" fmla="*/ 866965 h 1733930"/>
                <a:gd name="connsiteX10" fmla="*/ 866966 w 1515299"/>
                <a:gd name="connsiteY10" fmla="*/ 0 h 173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5299" h="1733930">
                  <a:moveTo>
                    <a:pt x="866966" y="0"/>
                  </a:moveTo>
                  <a:cubicBezTo>
                    <a:pt x="1106372" y="0"/>
                    <a:pt x="1323114" y="97038"/>
                    <a:pt x="1480004" y="253928"/>
                  </a:cubicBezTo>
                  <a:lnTo>
                    <a:pt x="1515299" y="296706"/>
                  </a:lnTo>
                  <a:lnTo>
                    <a:pt x="1418950" y="413481"/>
                  </a:lnTo>
                  <a:cubicBezTo>
                    <a:pt x="1325470" y="551850"/>
                    <a:pt x="1270886" y="718656"/>
                    <a:pt x="1270886" y="898210"/>
                  </a:cubicBezTo>
                  <a:cubicBezTo>
                    <a:pt x="1270886" y="1077765"/>
                    <a:pt x="1325470" y="1244570"/>
                    <a:pt x="1418950" y="1382939"/>
                  </a:cubicBezTo>
                  <a:lnTo>
                    <a:pt x="1489520" y="1468469"/>
                  </a:lnTo>
                  <a:lnTo>
                    <a:pt x="1480004" y="1480002"/>
                  </a:lnTo>
                  <a:cubicBezTo>
                    <a:pt x="1323114" y="1636892"/>
                    <a:pt x="1106372" y="1733930"/>
                    <a:pt x="866966" y="1733930"/>
                  </a:cubicBezTo>
                  <a:cubicBezTo>
                    <a:pt x="388154" y="1733930"/>
                    <a:pt x="0" y="1345777"/>
                    <a:pt x="0" y="866965"/>
                  </a:cubicBezTo>
                  <a:cubicBezTo>
                    <a:pt x="0" y="388153"/>
                    <a:pt x="388154" y="0"/>
                    <a:pt x="866966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effectLst/>
                </a:rPr>
                <a:t>Projects</a:t>
              </a: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2C75898-EAD7-07D4-81FA-139D7A605332}"/>
                </a:ext>
              </a:extLst>
            </p:cNvPr>
            <p:cNvSpPr/>
            <p:nvPr/>
          </p:nvSpPr>
          <p:spPr>
            <a:xfrm>
              <a:off x="1794320" y="1459995"/>
              <a:ext cx="1515298" cy="1733930"/>
            </a:xfrm>
            <a:custGeom>
              <a:avLst/>
              <a:gdLst>
                <a:gd name="connsiteX0" fmla="*/ 648332 w 1515298"/>
                <a:gd name="connsiteY0" fmla="*/ 0 h 1733930"/>
                <a:gd name="connsiteX1" fmla="*/ 1515298 w 1515298"/>
                <a:gd name="connsiteY1" fmla="*/ 866965 h 1733930"/>
                <a:gd name="connsiteX2" fmla="*/ 648332 w 1515298"/>
                <a:gd name="connsiteY2" fmla="*/ 1733930 h 1733930"/>
                <a:gd name="connsiteX3" fmla="*/ 35295 w 1515298"/>
                <a:gd name="connsiteY3" fmla="*/ 1480002 h 1733930"/>
                <a:gd name="connsiteX4" fmla="*/ 0 w 1515298"/>
                <a:gd name="connsiteY4" fmla="*/ 1437224 h 1733930"/>
                <a:gd name="connsiteX5" fmla="*/ 96348 w 1515298"/>
                <a:gd name="connsiteY5" fmla="*/ 1320449 h 1733930"/>
                <a:gd name="connsiteX6" fmla="*/ 244412 w 1515298"/>
                <a:gd name="connsiteY6" fmla="*/ 835720 h 1733930"/>
                <a:gd name="connsiteX7" fmla="*/ 96348 w 1515298"/>
                <a:gd name="connsiteY7" fmla="*/ 350991 h 1733930"/>
                <a:gd name="connsiteX8" fmla="*/ 25779 w 1515298"/>
                <a:gd name="connsiteY8" fmla="*/ 265461 h 1733930"/>
                <a:gd name="connsiteX9" fmla="*/ 35295 w 1515298"/>
                <a:gd name="connsiteY9" fmla="*/ 253928 h 1733930"/>
                <a:gd name="connsiteX10" fmla="*/ 648332 w 1515298"/>
                <a:gd name="connsiteY10" fmla="*/ 0 h 173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5298" h="1733930">
                  <a:moveTo>
                    <a:pt x="648332" y="0"/>
                  </a:moveTo>
                  <a:cubicBezTo>
                    <a:pt x="1127144" y="0"/>
                    <a:pt x="1515298" y="388153"/>
                    <a:pt x="1515298" y="866965"/>
                  </a:cubicBezTo>
                  <a:cubicBezTo>
                    <a:pt x="1515298" y="1345777"/>
                    <a:pt x="1127144" y="1733930"/>
                    <a:pt x="648332" y="1733930"/>
                  </a:cubicBezTo>
                  <a:cubicBezTo>
                    <a:pt x="408926" y="1733930"/>
                    <a:pt x="192185" y="1636892"/>
                    <a:pt x="35295" y="1480002"/>
                  </a:cubicBezTo>
                  <a:lnTo>
                    <a:pt x="0" y="1437224"/>
                  </a:lnTo>
                  <a:lnTo>
                    <a:pt x="96348" y="1320449"/>
                  </a:lnTo>
                  <a:cubicBezTo>
                    <a:pt x="189828" y="1182080"/>
                    <a:pt x="244412" y="1015275"/>
                    <a:pt x="244412" y="835720"/>
                  </a:cubicBezTo>
                  <a:cubicBezTo>
                    <a:pt x="244412" y="656166"/>
                    <a:pt x="189828" y="489360"/>
                    <a:pt x="96348" y="350991"/>
                  </a:cubicBezTo>
                  <a:lnTo>
                    <a:pt x="25779" y="265461"/>
                  </a:lnTo>
                  <a:lnTo>
                    <a:pt x="35295" y="253928"/>
                  </a:lnTo>
                  <a:cubicBezTo>
                    <a:pt x="192185" y="97038"/>
                    <a:pt x="408926" y="0"/>
                    <a:pt x="648332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8288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effectLst/>
                </a:rPr>
                <a:t>Employees</a:t>
              </a: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849D573-7426-211E-488F-893993771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brightnessContrast contrast="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6636" y="3252919"/>
            <a:ext cx="5771322" cy="183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1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M4DM 2024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>
        <a:spAutoFit/>
      </a:bodyPr>
      <a:lstStyle>
        <a:defPPr algn="l">
          <a:defRPr dirty="0" smtClean="0">
            <a:solidFill>
              <a:schemeClr val="tx1"/>
            </a:solidFill>
            <a:effectLst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M4DM 2024" id="{6549EF21-911A-48D3-98D7-4B926544F0CE}" vid="{D99EC1C6-6D8E-4DA5-8E08-981ADD1852E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DM4DM 2024</Template>
  <TotalTime>6181</TotalTime>
  <Words>1221</Words>
  <Application>Microsoft Office PowerPoint</Application>
  <PresentationFormat>On-screen Show (16:9)</PresentationFormat>
  <Paragraphs>165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Calibri</vt:lpstr>
      <vt:lpstr>Comic Sans MS</vt:lpstr>
      <vt:lpstr>Consolas</vt:lpstr>
      <vt:lpstr>Courier New</vt:lpstr>
      <vt:lpstr>Segoe UI Light</vt:lpstr>
      <vt:lpstr>Segoe UI Semilight</vt:lpstr>
      <vt:lpstr>Tahoma</vt:lpstr>
      <vt:lpstr>Times New Roman</vt:lpstr>
      <vt:lpstr>Verdana</vt:lpstr>
      <vt:lpstr>Wingdings</vt:lpstr>
      <vt:lpstr>DM4DM 2024</vt:lpstr>
      <vt:lpstr>SQL: joins practice</vt:lpstr>
      <vt:lpstr>Critical Thinking</vt:lpstr>
      <vt:lpstr>Congratulations! You got your first promotion at SmallBank</vt:lpstr>
      <vt:lpstr>You are now a Senior Business Analyst at SmallBank</vt:lpstr>
      <vt:lpstr>You do the talking</vt:lpstr>
      <vt:lpstr>Keywords to learn</vt:lpstr>
      <vt:lpstr>Seven types of joins: Projects and Employees example</vt:lpstr>
      <vt:lpstr>PowerPoint Presentation</vt:lpstr>
      <vt:lpstr>“Show me all the Projects and their Employees” (no Projects without Employees, and no Employees without Projects)</vt:lpstr>
      <vt:lpstr>“Show me all the Projects and their Employees”</vt:lpstr>
      <vt:lpstr>“Show me all the Projects that do not have Employees”</vt:lpstr>
      <vt:lpstr>“Show me all the Projects  and all the Employees”</vt:lpstr>
      <vt:lpstr>“Show me all the Employees and their Projects”</vt:lpstr>
      <vt:lpstr>“Show me all the Employees who do not have a Project”</vt:lpstr>
      <vt:lpstr>“Show me all the Projects with no Employees and the Employees with no Projects”</vt:lpstr>
      <vt:lpstr>PowerPoint Presentation</vt:lpstr>
      <vt:lpstr>WINIT</vt:lpstr>
      <vt:lpstr>Self join: When a table is joined to itself</vt:lpstr>
      <vt:lpstr>The SmallBank Database</vt:lpstr>
      <vt:lpstr>Optional Practice Queries</vt:lpstr>
    </vt:vector>
  </TitlesOfParts>
  <Company>Univ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Data Models to Physical Tables</dc:title>
  <dc:creator>Stefano Grazioli</dc:creator>
  <cp:lastModifiedBy>Grazioli, Stefano (sg6m)</cp:lastModifiedBy>
  <cp:revision>264</cp:revision>
  <cp:lastPrinted>2022-09-12T17:51:03Z</cp:lastPrinted>
  <dcterms:created xsi:type="dcterms:W3CDTF">2002-06-14T03:02:42Z</dcterms:created>
  <dcterms:modified xsi:type="dcterms:W3CDTF">2025-09-15T16:58:44Z</dcterms:modified>
</cp:coreProperties>
</file>