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8"/>
  </p:notesMasterIdLst>
  <p:handoutMasterIdLst>
    <p:handoutMasterId r:id="rId29"/>
  </p:handoutMasterIdLst>
  <p:sldIdLst>
    <p:sldId id="257" r:id="rId2"/>
    <p:sldId id="331" r:id="rId3"/>
    <p:sldId id="483" r:id="rId4"/>
    <p:sldId id="480" r:id="rId5"/>
    <p:sldId id="468" r:id="rId6"/>
    <p:sldId id="475" r:id="rId7"/>
    <p:sldId id="482" r:id="rId8"/>
    <p:sldId id="467" r:id="rId9"/>
    <p:sldId id="469" r:id="rId10"/>
    <p:sldId id="481" r:id="rId11"/>
    <p:sldId id="486" r:id="rId12"/>
    <p:sldId id="335" r:id="rId13"/>
    <p:sldId id="487" r:id="rId14"/>
    <p:sldId id="488" r:id="rId15"/>
    <p:sldId id="478" r:id="rId16"/>
    <p:sldId id="489" r:id="rId17"/>
    <p:sldId id="477" r:id="rId18"/>
    <p:sldId id="484" r:id="rId19"/>
    <p:sldId id="332" r:id="rId20"/>
    <p:sldId id="490" r:id="rId21"/>
    <p:sldId id="470" r:id="rId22"/>
    <p:sldId id="471" r:id="rId23"/>
    <p:sldId id="474" r:id="rId24"/>
    <p:sldId id="448" r:id="rId25"/>
    <p:sldId id="466" r:id="rId26"/>
    <p:sldId id="473" r:id="rId27"/>
  </p:sldIdLst>
  <p:sldSz cx="9144000" cy="5143500" type="screen16x9"/>
  <p:notesSz cx="6985000" cy="92837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DBDBDB"/>
    <a:srgbClr val="8E8E8E"/>
    <a:srgbClr val="989898"/>
    <a:srgbClr val="E3621B"/>
    <a:srgbClr val="1515DD"/>
    <a:srgbClr val="2B2BFF"/>
    <a:srgbClr val="050578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75706" autoAdjust="0"/>
  </p:normalViewPr>
  <p:slideViewPr>
    <p:cSldViewPr>
      <p:cViewPr varScale="1">
        <p:scale>
          <a:sx n="180" d="100"/>
          <a:sy n="180" d="100"/>
        </p:scale>
        <p:origin x="499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1FF980D6-0FB7-4DEC-80F6-43F33AB178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ahoma" pitchFamily="34" charset="0"/>
              </a:defRPr>
            </a:lvl1pPr>
          </a:lstStyle>
          <a:p>
            <a:fld id="{47D93BC8-CA4C-463A-8D11-3AE1F901FA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38DDF-B768-4586-8905-534B33439E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1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B7CFD-AAE4-39E3-91BC-94359238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2F8C0-EEEC-0D6F-891D-5EB1C87C1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117F9-D75C-86F7-B825-2A72C5B43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45A3-1109-8EA2-454F-3EE42D1AF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8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1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1D9C-120B-89D8-4E56-471FDBCA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0AAB8-5109-022D-CE8E-56DF26D54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47C40-764D-94FC-5E1E-6C1473E5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AF601-140B-2394-ADA0-2D2262467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96B5D-5882-EDE4-B297-05E9F599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4C657-4234-8C01-8948-0A699ACE0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FE83A-3B60-F6ED-8C9D-B8E5F7F1B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vector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ECA-A279-C7BE-C0CE-72328229F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2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 returns distinct rows that are common to both SELECT queries</a:t>
            </a:r>
          </a:p>
          <a:p>
            <a:r>
              <a:rPr lang="en-US" dirty="0"/>
              <a:t>EXCEPT Returns rows from the first SELECT query that </a:t>
            </a:r>
            <a:r>
              <a:rPr lang="en-US" b="1" dirty="0"/>
              <a:t>do not</a:t>
            </a:r>
            <a:r>
              <a:rPr lang="en-US" dirty="0"/>
              <a:t> appear in the second.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7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 returns distinct rows that are common to both SELECT queries</a:t>
            </a:r>
          </a:p>
          <a:p>
            <a:r>
              <a:rPr lang="en-US" dirty="0"/>
              <a:t>EXCEPT Returns rows from the first SELECT query that </a:t>
            </a:r>
            <a:r>
              <a:rPr lang="en-US" b="1" dirty="0"/>
              <a:t>do not</a:t>
            </a:r>
            <a:r>
              <a:rPr lang="en-US" dirty="0"/>
              <a:t> appear in the second.</a:t>
            </a:r>
          </a:p>
          <a:p>
            <a:endParaRPr lang="en-US" dirty="0"/>
          </a:p>
          <a:p>
            <a:r>
              <a:rPr lang="en-US" dirty="0"/>
              <a:t>Source: Data with Barat – You Tube + sg edits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3BC8-CA4C-463A-8D11-3AE1F901FA8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7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512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0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01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8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3schools.com/sql/default.asp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3schools.com/sql/default.asp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19600" y="1428750"/>
            <a:ext cx="4572000" cy="2133600"/>
          </a:xfrm>
        </p:spPr>
        <p:txBody>
          <a:bodyPr/>
          <a:lstStyle/>
          <a:p>
            <a:r>
              <a:rPr lang="en-US" sz="4800" dirty="0"/>
              <a:t>SQL:</a:t>
            </a:r>
            <a:br>
              <a:rPr lang="en-US" sz="4800" dirty="0"/>
            </a:br>
            <a:r>
              <a:rPr lang="en-US" sz="4800" dirty="0"/>
              <a:t>nested queries, </a:t>
            </a:r>
            <a:br>
              <a:rPr lang="en-US" sz="4800" dirty="0"/>
            </a:br>
            <a:r>
              <a:rPr lang="en-US" sz="4800" dirty="0"/>
              <a:t>union queries, &amp; ‘Having’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 for MP3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FF47C-2E35-9605-5887-F5AA0B25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7350"/>
            <a:ext cx="358140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7DC36-DF4B-4285-10D2-2B45DB479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89217"/>
            <a:ext cx="3581400" cy="142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86729-64FE-D589-0578-0733F770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D593BC-D640-3D92-3DF0-85ACDFF0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8D0338-709E-1588-13CD-43991509D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6553200" cy="3962400"/>
          </a:xfrm>
        </p:spPr>
        <p:txBody>
          <a:bodyPr>
            <a:noAutofit/>
          </a:bodyPr>
          <a:lstStyle/>
          <a:p>
            <a:r>
              <a:rPr lang="en-US" dirty="0"/>
              <a:t>List all loans we have, except the three largest and the three smallest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640006-B226-903A-F751-9427FA6C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Nest with eggs sketch engraving Royalty Free Vector Image">
            <a:extLst>
              <a:ext uri="{FF2B5EF4-FFF2-40B4-BE49-F238E27FC236}">
                <a16:creationId xmlns:a16="http://schemas.microsoft.com/office/drawing/2014/main" id="{BD06D9C1-BA45-6A63-D67D-9C8811174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7843" b="17647"/>
          <a:stretch/>
        </p:blipFill>
        <p:spPr bwMode="auto">
          <a:xfrm>
            <a:off x="7645066" y="1200150"/>
            <a:ext cx="14989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94182-11B0-2529-1210-EBF3BDF484EA}"/>
              </a:ext>
            </a:extLst>
          </p:cNvPr>
          <p:cNvSpPr txBox="1"/>
          <p:nvPr/>
        </p:nvSpPr>
        <p:spPr>
          <a:xfrm>
            <a:off x="7867648" y="762000"/>
            <a:ext cx="92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0578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A503E-2082-36A1-465E-4E475A9B4A4E}"/>
              </a:ext>
            </a:extLst>
          </p:cNvPr>
          <p:cNvSpPr txBox="1"/>
          <p:nvPr/>
        </p:nvSpPr>
        <p:spPr>
          <a:xfrm rot="1081299">
            <a:off x="8025016" y="1511411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8A92B-1D86-6A9D-34D1-950B07329626}"/>
              </a:ext>
            </a:extLst>
          </p:cNvPr>
          <p:cNvSpPr txBox="1"/>
          <p:nvPr/>
        </p:nvSpPr>
        <p:spPr>
          <a:xfrm rot="19076941">
            <a:off x="8354898" y="1462916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BC7C5-3FDA-4F9A-1821-1C485FAB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76" y="2800350"/>
            <a:ext cx="4790842" cy="21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9DD0-E00E-9382-A382-11CD4F90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“List all the loans we have, except the three largest and the three smallest”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43DD4-FE27-413B-C79F-272464CD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2FFCB-C31D-90D7-52D0-5469CD8B9C02}"/>
              </a:ext>
            </a:extLst>
          </p:cNvPr>
          <p:cNvSpPr txBox="1"/>
          <p:nvPr/>
        </p:nvSpPr>
        <p:spPr>
          <a:xfrm>
            <a:off x="419100" y="1885950"/>
            <a:ext cx="853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l_id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l_id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</a:p>
          <a:p>
            <a:pPr algn="l">
              <a:buNone/>
            </a:pP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 by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principal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DESC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l_id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l_id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</a:t>
            </a:r>
          </a:p>
          <a:p>
            <a:pPr algn="l">
              <a:buNone/>
            </a:pP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               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 by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principal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pPr algn="l">
              <a:buNone/>
            </a:pPr>
            <a:b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CC5671-C2E4-3F7B-F28B-B4D445330BA2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2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79D40-ED88-4148-8536-20165FC9F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7FEC1C-1031-4D2F-8BFE-27F0BA407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8522-EA82-488F-960A-42E9413BE2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097-3518-46F8-5788-19E4ED51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75965F-D315-52BF-BAC9-45F8EC51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34345-C7CB-64A1-1387-D76E265B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“Show the total managed by each loan officer”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CD468-C20B-8CB2-D2E5-3F07EF3F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7F01A-7245-43A5-D1AC-EA966AAB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19536"/>
            <a:ext cx="5414010" cy="24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7F3E-9955-5BB3-6BBC-D55810F0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“Show the total managed by each loan officer”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36CC2-6EB4-FDA7-65F0-471C5E0CD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951FD-2C32-F1F6-6869-841779FB5E78}"/>
              </a:ext>
            </a:extLst>
          </p:cNvPr>
          <p:cNvSpPr txBox="1"/>
          <p:nvPr/>
        </p:nvSpPr>
        <p:spPr>
          <a:xfrm>
            <a:off x="990600" y="2038350"/>
            <a:ext cx="746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lo.</a:t>
            </a:r>
            <a:r>
              <a:rPr lang="en-US" sz="24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lo_id, lo.l_name,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(principal), </a:t>
            </a:r>
            <a:endParaRPr lang="en-US" sz="24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24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Loan_Officer lo</a:t>
            </a:r>
            <a:endParaRPr lang="en-US" sz="24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Left join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 l </a:t>
            </a: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on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lo.</a:t>
            </a:r>
            <a:r>
              <a:rPr lang="en-US" sz="24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_id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l.</a:t>
            </a:r>
            <a:r>
              <a:rPr lang="en-US" sz="24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_id</a:t>
            </a:r>
          </a:p>
          <a:p>
            <a:pPr algn="l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lo.lo_id, lo.l_name</a:t>
            </a:r>
            <a:endParaRPr lang="en-US" sz="24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0B6AF-6339-B617-083E-BCCDDFB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9D8-222A-E5FF-F153-C6651FCCB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329" y="917220"/>
            <a:ext cx="8534400" cy="3962400"/>
          </a:xfrm>
        </p:spPr>
        <p:txBody>
          <a:bodyPr/>
          <a:lstStyle/>
          <a:p>
            <a:r>
              <a:rPr lang="en-US" dirty="0"/>
              <a:t>“Show the loan officers who manage in total more than $2m each”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9564D-4226-8A49-1139-DC021507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FDE90-93B7-6402-C470-07089CF4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495550"/>
            <a:ext cx="5642610" cy="25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8A856-9FDE-1C0C-21AA-7C70C81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7E18-4F6A-015E-199B-2A2DB6F2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“Show the loan officers who manage in total more than $2m each”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0A69-A533-351C-92A2-D0ABFEE4D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F21D1-BB9B-E323-3FBF-A7A4BBF3C098}"/>
              </a:ext>
            </a:extLst>
          </p:cNvPr>
          <p:cNvSpPr txBox="1"/>
          <p:nvPr/>
        </p:nvSpPr>
        <p:spPr>
          <a:xfrm>
            <a:off x="609600" y="1504950"/>
            <a:ext cx="8153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lo.lo_id, lo.l_name,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(principal)</a:t>
            </a:r>
          </a:p>
          <a:p>
            <a:pPr algn="l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Loan_Officer lo</a:t>
            </a:r>
          </a:p>
          <a:p>
            <a:pPr algn="l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Left join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Loan l </a:t>
            </a:r>
          </a:p>
          <a:p>
            <a:pPr algn="l">
              <a:buNone/>
            </a:pP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lo.lo_id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l.lo_id</a:t>
            </a:r>
          </a:p>
          <a:p>
            <a:pPr algn="l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 by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lo.lo_id, lo.l_name</a:t>
            </a:r>
          </a:p>
          <a:p>
            <a:pPr algn="l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having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(principal)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2000000</a:t>
            </a:r>
            <a:endParaRPr lang="en-US" sz="28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0AFE96F-5666-2B1C-3FBA-8AC95CC4451B}"/>
              </a:ext>
            </a:extLst>
          </p:cNvPr>
          <p:cNvSpPr/>
          <p:nvPr/>
        </p:nvSpPr>
        <p:spPr>
          <a:xfrm>
            <a:off x="6744603" y="3257550"/>
            <a:ext cx="2286000" cy="12954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effectLst/>
              </a:rPr>
              <a:t>Add all columns that are not in an aggregated function (e.g., ‘sum’) and that are in the select</a:t>
            </a:r>
          </a:p>
        </p:txBody>
      </p:sp>
    </p:spTree>
    <p:extLst>
      <p:ext uri="{BB962C8B-B14F-4D97-AF65-F5344CB8AC3E}">
        <p14:creationId xmlns:p14="http://schemas.microsoft.com/office/powerpoint/2010/main" val="1207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E0B6AF-6339-B617-083E-BCCDDFB7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and </a:t>
            </a:r>
            <a:r>
              <a:rPr lang="en-US" dirty="0">
                <a:solidFill>
                  <a:srgbClr val="E3621B"/>
                </a:solidFill>
              </a:rPr>
              <a:t>Having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9D8-222A-E5FF-F153-C6651FCCB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Group by </a:t>
            </a:r>
            <a:r>
              <a:rPr lang="en-US" dirty="0"/>
              <a:t>aggregates rows that have the same values in specified columns. It’s often used with COUNT(), SUM(), AVG(), etc.</a:t>
            </a:r>
          </a:p>
          <a:p>
            <a:r>
              <a:rPr lang="en-US" dirty="0">
                <a:solidFill>
                  <a:srgbClr val="E3621B"/>
                </a:solidFill>
              </a:rPr>
              <a:t>Having</a:t>
            </a:r>
            <a:r>
              <a:rPr lang="en-US" dirty="0"/>
              <a:t> filters</a:t>
            </a:r>
            <a:r>
              <a:rPr lang="en-US" i="1" dirty="0"/>
              <a:t> these groupings</a:t>
            </a:r>
          </a:p>
          <a:p>
            <a:r>
              <a:rPr lang="en-US" dirty="0">
                <a:solidFill>
                  <a:srgbClr val="E3621B"/>
                </a:solidFill>
              </a:rPr>
              <a:t>Where </a:t>
            </a:r>
            <a:r>
              <a:rPr lang="en-US" dirty="0"/>
              <a:t>filters rows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9564D-4226-8A49-1139-DC021507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D795-D2B7-B8C3-0DEA-B4F022B20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6C03EC-4A56-7F1F-27D6-1542EE2C1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3483"/>
          <a:stretch/>
        </p:blipFill>
        <p:spPr>
          <a:xfrm>
            <a:off x="6551473" y="918911"/>
            <a:ext cx="2009855" cy="393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FA4DB-0BD6-4B0F-AD15-3B0554DD3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/>
          <a:stretch/>
        </p:blipFill>
        <p:spPr>
          <a:xfrm>
            <a:off x="4188411" y="914400"/>
            <a:ext cx="2136189" cy="394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C43B5-EB1D-5787-57FC-8648BB9492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75384E34-BE02-3F79-C14E-BD86BDB6F925}"/>
              </a:ext>
            </a:extLst>
          </p:cNvPr>
          <p:cNvSpPr/>
          <p:nvPr/>
        </p:nvSpPr>
        <p:spPr>
          <a:xfrm>
            <a:off x="6475273" y="32575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4C662B-BB9C-DF43-6BD1-EA95B2436C4F}"/>
              </a:ext>
            </a:extLst>
          </p:cNvPr>
          <p:cNvSpPr txBox="1"/>
          <p:nvPr/>
        </p:nvSpPr>
        <p:spPr>
          <a:xfrm>
            <a:off x="304800" y="895351"/>
            <a:ext cx="3607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6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AC46-5F6D-866F-6662-B9958912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to learn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347C61C-01E4-3BFE-94A9-6972A8EAD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D60AA66-9824-3A33-A0EC-7609D2D6A72A}"/>
              </a:ext>
            </a:extLst>
          </p:cNvPr>
          <p:cNvSpPr/>
          <p:nvPr/>
        </p:nvSpPr>
        <p:spPr>
          <a:xfrm>
            <a:off x="6468711" y="3521743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1CCBFA-490F-2357-539F-444ADB8CFED9}"/>
              </a:ext>
            </a:extLst>
          </p:cNvPr>
          <p:cNvSpPr/>
          <p:nvPr/>
        </p:nvSpPr>
        <p:spPr>
          <a:xfrm>
            <a:off x="8991600" y="5010150"/>
            <a:ext cx="11811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49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75CE40-8D5A-4983-99FE-14E77A62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EB97D-44C1-43AD-9A35-B44E2F21A9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971550"/>
            <a:ext cx="7772400" cy="4038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Concentration, Track</a:t>
            </a:r>
          </a:p>
          <a:p>
            <a:r>
              <a:rPr lang="en-US" dirty="0"/>
              <a:t>How challenging was MP2?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2052-EF8A-4E01-A113-01E2BCA4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01618-CEA0-45D7-9B77-FE289986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D9E6-6ACC-4EB7-992B-D88D6CF4BA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19150"/>
            <a:ext cx="88392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Office hours on the home page</a:t>
            </a:r>
          </a:p>
          <a:p>
            <a:pPr lvl="1"/>
            <a:r>
              <a:rPr lang="en-US" sz="2000" dirty="0"/>
              <a:t>Come and see me if you need help</a:t>
            </a:r>
          </a:p>
          <a:p>
            <a:r>
              <a:rPr lang="en-US" sz="3200" dirty="0"/>
              <a:t>Do we need to go to a lab for quizzes?</a:t>
            </a:r>
          </a:p>
        </p:txBody>
      </p:sp>
    </p:spTree>
    <p:extLst>
      <p:ext uri="{BB962C8B-B14F-4D97-AF65-F5344CB8AC3E}">
        <p14:creationId xmlns:p14="http://schemas.microsoft.com/office/powerpoint/2010/main" val="33344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A7146E-EF56-01F7-C02E-74045ADE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67" t="2267" r="31666" b="7468"/>
          <a:stretch>
            <a:fillRect/>
          </a:stretch>
        </p:blipFill>
        <p:spPr>
          <a:xfrm>
            <a:off x="0" y="285750"/>
            <a:ext cx="9144000" cy="4689763"/>
          </a:xfrm>
          <a:prstGeom prst="rect">
            <a:avLst/>
          </a:prstGeom>
          <a:gradFill flip="none" rotWithShape="1">
            <a:gsLst>
              <a:gs pos="0">
                <a:srgbClr val="8E8E8E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1"/>
            <a:tileRect/>
          </a:gra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8213C-D790-C385-F8DC-78B434CD66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8" b="12615"/>
          <a:stretch>
            <a:fillRect/>
          </a:stretch>
        </p:blipFill>
        <p:spPr>
          <a:xfrm>
            <a:off x="7188802" y="3956353"/>
            <a:ext cx="1955198" cy="1019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6FEFA7-AACA-CA7A-21C8-F41D16AC9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651"/>
            <a:ext cx="1066800" cy="31175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2079D8-A411-5E04-7738-65A35C2FDBD9}"/>
              </a:ext>
            </a:extLst>
          </p:cNvPr>
          <p:cNvSpPr/>
          <p:nvPr/>
        </p:nvSpPr>
        <p:spPr>
          <a:xfrm>
            <a:off x="4576425" y="1042334"/>
            <a:ext cx="4567575" cy="3895950"/>
          </a:xfrm>
          <a:custGeom>
            <a:avLst/>
            <a:gdLst>
              <a:gd name="connsiteX0" fmla="*/ 251352 w 4398654"/>
              <a:gd name="connsiteY0" fmla="*/ 1187420 h 3895950"/>
              <a:gd name="connsiteX1" fmla="*/ 0 w 4398654"/>
              <a:gd name="connsiteY1" fmla="*/ 1304428 h 3895950"/>
              <a:gd name="connsiteX2" fmla="*/ 4334 w 4398654"/>
              <a:gd name="connsiteY2" fmla="*/ 3895950 h 3895950"/>
              <a:gd name="connsiteX3" fmla="*/ 4398654 w 4398654"/>
              <a:gd name="connsiteY3" fmla="*/ 3895950 h 3895950"/>
              <a:gd name="connsiteX4" fmla="*/ 4398654 w 4398654"/>
              <a:gd name="connsiteY4" fmla="*/ 17334 h 3895950"/>
              <a:gd name="connsiteX5" fmla="*/ 2435511 w 4398654"/>
              <a:gd name="connsiteY5" fmla="*/ 0 h 3895950"/>
              <a:gd name="connsiteX6" fmla="*/ 251352 w 4398654"/>
              <a:gd name="connsiteY6" fmla="*/ 1187420 h 3895950"/>
              <a:gd name="connsiteX0" fmla="*/ 247149 w 4394451"/>
              <a:gd name="connsiteY0" fmla="*/ 1187420 h 3895950"/>
              <a:gd name="connsiteX1" fmla="*/ 8305 w 4394451"/>
              <a:gd name="connsiteY1" fmla="*/ 1300095 h 3895950"/>
              <a:gd name="connsiteX2" fmla="*/ 131 w 4394451"/>
              <a:gd name="connsiteY2" fmla="*/ 3895950 h 3895950"/>
              <a:gd name="connsiteX3" fmla="*/ 4394451 w 4394451"/>
              <a:gd name="connsiteY3" fmla="*/ 3895950 h 3895950"/>
              <a:gd name="connsiteX4" fmla="*/ 4394451 w 4394451"/>
              <a:gd name="connsiteY4" fmla="*/ 17334 h 3895950"/>
              <a:gd name="connsiteX5" fmla="*/ 2431308 w 4394451"/>
              <a:gd name="connsiteY5" fmla="*/ 0 h 3895950"/>
              <a:gd name="connsiteX6" fmla="*/ 247149 w 4394451"/>
              <a:gd name="connsiteY6" fmla="*/ 1187420 h 3895950"/>
              <a:gd name="connsiteX0" fmla="*/ 259657 w 4394451"/>
              <a:gd name="connsiteY0" fmla="*/ 1217756 h 3895950"/>
              <a:gd name="connsiteX1" fmla="*/ 8305 w 4394451"/>
              <a:gd name="connsiteY1" fmla="*/ 1300095 h 3895950"/>
              <a:gd name="connsiteX2" fmla="*/ 131 w 4394451"/>
              <a:gd name="connsiteY2" fmla="*/ 3895950 h 3895950"/>
              <a:gd name="connsiteX3" fmla="*/ 4394451 w 4394451"/>
              <a:gd name="connsiteY3" fmla="*/ 3895950 h 3895950"/>
              <a:gd name="connsiteX4" fmla="*/ 4394451 w 4394451"/>
              <a:gd name="connsiteY4" fmla="*/ 17334 h 3895950"/>
              <a:gd name="connsiteX5" fmla="*/ 2431308 w 4394451"/>
              <a:gd name="connsiteY5" fmla="*/ 0 h 3895950"/>
              <a:gd name="connsiteX6" fmla="*/ 259657 w 4394451"/>
              <a:gd name="connsiteY6" fmla="*/ 1217756 h 3895950"/>
              <a:gd name="connsiteX0" fmla="*/ 259603 w 4394397"/>
              <a:gd name="connsiteY0" fmla="*/ 1217756 h 3895950"/>
              <a:gd name="connsiteX1" fmla="*/ 16589 w 4394397"/>
              <a:gd name="connsiteY1" fmla="*/ 1274093 h 3895950"/>
              <a:gd name="connsiteX2" fmla="*/ 77 w 4394397"/>
              <a:gd name="connsiteY2" fmla="*/ 3895950 h 3895950"/>
              <a:gd name="connsiteX3" fmla="*/ 4394397 w 4394397"/>
              <a:gd name="connsiteY3" fmla="*/ 3895950 h 3895950"/>
              <a:gd name="connsiteX4" fmla="*/ 4394397 w 4394397"/>
              <a:gd name="connsiteY4" fmla="*/ 17334 h 3895950"/>
              <a:gd name="connsiteX5" fmla="*/ 2431254 w 4394397"/>
              <a:gd name="connsiteY5" fmla="*/ 0 h 3895950"/>
              <a:gd name="connsiteX6" fmla="*/ 259603 w 4394397"/>
              <a:gd name="connsiteY6" fmla="*/ 1217756 h 38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4397" h="3895950">
                <a:moveTo>
                  <a:pt x="259603" y="1217756"/>
                </a:moveTo>
                <a:lnTo>
                  <a:pt x="16589" y="1274093"/>
                </a:lnTo>
                <a:cubicBezTo>
                  <a:pt x="18034" y="2137934"/>
                  <a:pt x="-1368" y="3032109"/>
                  <a:pt x="77" y="3895950"/>
                </a:cubicBezTo>
                <a:lnTo>
                  <a:pt x="4394397" y="3895950"/>
                </a:lnTo>
                <a:lnTo>
                  <a:pt x="4394397" y="17334"/>
                </a:lnTo>
                <a:lnTo>
                  <a:pt x="2431254" y="0"/>
                </a:lnTo>
                <a:lnTo>
                  <a:pt x="259603" y="121775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A037ED-7660-202A-44E9-EFBB0897FFDA}"/>
              </a:ext>
            </a:extLst>
          </p:cNvPr>
          <p:cNvSpPr/>
          <p:nvPr/>
        </p:nvSpPr>
        <p:spPr>
          <a:xfrm flipH="1">
            <a:off x="4425" y="1003781"/>
            <a:ext cx="4572000" cy="3941544"/>
          </a:xfrm>
          <a:custGeom>
            <a:avLst/>
            <a:gdLst>
              <a:gd name="connsiteX0" fmla="*/ 251352 w 4398654"/>
              <a:gd name="connsiteY0" fmla="*/ 1187420 h 3895950"/>
              <a:gd name="connsiteX1" fmla="*/ 0 w 4398654"/>
              <a:gd name="connsiteY1" fmla="*/ 1304428 h 3895950"/>
              <a:gd name="connsiteX2" fmla="*/ 4334 w 4398654"/>
              <a:gd name="connsiteY2" fmla="*/ 3895950 h 3895950"/>
              <a:gd name="connsiteX3" fmla="*/ 4398654 w 4398654"/>
              <a:gd name="connsiteY3" fmla="*/ 3895950 h 3895950"/>
              <a:gd name="connsiteX4" fmla="*/ 4398654 w 4398654"/>
              <a:gd name="connsiteY4" fmla="*/ 17334 h 3895950"/>
              <a:gd name="connsiteX5" fmla="*/ 2435511 w 4398654"/>
              <a:gd name="connsiteY5" fmla="*/ 0 h 3895950"/>
              <a:gd name="connsiteX6" fmla="*/ 251352 w 4398654"/>
              <a:gd name="connsiteY6" fmla="*/ 1187420 h 38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54" h="3895950">
                <a:moveTo>
                  <a:pt x="251352" y="1187420"/>
                </a:moveTo>
                <a:lnTo>
                  <a:pt x="0" y="1304428"/>
                </a:lnTo>
                <a:cubicBezTo>
                  <a:pt x="1445" y="2168269"/>
                  <a:pt x="2889" y="3032109"/>
                  <a:pt x="4334" y="3895950"/>
                </a:cubicBezTo>
                <a:lnTo>
                  <a:pt x="4398654" y="3895950"/>
                </a:lnTo>
                <a:lnTo>
                  <a:pt x="4398654" y="17334"/>
                </a:lnTo>
                <a:lnTo>
                  <a:pt x="2435511" y="0"/>
                </a:lnTo>
                <a:lnTo>
                  <a:pt x="251352" y="11874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4A7B8-EF70-4E62-B084-0B7255D1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Union</a:t>
            </a:r>
            <a:r>
              <a:rPr lang="en-US" dirty="0"/>
              <a:t>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3D16B-61DE-40C5-98EC-7B3FB2031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89793"/>
            <a:ext cx="8534400" cy="116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Allows you to append </a:t>
            </a:r>
            <a:r>
              <a:rPr lang="en-US" i="1" dirty="0"/>
              <a:t>rows</a:t>
            </a:r>
            <a:r>
              <a:rPr lang="en-US" dirty="0"/>
              <a:t> returned by two or more queries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0C48A-2D99-4AD4-9D27-507B01E25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6D9E954-3CE5-47A3-8C24-6B895022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23432"/>
              </p:ext>
            </p:extLst>
          </p:nvPr>
        </p:nvGraphicFramePr>
        <p:xfrm>
          <a:off x="381000" y="2657475"/>
          <a:ext cx="2286000" cy="1069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55727284-6157-44E7-9CDB-A49ECE19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25052"/>
              </p:ext>
            </p:extLst>
          </p:nvPr>
        </p:nvGraphicFramePr>
        <p:xfrm>
          <a:off x="2899833" y="2657475"/>
          <a:ext cx="2286000" cy="1436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167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994833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04DF341B-023D-4CD4-9C08-3B857EEE4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33912"/>
              </p:ext>
            </p:extLst>
          </p:nvPr>
        </p:nvGraphicFramePr>
        <p:xfrm>
          <a:off x="6172200" y="2647950"/>
          <a:ext cx="2362200" cy="2211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29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63329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DCEFA60-73F6-4E90-B5EA-B97D6F4531AD}"/>
              </a:ext>
            </a:extLst>
          </p:cNvPr>
          <p:cNvSpPr/>
          <p:nvPr/>
        </p:nvSpPr>
        <p:spPr>
          <a:xfrm>
            <a:off x="5334001" y="3162300"/>
            <a:ext cx="685800" cy="47625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F33B7-F5B4-49F4-A1B3-651B5E074BD5}"/>
              </a:ext>
            </a:extLst>
          </p:cNvPr>
          <p:cNvSpPr txBox="1"/>
          <p:nvPr/>
        </p:nvSpPr>
        <p:spPr>
          <a:xfrm>
            <a:off x="312387" y="2420090"/>
            <a:ext cx="556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CATS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188400-1B30-4D4E-8267-521D4D09777B}"/>
              </a:ext>
            </a:extLst>
          </p:cNvPr>
          <p:cNvSpPr txBox="1"/>
          <p:nvPr/>
        </p:nvSpPr>
        <p:spPr>
          <a:xfrm>
            <a:off x="2819400" y="241972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DOGS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D6932-E320-4036-8857-2A43302D3C8E}"/>
              </a:ext>
            </a:extLst>
          </p:cNvPr>
          <p:cNvSpPr txBox="1"/>
          <p:nvPr/>
        </p:nvSpPr>
        <p:spPr>
          <a:xfrm>
            <a:off x="6096000" y="2408474"/>
            <a:ext cx="546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PETS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E6A5B-6F69-4E85-B8CF-93B6744D9464}"/>
              </a:ext>
            </a:extLst>
          </p:cNvPr>
          <p:cNvSpPr txBox="1"/>
          <p:nvPr/>
        </p:nvSpPr>
        <p:spPr>
          <a:xfrm>
            <a:off x="324922" y="2123787"/>
            <a:ext cx="2146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1: “Show Leo’s cats”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C82E3-4AD4-4BA6-ABCD-BB820A5741CC}"/>
              </a:ext>
            </a:extLst>
          </p:cNvPr>
          <p:cNvSpPr txBox="1"/>
          <p:nvPr/>
        </p:nvSpPr>
        <p:spPr>
          <a:xfrm>
            <a:off x="2917382" y="2121207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2: “Show Leo’s dogs”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233B6-8339-4F84-8D7E-8414C5782C2C}"/>
              </a:ext>
            </a:extLst>
          </p:cNvPr>
          <p:cNvSpPr txBox="1"/>
          <p:nvPr/>
        </p:nvSpPr>
        <p:spPr>
          <a:xfrm>
            <a:off x="6248400" y="2190750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3621B"/>
                </a:solidFill>
                <a:effectLst/>
              </a:rPr>
              <a:t>Query 1 UNION Query 2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C0E664A-CA86-449E-A176-9B3EBF268BAC}"/>
              </a:ext>
            </a:extLst>
          </p:cNvPr>
          <p:cNvSpPr/>
          <p:nvPr/>
        </p:nvSpPr>
        <p:spPr>
          <a:xfrm>
            <a:off x="1219200" y="2388710"/>
            <a:ext cx="134940" cy="142875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1FFB4B3-E1E9-4C3D-A37A-6238DB427FAF}"/>
              </a:ext>
            </a:extLst>
          </p:cNvPr>
          <p:cNvSpPr/>
          <p:nvPr/>
        </p:nvSpPr>
        <p:spPr>
          <a:xfrm>
            <a:off x="3889995" y="2363628"/>
            <a:ext cx="134940" cy="142875"/>
          </a:xfrm>
          <a:prstGeom prst="down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6F57D-3104-4127-A433-EAC99D5C9DBE}"/>
              </a:ext>
            </a:extLst>
          </p:cNvPr>
          <p:cNvSpPr/>
          <p:nvPr/>
        </p:nvSpPr>
        <p:spPr>
          <a:xfrm>
            <a:off x="5219480" y="1990501"/>
            <a:ext cx="35814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33D3-EA07-4F71-A4C7-561EFE9B6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822" y="3123631"/>
            <a:ext cx="8534400" cy="199759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UNION</a:t>
            </a:r>
            <a:r>
              <a:rPr lang="en-US" sz="2400" dirty="0"/>
              <a:t> only return distinct rows. If you want to see all rows use </a:t>
            </a:r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UNION ALL</a:t>
            </a:r>
          </a:p>
          <a:p>
            <a:r>
              <a:rPr lang="en-US" sz="2000" dirty="0"/>
              <a:t>The joined tables must have the same number of columns and compatible column content</a:t>
            </a:r>
          </a:p>
          <a:p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ORDER BY</a:t>
            </a:r>
            <a:r>
              <a:rPr lang="en-US" sz="2000" dirty="0"/>
              <a:t>, if needed, </a:t>
            </a:r>
            <a:r>
              <a:rPr lang="en-US" sz="2000" i="1" dirty="0"/>
              <a:t>must</a:t>
            </a:r>
            <a:r>
              <a:rPr lang="en-US" sz="2000" dirty="0"/>
              <a:t> be placed at the very end of the </a:t>
            </a:r>
            <a:r>
              <a:rPr lang="en-US" sz="1800" dirty="0">
                <a:solidFill>
                  <a:srgbClr val="2B2BFF"/>
                </a:solidFill>
                <a:latin typeface="Consolas" panose="020B0609020204030204" pitchFamily="49" charset="0"/>
                <a:cs typeface="+mn-cs"/>
              </a:rPr>
              <a:t>SELECT</a:t>
            </a:r>
            <a:r>
              <a:rPr lang="en-US" sz="2000" dirty="0"/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5D6C4-EA47-40A8-AA80-155A8F60C6AA}"/>
              </a:ext>
            </a:extLst>
          </p:cNvPr>
          <p:cNvSpPr txBox="1"/>
          <p:nvPr/>
        </p:nvSpPr>
        <p:spPr>
          <a:xfrm>
            <a:off x="362989" y="865707"/>
            <a:ext cx="381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elect</a:t>
            </a:r>
            <a:r>
              <a: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ID, Name, Fur_color</a:t>
            </a:r>
          </a:p>
          <a:p>
            <a:pPr algn="l"/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CAT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 </a:t>
            </a:r>
            <a:r>
              <a:rPr lang="en-US" sz="180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Owner = </a:t>
            </a:r>
            <a:r>
              <a:rPr lang="en-US" sz="180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‘Leo’ </a:t>
            </a:r>
          </a:p>
          <a:p>
            <a:pPr algn="l"/>
            <a:r>
              <a:rPr lang="en-US" sz="1800" b="0" dirty="0">
                <a:solidFill>
                  <a:srgbClr val="2B2BFF"/>
                </a:solidFill>
                <a:effectLst/>
                <a:latin typeface="Consolas" panose="020B0609020204030204" pitchFamily="49" charset="0"/>
              </a:rPr>
              <a:t>UNION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elect</a:t>
            </a:r>
            <a:r>
              <a: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ID, Name, Fur_color</a:t>
            </a:r>
          </a:p>
          <a:p>
            <a:pPr algn="l"/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800" dirty="0">
                <a:solidFill>
                  <a:srgbClr val="212121"/>
                </a:solidFill>
                <a:effectLst/>
                <a:latin typeface="Consolas" panose="020B0609020204030204" pitchFamily="49" charset="0"/>
              </a:rPr>
              <a:t> DOG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 </a:t>
            </a:r>
            <a:r>
              <a:rPr lang="en-US" sz="180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Owner = </a:t>
            </a:r>
            <a:r>
              <a:rPr lang="en-US" sz="180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‘Leo’</a:t>
            </a:r>
            <a:endParaRPr lang="en-US" sz="1800" b="0" dirty="0">
              <a:solidFill>
                <a:srgbClr val="212121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3D883933-203F-4715-B45D-D3430A634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58369"/>
              </p:ext>
            </p:extLst>
          </p:nvPr>
        </p:nvGraphicFramePr>
        <p:xfrm>
          <a:off x="5486400" y="971550"/>
          <a:ext cx="2286000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193">
                  <a:extLst>
                    <a:ext uri="{9D8B030D-6E8A-4147-A177-3AD203B41FA5}">
                      <a16:colId xmlns:a16="http://schemas.microsoft.com/office/drawing/2014/main" val="3561767452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3934473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6390214"/>
                    </a:ext>
                  </a:extLst>
                </a:gridCol>
              </a:tblGrid>
              <a:tr h="198689">
                <a:tc>
                  <a:txBody>
                    <a:bodyPr/>
                    <a:lstStyle/>
                    <a:p>
                      <a:r>
                        <a:rPr lang="en-US" sz="1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Fur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35043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Olaf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90968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24522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86235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2906"/>
                  </a:ext>
                </a:extLst>
              </a:tr>
              <a:tr h="280556">
                <a:tc>
                  <a:txBody>
                    <a:bodyPr/>
                    <a:lstStyle/>
                    <a:p>
                      <a:r>
                        <a:rPr lang="en-US" sz="14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63329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9597C24E-C33B-4D19-A9F7-F3C62E011C98}"/>
              </a:ext>
            </a:extLst>
          </p:cNvPr>
          <p:cNvSpPr/>
          <p:nvPr/>
        </p:nvSpPr>
        <p:spPr>
          <a:xfrm>
            <a:off x="4421716" y="1394460"/>
            <a:ext cx="529167" cy="47625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8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2AA1B-B731-42D8-8388-FEB03E49E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1489"/>
            <a:ext cx="8229600" cy="3962400"/>
          </a:xfrm>
        </p:spPr>
        <p:txBody>
          <a:bodyPr/>
          <a:lstStyle/>
          <a:p>
            <a:r>
              <a:rPr lang="en-US" dirty="0"/>
              <a:t>“Show me three customers from Cville, three from Dallas, and three from Richmond”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0DA49-B9F9-42AE-8523-7E691668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571750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27A9E-B5DC-415B-AEBB-DC6C49DD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3483"/>
          <a:stretch/>
        </p:blipFill>
        <p:spPr>
          <a:xfrm>
            <a:off x="6551473" y="918911"/>
            <a:ext cx="2009855" cy="393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5804B-9C74-4897-A825-8679E4D14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/>
          <a:stretch/>
        </p:blipFill>
        <p:spPr>
          <a:xfrm>
            <a:off x="4188411" y="914400"/>
            <a:ext cx="2136189" cy="3943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1C81B-4DCE-47B3-8448-90A61A8A5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BDEB52-CAA1-4014-B937-E69E8D2618A0}"/>
              </a:ext>
            </a:extLst>
          </p:cNvPr>
          <p:cNvSpPr/>
          <p:nvPr/>
        </p:nvSpPr>
        <p:spPr>
          <a:xfrm>
            <a:off x="6475273" y="2997673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927B9-5231-4BD1-BB8D-FD5047C3877A}"/>
              </a:ext>
            </a:extLst>
          </p:cNvPr>
          <p:cNvSpPr txBox="1"/>
          <p:nvPr/>
        </p:nvSpPr>
        <p:spPr>
          <a:xfrm>
            <a:off x="304800" y="895351"/>
            <a:ext cx="36074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5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0B92-91DF-46DC-8610-ACB93F17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to learn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AB63B9-C461-4840-878C-0B688F9A3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28F706-314F-4C10-BB58-D5878C090589}"/>
              </a:ext>
            </a:extLst>
          </p:cNvPr>
          <p:cNvSpPr/>
          <p:nvPr/>
        </p:nvSpPr>
        <p:spPr>
          <a:xfrm>
            <a:off x="4112211" y="461264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503AD6-74BA-4406-AFA6-A38AE22ED8B8}"/>
              </a:ext>
            </a:extLst>
          </p:cNvPr>
          <p:cNvSpPr/>
          <p:nvPr/>
        </p:nvSpPr>
        <p:spPr>
          <a:xfrm>
            <a:off x="8991600" y="5010150"/>
            <a:ext cx="118110" cy="118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3DA6C3C-0BC6-4A9F-AC87-A31DEA35984A}"/>
              </a:ext>
            </a:extLst>
          </p:cNvPr>
          <p:cNvSpPr/>
          <p:nvPr/>
        </p:nvSpPr>
        <p:spPr>
          <a:xfrm>
            <a:off x="6443051" y="92075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83A-7BDB-4555-B32F-B350226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 Queries (new)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AB55-4942-4940-B54C-65FDD748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B35-EF22-448E-91FE-E86814F127DB}"/>
              </a:ext>
            </a:extLst>
          </p:cNvPr>
          <p:cNvSpPr txBox="1"/>
          <p:nvPr/>
        </p:nvSpPr>
        <p:spPr>
          <a:xfrm>
            <a:off x="346710" y="971550"/>
            <a:ext cx="86106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Q1: List all customers who borrowed above our average loan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Q2: List all customers from Dallas and Richmond who borrowed above the average loan for that city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Q3: List the customers that have the max number of loans at the Bank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Q4: Which are out top three and bottom three loans in terms of principal?</a:t>
            </a:r>
          </a:p>
        </p:txBody>
      </p:sp>
    </p:spTree>
    <p:extLst>
      <p:ext uri="{BB962C8B-B14F-4D97-AF65-F5344CB8AC3E}">
        <p14:creationId xmlns:p14="http://schemas.microsoft.com/office/powerpoint/2010/main" val="9314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196761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SmallBank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52258-1896-59F2-63AE-7CB15912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ACDBB-673D-D538-D438-A7F58DBD6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Join vs. Left join</a:t>
            </a:r>
          </a:p>
          <a:p>
            <a:r>
              <a:rPr lang="en-US" dirty="0"/>
              <a:t>Join vs. Full join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0F10F-9752-1EB6-5F91-2447AC1CF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0A9B8-2A28-328C-DCA5-2F3A65F2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188A09-A63B-C9D7-86E4-8DE543D9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CA547E-EE60-B3D6-1FA1-35B11947A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>
            <a:noAutofit/>
          </a:bodyPr>
          <a:lstStyle/>
          <a:p>
            <a:r>
              <a:rPr lang="en-US" dirty="0"/>
              <a:t>Find loans below $75,000</a:t>
            </a:r>
          </a:p>
          <a:p>
            <a:r>
              <a:rPr lang="en-US" dirty="0"/>
              <a:t>Find below-average loans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08B6C-A8B7-9B78-9824-A27D0EDCA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Nest with eggs sketch engraving Royalty Free Vector Image">
            <a:extLst>
              <a:ext uri="{FF2B5EF4-FFF2-40B4-BE49-F238E27FC236}">
                <a16:creationId xmlns:a16="http://schemas.microsoft.com/office/drawing/2014/main" id="{BCF7015F-18AC-B319-4381-538CFB205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7843" b="17647"/>
          <a:stretch/>
        </p:blipFill>
        <p:spPr bwMode="auto">
          <a:xfrm>
            <a:off x="7645066" y="1200150"/>
            <a:ext cx="14989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1C041-03A2-9629-6356-4DC2B9A21ED1}"/>
              </a:ext>
            </a:extLst>
          </p:cNvPr>
          <p:cNvSpPr txBox="1"/>
          <p:nvPr/>
        </p:nvSpPr>
        <p:spPr>
          <a:xfrm>
            <a:off x="7867648" y="762000"/>
            <a:ext cx="92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0578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7D152-97DE-B63E-3628-7EB6C4E65519}"/>
              </a:ext>
            </a:extLst>
          </p:cNvPr>
          <p:cNvSpPr txBox="1"/>
          <p:nvPr/>
        </p:nvSpPr>
        <p:spPr>
          <a:xfrm rot="1081299">
            <a:off x="8025016" y="1511411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5092D-5710-5045-0E7E-A360C39CFD25}"/>
              </a:ext>
            </a:extLst>
          </p:cNvPr>
          <p:cNvSpPr txBox="1"/>
          <p:nvPr/>
        </p:nvSpPr>
        <p:spPr>
          <a:xfrm rot="19076941">
            <a:off x="8354898" y="1462916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29156-DFB7-3E19-1BC6-1E6148AD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00350"/>
            <a:ext cx="4790842" cy="21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F6F1-A889-485C-9213-1E33C484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“Find below-average loans”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785D-DC8D-453F-823E-F1B6C274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EC3AE0-62C7-4FA3-8344-6FA2A537D1F2}"/>
              </a:ext>
            </a:extLst>
          </p:cNvPr>
          <p:cNvGrpSpPr/>
          <p:nvPr/>
        </p:nvGrpSpPr>
        <p:grpSpPr>
          <a:xfrm>
            <a:off x="762000" y="1123950"/>
            <a:ext cx="8077200" cy="4191000"/>
            <a:chOff x="762000" y="1123950"/>
            <a:chExt cx="8077200" cy="4191000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B357DA0-6DD7-4EC7-BD7B-622476B31234}"/>
                </a:ext>
              </a:extLst>
            </p:cNvPr>
            <p:cNvSpPr/>
            <p:nvPr/>
          </p:nvSpPr>
          <p:spPr>
            <a:xfrm>
              <a:off x="990600" y="1428750"/>
              <a:ext cx="6057900" cy="3886200"/>
            </a:xfrm>
            <a:prstGeom prst="arc">
              <a:avLst>
                <a:gd name="adj1" fmla="val 16192592"/>
                <a:gd name="adj2" fmla="val 0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D5D6C4-EA47-40A8-AA80-155A8F60C6AA}"/>
                </a:ext>
              </a:extLst>
            </p:cNvPr>
            <p:cNvSpPr txBox="1"/>
            <p:nvPr/>
          </p:nvSpPr>
          <p:spPr>
            <a:xfrm>
              <a:off x="762000" y="1123950"/>
              <a:ext cx="807720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avg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(principal)</a:t>
              </a: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r>
                <a:rPr lang="en-US" sz="18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where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principal 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&lt;</a:t>
              </a: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80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96574.07</a:t>
              </a:r>
              <a:endParaRPr lang="en-US" sz="18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8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		 </a:t>
              </a:r>
              <a:r>
                <a:rPr lang="en-US" sz="20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20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20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20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 from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</a:t>
              </a:r>
            </a:p>
            <a:p>
              <a:pPr algn="l"/>
              <a:r>
                <a:rPr lang="en-US" sz="20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 where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principal </a:t>
              </a:r>
              <a:r>
                <a:rPr lang="en-US" sz="20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&gt;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20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 </a:t>
              </a:r>
              <a:r>
                <a:rPr lang="en-US" sz="20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avg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(principal)</a:t>
              </a:r>
            </a:p>
            <a:p>
              <a:pPr algn="l"/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    		</a:t>
              </a:r>
              <a:r>
                <a:rPr lang="en-US" sz="200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20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20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LOAN)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02B7DD24-B87F-4D3B-B828-FAC43C070798}"/>
                </a:ext>
              </a:extLst>
            </p:cNvPr>
            <p:cNvSpPr/>
            <p:nvPr/>
          </p:nvSpPr>
          <p:spPr>
            <a:xfrm rot="16200000" flipH="1">
              <a:off x="2286001" y="1781328"/>
              <a:ext cx="838201" cy="2667001"/>
            </a:xfrm>
            <a:prstGeom prst="arc">
              <a:avLst>
                <a:gd name="adj1" fmla="val 16163432"/>
                <a:gd name="adj2" fmla="val 21109627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72B60A-AE0D-4D01-88FE-CBA1DCFF9CB0}"/>
                </a:ext>
              </a:extLst>
            </p:cNvPr>
            <p:cNvSpPr txBox="1"/>
            <p:nvPr/>
          </p:nvSpPr>
          <p:spPr>
            <a:xfrm>
              <a:off x="6400800" y="1962150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Inner query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39F198-4667-40E7-89A9-01EC8E54A5F5}"/>
                </a:ext>
              </a:extLst>
            </p:cNvPr>
            <p:cNvSpPr txBox="1"/>
            <p:nvPr/>
          </p:nvSpPr>
          <p:spPr>
            <a:xfrm>
              <a:off x="1131774" y="3531491"/>
              <a:ext cx="963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Outer query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9508F5-1D65-F2DB-DB2E-F65D8A1736F9}"/>
              </a:ext>
            </a:extLst>
          </p:cNvPr>
          <p:cNvSpPr txBox="1"/>
          <p:nvPr/>
        </p:nvSpPr>
        <p:spPr>
          <a:xfrm rot="813670">
            <a:off x="66739" y="4264244"/>
            <a:ext cx="405752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  <a:effectLst/>
                <a:latin typeface="Stencil" panose="040409050D0802020404" pitchFamily="82" charset="0"/>
              </a:rPr>
              <a:t>Doing it in two steps will not work well</a:t>
            </a:r>
          </a:p>
        </p:txBody>
      </p:sp>
    </p:spTree>
    <p:extLst>
      <p:ext uri="{BB962C8B-B14F-4D97-AF65-F5344CB8AC3E}">
        <p14:creationId xmlns:p14="http://schemas.microsoft.com/office/powerpoint/2010/main" val="2219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E2B1-9EB0-4DDE-B039-A574442A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196761"/>
            <a:ext cx="8229600" cy="3689762"/>
          </a:xfrm>
          <a:prstGeom prst="rect">
            <a:avLst/>
          </a:prstGeom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“Find below-average loans”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D3ACF-C46A-A083-2EDD-CBCD3E16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07483-451D-D393-08CD-08168ABC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Nested</a:t>
            </a:r>
            <a:r>
              <a:rPr lang="en-US" dirty="0"/>
              <a:t> queries are queries placed inside another query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C3853-B951-0A8C-1BF0-C45D6DA2C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816909"/>
            <a:ext cx="8534400" cy="2800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Use them when you want to retrieve some data</a:t>
            </a:r>
            <a:br>
              <a:rPr lang="en-US" sz="3200" dirty="0"/>
            </a:br>
            <a:r>
              <a:rPr lang="en-US" sz="3200" dirty="0"/>
              <a:t> based on the result of another query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/>
              <a:t>Sometimes there are alternative ways to write them. </a:t>
            </a:r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D1B96-151A-C77A-7EAD-188A92C00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51445-417D-6A78-8E8C-AED4F95C139A}"/>
              </a:ext>
            </a:extLst>
          </p:cNvPr>
          <p:cNvGrpSpPr/>
          <p:nvPr/>
        </p:nvGrpSpPr>
        <p:grpSpPr>
          <a:xfrm>
            <a:off x="7645066" y="4058282"/>
            <a:ext cx="1498934" cy="990600"/>
            <a:chOff x="7645066" y="1200150"/>
            <a:chExt cx="1498934" cy="990600"/>
          </a:xfrm>
        </p:grpSpPr>
        <p:pic>
          <p:nvPicPr>
            <p:cNvPr id="1026" name="Picture 2" descr="Nest with eggs sketch engraving Royalty Free Vector Image">
              <a:extLst>
                <a:ext uri="{FF2B5EF4-FFF2-40B4-BE49-F238E27FC236}">
                  <a16:creationId xmlns:a16="http://schemas.microsoft.com/office/drawing/2014/main" id="{26C0825D-8253-A9EA-17BE-DB5B00D9E7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4" t="7843" b="17647"/>
            <a:stretch/>
          </p:blipFill>
          <p:spPr bwMode="auto">
            <a:xfrm>
              <a:off x="7645066" y="1200150"/>
              <a:ext cx="149893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C7846C-2430-B88C-5977-BA0F196B6B50}"/>
                </a:ext>
              </a:extLst>
            </p:cNvPr>
            <p:cNvSpPr txBox="1"/>
            <p:nvPr/>
          </p:nvSpPr>
          <p:spPr>
            <a:xfrm rot="1081299">
              <a:off x="8025016" y="1511411"/>
              <a:ext cx="381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b="1" dirty="0">
                  <a:solidFill>
                    <a:schemeClr val="tx1"/>
                  </a:solidFill>
                  <a:effectLst/>
                </a:rPr>
                <a:t>SQL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AF1019-FF3E-5202-1563-A55829A6AED2}"/>
                </a:ext>
              </a:extLst>
            </p:cNvPr>
            <p:cNvSpPr txBox="1"/>
            <p:nvPr/>
          </p:nvSpPr>
          <p:spPr>
            <a:xfrm rot="19076941">
              <a:off x="8354898" y="1462916"/>
              <a:ext cx="381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b="1" dirty="0">
                  <a:solidFill>
                    <a:schemeClr val="tx1"/>
                  </a:solidFill>
                  <a:effectLst/>
                </a:rPr>
                <a:t>SQL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1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4A7B8-EF70-4E62-B084-0B7255D1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3D16B-61DE-40C5-98EC-7B3FB2031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1904"/>
            <a:ext cx="7410448" cy="3962400"/>
          </a:xfrm>
        </p:spPr>
        <p:txBody>
          <a:bodyPr>
            <a:noAutofit/>
          </a:bodyPr>
          <a:lstStyle/>
          <a:p>
            <a:r>
              <a:rPr lang="en-US" dirty="0"/>
              <a:t>Show all customers from Richmond, VA</a:t>
            </a:r>
          </a:p>
          <a:p>
            <a:r>
              <a:rPr lang="en-US" dirty="0"/>
              <a:t>Show all customers from the city</a:t>
            </a:r>
            <a:br>
              <a:rPr lang="en-US" dirty="0"/>
            </a:br>
            <a:r>
              <a:rPr lang="en-US" dirty="0"/>
              <a:t>that has the</a:t>
            </a:r>
            <a:br>
              <a:rPr lang="en-US" dirty="0"/>
            </a:br>
            <a:r>
              <a:rPr lang="en-US" dirty="0"/>
              <a:t>most customers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0C48A-2D99-4AD4-9D27-507B01E25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Nest with eggs sketch engraving Royalty Free Vector Image">
            <a:extLst>
              <a:ext uri="{FF2B5EF4-FFF2-40B4-BE49-F238E27FC236}">
                <a16:creationId xmlns:a16="http://schemas.microsoft.com/office/drawing/2014/main" id="{60B3FE02-E0B0-4F2F-B595-7BC18A50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7843" b="17647"/>
          <a:stretch/>
        </p:blipFill>
        <p:spPr bwMode="auto">
          <a:xfrm>
            <a:off x="7645066" y="1200150"/>
            <a:ext cx="14989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455ED-B405-43BD-AC5F-7DCE99CA7A89}"/>
              </a:ext>
            </a:extLst>
          </p:cNvPr>
          <p:cNvSpPr txBox="1"/>
          <p:nvPr/>
        </p:nvSpPr>
        <p:spPr>
          <a:xfrm>
            <a:off x="7867648" y="762000"/>
            <a:ext cx="92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0578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EC6C0-85EA-F293-0B3A-7AAF3F2B38E6}"/>
              </a:ext>
            </a:extLst>
          </p:cNvPr>
          <p:cNvSpPr txBox="1"/>
          <p:nvPr/>
        </p:nvSpPr>
        <p:spPr>
          <a:xfrm rot="1081299">
            <a:off x="8025016" y="1511411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B4423-CA06-D4D8-BD27-D9558B2E2DE0}"/>
              </a:ext>
            </a:extLst>
          </p:cNvPr>
          <p:cNvSpPr txBox="1"/>
          <p:nvPr/>
        </p:nvSpPr>
        <p:spPr>
          <a:xfrm rot="19076941">
            <a:off x="8354898" y="1462916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tx1"/>
                </a:solidFill>
                <a:effectLst/>
              </a:rPr>
              <a:t>SQL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7CA09-C8ED-062F-BBD5-C84CDCDE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958" y="2873104"/>
            <a:ext cx="4790842" cy="21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CD1F-B390-47C4-9999-04ABD176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“Show all customers from the city</a:t>
            </a:r>
            <a:br>
              <a:rPr lang="en-US" i="1" dirty="0"/>
            </a:br>
            <a:r>
              <a:rPr lang="en-US" i="1" dirty="0"/>
              <a:t>that has the most customers”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AA95-9763-49CA-9208-73A9584A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290B12-5C4C-4F24-9028-A367051E3A30}"/>
              </a:ext>
            </a:extLst>
          </p:cNvPr>
          <p:cNvGrpSpPr/>
          <p:nvPr/>
        </p:nvGrpSpPr>
        <p:grpSpPr>
          <a:xfrm>
            <a:off x="304800" y="1428750"/>
            <a:ext cx="8534400" cy="4191000"/>
            <a:chOff x="304800" y="1428750"/>
            <a:chExt cx="8534400" cy="419100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FF818F1-D8D8-456A-B926-3CFE22008C0A}"/>
                </a:ext>
              </a:extLst>
            </p:cNvPr>
            <p:cNvSpPr/>
            <p:nvPr/>
          </p:nvSpPr>
          <p:spPr>
            <a:xfrm>
              <a:off x="304800" y="1733550"/>
              <a:ext cx="6057900" cy="3886200"/>
            </a:xfrm>
            <a:prstGeom prst="arc">
              <a:avLst>
                <a:gd name="adj1" fmla="val 16192592"/>
                <a:gd name="adj2" fmla="val 0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452530-6C29-445F-89BA-80FE8CD67C6C}"/>
                </a:ext>
              </a:extLst>
            </p:cNvPr>
            <p:cNvSpPr txBox="1"/>
            <p:nvPr/>
          </p:nvSpPr>
          <p:spPr>
            <a:xfrm>
              <a:off x="609600" y="1428750"/>
              <a:ext cx="8229600" cy="3323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top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group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order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count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desc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where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'Charlottesville’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b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endParaRPr lang="en-US" sz="1400" b="0" dirty="0">
                <a:solidFill>
                  <a:srgbClr val="212121"/>
                </a:solidFill>
                <a:effectLst/>
                <a:latin typeface="Consolas" panose="020B0609020204030204" pitchFamily="49" charset="0"/>
              </a:endParaRP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	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 </a:t>
              </a:r>
            </a:p>
            <a:p>
              <a:pPr algn="l"/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				where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Select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top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09885A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 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from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CUSTOMER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group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city</a:t>
              </a:r>
            </a:p>
            <a:p>
              <a:pPr algn="l"/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                					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order by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sz="14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count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4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*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 </a:t>
              </a:r>
              <a:r>
                <a:rPr lang="en-US" sz="14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desc</a:t>
              </a:r>
              <a:r>
                <a:rPr lang="en-US" sz="1400" b="0" dirty="0">
                  <a:solidFill>
                    <a:srgbClr val="212121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BE66E42-9959-4055-A7B2-D9BB8DA0F55C}"/>
                </a:ext>
              </a:extLst>
            </p:cNvPr>
            <p:cNvSpPr/>
            <p:nvPr/>
          </p:nvSpPr>
          <p:spPr>
            <a:xfrm rot="16200000" flipH="1">
              <a:off x="3581400" y="1428751"/>
              <a:ext cx="838201" cy="3886200"/>
            </a:xfrm>
            <a:prstGeom prst="arc">
              <a:avLst>
                <a:gd name="adj1" fmla="val 16163432"/>
                <a:gd name="adj2" fmla="val 21109627"/>
              </a:avLst>
            </a:prstGeom>
            <a:ln w="571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5FB08-877F-42A7-89DD-B60B01D06FAC}"/>
                </a:ext>
              </a:extLst>
            </p:cNvPr>
            <p:cNvSpPr txBox="1"/>
            <p:nvPr/>
          </p:nvSpPr>
          <p:spPr>
            <a:xfrm>
              <a:off x="5406538" y="2067639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Inner query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F328CD-6E63-4E42-8684-242064D88176}"/>
                </a:ext>
              </a:extLst>
            </p:cNvPr>
            <p:cNvSpPr txBox="1"/>
            <p:nvPr/>
          </p:nvSpPr>
          <p:spPr>
            <a:xfrm>
              <a:off x="1520504" y="3676650"/>
              <a:ext cx="963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3621B"/>
                  </a:solidFill>
                  <a:effectLst/>
                </a:rPr>
                <a:t>Outer query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5378F52-6122-93BF-4205-55F421F65D8A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DD827-8031-5038-FA64-8F9157B645D7}"/>
              </a:ext>
            </a:extLst>
          </p:cNvPr>
          <p:cNvSpPr txBox="1"/>
          <p:nvPr/>
        </p:nvSpPr>
        <p:spPr>
          <a:xfrm rot="813670">
            <a:off x="66739" y="4264244"/>
            <a:ext cx="405752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  <a:effectLst/>
                <a:latin typeface="Stencil" panose="040409050D0802020404" pitchFamily="82" charset="0"/>
              </a:rPr>
              <a:t>Doing it in two steps will not work well</a:t>
            </a:r>
          </a:p>
        </p:txBody>
      </p:sp>
    </p:spTree>
    <p:extLst>
      <p:ext uri="{BB962C8B-B14F-4D97-AF65-F5344CB8AC3E}">
        <p14:creationId xmlns:p14="http://schemas.microsoft.com/office/powerpoint/2010/main" val="1738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6808</TotalTime>
  <Words>1095</Words>
  <Application>Microsoft Office PowerPoint</Application>
  <PresentationFormat>On-screen Show (16:9)</PresentationFormat>
  <Paragraphs>239</Paragraphs>
  <Slides>26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 Black</vt:lpstr>
      <vt:lpstr>Calibri</vt:lpstr>
      <vt:lpstr>Consolas</vt:lpstr>
      <vt:lpstr>Segoe UI Light</vt:lpstr>
      <vt:lpstr>Segoe UI Semilight</vt:lpstr>
      <vt:lpstr>Stencil</vt:lpstr>
      <vt:lpstr>Tahoma</vt:lpstr>
      <vt:lpstr>Times New Roman</vt:lpstr>
      <vt:lpstr>Verdana</vt:lpstr>
      <vt:lpstr>Wingdings</vt:lpstr>
      <vt:lpstr>DM4DM 2024</vt:lpstr>
      <vt:lpstr>SQL: nested queries,  union queries, &amp; ‘Having’ </vt:lpstr>
      <vt:lpstr>Critical Thinking</vt:lpstr>
      <vt:lpstr>Orange Words</vt:lpstr>
      <vt:lpstr>Nested queries</vt:lpstr>
      <vt:lpstr>“Find below-average loans”</vt:lpstr>
      <vt:lpstr>“Find below-average loans”</vt:lpstr>
      <vt:lpstr>Nested queries are queries placed inside another query</vt:lpstr>
      <vt:lpstr>Nested queries</vt:lpstr>
      <vt:lpstr>“Show all customers from the city that has the most customers” </vt:lpstr>
      <vt:lpstr>Nested queries</vt:lpstr>
      <vt:lpstr>“List all the loans we have, except the three largest and the three smallest”</vt:lpstr>
      <vt:lpstr>WINIT</vt:lpstr>
      <vt:lpstr>Group by and Having</vt:lpstr>
      <vt:lpstr>“Show the total managed by each loan officer”</vt:lpstr>
      <vt:lpstr>Group by and Having</vt:lpstr>
      <vt:lpstr>“Show the loan officers who manage in total more than $2m each”</vt:lpstr>
      <vt:lpstr>Group by and Having</vt:lpstr>
      <vt:lpstr>Keywords to learn</vt:lpstr>
      <vt:lpstr>You do the talking</vt:lpstr>
      <vt:lpstr>PowerPoint Presentation</vt:lpstr>
      <vt:lpstr>Union statement</vt:lpstr>
      <vt:lpstr>Union Example</vt:lpstr>
      <vt:lpstr>Union Example</vt:lpstr>
      <vt:lpstr>Keywords to learn</vt:lpstr>
      <vt:lpstr>More Practice Queries (new)</vt:lpstr>
      <vt:lpstr>The SmallBank Database</vt:lpstr>
    </vt:vector>
  </TitlesOfParts>
  <Company>Univ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Models to Physical Tables</dc:title>
  <dc:creator>Stefano Grazioli</dc:creator>
  <cp:lastModifiedBy>Grazioli, Stefano (sg6m)</cp:lastModifiedBy>
  <cp:revision>277</cp:revision>
  <cp:lastPrinted>2022-09-12T17:51:03Z</cp:lastPrinted>
  <dcterms:created xsi:type="dcterms:W3CDTF">2002-06-14T03:02:42Z</dcterms:created>
  <dcterms:modified xsi:type="dcterms:W3CDTF">2025-09-16T22:57:04Z</dcterms:modified>
</cp:coreProperties>
</file>