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4" r:id="rId1"/>
  </p:sldMasterIdLst>
  <p:notesMasterIdLst>
    <p:notesMasterId r:id="rId10"/>
  </p:notesMasterIdLst>
  <p:handoutMasterIdLst>
    <p:handoutMasterId r:id="rId11"/>
  </p:handoutMasterIdLst>
  <p:sldIdLst>
    <p:sldId id="357" r:id="rId2"/>
    <p:sldId id="386" r:id="rId3"/>
    <p:sldId id="388" r:id="rId4"/>
    <p:sldId id="394" r:id="rId5"/>
    <p:sldId id="387" r:id="rId6"/>
    <p:sldId id="395" r:id="rId7"/>
    <p:sldId id="466" r:id="rId8"/>
    <p:sldId id="368" r:id="rId9"/>
  </p:sldIdLst>
  <p:sldSz cx="9144000" cy="5143500" type="screen16x9"/>
  <p:notesSz cx="6877050" cy="9163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21B"/>
    <a:srgbClr val="0064BF"/>
    <a:srgbClr val="0866C0"/>
    <a:srgbClr val="CCC6BF"/>
    <a:srgbClr val="929592"/>
    <a:srgbClr val="000066"/>
    <a:srgbClr val="FFFFFF"/>
    <a:srgbClr val="0099FF"/>
    <a:srgbClr val="CC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5" autoAdjust="0"/>
    <p:restoredTop sz="94601" autoAdjust="0"/>
  </p:normalViewPr>
  <p:slideViewPr>
    <p:cSldViewPr>
      <p:cViewPr varScale="1">
        <p:scale>
          <a:sx n="164" d="100"/>
          <a:sy n="164" d="100"/>
        </p:scale>
        <p:origin x="1128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614" y="-114"/>
      </p:cViewPr>
      <p:guideLst>
        <p:guide orient="horz" pos="2886"/>
        <p:guide pos="21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0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96" tIns="44552" rIns="90696" bIns="44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3738"/>
            <a:ext cx="6081712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74945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0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4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46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2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58850"/>
            <a:ext cx="7086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1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4646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54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1051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2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s.comm.virginia.edu/Grazioli/OfficeHours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829300" y="1428750"/>
            <a:ext cx="3162300" cy="2133600"/>
          </a:xfrm>
        </p:spPr>
        <p:txBody>
          <a:bodyPr/>
          <a:lstStyle/>
          <a:p>
            <a:r>
              <a:rPr lang="en-US" sz="5400" dirty="0"/>
              <a:t>SQL</a:t>
            </a:r>
            <a:br>
              <a:rPr lang="en-US" sz="5400" dirty="0"/>
            </a:br>
            <a:r>
              <a:rPr lang="en-US" sz="5400" dirty="0"/>
              <a:t>Practice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291EC4-4D4A-F9B3-F7D9-901838ECD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526D-0A78-486D-A080-F2B00613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9A3DE-499E-47ED-A2D4-118FCD11B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194A05-D6E7-48EA-B3A8-84E899F4C8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8600" y="895350"/>
            <a:ext cx="8001000" cy="3962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MP2 – ERD went well: ~90/100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Questions: office hours RRH 335 or </a:t>
            </a:r>
            <a:r>
              <a:rPr lang="en-US" dirty="0">
                <a:hlinkClick r:id="rId2"/>
              </a:rPr>
              <a:t>https://webs.comm.virginia.edu/Grazioli/OfficeHours.html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Next Monday: SQL in-class test</a:t>
            </a:r>
            <a:endParaRPr lang="en-US" dirty="0">
              <a:solidFill>
                <a:srgbClr val="E3621B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Pledged, Individual, Open book/GenAI in </a:t>
            </a:r>
            <a:r>
              <a:rPr lang="en-US" dirty="0">
                <a:highlight>
                  <a:srgbClr val="FFFF00"/>
                </a:highlight>
              </a:rPr>
              <a:t>RRH 317A LAB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Your computer or the lab computer. Make sure that you can connect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Some time pressure – ok not to finish them all/ no penalty for being wrong.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 SmallBankDB. One column added to LOAN (“purpose”)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Team formation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MP4 is individual, but MP5 is done</a:t>
            </a:r>
            <a:br>
              <a:rPr lang="en-US" dirty="0"/>
            </a:br>
            <a:r>
              <a:rPr lang="en-US" dirty="0"/>
              <a:t>in teams of three</a:t>
            </a:r>
          </a:p>
        </p:txBody>
      </p:sp>
    </p:spTree>
    <p:extLst>
      <p:ext uri="{BB962C8B-B14F-4D97-AF65-F5344CB8AC3E}">
        <p14:creationId xmlns:p14="http://schemas.microsoft.com/office/powerpoint/2010/main" val="7546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79E92A-5844-4578-BF9D-C14A3584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0F82E-98D7-4C3B-AA80-F941A4FA4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2DA12-1894-4779-BC92-C6CD8EDB9C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958850"/>
            <a:ext cx="7696200" cy="3975100"/>
          </a:xfrm>
        </p:spPr>
        <p:txBody>
          <a:bodyPr>
            <a:normAutofit fontScale="92500"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Year, Concentration, Track…</a:t>
            </a:r>
          </a:p>
          <a:p>
            <a:r>
              <a:rPr lang="en-US" dirty="0"/>
              <a:t>How hard was SmallBank MP2?  What was the most challenging aspect?</a:t>
            </a:r>
          </a:p>
          <a:p>
            <a:r>
              <a:rPr lang="en-US" dirty="0"/>
              <a:t>Things I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6763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DC67-1259-45FD-B47A-361F0DF1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Orange Words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690DA-FB13-4262-B344-C2D28A621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0ECC1-1CFB-4F40-8ED2-7DE63F814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E3621B"/>
                </a:solidFill>
              </a:rPr>
              <a:t>Union </a:t>
            </a:r>
            <a:r>
              <a:rPr lang="en-US" dirty="0"/>
              <a:t>statement</a:t>
            </a:r>
          </a:p>
          <a:p>
            <a:r>
              <a:rPr lang="en-US" dirty="0">
                <a:solidFill>
                  <a:srgbClr val="E3621B"/>
                </a:solidFill>
              </a:rPr>
              <a:t>Nested </a:t>
            </a:r>
            <a:r>
              <a:rPr lang="en-US" dirty="0"/>
              <a:t>query</a:t>
            </a:r>
          </a:p>
          <a:p>
            <a:r>
              <a:rPr lang="en-US" dirty="0">
                <a:solidFill>
                  <a:srgbClr val="E3621B"/>
                </a:solidFill>
              </a:rPr>
              <a:t>Having</a:t>
            </a:r>
            <a:r>
              <a:rPr lang="en-US" dirty="0"/>
              <a:t> vs </a:t>
            </a:r>
            <a:r>
              <a:rPr lang="en-US" dirty="0">
                <a:solidFill>
                  <a:srgbClr val="E3621B"/>
                </a:solidFill>
              </a:rPr>
              <a:t>group by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6E407-1244-4D80-9A27-EA8F7DDE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B9D7A29-1BDA-4332-AE3E-1CDE2579F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917BD-3282-49FD-8250-8C3C935CD1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0ADD-8F52-2CA1-1B4C-C8EA4137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9550"/>
            <a:ext cx="8839200" cy="4800600"/>
          </a:xfrm>
        </p:spPr>
        <p:txBody>
          <a:bodyPr/>
          <a:lstStyle/>
          <a:p>
            <a:r>
              <a:rPr lang="en-US" dirty="0"/>
              <a:t>About SQL, I am still unclear on…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6E507B-60A7-42EA-4268-B0368A7EC5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3C318671-B4A2-F1FB-9312-BCB23D7A5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74" y="4400550"/>
            <a:ext cx="777681" cy="6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A83A-7BDB-4555-B32F-B350226A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Practice Queries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7AB55-4942-4940-B54C-65FDD7489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97B35-EF22-448E-91FE-E86814F127DB}"/>
              </a:ext>
            </a:extLst>
          </p:cNvPr>
          <p:cNvSpPr txBox="1"/>
          <p:nvPr/>
        </p:nvSpPr>
        <p:spPr>
          <a:xfrm>
            <a:off x="381000" y="960515"/>
            <a:ext cx="861060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QP1: Who are our top 10 percent customers in terms of total interest (= rate x principal)?  Show them and their total interest.  Rank them.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QP2: How much interest (= rate/100 x principal) will we earn from loans due in 2026? and in 2027?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QP3: List any Customer who has one or more loans and no insurance plan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QP4: List all the Customers who have never borrowed from us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QP5: List the Loan officers who do not have customers in Dallas, TX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QP6: What is our exposure (sum of loans) in Virginia?  Show city by city.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QP7: Is there a loan officer who manages no loans?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QP8: List all loans that are above our average loan. Show the customer's first and last name. Order by </a:t>
            </a:r>
            <a:r>
              <a:rPr lang="en-US" sz="11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c_id</a:t>
            </a:r>
            <a:endParaRPr lang="en-US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QP9: List all customers from Dallas and Richmond who borrowed above the average loan for that city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QP10: List the customers that have the max number of loans at the Bank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QP11: Which are out top three and bottom three loans in terms of principal?</a:t>
            </a: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endParaRPr lang="en-US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endParaRPr lang="en-US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600"/>
              </a:spcAft>
            </a:pPr>
            <a:endParaRPr lang="en-US" sz="1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-up of a sign&#10;&#10;AI-generated content may be incorrect.">
            <a:extLst>
              <a:ext uri="{FF2B5EF4-FFF2-40B4-BE49-F238E27FC236}">
                <a16:creationId xmlns:a16="http://schemas.microsoft.com/office/drawing/2014/main" id="{17DEF155-9C42-72E7-B39D-10CE3A7E3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402066"/>
            <a:ext cx="775855" cy="6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2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11631257</TotalTime>
  <Pages>19</Pages>
  <Words>381</Words>
  <Application>Microsoft Office PowerPoint</Application>
  <PresentationFormat>On-screen Show (16:9)</PresentationFormat>
  <Paragraphs>45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Segoe UI Light</vt:lpstr>
      <vt:lpstr>Segoe UI Semilight</vt:lpstr>
      <vt:lpstr>Times New Roman</vt:lpstr>
      <vt:lpstr>Verdana</vt:lpstr>
      <vt:lpstr>Wingdings</vt:lpstr>
      <vt:lpstr>DM4DM 2024</vt:lpstr>
      <vt:lpstr>SQL Practice</vt:lpstr>
      <vt:lpstr>Critical thinking</vt:lpstr>
      <vt:lpstr>You do the talking</vt:lpstr>
      <vt:lpstr>Orange Words</vt:lpstr>
      <vt:lpstr>WINIT</vt:lpstr>
      <vt:lpstr>About SQL, I am still unclear on…</vt:lpstr>
      <vt:lpstr>Optional Practice Queries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Information</dc:title>
  <dc:creator>Stefano</dc:creator>
  <cp:lastModifiedBy>Grazioli, Stefano (sg6m)</cp:lastModifiedBy>
  <cp:revision>455</cp:revision>
  <cp:lastPrinted>1997-02-18T13:34:25Z</cp:lastPrinted>
  <dcterms:created xsi:type="dcterms:W3CDTF">1997-02-14T18:36:50Z</dcterms:created>
  <dcterms:modified xsi:type="dcterms:W3CDTF">2025-09-24T12:52:57Z</dcterms:modified>
</cp:coreProperties>
</file>