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994" r:id="rId1"/>
  </p:sldMasterIdLst>
  <p:notesMasterIdLst>
    <p:notesMasterId r:id="rId13"/>
  </p:notesMasterIdLst>
  <p:handoutMasterIdLst>
    <p:handoutMasterId r:id="rId14"/>
  </p:handoutMasterIdLst>
  <p:sldIdLst>
    <p:sldId id="357" r:id="rId2"/>
    <p:sldId id="386" r:id="rId3"/>
    <p:sldId id="388" r:id="rId4"/>
    <p:sldId id="394" r:id="rId5"/>
    <p:sldId id="469" r:id="rId6"/>
    <p:sldId id="467" r:id="rId7"/>
    <p:sldId id="468" r:id="rId8"/>
    <p:sldId id="387" r:id="rId9"/>
    <p:sldId id="395" r:id="rId10"/>
    <p:sldId id="466" r:id="rId11"/>
    <p:sldId id="368" r:id="rId12"/>
  </p:sldIdLst>
  <p:sldSz cx="9144000" cy="5143500" type="screen16x9"/>
  <p:notesSz cx="6877050" cy="916305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6">
          <p15:clr>
            <a:srgbClr val="A4A3A4"/>
          </p15:clr>
        </p15:guide>
        <p15:guide id="2" pos="216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66C0"/>
    <a:srgbClr val="E3621B"/>
    <a:srgbClr val="0064BF"/>
    <a:srgbClr val="CCC6BF"/>
    <a:srgbClr val="929592"/>
    <a:srgbClr val="000066"/>
    <a:srgbClr val="FFFFFF"/>
    <a:srgbClr val="0099FF"/>
    <a:srgbClr val="CC00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05" autoAdjust="0"/>
    <p:restoredTop sz="94601" autoAdjust="0"/>
  </p:normalViewPr>
  <p:slideViewPr>
    <p:cSldViewPr>
      <p:cViewPr varScale="1">
        <p:scale>
          <a:sx n="138" d="100"/>
          <a:sy n="138" d="100"/>
        </p:scale>
        <p:origin x="690" y="12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94" d="100"/>
          <a:sy n="94" d="100"/>
        </p:scale>
        <p:origin x="-1614" y="-114"/>
      </p:cViewPr>
      <p:guideLst>
        <p:guide orient="horz" pos="2886"/>
        <p:guide pos="216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19086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696" tIns="44552" rIns="90696" bIns="445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98463" y="693738"/>
            <a:ext cx="6081712" cy="34226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</p:spTree>
    <p:extLst>
      <p:ext uri="{BB962C8B-B14F-4D97-AF65-F5344CB8AC3E}">
        <p14:creationId xmlns:p14="http://schemas.microsoft.com/office/powerpoint/2010/main" val="7494568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8463" y="693738"/>
            <a:ext cx="6081712" cy="3422650"/>
          </a:xfrm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1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Two </a:t>
            </a:r>
            <a:r>
              <a:rPr lang="en-US" dirty="0" err="1"/>
              <a:t>obs</a:t>
            </a:r>
            <a:r>
              <a:rPr lang="en-US" dirty="0"/>
              <a:t>: </a:t>
            </a:r>
            <a:r>
              <a:rPr lang="en-US" dirty="0" err="1"/>
              <a:t>distincts</a:t>
            </a:r>
            <a:r>
              <a:rPr lang="en-US" dirty="0"/>
              <a:t> and </a:t>
            </a:r>
            <a:r>
              <a:rPr lang="en-US" dirty="0" err="1"/>
              <a:t>cust</a:t>
            </a:r>
            <a:r>
              <a:rPr lang="en-US" dirty="0"/>
              <a:t>/all </a:t>
            </a:r>
            <a:r>
              <a:rPr lang="en-US" dirty="0" err="1"/>
              <a:t>cust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0296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EC5226-4598-56FD-F998-3303630EA1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1BA40D7-3D8D-5E17-BAC1-7D7B9F3ACC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1C6F949-61EA-060B-FCEE-141BAB29D0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Two </a:t>
            </a:r>
            <a:r>
              <a:rPr lang="en-US" dirty="0" err="1"/>
              <a:t>obs</a:t>
            </a:r>
            <a:r>
              <a:rPr lang="en-US" dirty="0"/>
              <a:t>: </a:t>
            </a:r>
            <a:r>
              <a:rPr lang="en-US" dirty="0" err="1"/>
              <a:t>distincts</a:t>
            </a:r>
            <a:r>
              <a:rPr lang="en-US" dirty="0"/>
              <a:t> and </a:t>
            </a:r>
            <a:r>
              <a:rPr lang="en-US" dirty="0" err="1"/>
              <a:t>cust</a:t>
            </a:r>
            <a:r>
              <a:rPr lang="en-US" dirty="0"/>
              <a:t>/all </a:t>
            </a:r>
            <a:r>
              <a:rPr lang="en-US" dirty="0" err="1"/>
              <a:t>cust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0927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B08953-76CA-0AC4-D5EF-E1F7046E54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CC44C70-FA15-2246-CB59-98A9B807A1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E9A817E-9910-1B38-1993-399B20C830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Two </a:t>
            </a:r>
            <a:r>
              <a:rPr lang="en-US" dirty="0" err="1"/>
              <a:t>obs</a:t>
            </a:r>
            <a:r>
              <a:rPr lang="en-US" dirty="0"/>
              <a:t>: </a:t>
            </a:r>
            <a:r>
              <a:rPr lang="en-US" dirty="0" err="1"/>
              <a:t>distincts</a:t>
            </a:r>
            <a:r>
              <a:rPr lang="en-US" dirty="0"/>
              <a:t> and </a:t>
            </a:r>
            <a:r>
              <a:rPr lang="en-US" dirty="0" err="1"/>
              <a:t>cust</a:t>
            </a:r>
            <a:r>
              <a:rPr lang="en-US" dirty="0"/>
              <a:t>/all </a:t>
            </a:r>
            <a:r>
              <a:rPr lang="en-US" dirty="0" err="1"/>
              <a:t>cust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8537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6187FF-E86F-7B70-CB83-E81AC39E42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3D803F9-70CF-88C7-547D-3C8D7085E2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6ED9533-EE8D-C279-DF32-3D18E2852F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Two </a:t>
            </a:r>
            <a:r>
              <a:rPr lang="en-US" dirty="0" err="1"/>
              <a:t>obs</a:t>
            </a:r>
            <a:r>
              <a:rPr lang="en-US" dirty="0"/>
              <a:t>: </a:t>
            </a:r>
            <a:r>
              <a:rPr lang="en-US" dirty="0" err="1"/>
              <a:t>distincts</a:t>
            </a:r>
            <a:r>
              <a:rPr lang="en-US" dirty="0"/>
              <a:t> and </a:t>
            </a:r>
            <a:r>
              <a:rPr lang="en-US" dirty="0" err="1"/>
              <a:t>cust</a:t>
            </a:r>
            <a:r>
              <a:rPr lang="en-US" dirty="0"/>
              <a:t>/all </a:t>
            </a:r>
            <a:r>
              <a:rPr lang="en-US" dirty="0" err="1"/>
              <a:t>cust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0005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604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0"/>
            <a:ext cx="752475" cy="5143500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  <a:lumOff val="50000"/>
                </a:schemeClr>
              </a:gs>
              <a:gs pos="100000">
                <a:schemeClr val="accent5">
                  <a:lumMod val="90000"/>
                  <a:lumOff val="1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28750"/>
            <a:ext cx="7467600" cy="2133600"/>
          </a:xfrm>
        </p:spPr>
        <p:txBody>
          <a:bodyPr vert="horz" lIns="91440" tIns="45720" rIns="91440" bIns="45720" rtlCol="0" anchor="b">
            <a:noAutofit/>
          </a:bodyPr>
          <a:lstStyle>
            <a:lvl1pPr algn="r">
              <a:defRPr lang="en-US" sz="6600" dirty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67150"/>
            <a:ext cx="7467600" cy="838200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saturation sat="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89794" y="209551"/>
            <a:ext cx="1365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1524000" y="3638550"/>
            <a:ext cx="7467600" cy="0"/>
          </a:xfrm>
          <a:prstGeom prst="line">
            <a:avLst/>
          </a:prstGeom>
          <a:ln w="127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6200000">
            <a:off x="-2188392" y="2312341"/>
            <a:ext cx="5086352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Data Management for Decision Making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9E8B27-95F9-3412-981A-3052F0A6D8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1523" y="160371"/>
            <a:ext cx="608529" cy="544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880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1" grpId="3" animBg="1"/>
      <p:bldP spid="11" grpId="4" animBg="1"/>
      <p:bldP spid="11" grpId="5" animBg="1"/>
      <p:bldP spid="11" grpId="6" animBg="1"/>
      <p:bldP spid="11" grpId="7" animBg="1"/>
    </p:bldLst>
  </p:timing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3489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6460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ritical Thi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07253-D5F2-4AE5-8A17-CCE5CFBB69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Critical Thinking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E8DE7-8107-485D-819E-7A652D98D05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B2F27BB-9130-4BD7-B7A9-6790E951795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895350"/>
            <a:ext cx="5791200" cy="3962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17272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You do the tal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07253-D5F2-4AE5-8A17-CCE5CFBB69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You do the talking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E8DE7-8107-485D-819E-7A652D98D05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314399B-D46C-4969-ABEA-B12C900E824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958850"/>
            <a:ext cx="7086600" cy="3975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18187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346710" y="133350"/>
            <a:ext cx="8763000" cy="485382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Title No Text Layout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998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WIN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629400" y="1466850"/>
            <a:ext cx="2362200" cy="2133600"/>
          </a:xfrm>
        </p:spPr>
        <p:txBody>
          <a:bodyPr vert="horz" lIns="91440" tIns="45720" rIns="91440" bIns="45720" rtlCol="0" anchor="b">
            <a:noAutofit/>
          </a:bodyPr>
          <a:lstStyle>
            <a:lvl1pPr algn="r">
              <a:defRPr lang="en-US" sz="6600" dirty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 dirty="0"/>
              <a:t>WINIT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867150"/>
            <a:ext cx="7467600" cy="838200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What Is New in IT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saturation sat="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89794" y="209551"/>
            <a:ext cx="1365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1524000" y="3638550"/>
            <a:ext cx="7467600" cy="0"/>
          </a:xfrm>
          <a:prstGeom prst="line">
            <a:avLst/>
          </a:prstGeom>
          <a:ln w="127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9ED20A74-6754-49A6-A2D8-34032962D2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631" y="704851"/>
            <a:ext cx="5733189" cy="289559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41A582E-7BD0-4A21-8EA2-A0F86F30A927}"/>
              </a:ext>
            </a:extLst>
          </p:cNvPr>
          <p:cNvSpPr/>
          <p:nvPr/>
        </p:nvSpPr>
        <p:spPr>
          <a:xfrm>
            <a:off x="1" y="0"/>
            <a:ext cx="752475" cy="5143500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  <a:lumOff val="50000"/>
                </a:schemeClr>
              </a:gs>
              <a:gs pos="100000">
                <a:schemeClr val="accent5">
                  <a:lumMod val="90000"/>
                  <a:lumOff val="1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0E3261-791F-9BFD-F1CC-C5017BD0B1FD}"/>
              </a:ext>
            </a:extLst>
          </p:cNvPr>
          <p:cNvSpPr txBox="1"/>
          <p:nvPr/>
        </p:nvSpPr>
        <p:spPr>
          <a:xfrm rot="16200000">
            <a:off x="-2188392" y="2312341"/>
            <a:ext cx="5086352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Data Management for Decision Making</a:t>
            </a:r>
          </a:p>
        </p:txBody>
      </p:sp>
    </p:spTree>
    <p:extLst>
      <p:ext uri="{BB962C8B-B14F-4D97-AF65-F5344CB8AC3E}">
        <p14:creationId xmlns:p14="http://schemas.microsoft.com/office/powerpoint/2010/main" val="2464602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9" grpId="2" animBg="1"/>
      <p:bldP spid="9" grpId="3" animBg="1"/>
      <p:bldP spid="9" grpId="4" animBg="1"/>
      <p:bldP spid="9" grpId="5" animBg="1"/>
      <p:bldP spid="9" grpId="6" animBg="1"/>
      <p:bldP spid="9" grpId="7" animBg="1"/>
    </p:bld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7150"/>
            <a:ext cx="8763000" cy="685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181100"/>
            <a:ext cx="8534400" cy="39624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ED4E8DE7-8107-485D-819E-7A652D98D0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646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ritical Thi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07253-D5F2-4AE5-8A17-CCE5CFBB69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Critical Thinking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E8DE7-8107-485D-819E-7A652D98D05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189AED-2E1B-4B0F-8BC8-2DEBFA881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3471862"/>
            <a:ext cx="2971800" cy="167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34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ou do the tal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07253-D5F2-4AE5-8A17-CCE5CFBB69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You do the talking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E8DE7-8107-485D-819E-7A652D98D05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rhp3rpah[1]">
            <a:extLst>
              <a:ext uri="{FF2B5EF4-FFF2-40B4-BE49-F238E27FC236}">
                <a16:creationId xmlns:a16="http://schemas.microsoft.com/office/drawing/2014/main" id="{B78BB5D3-653A-4C17-BCE8-C0C18FDDA1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31243"/>
            <a:ext cx="1108901" cy="927552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435401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 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57150"/>
            <a:ext cx="8763000" cy="1219200"/>
          </a:xfrm>
          <a:solidFill>
            <a:schemeClr val="bg1"/>
          </a:solidFill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 on two different lines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428750"/>
            <a:ext cx="8534400" cy="371475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352550"/>
            <a:ext cx="8763000" cy="0"/>
          </a:xfrm>
          <a:prstGeom prst="line">
            <a:avLst/>
          </a:prstGeom>
          <a:ln>
            <a:solidFill>
              <a:schemeClr val="accent5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ED4E8DE7-8107-485D-819E-7A652D98D05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1E65866-1D19-E385-920A-CD22EB1D455E}"/>
              </a:ext>
            </a:extLst>
          </p:cNvPr>
          <p:cNvCxnSpPr/>
          <p:nvPr/>
        </p:nvCxnSpPr>
        <p:spPr>
          <a:xfrm>
            <a:off x="304800" y="135255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6418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 Two Lines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57150"/>
            <a:ext cx="8763000" cy="1219200"/>
          </a:xfrm>
          <a:solidFill>
            <a:schemeClr val="bg1"/>
          </a:solidFill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 on two different lines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352550"/>
            <a:ext cx="8763000" cy="0"/>
          </a:xfrm>
          <a:prstGeom prst="line">
            <a:avLst/>
          </a:prstGeom>
          <a:ln>
            <a:solidFill>
              <a:schemeClr val="accent5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ED4E8DE7-8107-485D-819E-7A652D98D05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FD469B8-DA16-FCF7-4162-757345901728}"/>
              </a:ext>
            </a:extLst>
          </p:cNvPr>
          <p:cNvCxnSpPr/>
          <p:nvPr/>
        </p:nvCxnSpPr>
        <p:spPr>
          <a:xfrm>
            <a:off x="304800" y="135255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7254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CF25C6-8323-4BCC-B87E-6821B1A511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E8DE7-8107-485D-819E-7A652D98D05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EF51ED-5A7C-4576-BFE8-E6D46C3B6B44}"/>
              </a:ext>
            </a:extLst>
          </p:cNvPr>
          <p:cNvSpPr/>
          <p:nvPr/>
        </p:nvSpPr>
        <p:spPr>
          <a:xfrm>
            <a:off x="228600" y="742950"/>
            <a:ext cx="88392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E2338F-B6CD-4125-A509-C60F4FFAD79A}"/>
              </a:ext>
            </a:extLst>
          </p:cNvPr>
          <p:cNvSpPr/>
          <p:nvPr/>
        </p:nvSpPr>
        <p:spPr>
          <a:xfrm>
            <a:off x="228600" y="742950"/>
            <a:ext cx="88392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777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Emph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209550"/>
            <a:ext cx="8839200" cy="4800600"/>
          </a:xfrm>
        </p:spPr>
        <p:txBody>
          <a:bodyPr/>
          <a:lstStyle>
            <a:lvl1pPr algn="ctr">
              <a:defRPr sz="8000" baseline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Cool Things.</a:t>
            </a:r>
          </a:p>
        </p:txBody>
      </p:sp>
    </p:spTree>
    <p:extLst>
      <p:ext uri="{BB962C8B-B14F-4D97-AF65-F5344CB8AC3E}">
        <p14:creationId xmlns:p14="http://schemas.microsoft.com/office/powerpoint/2010/main" val="3105196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51435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5143500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  <a:lumOff val="50000"/>
                </a:schemeClr>
              </a:gs>
              <a:gs pos="100000">
                <a:schemeClr val="accent5">
                  <a:lumMod val="90000"/>
                  <a:lumOff val="1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57150"/>
            <a:ext cx="8763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971550"/>
            <a:ext cx="8610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04800" y="81915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ED4E8DE7-8107-485D-819E-7A652D98D0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921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5" r:id="rId1"/>
    <p:sldLayoutId id="2147483996" r:id="rId2"/>
    <p:sldLayoutId id="2147483997" r:id="rId3"/>
    <p:sldLayoutId id="2147483999" r:id="rId4"/>
    <p:sldLayoutId id="2147484000" r:id="rId5"/>
    <p:sldLayoutId id="2147484001" r:id="rId6"/>
    <p:sldLayoutId id="2147484002" r:id="rId7"/>
    <p:sldLayoutId id="2147484003" r:id="rId8"/>
    <p:sldLayoutId id="2147484004" r:id="rId9"/>
    <p:sldLayoutId id="2147484005" r:id="rId10"/>
    <p:sldLayoutId id="2147484006" r:id="rId11"/>
    <p:sldLayoutId id="2147484007" r:id="rId12"/>
    <p:sldLayoutId id="2147484008" r:id="rId13"/>
    <p:sldLayoutId id="214748400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3" grpId="3" animBg="1"/>
      <p:bldP spid="13" grpId="4" animBg="1"/>
      <p:bldP spid="13" grpId="5" animBg="1"/>
      <p:bldP spid="13" grpId="6" animBg="1"/>
      <p:bldP spid="13" grpId="7" animBg="1"/>
      <p:bldP spid="13" grpId="8" animBg="1"/>
      <p:bldP spid="13" grpId="9" animBg="1"/>
      <p:bldP spid="13" grpId="10" animBg="1"/>
      <p:bldP spid="13" grpId="11" animBg="1"/>
      <p:bldP spid="13" grpId="12" animBg="1"/>
      <p:bldP spid="13" grpId="13" animBg="1"/>
    </p:bld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5400" b="0" kern="1200" cap="none" spc="0">
          <a:ln>
            <a:noFill/>
          </a:ln>
          <a:solidFill>
            <a:schemeClr val="tx1"/>
          </a:solidFill>
          <a:effectLst/>
          <a:latin typeface="Segoe UI Semilight" panose="020B0402040204020203" pitchFamily="34" charset="0"/>
          <a:ea typeface="+mj-ea"/>
          <a:cs typeface="Segoe UI Semilight" panose="020B0402040204020203" pitchFamily="34" charset="0"/>
        </a:defRPr>
      </a:lvl1pPr>
    </p:titleStyle>
    <p:bodyStyle>
      <a:lvl1pPr marL="457200" indent="-457200" algn="l" defTabSz="914400" rtl="0" eaLnBrk="1" latinLnBrk="0" hangingPunct="1">
        <a:spcBef>
          <a:spcPct val="20000"/>
        </a:spcBef>
        <a:buClr>
          <a:srgbClr val="FF6600"/>
        </a:buClr>
        <a:buFont typeface="Wingdings" panose="05000000000000000000" pitchFamily="2" charset="2"/>
        <a:buChar char="§"/>
        <a:defRPr sz="36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FF6600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1200150" indent="-285750" algn="l" defTabSz="914400" rtl="0" eaLnBrk="1" latinLnBrk="0" hangingPunct="1">
        <a:spcBef>
          <a:spcPct val="20000"/>
        </a:spcBef>
        <a:buClr>
          <a:srgbClr val="FF6600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1657350" indent="-285750" algn="l" defTabSz="914400" rtl="0" eaLnBrk="1" latinLnBrk="0" hangingPunct="1">
        <a:spcBef>
          <a:spcPct val="20000"/>
        </a:spcBef>
        <a:buClr>
          <a:srgbClr val="FF6600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2114550" indent="-285750" algn="l" defTabSz="914400" rtl="0" eaLnBrk="1" latinLnBrk="0" hangingPunct="1">
        <a:spcBef>
          <a:spcPct val="20000"/>
        </a:spcBef>
        <a:buClr>
          <a:srgbClr val="FF6600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ebs.comm.virginia.edu/Grazioli/OfficeHours.html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5829300" y="1428750"/>
            <a:ext cx="3162300" cy="2133600"/>
          </a:xfrm>
        </p:spPr>
        <p:txBody>
          <a:bodyPr/>
          <a:lstStyle/>
          <a:p>
            <a:r>
              <a:rPr lang="en-US" sz="5400" dirty="0"/>
              <a:t>SQL Practice II</a:t>
            </a:r>
          </a:p>
        </p:txBody>
      </p:sp>
      <p:sp>
        <p:nvSpPr>
          <p:cNvPr id="78856" name="Rectangle 8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Stefano Grazioli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F291EC4-4D4A-F9B3-F7D9-901838ECDA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0"/>
            <a:ext cx="51435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187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7A83A-7BDB-4555-B32F-B350226A5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Optional Practice Queries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477AB55-4942-4940-B54C-65FDD7489D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E97B35-EF22-448E-91FE-E86814F127DB}"/>
              </a:ext>
            </a:extLst>
          </p:cNvPr>
          <p:cNvSpPr txBox="1"/>
          <p:nvPr/>
        </p:nvSpPr>
        <p:spPr>
          <a:xfrm>
            <a:off x="381000" y="960515"/>
            <a:ext cx="8610600" cy="37087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l">
              <a:spcBef>
                <a:spcPts val="0"/>
              </a:spcBef>
              <a:spcAft>
                <a:spcPts val="600"/>
              </a:spcAft>
            </a:pPr>
            <a:r>
              <a:rPr lang="en-US" sz="11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QP1: Who are our top 10 percent customers in terms of total interest (= rate x principal)?  Show them and their total interest.  Rank them.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l">
              <a:spcBef>
                <a:spcPts val="0"/>
              </a:spcBef>
              <a:spcAft>
                <a:spcPts val="600"/>
              </a:spcAft>
            </a:pPr>
            <a:r>
              <a:rPr lang="en-US" sz="11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QP2: How much interest (= rate/100 x principal) will we earn from loans due in 2026? and in 2027?</a:t>
            </a:r>
          </a:p>
          <a:p>
            <a:pPr marL="0" marR="0" algn="l">
              <a:spcBef>
                <a:spcPts val="0"/>
              </a:spcBef>
              <a:spcAft>
                <a:spcPts val="600"/>
              </a:spcAft>
            </a:pPr>
            <a:r>
              <a:rPr lang="en-US" sz="11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QP3: List any Customer who has one or more loans and no insurance plan</a:t>
            </a:r>
          </a:p>
          <a:p>
            <a:pPr marL="0" marR="0" algn="l">
              <a:spcBef>
                <a:spcPts val="0"/>
              </a:spcBef>
              <a:spcAft>
                <a:spcPts val="600"/>
              </a:spcAft>
            </a:pPr>
            <a:r>
              <a:rPr lang="en-US" sz="11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QP4: List all the Customers who have never borrowed from us</a:t>
            </a:r>
          </a:p>
          <a:p>
            <a:pPr marL="0" marR="0" algn="l">
              <a:spcBef>
                <a:spcPts val="0"/>
              </a:spcBef>
              <a:spcAft>
                <a:spcPts val="600"/>
              </a:spcAft>
            </a:pPr>
            <a:r>
              <a:rPr lang="en-US" sz="11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QP5: List the Loan officers who do not have customers in Dallas, TX</a:t>
            </a:r>
          </a:p>
          <a:p>
            <a:pPr marL="0" marR="0" algn="l">
              <a:spcBef>
                <a:spcPts val="0"/>
              </a:spcBef>
              <a:spcAft>
                <a:spcPts val="600"/>
              </a:spcAft>
            </a:pPr>
            <a:r>
              <a:rPr lang="en-US" sz="11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QP6: What is our exposure (sum of loans) in Virginia?  Show city by city.</a:t>
            </a:r>
          </a:p>
          <a:p>
            <a:pPr marL="0" marR="0" algn="l">
              <a:spcBef>
                <a:spcPts val="0"/>
              </a:spcBef>
              <a:spcAft>
                <a:spcPts val="600"/>
              </a:spcAft>
            </a:pPr>
            <a:r>
              <a:rPr lang="en-US" sz="11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QP7: Is there a loan officer who manages no loans?</a:t>
            </a:r>
          </a:p>
          <a:p>
            <a:pPr marL="0" marR="0" algn="l">
              <a:spcBef>
                <a:spcPts val="0"/>
              </a:spcBef>
              <a:spcAft>
                <a:spcPts val="600"/>
              </a:spcAft>
            </a:pPr>
            <a:r>
              <a:rPr lang="en-US" sz="11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QP8: List all loans that are above our average loan</a:t>
            </a:r>
          </a:p>
          <a:p>
            <a:pPr marL="0" marR="0" algn="l">
              <a:spcBef>
                <a:spcPts val="0"/>
              </a:spcBef>
              <a:spcAft>
                <a:spcPts val="600"/>
              </a:spcAft>
            </a:pPr>
            <a:r>
              <a:rPr lang="en-US" sz="11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QP9: List all customers from Dallas and Richmond who borrowed above the average loan for that city</a:t>
            </a:r>
          </a:p>
          <a:p>
            <a:pPr marL="0" marR="0" algn="l">
              <a:spcBef>
                <a:spcPts val="0"/>
              </a:spcBef>
              <a:spcAft>
                <a:spcPts val="600"/>
              </a:spcAft>
            </a:pPr>
            <a:r>
              <a:rPr lang="en-US" sz="1100" dirty="0">
                <a:solidFill>
                  <a:srgbClr val="7030A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QP10: List the customers that have the max number of loans at the Bank</a:t>
            </a:r>
          </a:p>
          <a:p>
            <a:pPr marL="0" marR="0" algn="l">
              <a:spcBef>
                <a:spcPts val="0"/>
              </a:spcBef>
              <a:spcAft>
                <a:spcPts val="600"/>
              </a:spcAft>
            </a:pPr>
            <a:r>
              <a:rPr lang="en-US" sz="1100" dirty="0">
                <a:solidFill>
                  <a:srgbClr val="7030A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QP11: Which are out top three and bottom three loans in terms of principal?</a:t>
            </a:r>
          </a:p>
          <a:p>
            <a:pPr marL="0" marR="0" algn="l">
              <a:spcBef>
                <a:spcPts val="0"/>
              </a:spcBef>
              <a:spcAft>
                <a:spcPts val="600"/>
              </a:spcAft>
            </a:pPr>
            <a:endParaRPr lang="en-US" sz="1100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l">
              <a:spcBef>
                <a:spcPts val="0"/>
              </a:spcBef>
              <a:spcAft>
                <a:spcPts val="600"/>
              </a:spcAft>
            </a:pPr>
            <a:endParaRPr lang="en-US" sz="1100" b="1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l">
              <a:spcBef>
                <a:spcPts val="0"/>
              </a:spcBef>
              <a:spcAft>
                <a:spcPts val="600"/>
              </a:spcAft>
            </a:pPr>
            <a:endParaRPr lang="en-US" sz="1100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l">
              <a:spcBef>
                <a:spcPts val="0"/>
              </a:spcBef>
              <a:spcAft>
                <a:spcPts val="600"/>
              </a:spcAft>
            </a:pPr>
            <a:endParaRPr lang="en-US" sz="1100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A close-up of a sign&#10;&#10;AI-generated content may be incorrect.">
            <a:extLst>
              <a:ext uri="{FF2B5EF4-FFF2-40B4-BE49-F238E27FC236}">
                <a16:creationId xmlns:a16="http://schemas.microsoft.com/office/drawing/2014/main" id="{17DEF155-9C42-72E7-B39D-10CE3A7E3B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4402066"/>
            <a:ext cx="775855" cy="644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465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6263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D526D-0A78-486D-A080-F2B006135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Critical thinking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4C9A3DE-499E-47ED-A2D4-118FCD11BA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E8DE7-8107-485D-819E-7A652D98D056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6194A05-D6E7-48EA-B3A8-84E899F4C878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28600" y="895350"/>
            <a:ext cx="8915400" cy="396240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MP3 – SQL went well: ~92/100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Questions: office hours RRH 335 or </a:t>
            </a:r>
            <a:r>
              <a:rPr lang="en-US" dirty="0">
                <a:hlinkClick r:id="rId2"/>
              </a:rPr>
              <a:t>https://webs.comm.virginia.edu/Grazioli/OfficeHours.html</a:t>
            </a:r>
            <a:r>
              <a:rPr lang="en-US" dirty="0"/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Next Monday: SQL test  </a:t>
            </a:r>
            <a:r>
              <a:rPr lang="en-US" dirty="0">
                <a:highlight>
                  <a:srgbClr val="FFFF00"/>
                </a:highlight>
              </a:rPr>
              <a:t>RRH 317A LAB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Team formation (teams of 3)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Fri/Sat I am full-time in DC.</a:t>
            </a:r>
          </a:p>
        </p:txBody>
      </p:sp>
    </p:spTree>
    <p:extLst>
      <p:ext uri="{BB962C8B-B14F-4D97-AF65-F5344CB8AC3E}">
        <p14:creationId xmlns:p14="http://schemas.microsoft.com/office/powerpoint/2010/main" val="754686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E79E92A-5844-4578-BF9D-C14A3584F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do the talking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A60F82E-98D7-4C3B-AA80-F941A4FA4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E8DE7-8107-485D-819E-7A652D98D056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42DA12-1894-4779-BC92-C6CD8EDB9C0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57200" y="958850"/>
            <a:ext cx="7696200" cy="3975100"/>
          </a:xfrm>
        </p:spPr>
        <p:txBody>
          <a:bodyPr>
            <a:normAutofit fontScale="92500"/>
          </a:bodyPr>
          <a:lstStyle/>
          <a:p>
            <a:r>
              <a:rPr lang="en-US" dirty="0"/>
              <a:t>Name</a:t>
            </a:r>
          </a:p>
          <a:p>
            <a:r>
              <a:rPr lang="en-US" dirty="0"/>
              <a:t>Year, Concentration, Track…</a:t>
            </a:r>
          </a:p>
          <a:p>
            <a:r>
              <a:rPr lang="en-US" dirty="0"/>
              <a:t>How hard was </a:t>
            </a:r>
            <a:r>
              <a:rPr lang="en-US" dirty="0" err="1"/>
              <a:t>SmallBank</a:t>
            </a:r>
            <a:r>
              <a:rPr lang="en-US" dirty="0"/>
              <a:t> MP3?  What was the most challenging aspect?</a:t>
            </a:r>
          </a:p>
          <a:p>
            <a:r>
              <a:rPr lang="en-US" dirty="0"/>
              <a:t>Things I like about the class</a:t>
            </a:r>
          </a:p>
          <a:p>
            <a:r>
              <a:rPr lang="en-US" dirty="0"/>
              <a:t>Things that can be improved</a:t>
            </a:r>
          </a:p>
        </p:txBody>
      </p:sp>
    </p:spTree>
    <p:extLst>
      <p:ext uri="{BB962C8B-B14F-4D97-AF65-F5344CB8AC3E}">
        <p14:creationId xmlns:p14="http://schemas.microsoft.com/office/powerpoint/2010/main" val="1676312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3DC67-1259-45FD-B47A-361F0DF1C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Debugging MP3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33690DA-FB13-4262-B344-C2D28A621B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E8DE7-8107-485D-819E-7A652D98D056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F0ECC1-1CFB-4F40-8ED2-7DE63F81486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895350"/>
            <a:ext cx="8686800" cy="3962400"/>
          </a:xfrm>
        </p:spPr>
        <p:txBody>
          <a:bodyPr>
            <a:normAutofit/>
          </a:bodyPr>
          <a:lstStyle/>
          <a:p>
            <a:r>
              <a:rPr lang="en-US" dirty="0"/>
              <a:t>In business, when you are asked to alphabetize or sort names, it usually means alphabetize by last name first, and within that by first name.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0866C0"/>
                </a:solidFill>
              </a:rPr>
              <a:t>Order by</a:t>
            </a:r>
          </a:p>
        </p:txBody>
      </p:sp>
    </p:spTree>
    <p:extLst>
      <p:ext uri="{BB962C8B-B14F-4D97-AF65-F5344CB8AC3E}">
        <p14:creationId xmlns:p14="http://schemas.microsoft.com/office/powerpoint/2010/main" val="942336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E824E0-47BB-5AC4-9AE4-D672000157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992BB-964C-1255-7F50-ACD5221A2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Debugging MP3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D597A35-CBEE-B103-29E6-53AE07A76E8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E8DE7-8107-485D-819E-7A652D98D056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02345A-BBCF-D036-A3D3-F43F010C57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895350"/>
            <a:ext cx="8686800" cy="39624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Q1: List our customers, where they live, their loan officers, and their phones. Alphabetical by city and then by customer. Column names specify who is who.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0866C0"/>
                </a:solidFill>
              </a:rPr>
              <a:t>DISTINCT</a:t>
            </a:r>
          </a:p>
        </p:txBody>
      </p:sp>
    </p:spTree>
    <p:extLst>
      <p:ext uri="{BB962C8B-B14F-4D97-AF65-F5344CB8AC3E}">
        <p14:creationId xmlns:p14="http://schemas.microsoft.com/office/powerpoint/2010/main" val="3934594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7F77E0-DCD3-74F7-62DE-1F3554AB2B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35388-4AC1-16F5-0CB5-C6DE020F7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Debugging MP3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83A7838-64AB-5196-706F-C835A81D462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E8DE7-8107-485D-819E-7A652D98D056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7D65B2-370A-FF90-7CC7-8D3AC619CEC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895350"/>
            <a:ext cx="8686800" cy="3962400"/>
          </a:xfrm>
        </p:spPr>
        <p:txBody>
          <a:bodyPr/>
          <a:lstStyle/>
          <a:p>
            <a:r>
              <a:rPr lang="en-US" dirty="0"/>
              <a:t>Q10: How many of our Charlottesville customers are not insured?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0866C0"/>
                </a:solidFill>
              </a:rPr>
              <a:t>LEFT JOIN</a:t>
            </a:r>
          </a:p>
        </p:txBody>
      </p:sp>
    </p:spTree>
    <p:extLst>
      <p:ext uri="{BB962C8B-B14F-4D97-AF65-F5344CB8AC3E}">
        <p14:creationId xmlns:p14="http://schemas.microsoft.com/office/powerpoint/2010/main" val="742149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2812D6-E574-DDEA-D3E4-0162443FD2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3AED2-CFAB-72C1-0386-3ECE405F4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Debugging MP3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DB2CD23-5269-1C53-1747-4FEB170669A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E8DE7-8107-485D-819E-7A652D98D056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39A6A8-3F55-73AD-B9E1-908DDFB3C3E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895350"/>
            <a:ext cx="8686800" cy="3962400"/>
          </a:xfrm>
        </p:spPr>
        <p:txBody>
          <a:bodyPr/>
          <a:lstStyle/>
          <a:p>
            <a:r>
              <a:rPr lang="en-US" dirty="0"/>
              <a:t>Q6: Who are our top quartile borrowers? Show customers and total borrowed. Order by principal, largest on top.</a:t>
            </a:r>
          </a:p>
          <a:p>
            <a:endParaRPr lang="en-US" dirty="0"/>
          </a:p>
          <a:p>
            <a:pPr>
              <a:lnSpc>
                <a:spcPts val="1200"/>
              </a:lnSpc>
              <a:buNone/>
            </a:pP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  </a:t>
            </a:r>
          </a:p>
          <a:p>
            <a:pPr>
              <a:lnSpc>
                <a:spcPts val="1200"/>
              </a:lnSpc>
              <a:buNone/>
            </a:pPr>
            <a:endParaRPr lang="en-US" dirty="0">
              <a:solidFill>
                <a:srgbClr val="0000FF"/>
              </a:solidFill>
              <a:latin typeface="Consolas" panose="020B0609020204030204" pitchFamily="49" charset="0"/>
            </a:endParaRPr>
          </a:p>
          <a:p>
            <a:pPr>
              <a:lnSpc>
                <a:spcPts val="1200"/>
              </a:lnSpc>
              <a:buNone/>
            </a:pPr>
            <a:endParaRPr lang="en-US" dirty="0">
              <a:solidFill>
                <a:srgbClr val="0000FF"/>
              </a:solidFill>
              <a:latin typeface="Consolas" panose="020B0609020204030204" pitchFamily="49" charset="0"/>
            </a:endParaRPr>
          </a:p>
          <a:p>
            <a:pPr>
              <a:lnSpc>
                <a:spcPts val="1200"/>
              </a:lnSpc>
              <a:buNone/>
            </a:pPr>
            <a:endParaRPr lang="en-US" dirty="0">
              <a:solidFill>
                <a:srgbClr val="0000FF"/>
              </a:solidFill>
              <a:latin typeface="Consolas" panose="020B0609020204030204" pitchFamily="49" charset="0"/>
            </a:endParaRPr>
          </a:p>
          <a:p>
            <a:pPr>
              <a:lnSpc>
                <a:spcPts val="1200"/>
              </a:lnSpc>
              <a:buNone/>
            </a:pP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SELECT</a:t>
            </a:r>
            <a:r>
              <a:rPr lang="en-US" dirty="0">
                <a:solidFill>
                  <a:srgbClr val="212121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TOP</a:t>
            </a:r>
            <a:r>
              <a:rPr lang="en-US" dirty="0">
                <a:solidFill>
                  <a:srgbClr val="212121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9885A"/>
                </a:solidFill>
                <a:latin typeface="Consolas" panose="020B0609020204030204" pitchFamily="49" charset="0"/>
              </a:rPr>
              <a:t>25</a:t>
            </a:r>
            <a:r>
              <a:rPr lang="en-US" dirty="0">
                <a:solidFill>
                  <a:srgbClr val="212121"/>
                </a:solidFill>
                <a:latin typeface="Consolas" panose="020B0609020204030204" pitchFamily="49" charset="0"/>
              </a:rPr>
              <a:t> PERCENT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37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BD6E407-1244-4D80-9A27-EA8F7DDE8B9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WINIT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BB9D7A29-1BDA-4332-AE3E-1CDE2579F4C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What is new in 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1917BD-3282-49FD-8250-8C3C935CD1E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4854575"/>
            <a:ext cx="228600" cy="274638"/>
          </a:xfrm>
        </p:spPr>
        <p:txBody>
          <a:bodyPr/>
          <a:lstStyle/>
          <a:p>
            <a:fld id="{ED4E8DE7-8107-485D-819E-7A652D98D056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09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D0ADD-8F52-2CA1-1B4C-C8EA4137B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9550"/>
            <a:ext cx="8839200" cy="4800600"/>
          </a:xfrm>
        </p:spPr>
        <p:txBody>
          <a:bodyPr/>
          <a:lstStyle/>
          <a:p>
            <a:r>
              <a:rPr lang="en-US" dirty="0"/>
              <a:t>About SQL, I am still unclear on…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96E507B-60A7-42EA-4268-B0368A7EC52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4854575"/>
            <a:ext cx="228600" cy="274638"/>
          </a:xfrm>
        </p:spPr>
        <p:txBody>
          <a:bodyPr/>
          <a:lstStyle/>
          <a:p>
            <a:fld id="{ED4E8DE7-8107-485D-819E-7A652D98D056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531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M4DM 2024">
  <a:themeElements>
    <a:clrScheme name="MSCommerce">
      <a:dk1>
        <a:srgbClr val="000000"/>
      </a:dk1>
      <a:lt1>
        <a:srgbClr val="FFFFFF"/>
      </a:lt1>
      <a:dk2>
        <a:srgbClr val="595959"/>
      </a:dk2>
      <a:lt2>
        <a:srgbClr val="FFFFFF"/>
      </a:lt2>
      <a:accent1>
        <a:srgbClr val="CC0000"/>
      </a:accent1>
      <a:accent2>
        <a:srgbClr val="FF0000"/>
      </a:accent2>
      <a:accent3>
        <a:srgbClr val="336699"/>
      </a:accent3>
      <a:accent4>
        <a:srgbClr val="FFFF00"/>
      </a:accent4>
      <a:accent5>
        <a:srgbClr val="000032"/>
      </a:accent5>
      <a:accent6>
        <a:srgbClr val="00B0F0"/>
      </a:accent6>
      <a:hlink>
        <a:srgbClr val="336699"/>
      </a:hlink>
      <a:folHlink>
        <a:srgbClr val="9A0000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smtClean="0">
            <a:effectLst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>
        <a:spAutoFit/>
      </a:bodyPr>
      <a:lstStyle>
        <a:defPPr algn="l">
          <a:defRPr dirty="0" smtClean="0">
            <a:solidFill>
              <a:schemeClr val="tx1"/>
            </a:solidFill>
            <a:effectLst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M4DM 2024" id="{5C2DBB5A-4F1D-4D0B-A31B-6444BFE20988}" vid="{A57FF521-D386-4A98-AB6C-70B0E7955C25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DM4DM 2024</Template>
  <TotalTime>11631435</TotalTime>
  <Pages>19</Pages>
  <Words>461</Words>
  <Application>Microsoft Office PowerPoint</Application>
  <PresentationFormat>On-screen Show (16:9)</PresentationFormat>
  <Paragraphs>66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Calibri</vt:lpstr>
      <vt:lpstr>Consolas</vt:lpstr>
      <vt:lpstr>Segoe UI Light</vt:lpstr>
      <vt:lpstr>Segoe UI Semilight</vt:lpstr>
      <vt:lpstr>Times New Roman</vt:lpstr>
      <vt:lpstr>Verdana</vt:lpstr>
      <vt:lpstr>Wingdings</vt:lpstr>
      <vt:lpstr>DM4DM 2024</vt:lpstr>
      <vt:lpstr>SQL Practice II</vt:lpstr>
      <vt:lpstr>Critical thinking</vt:lpstr>
      <vt:lpstr>You do the talking</vt:lpstr>
      <vt:lpstr>Debugging MP3</vt:lpstr>
      <vt:lpstr>Debugging MP3</vt:lpstr>
      <vt:lpstr>Debugging MP3</vt:lpstr>
      <vt:lpstr>Debugging MP3</vt:lpstr>
      <vt:lpstr>WINIT</vt:lpstr>
      <vt:lpstr>About SQL, I am still unclear on…</vt:lpstr>
      <vt:lpstr>Optional Practice Queries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Managing Information</dc:title>
  <dc:creator>Stefano</dc:creator>
  <cp:lastModifiedBy>Grazioli, Stefano (sg6m)</cp:lastModifiedBy>
  <cp:revision>459</cp:revision>
  <cp:lastPrinted>1997-02-18T13:34:25Z</cp:lastPrinted>
  <dcterms:created xsi:type="dcterms:W3CDTF">1997-02-14T18:36:50Z</dcterms:created>
  <dcterms:modified xsi:type="dcterms:W3CDTF">2025-09-24T17:52:25Z</dcterms:modified>
</cp:coreProperties>
</file>