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94" r:id="rId1"/>
  </p:sldMasterIdLst>
  <p:notesMasterIdLst>
    <p:notesMasterId r:id="rId19"/>
  </p:notesMasterIdLst>
  <p:handoutMasterIdLst>
    <p:handoutMasterId r:id="rId20"/>
  </p:handoutMasterIdLst>
  <p:sldIdLst>
    <p:sldId id="357" r:id="rId2"/>
    <p:sldId id="386" r:id="rId3"/>
    <p:sldId id="388" r:id="rId4"/>
    <p:sldId id="499" r:id="rId5"/>
    <p:sldId id="496" r:id="rId6"/>
    <p:sldId id="497" r:id="rId7"/>
    <p:sldId id="393" r:id="rId8"/>
    <p:sldId id="503" r:id="rId9"/>
    <p:sldId id="504" r:id="rId10"/>
    <p:sldId id="488" r:id="rId11"/>
    <p:sldId id="482" r:id="rId12"/>
    <p:sldId id="483" r:id="rId13"/>
    <p:sldId id="484" r:id="rId14"/>
    <p:sldId id="364" r:id="rId15"/>
    <p:sldId id="391" r:id="rId16"/>
    <p:sldId id="372" r:id="rId17"/>
    <p:sldId id="368" r:id="rId18"/>
  </p:sldIdLst>
  <p:sldSz cx="9144000" cy="5143500" type="screen16x9"/>
  <p:notesSz cx="6877050" cy="91630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6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21B"/>
    <a:srgbClr val="000066"/>
    <a:srgbClr val="FFFFFF"/>
    <a:srgbClr val="0099FF"/>
    <a:srgbClr val="CC0000"/>
    <a:srgbClr val="0066FF"/>
    <a:srgbClr val="CCEC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6" autoAdjust="0"/>
    <p:restoredTop sz="93611" autoAdjust="0"/>
  </p:normalViewPr>
  <p:slideViewPr>
    <p:cSldViewPr>
      <p:cViewPr varScale="1">
        <p:scale>
          <a:sx n="223" d="100"/>
          <a:sy n="223" d="100"/>
        </p:scale>
        <p:origin x="373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1614" y="-114"/>
      </p:cViewPr>
      <p:guideLst>
        <p:guide orient="horz" pos="2886"/>
        <p:guide pos="216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908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96" tIns="44552" rIns="90696" bIns="44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8463" y="693738"/>
            <a:ext cx="6081712" cy="3422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56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81712" cy="342265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 consulting company, but the project is fictional.</a:t>
            </a:r>
          </a:p>
        </p:txBody>
      </p:sp>
    </p:spTree>
    <p:extLst>
      <p:ext uri="{BB962C8B-B14F-4D97-AF65-F5344CB8AC3E}">
        <p14:creationId xmlns:p14="http://schemas.microsoft.com/office/powerpoint/2010/main" val="413193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6163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03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6163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26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81712" cy="342265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2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3738"/>
            <a:ext cx="6081712" cy="342265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42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0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E8B27-95F9-3412-981A-3052F0A6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523" y="160371"/>
            <a:ext cx="608529" cy="5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6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210210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5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14399B-D46C-4969-ABEA-B12C900E8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58850"/>
            <a:ext cx="70866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416465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04800" y="86295"/>
            <a:ext cx="8763000" cy="485382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and Text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04800" y="895350"/>
            <a:ext cx="8763000" cy="39624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 vert="horz" lIns="45720" tIns="45720" rIns="45720" bIns="45720" rtlCol="0" anchor="b"/>
          <a:lstStyle>
            <a:lvl1pPr algn="ctr">
              <a:defRPr lang="en-US" sz="1000" b="1" smtClean="0"/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05B0B9-203D-4C42-B2CF-FDEFFD4BD9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4933951"/>
            <a:ext cx="8763000" cy="155948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solidFill>
                  <a:srgbClr val="012158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dirty="0" smtClean="0">
                <a:latin typeface="+mn-lt"/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dirty="0" smtClean="0">
                <a:latin typeface="+mn-lt"/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lang="en-US" sz="800" dirty="0">
                <a:latin typeface="+mn-lt"/>
              </a:defRPr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6002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9400" y="1466850"/>
            <a:ext cx="23622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A582E-7BD0-4A21-8EA2-A0F86F30A927}"/>
              </a:ext>
            </a:extLst>
          </p:cNvPr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E3261-791F-9BFD-F1CC-C5017BD0B1FD}"/>
              </a:ext>
            </a:extLst>
          </p:cNvPr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65974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grpSp>
        <p:nvGrpSpPr>
          <p:cNvPr id="5" name="Group 9">
            <a:extLst>
              <a:ext uri="{FF2B5EF4-FFF2-40B4-BE49-F238E27FC236}">
                <a16:creationId xmlns:a16="http://schemas.microsoft.com/office/drawing/2014/main" id="{0D870378-0933-D332-71F6-B3D518567FEF}"/>
              </a:ext>
            </a:extLst>
          </p:cNvPr>
          <p:cNvGrpSpPr/>
          <p:nvPr/>
        </p:nvGrpSpPr>
        <p:grpSpPr>
          <a:xfrm>
            <a:off x="1117211" y="4724364"/>
            <a:ext cx="482989" cy="353614"/>
            <a:chOff x="7620000" y="3943350"/>
            <a:chExt cx="981505" cy="914172"/>
          </a:xfrm>
        </p:grpSpPr>
        <p:pic>
          <p:nvPicPr>
            <p:cNvPr id="6" name="Picture 5" descr="C:\Documents and Settings\HP_Administrator\Local Settings\Temporary Internet Files\Content.IE5\ZPR27KEL\MCj04325650000[1].png">
              <a:extLst>
                <a:ext uri="{FF2B5EF4-FFF2-40B4-BE49-F238E27FC236}">
                  <a16:creationId xmlns:a16="http://schemas.microsoft.com/office/drawing/2014/main" id="{ED1BCA1E-6BC3-13E6-FD42-8F43D2EA5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0" y="3943350"/>
              <a:ext cx="914172" cy="914172"/>
            </a:xfrm>
            <a:prstGeom prst="rect">
              <a:avLst/>
            </a:prstGeom>
            <a:noFill/>
          </p:spPr>
        </p:pic>
        <p:sp>
          <p:nvSpPr>
            <p:cNvPr id="7" name="Circular Arrow 39">
              <a:extLst>
                <a:ext uri="{FF2B5EF4-FFF2-40B4-BE49-F238E27FC236}">
                  <a16:creationId xmlns:a16="http://schemas.microsoft.com/office/drawing/2014/main" id="{1B2DA7D9-DD3F-ED9B-5747-8E29816D8984}"/>
                </a:ext>
              </a:extLst>
            </p:cNvPr>
            <p:cNvSpPr/>
            <p:nvPr/>
          </p:nvSpPr>
          <p:spPr bwMode="auto">
            <a:xfrm rot="607051">
              <a:off x="7763305" y="4010455"/>
              <a:ext cx="838200" cy="8382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5893624"/>
                <a:gd name="adj5" fmla="val 125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0" i="0" u="none" strike="noStrike" cap="none" normalizeH="0" baseline="0" dirty="0">
                <a:ln>
                  <a:noFill/>
                </a:ln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</p:grpSp>
      <p:pic>
        <p:nvPicPr>
          <p:cNvPr id="8" name="Picture 3" descr="C:\Users\Stefano\AppData\Local\Microsoft\Windows\Temporary Internet Files\Content.IE5\J816U1AR\MC900434837[1].png">
            <a:extLst>
              <a:ext uri="{FF2B5EF4-FFF2-40B4-BE49-F238E27FC236}">
                <a16:creationId xmlns:a16="http://schemas.microsoft.com/office/drawing/2014/main" id="{6BECCB1E-2CFB-BF3D-BA3E-530CCAAFD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55" y="4710671"/>
            <a:ext cx="449446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8D89CC53-E642-CF2A-A6E9-6C4D53534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5"/>
          <a:stretch/>
        </p:blipFill>
        <p:spPr bwMode="auto">
          <a:xfrm>
            <a:off x="2162084" y="4762817"/>
            <a:ext cx="275956" cy="27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Stefano\AppData\Local\Microsoft\Windows\Temporary Internet Files\Content.IE5\OUISOQB1\MC900156053[1].wmf">
            <a:extLst>
              <a:ext uri="{FF2B5EF4-FFF2-40B4-BE49-F238E27FC236}">
                <a16:creationId xmlns:a16="http://schemas.microsoft.com/office/drawing/2014/main" id="{AD791CA7-702A-DEAD-DCEB-A6BD7676A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58" y="4762816"/>
            <a:ext cx="242230" cy="27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D28C515-111E-2438-1C6B-D38C17250956}"/>
              </a:ext>
            </a:extLst>
          </p:cNvPr>
          <p:cNvGrpSpPr/>
          <p:nvPr/>
        </p:nvGrpSpPr>
        <p:grpSpPr>
          <a:xfrm>
            <a:off x="381001" y="4805921"/>
            <a:ext cx="685799" cy="190500"/>
            <a:chOff x="2312856" y="3867150"/>
            <a:chExt cx="2206899" cy="106787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D30D86-6F32-72E8-B213-E2A20075C7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472" t="5835" r="10564" b="14384"/>
            <a:stretch/>
          </p:blipFill>
          <p:spPr>
            <a:xfrm>
              <a:off x="2312856" y="3867150"/>
              <a:ext cx="2206899" cy="106787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373721-A11E-0DAA-39AC-A8F3A7422D01}"/>
                </a:ext>
              </a:extLst>
            </p:cNvPr>
            <p:cNvSpPr/>
            <p:nvPr/>
          </p:nvSpPr>
          <p:spPr>
            <a:xfrm rot="493847">
              <a:off x="2482692" y="4127399"/>
              <a:ext cx="1726133" cy="52295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rgbClr val="0033CC"/>
                  </a:solidFill>
                  <a:effectLst/>
                </a:rPr>
                <a:t>Your 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954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7598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E65866-1D19-E385-920A-CD22EB1D455E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3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D469B8-DA16-FCF7-4162-757345901728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69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2338F-B6CD-4125-A509-C60F4FFAD79A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4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8" r:id="rId13"/>
    <p:sldLayoutId id="214748401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rscienceshow.com/2010/06/bring-us-your-burning-science-questions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rscienceshow.com/2010/06/bring-us-your-burning-science-questions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800600" y="1428750"/>
            <a:ext cx="4191000" cy="2133600"/>
          </a:xfrm>
        </p:spPr>
        <p:txBody>
          <a:bodyPr/>
          <a:lstStyle/>
          <a:p>
            <a:br>
              <a:rPr lang="en-US" dirty="0"/>
            </a:br>
            <a:r>
              <a:rPr lang="en-US" sz="4800" dirty="0"/>
              <a:t>Practice with business data modeling</a:t>
            </a:r>
            <a:br>
              <a:rPr lang="en-US" sz="4800" dirty="0"/>
            </a:br>
            <a:r>
              <a:rPr lang="en-US" sz="4800" dirty="0"/>
              <a:t>(MP4 and MP5)</a:t>
            </a:r>
            <a:endParaRPr lang="en-US" dirty="0"/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C8D7B9-6A8E-8E9B-2F1A-81CAB05B1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90" y="737980"/>
            <a:ext cx="3886200" cy="22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Multi-Valued Attributes become an additional entity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ACME keeps track of its customers.  Each customer has a customerID, name, address, and one phone number. However, they often have several different addresses where they may take delivery.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None/>
            </a:pPr>
            <a:fld id="{ED4E8DE7-8107-485D-819E-7A652D98D056}" type="slidenum">
              <a:rPr lang="en-US" smtClean="0"/>
              <a:pPr>
                <a:buClr>
                  <a:srgbClr val="C00000"/>
                </a:buClr>
                <a:buSzPct val="75000"/>
                <a:buFont typeface="Wingdings" panose="05000000000000000000" pitchFamily="2" charset="2"/>
                <a:buNone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2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EFC0-98C2-4866-9327-AD057B0D1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One order with three line</a:t>
            </a:r>
            <a:r>
              <a:rPr lang="en-US" dirty="0"/>
              <a:t>-</a:t>
            </a:r>
            <a:r>
              <a:rPr lang="en-US" sz="4400" dirty="0"/>
              <a:t>items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D2878-CB96-4890-9894-6905C7CB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B71DE8-382C-4C08-90CF-FD7BEF937127}"/>
              </a:ext>
            </a:extLst>
          </p:cNvPr>
          <p:cNvSpPr txBox="1"/>
          <p:nvPr/>
        </p:nvSpPr>
        <p:spPr bwMode="auto">
          <a:xfrm>
            <a:off x="2223739" y="819150"/>
            <a:ext cx="2420957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Order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4BBF29-99F6-4C0C-8A23-4D1192AA1896}"/>
              </a:ext>
            </a:extLst>
          </p:cNvPr>
          <p:cNvGrpSpPr/>
          <p:nvPr/>
        </p:nvGrpSpPr>
        <p:grpSpPr>
          <a:xfrm>
            <a:off x="2285315" y="1177425"/>
            <a:ext cx="2895601" cy="730043"/>
            <a:chOff x="2325901" y="1323010"/>
            <a:chExt cx="2819400" cy="609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7F9508-1DA7-4617-8A1B-67A538664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493"/>
            <a:stretch/>
          </p:blipFill>
          <p:spPr>
            <a:xfrm>
              <a:off x="2325901" y="1323010"/>
              <a:ext cx="2819400" cy="6096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0A5525-7A1A-60AC-FDB5-CBF8F79A7DEB}"/>
                </a:ext>
              </a:extLst>
            </p:cNvPr>
            <p:cNvSpPr txBox="1"/>
            <p:nvPr/>
          </p:nvSpPr>
          <p:spPr>
            <a:xfrm>
              <a:off x="2514099" y="1496930"/>
              <a:ext cx="1379907" cy="1156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900" b="1" dirty="0">
                  <a:solidFill>
                    <a:schemeClr val="tx1"/>
                  </a:solidFill>
                  <a:effectLst/>
                </a:rPr>
                <a:t>Jennifer Claggett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A9532D-6DAE-4898-B24E-DFD194F88527}"/>
                </a:ext>
              </a:extLst>
            </p:cNvPr>
            <p:cNvSpPr txBox="1"/>
            <p:nvPr/>
          </p:nvSpPr>
          <p:spPr>
            <a:xfrm>
              <a:off x="2393583" y="1798940"/>
              <a:ext cx="1379907" cy="102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  <a:effectLst/>
                </a:rPr>
                <a:t> Rose Ct. 224, Atlanta GA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58D52BA-8111-F708-9D2B-8C287A3F060F}"/>
              </a:ext>
            </a:extLst>
          </p:cNvPr>
          <p:cNvSpPr txBox="1"/>
          <p:nvPr/>
        </p:nvSpPr>
        <p:spPr bwMode="auto">
          <a:xfrm>
            <a:off x="2285315" y="1170807"/>
            <a:ext cx="1219885" cy="12311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highlight>
                  <a:srgbClr val="FFFFFF"/>
                </a:highlight>
              </a:rPr>
              <a:t>Ordered on August 13 2025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A91672A-9F08-4786-BAB6-50B397CA4B69}"/>
              </a:ext>
            </a:extLst>
          </p:cNvPr>
          <p:cNvGrpSpPr/>
          <p:nvPr/>
        </p:nvGrpSpPr>
        <p:grpSpPr>
          <a:xfrm>
            <a:off x="2438399" y="1857652"/>
            <a:ext cx="6341355" cy="3228699"/>
            <a:chOff x="2438400" y="2039228"/>
            <a:chExt cx="5638800" cy="28511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A71CCA-1F36-463A-9451-766245B2AE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636" r="1136"/>
            <a:stretch>
              <a:fillRect/>
            </a:stretch>
          </p:blipFill>
          <p:spPr>
            <a:xfrm>
              <a:off x="2438400" y="2039228"/>
              <a:ext cx="5638800" cy="285115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00B1B2-4C0A-4803-A6B6-D23CDFB51337}"/>
                </a:ext>
              </a:extLst>
            </p:cNvPr>
            <p:cNvSpPr txBox="1"/>
            <p:nvPr/>
          </p:nvSpPr>
          <p:spPr>
            <a:xfrm>
              <a:off x="4514843" y="3848106"/>
              <a:ext cx="566113" cy="1358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0866C0"/>
                  </a:solidFill>
                  <a:effectLst/>
                  <a:latin typeface="Aptos" panose="020B0004020202020204" pitchFamily="34" charset="0"/>
                </a:rPr>
                <a:t>Geniuses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D3990D-970F-4849-94DC-EBBE1E44E194}"/>
                </a:ext>
              </a:extLst>
            </p:cNvPr>
            <p:cNvSpPr txBox="1"/>
            <p:nvPr/>
          </p:nvSpPr>
          <p:spPr>
            <a:xfrm rot="21350190">
              <a:off x="2602142" y="4047477"/>
              <a:ext cx="379995" cy="12311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45720" tIns="0" rIns="45720" bIns="0" rtlCol="0">
              <a:spAutoFit/>
            </a:bodyPr>
            <a:lstStyle/>
            <a:p>
              <a:pPr algn="ctr"/>
              <a:r>
                <a:rPr lang="en-US" sz="400" cap="all" dirty="0">
                  <a:solidFill>
                    <a:schemeClr val="accent4"/>
                  </a:solidFill>
                  <a:effectLst/>
                  <a:latin typeface="Segoe Script" panose="030B0504020000000003" pitchFamily="66" charset="0"/>
                </a:rPr>
                <a:t> for</a:t>
              </a:r>
              <a:br>
                <a:rPr lang="en-US" sz="400" cap="all" dirty="0">
                  <a:solidFill>
                    <a:schemeClr val="accent4"/>
                  </a:solidFill>
                  <a:effectLst/>
                  <a:latin typeface="Segoe Script" panose="030B0504020000000003" pitchFamily="66" charset="0"/>
                </a:rPr>
              </a:br>
              <a:r>
                <a:rPr lang="en-US" sz="400" cap="all" dirty="0">
                  <a:solidFill>
                    <a:schemeClr val="accent4"/>
                  </a:solidFill>
                  <a:effectLst/>
                  <a:latin typeface="Segoe Script" panose="030B0504020000000003" pitchFamily="66" charset="0"/>
                </a:rPr>
                <a:t>Geniuses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A83EDA9F-899F-7EEF-6C78-DA6486A34E5E}"/>
              </a:ext>
            </a:extLst>
          </p:cNvPr>
          <p:cNvSpPr/>
          <p:nvPr/>
        </p:nvSpPr>
        <p:spPr>
          <a:xfrm>
            <a:off x="6587384" y="1945036"/>
            <a:ext cx="381000" cy="1754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dirty="0">
                <a:solidFill>
                  <a:srgbClr val="B63611"/>
                </a:solidFill>
                <a:effectLst/>
                <a:latin typeface="Arial "/>
              </a:rPr>
              <a:t>$2.00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18AC9E-292D-D64F-257F-232C59A8B88A}"/>
              </a:ext>
            </a:extLst>
          </p:cNvPr>
          <p:cNvSpPr/>
          <p:nvPr/>
        </p:nvSpPr>
        <p:spPr>
          <a:xfrm>
            <a:off x="8229600" y="4853889"/>
            <a:ext cx="381000" cy="1754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dirty="0">
                <a:solidFill>
                  <a:srgbClr val="B63611"/>
                </a:solidFill>
                <a:effectLst/>
                <a:latin typeface="Arial "/>
              </a:rPr>
              <a:t>$38.36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24D3F6-642F-493C-9B84-69D75CE7C4B2}"/>
              </a:ext>
            </a:extLst>
          </p:cNvPr>
          <p:cNvGrpSpPr/>
          <p:nvPr/>
        </p:nvGrpSpPr>
        <p:grpSpPr>
          <a:xfrm>
            <a:off x="258742" y="1931198"/>
            <a:ext cx="8428057" cy="2850353"/>
            <a:chOff x="339952" y="2079408"/>
            <a:chExt cx="8194448" cy="245940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F1D2D7-9E06-4991-812C-AA978479D64E}"/>
                </a:ext>
              </a:extLst>
            </p:cNvPr>
            <p:cNvSpPr txBox="1"/>
            <p:nvPr/>
          </p:nvSpPr>
          <p:spPr bwMode="auto">
            <a:xfrm>
              <a:off x="339952" y="3032780"/>
              <a:ext cx="1392945" cy="553998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70C0"/>
                  </a:solidFill>
                  <a:effectLst/>
                </a:rPr>
                <a:t>Ordered items (“Line items”)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7DB414-1D17-44A1-B6C1-11578BA931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52600" y="3285809"/>
              <a:ext cx="381000" cy="47941"/>
            </a:xfrm>
            <a:prstGeom prst="line">
              <a:avLst/>
            </a:prstGeom>
            <a:ln>
              <a:solidFill>
                <a:srgbClr val="0070C0"/>
              </a:solidFill>
              <a:headEnd type="none" w="med" len="med"/>
              <a:tailEnd type="arrow"/>
            </a:ln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0B407EF-11D8-448C-A202-199C7C97DFD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52600" y="3279581"/>
              <a:ext cx="381000" cy="443011"/>
            </a:xfrm>
            <a:prstGeom prst="line">
              <a:avLst/>
            </a:prstGeom>
            <a:ln>
              <a:solidFill>
                <a:srgbClr val="0070C0"/>
              </a:solidFill>
              <a:headEnd type="none" w="med" len="med"/>
              <a:tailEnd type="arrow"/>
            </a:ln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5C84AD7-84C9-408E-8773-199ABBBF38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752600" y="2876550"/>
              <a:ext cx="381000" cy="403031"/>
            </a:xfrm>
            <a:prstGeom prst="line">
              <a:avLst/>
            </a:prstGeom>
            <a:ln>
              <a:solidFill>
                <a:srgbClr val="0070C0"/>
              </a:solidFill>
              <a:headEnd type="none" w="med" len="med"/>
              <a:tailEnd type="arrow"/>
            </a:ln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06581C-5343-4DB3-9873-463F3EEA1E2B}"/>
                </a:ext>
              </a:extLst>
            </p:cNvPr>
            <p:cNvSpPr/>
            <p:nvPr/>
          </p:nvSpPr>
          <p:spPr>
            <a:xfrm>
              <a:off x="2286000" y="2079408"/>
              <a:ext cx="6248400" cy="2459404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D9352F-3F51-4E87-A139-2E1997491665}"/>
              </a:ext>
            </a:extLst>
          </p:cNvPr>
          <p:cNvGrpSpPr/>
          <p:nvPr/>
        </p:nvGrpSpPr>
        <p:grpSpPr>
          <a:xfrm>
            <a:off x="258742" y="1119880"/>
            <a:ext cx="8428058" cy="787587"/>
            <a:chOff x="607134" y="1047751"/>
            <a:chExt cx="7927265" cy="78758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F55ECA9-FB4A-42B4-9C0F-EFDB210BC662}"/>
                </a:ext>
              </a:extLst>
            </p:cNvPr>
            <p:cNvSpPr/>
            <p:nvPr/>
          </p:nvSpPr>
          <p:spPr>
            <a:xfrm>
              <a:off x="2484190" y="1047751"/>
              <a:ext cx="6050209" cy="787587"/>
            </a:xfrm>
            <a:prstGeom prst="rect">
              <a:avLst/>
            </a:prstGeom>
            <a:noFill/>
            <a:ln w="38100">
              <a:solidFill>
                <a:srgbClr val="E3621B"/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17F0FC-A2C2-4A41-8C26-A6AF2A42498A}"/>
                </a:ext>
              </a:extLst>
            </p:cNvPr>
            <p:cNvSpPr txBox="1"/>
            <p:nvPr/>
          </p:nvSpPr>
          <p:spPr bwMode="auto">
            <a:xfrm>
              <a:off x="607134" y="1175079"/>
              <a:ext cx="1605560" cy="553998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E3621B"/>
                  </a:solidFill>
                  <a:effectLst/>
                </a:rPr>
                <a:t>Common part</a:t>
              </a:r>
              <a:br>
                <a:rPr lang="en-US" sz="1800" dirty="0">
                  <a:solidFill>
                    <a:srgbClr val="E3621B"/>
                  </a:solidFill>
                  <a:effectLst/>
                </a:rPr>
              </a:br>
              <a:r>
                <a:rPr lang="en-US" sz="1800" dirty="0">
                  <a:solidFill>
                    <a:srgbClr val="E3621B"/>
                  </a:solidFill>
                  <a:effectLst/>
                </a:rPr>
                <a:t>(“Order Header”)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46EDD0C-F569-4E4A-800A-F62E33022C9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27244" y="1469705"/>
              <a:ext cx="230591" cy="0"/>
            </a:xfrm>
            <a:prstGeom prst="line">
              <a:avLst/>
            </a:prstGeom>
            <a:ln>
              <a:solidFill>
                <a:srgbClr val="E3621B"/>
              </a:solidFill>
              <a:headEnd type="none" w="med" len="med"/>
              <a:tailEnd type="arrow"/>
            </a:ln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05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1D732-10F5-EEFD-C422-ACBCFEDC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Order-Line Item-Product Tables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DCBE77-7F4E-ACD3-13B5-9F6D1453D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11E604-94D5-5FF7-B8BE-18911B7B8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611588"/>
              </p:ext>
            </p:extLst>
          </p:nvPr>
        </p:nvGraphicFramePr>
        <p:xfrm>
          <a:off x="246405" y="1428750"/>
          <a:ext cx="8783638" cy="3408840"/>
        </p:xfrm>
        <a:graphic>
          <a:graphicData uri="http://schemas.openxmlformats.org/drawingml/2006/table">
            <a:tbl>
              <a:tblPr/>
              <a:tblGrid>
                <a:gridCol w="398540">
                  <a:extLst>
                    <a:ext uri="{9D8B030D-6E8A-4147-A177-3AD203B41FA5}">
                      <a16:colId xmlns:a16="http://schemas.microsoft.com/office/drawing/2014/main" val="3135998476"/>
                    </a:ext>
                  </a:extLst>
                </a:gridCol>
                <a:gridCol w="479599">
                  <a:extLst>
                    <a:ext uri="{9D8B030D-6E8A-4147-A177-3AD203B41FA5}">
                      <a16:colId xmlns:a16="http://schemas.microsoft.com/office/drawing/2014/main" val="4223947987"/>
                    </a:ext>
                  </a:extLst>
                </a:gridCol>
                <a:gridCol w="702511">
                  <a:extLst>
                    <a:ext uri="{9D8B030D-6E8A-4147-A177-3AD203B41FA5}">
                      <a16:colId xmlns:a16="http://schemas.microsoft.com/office/drawing/2014/main" val="4277554200"/>
                    </a:ext>
                  </a:extLst>
                </a:gridCol>
                <a:gridCol w="506618">
                  <a:extLst>
                    <a:ext uri="{9D8B030D-6E8A-4147-A177-3AD203B41FA5}">
                      <a16:colId xmlns:a16="http://schemas.microsoft.com/office/drawing/2014/main" val="2020782429"/>
                    </a:ext>
                  </a:extLst>
                </a:gridCol>
                <a:gridCol w="1071780">
                  <a:extLst>
                    <a:ext uri="{9D8B030D-6E8A-4147-A177-3AD203B41FA5}">
                      <a16:colId xmlns:a16="http://schemas.microsoft.com/office/drawing/2014/main" val="4215330009"/>
                    </a:ext>
                  </a:extLst>
                </a:gridCol>
                <a:gridCol w="558406">
                  <a:extLst>
                    <a:ext uri="{9D8B030D-6E8A-4147-A177-3AD203B41FA5}">
                      <a16:colId xmlns:a16="http://schemas.microsoft.com/office/drawing/2014/main" val="1254775009"/>
                    </a:ext>
                  </a:extLst>
                </a:gridCol>
                <a:gridCol w="567412">
                  <a:extLst>
                    <a:ext uri="{9D8B030D-6E8A-4147-A177-3AD203B41FA5}">
                      <a16:colId xmlns:a16="http://schemas.microsoft.com/office/drawing/2014/main" val="2756964604"/>
                    </a:ext>
                  </a:extLst>
                </a:gridCol>
                <a:gridCol w="261190">
                  <a:extLst>
                    <a:ext uri="{9D8B030D-6E8A-4147-A177-3AD203B41FA5}">
                      <a16:colId xmlns:a16="http://schemas.microsoft.com/office/drawing/2014/main" val="3807362454"/>
                    </a:ext>
                  </a:extLst>
                </a:gridCol>
                <a:gridCol w="936681">
                  <a:extLst>
                    <a:ext uri="{9D8B030D-6E8A-4147-A177-3AD203B41FA5}">
                      <a16:colId xmlns:a16="http://schemas.microsoft.com/office/drawing/2014/main" val="589896727"/>
                    </a:ext>
                  </a:extLst>
                </a:gridCol>
                <a:gridCol w="641717">
                  <a:extLst>
                    <a:ext uri="{9D8B030D-6E8A-4147-A177-3AD203B41FA5}">
                      <a16:colId xmlns:a16="http://schemas.microsoft.com/office/drawing/2014/main" val="1003930723"/>
                    </a:ext>
                  </a:extLst>
                </a:gridCol>
                <a:gridCol w="1341976">
                  <a:extLst>
                    <a:ext uri="{9D8B030D-6E8A-4147-A177-3AD203B41FA5}">
                      <a16:colId xmlns:a16="http://schemas.microsoft.com/office/drawing/2014/main" val="3616675692"/>
                    </a:ext>
                  </a:extLst>
                </a:gridCol>
                <a:gridCol w="378275">
                  <a:extLst>
                    <a:ext uri="{9D8B030D-6E8A-4147-A177-3AD203B41FA5}">
                      <a16:colId xmlns:a16="http://schemas.microsoft.com/office/drawing/2014/main" val="3258395846"/>
                    </a:ext>
                  </a:extLst>
                </a:gridCol>
                <a:gridCol w="506618">
                  <a:extLst>
                    <a:ext uri="{9D8B030D-6E8A-4147-A177-3AD203B41FA5}">
                      <a16:colId xmlns:a16="http://schemas.microsoft.com/office/drawing/2014/main" val="3598079494"/>
                    </a:ext>
                  </a:extLst>
                </a:gridCol>
                <a:gridCol w="432315">
                  <a:extLst>
                    <a:ext uri="{9D8B030D-6E8A-4147-A177-3AD203B41FA5}">
                      <a16:colId xmlns:a16="http://schemas.microsoft.com/office/drawing/2014/main" val="3468278165"/>
                    </a:ext>
                  </a:extLst>
                </a:gridCol>
              </a:tblGrid>
              <a:tr h="1893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750645"/>
                  </a:ext>
                </a:extLst>
              </a:tr>
              <a:tr h="1893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CUSTOMER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023521"/>
                  </a:ext>
                </a:extLst>
              </a:tr>
              <a:tr h="1893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C_id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F_name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L_name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450325"/>
                  </a:ext>
                </a:extLst>
              </a:tr>
              <a:tr h="1893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c009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Jennifer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Claggett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828474"/>
                  </a:ext>
                </a:extLst>
              </a:tr>
              <a:tr h="1893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c234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Peter 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Gray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078946"/>
                  </a:ext>
                </a:extLst>
              </a:tr>
              <a:tr h="1893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543187"/>
                  </a:ext>
                </a:extLst>
              </a:tr>
              <a:tr h="1893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698133"/>
                  </a:ext>
                </a:extLst>
              </a:tr>
              <a:tr h="1893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77702"/>
                  </a:ext>
                </a:extLst>
              </a:tr>
              <a:tr h="1893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674999"/>
                  </a:ext>
                </a:extLst>
              </a:tr>
              <a:tr h="1893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ORDER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764" marR="6764" marT="67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LINE_ITEM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764" marR="6764" marT="67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PRODUCT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764" marR="6764" marT="67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757740"/>
                  </a:ext>
                </a:extLst>
              </a:tr>
              <a:tr h="1893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Order#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Date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C_id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Order#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SKU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Qty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SKU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Description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Stock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MSRP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26240"/>
                  </a:ext>
                </a:extLst>
              </a:tr>
              <a:tr h="1893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111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8/13/2025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c009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111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PEN-532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PEN-532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Pilot precise v7 red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300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$2.00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789457"/>
                  </a:ext>
                </a:extLst>
              </a:tr>
              <a:tr h="1893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112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8/13/2025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c234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111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ERS-192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ERS-192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Design Medium Eraser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$6.02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01934"/>
                  </a:ext>
                </a:extLst>
              </a:tr>
              <a:tr h="1893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113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8/14/2025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c009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111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BK-543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BK-543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DB development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$18.32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817255"/>
                  </a:ext>
                </a:extLst>
              </a:tr>
              <a:tr h="1893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112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PEN-532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BK-283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IT Strategy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$72.30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50774"/>
                  </a:ext>
                </a:extLst>
              </a:tr>
              <a:tr h="1893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112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BK-283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PEN-533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Pilot precise v7 black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$1.50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02974"/>
                  </a:ext>
                </a:extLst>
              </a:tr>
              <a:tr h="1893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113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PEN-533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287201"/>
                  </a:ext>
                </a:extLst>
              </a:tr>
              <a:tr h="1893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764" marR="6764" marT="6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927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58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Order–Line Item–Product</a:t>
            </a:r>
            <a:br>
              <a:rPr lang="en-US" dirty="0"/>
            </a:br>
            <a:r>
              <a:rPr lang="en-US" dirty="0"/>
              <a:t>is a common pattern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75000"/>
              <a:buFont typeface="Wingdings" panose="05000000000000000000" pitchFamily="2" charset="2"/>
              <a:buNone/>
            </a:pPr>
            <a:fld id="{ED4E8DE7-8107-485D-819E-7A652D98D056}" type="slidenum">
              <a:rPr lang="en-US" smtClean="0"/>
              <a:pPr>
                <a:buClr>
                  <a:srgbClr val="C00000"/>
                </a:buClr>
                <a:buSzPct val="75000"/>
                <a:buFont typeface="Wingdings" panose="05000000000000000000" pitchFamily="2" charset="2"/>
                <a:buNone/>
              </a:pPr>
              <a:t>13</a:t>
            </a:fld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407988" y="1532769"/>
            <a:ext cx="8736012" cy="36052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Orders include multiple products and their corresponding quantities. Orders have a number and a date.  Products have a SKU and a </a:t>
            </a:r>
            <a:r>
              <a:rPr lang="en-US" dirty="0">
                <a:solidFill>
                  <a:srgbClr val="E3621B"/>
                </a:solidFill>
              </a:rPr>
              <a:t>MSRP/fixed/non-negotiable</a:t>
            </a:r>
            <a:r>
              <a:rPr lang="en-US" dirty="0"/>
              <a:t> price.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MSRP = manufacturer’s suggested retail price</a:t>
            </a:r>
          </a:p>
        </p:txBody>
      </p:sp>
    </p:spTree>
    <p:extLst>
      <p:ext uri="{BB962C8B-B14F-4D97-AF65-F5344CB8AC3E}">
        <p14:creationId xmlns:p14="http://schemas.microsoft.com/office/powerpoint/2010/main" val="278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How does this change</a:t>
            </a:r>
            <a:br>
              <a:rPr lang="en-US" sz="4800" dirty="0"/>
            </a:br>
            <a:r>
              <a:rPr lang="en-US" sz="4800" dirty="0"/>
              <a:t>my database design?</a:t>
            </a:r>
          </a:p>
        </p:txBody>
      </p:sp>
      <p:sp>
        <p:nvSpPr>
          <p:cNvPr id="87049" name="Rectangle 9"/>
          <p:cNvSpPr>
            <a:spLocks noGrp="1" noChangeArrowheads="1"/>
          </p:cNvSpPr>
          <p:nvPr>
            <p:ph type="body" sz="quarter" idx="10"/>
          </p:nvPr>
        </p:nvSpPr>
        <p:spPr>
          <a:xfrm>
            <a:off x="419100" y="1709926"/>
            <a:ext cx="8534400" cy="3105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Orders include many products and the ordered quantities. Orders have a number and a date.  Products have a SKU, a name,  and a MSRP (i.e., fixed/non-negotiable) price. MSRP changes in time. </a:t>
            </a:r>
            <a:r>
              <a:rPr lang="en-US" dirty="0">
                <a:solidFill>
                  <a:srgbClr val="E3621B"/>
                </a:solidFill>
              </a:rPr>
              <a:t>Prices of items are negotiated order by order</a:t>
            </a:r>
            <a:r>
              <a:rPr lang="en-US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5AE66-D2F8-43F9-8DF6-99B8FB3DD6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326" r="11689"/>
          <a:stretch/>
        </p:blipFill>
        <p:spPr>
          <a:xfrm>
            <a:off x="8068696" y="185872"/>
            <a:ext cx="1068160" cy="13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How does this change</a:t>
            </a:r>
            <a:br>
              <a:rPr lang="en-US" sz="4800" dirty="0"/>
            </a:br>
            <a:r>
              <a:rPr lang="en-US" sz="4800" dirty="0"/>
              <a:t>my database design?</a:t>
            </a:r>
          </a:p>
        </p:txBody>
      </p:sp>
      <p:sp>
        <p:nvSpPr>
          <p:cNvPr id="87049" name="Rectangle 9"/>
          <p:cNvSpPr>
            <a:spLocks noGrp="1" noChangeArrowheads="1"/>
          </p:cNvSpPr>
          <p:nvPr>
            <p:ph type="body" sz="quarter" idx="10"/>
          </p:nvPr>
        </p:nvSpPr>
        <p:spPr>
          <a:xfrm>
            <a:off x="419100" y="1782076"/>
            <a:ext cx="8534400" cy="3105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E3621B"/>
                </a:solidFill>
              </a:rPr>
              <a:t>The salesperson may also apply a discount to the whole order</a:t>
            </a:r>
            <a:r>
              <a:rPr lang="en-US" dirty="0"/>
              <a:t>. Since that’s a lot of discretionary power, ACME wants to know which salesperson sold each order.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5AE66-D2F8-43F9-8DF6-99B8FB3DD6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326" r="11689"/>
          <a:stretch/>
        </p:blipFill>
        <p:spPr>
          <a:xfrm>
            <a:off x="8068696" y="185872"/>
            <a:ext cx="1068160" cy="13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0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6295"/>
            <a:ext cx="8763000" cy="485382"/>
          </a:xfrm>
        </p:spPr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04800" y="895350"/>
            <a:ext cx="8763000" cy="3962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Review of the main components of the ERD modeling technique</a:t>
            </a:r>
          </a:p>
          <a:p>
            <a:r>
              <a:rPr lang="en-US" dirty="0"/>
              <a:t>Hands-on practice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… now that you are an expert,</a:t>
            </a:r>
            <a:br>
              <a:rPr lang="en-US" dirty="0"/>
            </a:br>
            <a:r>
              <a:rPr lang="en-US" dirty="0"/>
              <a:t>    you are ready for MP4!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800" y="4933951"/>
            <a:ext cx="8763000" cy="15594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027" name="Picture 3" descr="C:\Users\Stefano\AppData\Local\Microsoft\Windows\Temporary Internet Files\Content.IE5\OUISOQB1\MC9003120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3147543"/>
            <a:ext cx="1591970" cy="18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04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2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D526D-0A78-486D-A080-F2B00613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C9A3DE-499E-47ED-A2D4-118FCD11B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ED5CF1-8EA0-4BD3-B424-B87C78D7C44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8600" y="895350"/>
            <a:ext cx="8915400" cy="3962400"/>
          </a:xfrm>
        </p:spPr>
        <p:txBody>
          <a:bodyPr/>
          <a:lstStyle/>
          <a:p>
            <a:r>
              <a:rPr lang="en-US" dirty="0"/>
              <a:t>Quiz 1 survey – GenAI use</a:t>
            </a:r>
          </a:p>
          <a:p>
            <a:r>
              <a:rPr lang="en-US" dirty="0"/>
              <a:t>Intro to MP4 + practice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8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79E92A-5844-4578-BF9D-C14A3584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60F82E-98D7-4C3B-AA80-F941A4FA4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42DA12-1894-4779-BC92-C6CD8EDB9C0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8600" y="958850"/>
            <a:ext cx="6857999" cy="3975100"/>
          </a:xfrm>
        </p:spPr>
        <p:txBody>
          <a:bodyPr>
            <a:normAutofit fontScale="92500"/>
          </a:bodyPr>
          <a:lstStyle/>
          <a:p>
            <a:r>
              <a:rPr lang="en-US" dirty="0"/>
              <a:t>Name</a:t>
            </a:r>
          </a:p>
          <a:p>
            <a:r>
              <a:rPr lang="en-US" dirty="0"/>
              <a:t>Year, Concentration, Track…</a:t>
            </a:r>
          </a:p>
          <a:p>
            <a:r>
              <a:rPr lang="en-US" dirty="0"/>
              <a:t>How do I feel about my SQL skills?</a:t>
            </a:r>
          </a:p>
          <a:p>
            <a:r>
              <a:rPr lang="en-US" dirty="0"/>
              <a:t>How do I use GenAI?</a:t>
            </a:r>
          </a:p>
          <a:p>
            <a:r>
              <a:rPr lang="en-US" dirty="0"/>
              <a:t>Things I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16763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F141E1-5B82-4FC8-8FEA-4130EF644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0670" y="1428750"/>
            <a:ext cx="5780930" cy="2133600"/>
          </a:xfrm>
        </p:spPr>
        <p:txBody>
          <a:bodyPr/>
          <a:lstStyle/>
          <a:p>
            <a:r>
              <a:rPr lang="en-US" sz="5400" dirty="0"/>
              <a:t>Your next project as a consultant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E4481FC-CCE7-4BCB-B956-FBAEA54E4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600" y="3867150"/>
            <a:ext cx="5715000" cy="838200"/>
          </a:xfrm>
        </p:spPr>
        <p:txBody>
          <a:bodyPr/>
          <a:lstStyle/>
          <a:p>
            <a:r>
              <a:rPr lang="en-US" dirty="0"/>
              <a:t>Welcome... to your next job (MP#4)</a:t>
            </a:r>
          </a:p>
        </p:txBody>
      </p:sp>
      <p:pic>
        <p:nvPicPr>
          <p:cNvPr id="4098" name="Picture 2" descr="CapTech Jobs and Company Culture">
            <a:extLst>
              <a:ext uri="{FF2B5EF4-FFF2-40B4-BE49-F238E27FC236}">
                <a16:creationId xmlns:a16="http://schemas.microsoft.com/office/drawing/2014/main" id="{34F87180-D173-402D-8752-50F67CF92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25"/>
          <a:stretch/>
        </p:blipFill>
        <p:spPr bwMode="auto">
          <a:xfrm>
            <a:off x="7047606" y="160973"/>
            <a:ext cx="2043754" cy="58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ess Release: CapTech Honored with Two Prestigious… | CapTech">
            <a:extLst>
              <a:ext uri="{FF2B5EF4-FFF2-40B4-BE49-F238E27FC236}">
                <a16:creationId xmlns:a16="http://schemas.microsoft.com/office/drawing/2014/main" id="{D5E59667-3CC0-46E5-8563-5CB43F78B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73540"/>
            <a:ext cx="2372470" cy="12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ry Everette Cann - Managing Director - Marketing - CapTech Consulting |  LinkedIn">
            <a:extLst>
              <a:ext uri="{FF2B5EF4-FFF2-40B4-BE49-F238E27FC236}">
                <a16:creationId xmlns:a16="http://schemas.microsoft.com/office/drawing/2014/main" id="{F9348AC3-D137-4EB6-9B94-8346DBDD5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3" b="8944"/>
          <a:stretch/>
        </p:blipFill>
        <p:spPr bwMode="auto">
          <a:xfrm>
            <a:off x="851095" y="1602252"/>
            <a:ext cx="2359575" cy="199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57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BF406-881F-42E2-A5C6-4A4DD881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 project </a:t>
            </a:r>
            <a:r>
              <a:rPr lang="en-US" sz="4400" dirty="0"/>
              <a:t>4:</a:t>
            </a:r>
            <a:br>
              <a:rPr lang="en-US" sz="4400" dirty="0"/>
            </a:br>
            <a:r>
              <a:rPr lang="en-US" sz="4400" dirty="0"/>
              <a:t>DigiSonos and UBC go </a:t>
            </a:r>
            <a:r>
              <a:rPr lang="en-US" sz="4400" i="1" dirty="0"/>
              <a:t>invoiceless</a:t>
            </a:r>
            <a:r>
              <a:rPr lang="en-US" sz="4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2445A-3892-4190-A6EE-973830148F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61625"/>
            <a:ext cx="1508004" cy="1290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6F7630-BB6B-438B-8AF0-F4F61F3AE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85070"/>
            <a:ext cx="2030250" cy="1573809"/>
          </a:xfrm>
          <a:prstGeom prst="rect">
            <a:avLst/>
          </a:prstGeom>
        </p:spPr>
      </p:pic>
      <p:pic>
        <p:nvPicPr>
          <p:cNvPr id="1032" name="Picture 8" descr="Woofers, Midranges and Tweeters – Blastking">
            <a:extLst>
              <a:ext uri="{FF2B5EF4-FFF2-40B4-BE49-F238E27FC236}">
                <a16:creationId xmlns:a16="http://schemas.microsoft.com/office/drawing/2014/main" id="{3D11D491-516F-47D2-9511-FEA4E5090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67150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SCO Speakers | Bold North Audio - Product Lines">
            <a:extLst>
              <a:ext uri="{FF2B5EF4-FFF2-40B4-BE49-F238E27FC236}">
                <a16:creationId xmlns:a16="http://schemas.microsoft.com/office/drawing/2014/main" id="{3AC088D1-09F9-4283-B511-B963775B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0" y="3105150"/>
            <a:ext cx="1876425" cy="13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rax Matrix ML6P - 6.5&quot; Woofer Set | Profound Sound Ltd - Melbourne Car  Audio">
            <a:extLst>
              <a:ext uri="{FF2B5EF4-FFF2-40B4-BE49-F238E27FC236}">
                <a16:creationId xmlns:a16="http://schemas.microsoft.com/office/drawing/2014/main" id="{4363CB21-8DAB-4065-BA71-5F9E914DC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76550"/>
            <a:ext cx="1075266" cy="8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84C9D6-7960-412D-B265-16164B08AA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2969646"/>
            <a:ext cx="2645098" cy="2040504"/>
          </a:xfrm>
          <a:prstGeom prst="rect">
            <a:avLst/>
          </a:prstGeom>
        </p:spPr>
      </p:pic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0DFE98FC-A647-48A8-AFC1-DAACA03AE944}"/>
              </a:ext>
            </a:extLst>
          </p:cNvPr>
          <p:cNvSpPr/>
          <p:nvPr/>
        </p:nvSpPr>
        <p:spPr>
          <a:xfrm>
            <a:off x="3507799" y="1718600"/>
            <a:ext cx="2429934" cy="914400"/>
          </a:xfrm>
          <a:prstGeom prst="left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effectLst/>
                <a:latin typeface="Arial Black" panose="020B0A04020102020204" pitchFamily="34" charset="0"/>
              </a:rPr>
              <a:t>B2B</a:t>
            </a:r>
          </a:p>
        </p:txBody>
      </p:sp>
    </p:spTree>
    <p:extLst>
      <p:ext uri="{BB962C8B-B14F-4D97-AF65-F5344CB8AC3E}">
        <p14:creationId xmlns:p14="http://schemas.microsoft.com/office/powerpoint/2010/main" val="379972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686952-6DEB-42BD-B15A-5264A5CC957B}"/>
              </a:ext>
            </a:extLst>
          </p:cNvPr>
          <p:cNvSpPr/>
          <p:nvPr/>
        </p:nvSpPr>
        <p:spPr>
          <a:xfrm>
            <a:off x="7315200" y="865837"/>
            <a:ext cx="1676400" cy="837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87F4A-97AD-4E16-B236-81CF41D1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i="1" dirty="0"/>
              <a:t>invoiceless</a:t>
            </a:r>
            <a:r>
              <a:rPr lang="en-US" dirty="0"/>
              <a:t> work?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C16B5C-EE55-4FDB-B73B-3EC8522CB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617E3-661D-4C58-B1CE-5C7D53FE10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9" y="1803702"/>
            <a:ext cx="1508004" cy="1290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FE5686-147F-4D5A-8E71-8B6BD9446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17" y="1791636"/>
            <a:ext cx="2030250" cy="157380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3610856-A433-40B7-9466-DF8F05AD129D}"/>
              </a:ext>
            </a:extLst>
          </p:cNvPr>
          <p:cNvGrpSpPr/>
          <p:nvPr/>
        </p:nvGrpSpPr>
        <p:grpSpPr>
          <a:xfrm>
            <a:off x="3114090" y="1352550"/>
            <a:ext cx="2872902" cy="276999"/>
            <a:chOff x="3114090" y="1352550"/>
            <a:chExt cx="2872902" cy="276999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BD677B7-96A6-4A0F-AF28-C061F70B0BCB}"/>
                </a:ext>
              </a:extLst>
            </p:cNvPr>
            <p:cNvCxnSpPr>
              <a:cxnSpLocks/>
            </p:cNvCxnSpPr>
            <p:nvPr/>
          </p:nvCxnSpPr>
          <p:spPr>
            <a:xfrm>
              <a:off x="3114090" y="1616213"/>
              <a:ext cx="2872902" cy="0"/>
            </a:xfrm>
            <a:prstGeom prst="straightConnector1">
              <a:avLst/>
            </a:prstGeom>
            <a:ln w="44450"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A630AA-54CF-4CE9-8C75-BF493C717D77}"/>
                </a:ext>
              </a:extLst>
            </p:cNvPr>
            <p:cNvSpPr txBox="1"/>
            <p:nvPr/>
          </p:nvSpPr>
          <p:spPr>
            <a:xfrm>
              <a:off x="3792791" y="1352550"/>
              <a:ext cx="15584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effectLst/>
                </a:rPr>
                <a:t>1. Purchase order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E94781-36BF-4A3C-B0BE-3D7791729093}"/>
              </a:ext>
            </a:extLst>
          </p:cNvPr>
          <p:cNvGrpSpPr/>
          <p:nvPr/>
        </p:nvGrpSpPr>
        <p:grpSpPr>
          <a:xfrm>
            <a:off x="3086528" y="3471685"/>
            <a:ext cx="2900464" cy="277720"/>
            <a:chOff x="3086528" y="3471685"/>
            <a:chExt cx="2900464" cy="27772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555E0D6-ADA3-4871-B256-F8B25A367F96}"/>
                </a:ext>
              </a:extLst>
            </p:cNvPr>
            <p:cNvCxnSpPr>
              <a:cxnSpLocks/>
            </p:cNvCxnSpPr>
            <p:nvPr/>
          </p:nvCxnSpPr>
          <p:spPr>
            <a:xfrm>
              <a:off x="3086528" y="3725908"/>
              <a:ext cx="2900464" cy="23497"/>
            </a:xfrm>
            <a:prstGeom prst="straightConnector1">
              <a:avLst/>
            </a:prstGeom>
            <a:ln w="44450"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2D023D-1EF8-4CD7-ABB8-64B9E3416C26}"/>
                </a:ext>
              </a:extLst>
            </p:cNvPr>
            <p:cNvSpPr txBox="1"/>
            <p:nvPr/>
          </p:nvSpPr>
          <p:spPr>
            <a:xfrm>
              <a:off x="4067001" y="3471685"/>
              <a:ext cx="10100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effectLst/>
                </a:rPr>
                <a:t>4.Payment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AC73DA-54F9-4F18-908B-CA769B609008}"/>
              </a:ext>
            </a:extLst>
          </p:cNvPr>
          <p:cNvGrpSpPr/>
          <p:nvPr/>
        </p:nvGrpSpPr>
        <p:grpSpPr>
          <a:xfrm>
            <a:off x="3086528" y="3956686"/>
            <a:ext cx="2900464" cy="276999"/>
            <a:chOff x="3086528" y="3956686"/>
            <a:chExt cx="2900464" cy="27699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22827E2-7C2D-4573-90FF-84B3EE928068}"/>
                </a:ext>
              </a:extLst>
            </p:cNvPr>
            <p:cNvCxnSpPr>
              <a:cxnSpLocks/>
            </p:cNvCxnSpPr>
            <p:nvPr/>
          </p:nvCxnSpPr>
          <p:spPr>
            <a:xfrm>
              <a:off x="3086528" y="4222297"/>
              <a:ext cx="2900464" cy="5134"/>
            </a:xfrm>
            <a:prstGeom prst="straightConnector1">
              <a:avLst/>
            </a:prstGeom>
            <a:ln w="44450">
              <a:solidFill>
                <a:srgbClr val="E3621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750B58-3B7B-4A01-B168-11D9284D9751}"/>
                </a:ext>
              </a:extLst>
            </p:cNvPr>
            <p:cNvSpPr txBox="1"/>
            <p:nvPr/>
          </p:nvSpPr>
          <p:spPr>
            <a:xfrm>
              <a:off x="3846780" y="3956686"/>
              <a:ext cx="1450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effectLst/>
                </a:rPr>
                <a:t>5. Reconciliation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8CAE41-25FE-4E6D-8F0E-08C84796BEEA}"/>
              </a:ext>
            </a:extLst>
          </p:cNvPr>
          <p:cNvCxnSpPr>
            <a:cxnSpLocks/>
          </p:cNvCxnSpPr>
          <p:nvPr/>
        </p:nvCxnSpPr>
        <p:spPr>
          <a:xfrm>
            <a:off x="7427179" y="1147598"/>
            <a:ext cx="1447800" cy="0"/>
          </a:xfrm>
          <a:prstGeom prst="straightConnector1">
            <a:avLst/>
          </a:prstGeom>
          <a:ln w="44450">
            <a:solidFill>
              <a:srgbClr val="E362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9D7D17F-CAA3-4D59-88C3-37A6384F2FBB}"/>
              </a:ext>
            </a:extLst>
          </p:cNvPr>
          <p:cNvSpPr txBox="1"/>
          <p:nvPr/>
        </p:nvSpPr>
        <p:spPr>
          <a:xfrm>
            <a:off x="7315200" y="865837"/>
            <a:ext cx="1647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Info flow in orange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588628E-00AE-4208-9FA3-67039E37BBC5}"/>
              </a:ext>
            </a:extLst>
          </p:cNvPr>
          <p:cNvCxnSpPr>
            <a:cxnSpLocks/>
          </p:cNvCxnSpPr>
          <p:nvPr/>
        </p:nvCxnSpPr>
        <p:spPr>
          <a:xfrm>
            <a:off x="7427179" y="1505336"/>
            <a:ext cx="1447800" cy="0"/>
          </a:xfrm>
          <a:prstGeom prst="straightConnector1">
            <a:avLst/>
          </a:prstGeom>
          <a:ln w="4445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9A4A011-3DF7-4BC7-8F1A-335B17AAAD1D}"/>
              </a:ext>
            </a:extLst>
          </p:cNvPr>
          <p:cNvSpPr txBox="1"/>
          <p:nvPr/>
        </p:nvSpPr>
        <p:spPr>
          <a:xfrm>
            <a:off x="7309775" y="1190237"/>
            <a:ext cx="1611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Goods flow in blue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7C28A5-A5C3-4202-8D6E-9EB71DCCE1A9}"/>
              </a:ext>
            </a:extLst>
          </p:cNvPr>
          <p:cNvGrpSpPr/>
          <p:nvPr/>
        </p:nvGrpSpPr>
        <p:grpSpPr>
          <a:xfrm>
            <a:off x="3086528" y="1907105"/>
            <a:ext cx="2933272" cy="642269"/>
            <a:chOff x="3086528" y="1907105"/>
            <a:chExt cx="2933272" cy="642269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DE5F2F0-A115-4B48-8A51-4A1B430880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6528" y="2184104"/>
              <a:ext cx="2900464" cy="15284"/>
            </a:xfrm>
            <a:prstGeom prst="straightConnector1">
              <a:avLst/>
            </a:prstGeom>
            <a:ln w="44450"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D14AD8-4EB5-44D7-A589-94ACD953A6CE}"/>
                </a:ext>
              </a:extLst>
            </p:cNvPr>
            <p:cNvSpPr txBox="1"/>
            <p:nvPr/>
          </p:nvSpPr>
          <p:spPr>
            <a:xfrm>
              <a:off x="4088545" y="1907105"/>
              <a:ext cx="966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effectLst/>
                </a:rPr>
                <a:t>2a. Goods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6A898BE-5958-4DE6-BB21-7D609D7A00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4162" y="2547322"/>
              <a:ext cx="2925638" cy="0"/>
            </a:xfrm>
            <a:prstGeom prst="straightConnector1">
              <a:avLst/>
            </a:prstGeom>
            <a:ln w="44450"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6C3A98-FE7C-43DC-880E-23B343022D86}"/>
                </a:ext>
              </a:extLst>
            </p:cNvPr>
            <p:cNvSpPr txBox="1"/>
            <p:nvPr/>
          </p:nvSpPr>
          <p:spPr>
            <a:xfrm>
              <a:off x="3599859" y="2272375"/>
              <a:ext cx="2115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effectLst/>
                </a:rPr>
                <a:t>2b. Packing ‘slip’ or ‘list’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C699BB-9A70-4318-8EA4-3063A7B9E7FE}"/>
              </a:ext>
            </a:extLst>
          </p:cNvPr>
          <p:cNvGrpSpPr/>
          <p:nvPr/>
        </p:nvGrpSpPr>
        <p:grpSpPr>
          <a:xfrm>
            <a:off x="3086528" y="2924458"/>
            <a:ext cx="2900464" cy="276999"/>
            <a:chOff x="3086528" y="2924458"/>
            <a:chExt cx="2900464" cy="276999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7A4B270-CBF3-4ADB-A17F-1D43FDCD9315}"/>
                </a:ext>
              </a:extLst>
            </p:cNvPr>
            <p:cNvCxnSpPr>
              <a:cxnSpLocks/>
            </p:cNvCxnSpPr>
            <p:nvPr/>
          </p:nvCxnSpPr>
          <p:spPr>
            <a:xfrm>
              <a:off x="3086528" y="3201457"/>
              <a:ext cx="2900464" cy="0"/>
            </a:xfrm>
            <a:prstGeom prst="straightConnector1">
              <a:avLst/>
            </a:prstGeom>
            <a:ln w="44450"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287BF80-16EE-4002-9316-AA4469D80711}"/>
                </a:ext>
              </a:extLst>
            </p:cNvPr>
            <p:cNvSpPr txBox="1"/>
            <p:nvPr/>
          </p:nvSpPr>
          <p:spPr>
            <a:xfrm>
              <a:off x="3766630" y="2924458"/>
              <a:ext cx="1610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effectLst/>
                </a:rPr>
                <a:t>3. Returned goods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5BC21B0-F259-4FF9-86B3-34C48DBF1FCD}"/>
              </a:ext>
            </a:extLst>
          </p:cNvPr>
          <p:cNvSpPr txBox="1"/>
          <p:nvPr/>
        </p:nvSpPr>
        <p:spPr>
          <a:xfrm>
            <a:off x="228601" y="3471685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effectLst/>
              </a:rPr>
              <a:t>Purchasing Dept.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effectLst/>
              </a:rPr>
              <a:t>Receiving Dept.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effectLst/>
              </a:rPr>
              <a:t>Accounts payable Dept.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118C5A-152F-490D-BCAC-94B6FE911127}"/>
              </a:ext>
            </a:extLst>
          </p:cNvPr>
          <p:cNvSpPr txBox="1"/>
          <p:nvPr/>
        </p:nvSpPr>
        <p:spPr>
          <a:xfrm>
            <a:off x="6477001" y="3466258"/>
            <a:ext cx="2590800" cy="1077218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effectLst/>
              </a:rPr>
              <a:t>Sales Dept.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effectLst/>
              </a:rPr>
              <a:t>Shipping Dept.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effectLst/>
              </a:rPr>
              <a:t>Accts. receivable Dept.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832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A3825E-FA8A-48EC-935C-6DF39D9B6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has all the details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4088FB-6E51-4E88-A803-2945E365F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8807"/>
            <a:ext cx="5715000" cy="3962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The department you are supporting (e.g. ‘sales’) sent you a memo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Mandatory tool is</a:t>
            </a:r>
            <a:br>
              <a:rPr lang="en-US" dirty="0"/>
            </a:br>
            <a:r>
              <a:rPr lang="en-US" dirty="0"/>
              <a:t>MySQLWorkbench</a:t>
            </a:r>
            <a:br>
              <a:rPr lang="en-US" dirty="0"/>
            </a:br>
            <a:r>
              <a:rPr lang="en-US" dirty="0"/>
              <a:t>(there is a video)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B6A2B-13A3-4F65-8B50-808D76321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 descr="MySQL Workbench Tutorial &amp; MySQL Introduction | BIGDATA WORLD">
            <a:extLst>
              <a:ext uri="{FF2B5EF4-FFF2-40B4-BE49-F238E27FC236}">
                <a16:creationId xmlns:a16="http://schemas.microsoft.com/office/drawing/2014/main" id="{20E02422-E461-4BBE-A106-DB0A90637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554" y="2994474"/>
            <a:ext cx="33528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6AA63AE-053B-4920-B2AA-61A547CF9E53}"/>
              </a:ext>
            </a:extLst>
          </p:cNvPr>
          <p:cNvSpPr/>
          <p:nvPr/>
        </p:nvSpPr>
        <p:spPr>
          <a:xfrm>
            <a:off x="8991600" y="4964431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63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D6E407-1244-4D80-9A27-EA8F7DDE8B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B9D7A29-1BDA-4332-AE3E-1CDE2579F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 in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917BD-3282-49FD-8250-8C3C935CD1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8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4094F-A179-4C6E-B0B9-D9AFCD54B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for MP4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7E201A-7453-43BC-B276-B95E447DF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1200150"/>
            <a:ext cx="8534400" cy="35623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This is design,</a:t>
            </a:r>
            <a:br>
              <a:rPr lang="en-US" sz="4000" dirty="0">
                <a:solidFill>
                  <a:schemeClr val="accent5">
                    <a:lumMod val="90000"/>
                    <a:lumOff val="10000"/>
                  </a:schemeClr>
                </a:solidFill>
              </a:rPr>
            </a:br>
            <a:r>
              <a:rPr lang="en-US" sz="4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not math.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0064BF"/>
                </a:solidFill>
              </a:rPr>
              <a:t>Focus on </a:t>
            </a:r>
            <a:r>
              <a:rPr lang="en-US" sz="4000" i="1" dirty="0">
                <a:solidFill>
                  <a:srgbClr val="0064BF"/>
                </a:solidFill>
              </a:rPr>
              <a:t>organizing</a:t>
            </a:r>
            <a:br>
              <a:rPr lang="en-US" sz="4000" i="1" dirty="0">
                <a:solidFill>
                  <a:srgbClr val="0064BF"/>
                </a:solidFill>
              </a:rPr>
            </a:br>
            <a:r>
              <a:rPr lang="en-US" sz="4000" i="1" dirty="0">
                <a:solidFill>
                  <a:srgbClr val="0064BF"/>
                </a:solidFill>
              </a:rPr>
              <a:t>the data that your users need</a:t>
            </a:r>
            <a:br>
              <a:rPr lang="en-US" sz="4000" i="1" dirty="0">
                <a:solidFill>
                  <a:srgbClr val="0064BF"/>
                </a:solidFill>
              </a:rPr>
            </a:br>
            <a:r>
              <a:rPr lang="en-US" sz="4000" i="1" dirty="0">
                <a:solidFill>
                  <a:srgbClr val="0064BF"/>
                </a:solidFill>
              </a:rPr>
              <a:t>to do their job</a:t>
            </a:r>
          </a:p>
        </p:txBody>
      </p:sp>
    </p:spTree>
    <p:extLst>
      <p:ext uri="{BB962C8B-B14F-4D97-AF65-F5344CB8AC3E}">
        <p14:creationId xmlns:p14="http://schemas.microsoft.com/office/powerpoint/2010/main" val="16789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M4DM 2025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M4DM 2025" id="{DF53A27C-38C6-44E8-ABBE-5C6BCB286637}" vid="{41343C76-E77A-437A-AFD4-E1D32F7E5AC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DM4DM 2025</Template>
  <TotalTime>11632419</TotalTime>
  <Pages>19</Pages>
  <Words>611</Words>
  <Application>Microsoft Office PowerPoint</Application>
  <PresentationFormat>On-screen Show (16:9)</PresentationFormat>
  <Paragraphs>160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Aptos</vt:lpstr>
      <vt:lpstr>Aptos Narrow</vt:lpstr>
      <vt:lpstr>Arial</vt:lpstr>
      <vt:lpstr>Arial </vt:lpstr>
      <vt:lpstr>Arial Black</vt:lpstr>
      <vt:lpstr>Calibri</vt:lpstr>
      <vt:lpstr>Segoe Script</vt:lpstr>
      <vt:lpstr>Segoe UI Light</vt:lpstr>
      <vt:lpstr>Segoe UI Semilight</vt:lpstr>
      <vt:lpstr>Times New Roman</vt:lpstr>
      <vt:lpstr>Verdana</vt:lpstr>
      <vt:lpstr>Wingdings</vt:lpstr>
      <vt:lpstr>DM4DM 2025</vt:lpstr>
      <vt:lpstr> Practice with business data modeling (MP4 and MP5)</vt:lpstr>
      <vt:lpstr>Critical thinking</vt:lpstr>
      <vt:lpstr>You do the talking</vt:lpstr>
      <vt:lpstr>Your next project as a consultant</vt:lpstr>
      <vt:lpstr>Mini project 4: DigiSonos and UBC go invoiceless </vt:lpstr>
      <vt:lpstr>How does invoiceless work?</vt:lpstr>
      <vt:lpstr>Website has all the details</vt:lpstr>
      <vt:lpstr>WINIT</vt:lpstr>
      <vt:lpstr>Practice for MP4</vt:lpstr>
      <vt:lpstr>Multi-Valued Attributes become an additional entity</vt:lpstr>
      <vt:lpstr>One order with three line-items</vt:lpstr>
      <vt:lpstr>Order-Line Item-Product Tables</vt:lpstr>
      <vt:lpstr>Order–Line Item–Product is a common pattern</vt:lpstr>
      <vt:lpstr>How does this change my database design?</vt:lpstr>
      <vt:lpstr>How does this change my database design?</vt:lpstr>
      <vt:lpstr>Takeaways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Information</dc:title>
  <dc:creator>Stefano</dc:creator>
  <cp:lastModifiedBy>Grazioli, Stefano (sg6m)</cp:lastModifiedBy>
  <cp:revision>483</cp:revision>
  <cp:lastPrinted>1997-02-18T13:34:25Z</cp:lastPrinted>
  <dcterms:created xsi:type="dcterms:W3CDTF">1997-02-14T18:36:50Z</dcterms:created>
  <dcterms:modified xsi:type="dcterms:W3CDTF">2025-10-01T14:00:05Z</dcterms:modified>
</cp:coreProperties>
</file>