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16"/>
  </p:notesMasterIdLst>
  <p:handoutMasterIdLst>
    <p:handoutMasterId r:id="rId17"/>
  </p:handoutMasterIdLst>
  <p:sldIdLst>
    <p:sldId id="506" r:id="rId2"/>
    <p:sldId id="507" r:id="rId3"/>
    <p:sldId id="517" r:id="rId4"/>
    <p:sldId id="508" r:id="rId5"/>
    <p:sldId id="514" r:id="rId6"/>
    <p:sldId id="365" r:id="rId7"/>
    <p:sldId id="382" r:id="rId8"/>
    <p:sldId id="516" r:id="rId9"/>
    <p:sldId id="513" r:id="rId10"/>
    <p:sldId id="492" r:id="rId11"/>
    <p:sldId id="493" r:id="rId12"/>
    <p:sldId id="487" r:id="rId13"/>
    <p:sldId id="392" r:id="rId14"/>
    <p:sldId id="498" r:id="rId15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000066"/>
    <a:srgbClr val="FFFFFF"/>
    <a:srgbClr val="0099FF"/>
    <a:srgbClr val="CC0000"/>
    <a:srgbClr val="0066FF"/>
    <a:srgbClr val="CCE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3611" autoAdjust="0"/>
  </p:normalViewPr>
  <p:slideViewPr>
    <p:cSldViewPr>
      <p:cViewPr varScale="1">
        <p:scale>
          <a:sx n="223" d="100"/>
          <a:sy n="223" d="100"/>
        </p:scale>
        <p:origin x="37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ECEB6-F3CA-9D45-D213-3CE174CC2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474E514-A733-A4E8-974C-69832D7E1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E3A61F5-FAFB-A472-4670-590F891AB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1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BCF8-3430-59CD-B6AF-BCD8D019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F421A-C40F-272B-EF90-439761602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BB229-4883-EA71-D2AE-B5766ABBB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8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6163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6163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3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6163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2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AGE</a:t>
            </a:r>
          </a:p>
        </p:txBody>
      </p:sp>
    </p:spTree>
    <p:extLst>
      <p:ext uri="{BB962C8B-B14F-4D97-AF65-F5344CB8AC3E}">
        <p14:creationId xmlns:p14="http://schemas.microsoft.com/office/powerpoint/2010/main" val="39804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941C-B9BF-C3A9-E23F-7DEAACD1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6043F-33C0-3330-6C39-6723D84A7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50232-E781-9D4E-B650-F4362A1D9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1021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1646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86295"/>
            <a:ext cx="8763000" cy="48538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and Text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04800" y="895350"/>
            <a:ext cx="8763000" cy="39624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 vert="horz" lIns="45720" tIns="45720" rIns="45720" bIns="45720" rtlCol="0" anchor="b"/>
          <a:lstStyle>
            <a:lvl1pPr algn="ctr">
              <a:defRPr lang="en-US" sz="1000" b="1" smtClean="0"/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B0B9-203D-4C42-B2CF-FDEFFD4BD9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4933951"/>
            <a:ext cx="8763000" cy="155948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solidFill>
                  <a:srgbClr val="012158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>
                <a:latin typeface="+mn-lt"/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6002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6597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D870378-0933-D332-71F6-B3D518567FEF}"/>
              </a:ext>
            </a:extLst>
          </p:cNvPr>
          <p:cNvGrpSpPr/>
          <p:nvPr/>
        </p:nvGrpSpPr>
        <p:grpSpPr>
          <a:xfrm>
            <a:off x="1117211" y="4724364"/>
            <a:ext cx="482989" cy="353614"/>
            <a:chOff x="7620000" y="3943350"/>
            <a:chExt cx="981505" cy="914172"/>
          </a:xfrm>
        </p:grpSpPr>
        <p:pic>
          <p:nvPicPr>
            <p:cNvPr id="6" name="Picture 5" descr="C:\Documents and Settings\HP_Administrator\Local Settings\Temporary Internet Files\Content.IE5\ZPR27KEL\MCj04325650000[1].png">
              <a:extLst>
                <a:ext uri="{FF2B5EF4-FFF2-40B4-BE49-F238E27FC236}">
                  <a16:creationId xmlns:a16="http://schemas.microsoft.com/office/drawing/2014/main" id="{ED1BCA1E-6BC3-13E6-FD42-8F43D2EA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943350"/>
              <a:ext cx="914172" cy="914172"/>
            </a:xfrm>
            <a:prstGeom prst="rect">
              <a:avLst/>
            </a:prstGeom>
            <a:noFill/>
          </p:spPr>
        </p:pic>
        <p:sp>
          <p:nvSpPr>
            <p:cNvPr id="7" name="Circular Arrow 39">
              <a:extLst>
                <a:ext uri="{FF2B5EF4-FFF2-40B4-BE49-F238E27FC236}">
                  <a16:creationId xmlns:a16="http://schemas.microsoft.com/office/drawing/2014/main" id="{1B2DA7D9-DD3F-ED9B-5747-8E29816D8984}"/>
                </a:ext>
              </a:extLst>
            </p:cNvPr>
            <p:cNvSpPr/>
            <p:nvPr/>
          </p:nvSpPr>
          <p:spPr bwMode="auto">
            <a:xfrm rot="607051">
              <a:off x="7763305" y="4010455"/>
              <a:ext cx="838200" cy="838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93624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8" name="Picture 3" descr="C:\Users\Stefano\AppData\Local\Microsoft\Windows\Temporary Internet Files\Content.IE5\J816U1AR\MC900434837[1].png">
            <a:extLst>
              <a:ext uri="{FF2B5EF4-FFF2-40B4-BE49-F238E27FC236}">
                <a16:creationId xmlns:a16="http://schemas.microsoft.com/office/drawing/2014/main" id="{6BECCB1E-2CFB-BF3D-BA3E-530CCAA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5" y="4710671"/>
            <a:ext cx="44944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D89CC53-E642-CF2A-A6E9-6C4D5353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5"/>
          <a:stretch/>
        </p:blipFill>
        <p:spPr bwMode="auto">
          <a:xfrm>
            <a:off x="2162084" y="4762817"/>
            <a:ext cx="275956" cy="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tefano\AppData\Local\Microsoft\Windows\Temporary Internet Files\Content.IE5\OUISOQB1\MC900156053[1].wmf">
            <a:extLst>
              <a:ext uri="{FF2B5EF4-FFF2-40B4-BE49-F238E27FC236}">
                <a16:creationId xmlns:a16="http://schemas.microsoft.com/office/drawing/2014/main" id="{AD791CA7-702A-DEAD-DCEB-A6BD7676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58" y="4762816"/>
            <a:ext cx="242230" cy="2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8C515-111E-2438-1C6B-D38C17250956}"/>
              </a:ext>
            </a:extLst>
          </p:cNvPr>
          <p:cNvGrpSpPr/>
          <p:nvPr/>
        </p:nvGrpSpPr>
        <p:grpSpPr>
          <a:xfrm>
            <a:off x="381001" y="4805921"/>
            <a:ext cx="685799" cy="190500"/>
            <a:chOff x="2312856" y="3867150"/>
            <a:chExt cx="2206899" cy="1067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D30D86-6F32-72E8-B213-E2A20075C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72" t="5835" r="10564" b="14384"/>
            <a:stretch/>
          </p:blipFill>
          <p:spPr>
            <a:xfrm>
              <a:off x="2312856" y="3867150"/>
              <a:ext cx="2206899" cy="10678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373721-A11E-0DAA-39AC-A8F3A7422D01}"/>
                </a:ext>
              </a:extLst>
            </p:cNvPr>
            <p:cNvSpPr/>
            <p:nvPr/>
          </p:nvSpPr>
          <p:spPr>
            <a:xfrm rot="493847">
              <a:off x="2482692" y="4127399"/>
              <a:ext cx="1726133" cy="522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33CC"/>
                  </a:solidFill>
                  <a:effectLst/>
                </a:rPr>
                <a:t>Your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5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59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8" r:id="rId13"/>
    <p:sldLayoutId id="21474840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E47D3-F89C-4B59-E174-8CBCC2BC9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>
            <a:extLst>
              <a:ext uri="{FF2B5EF4-FFF2-40B4-BE49-F238E27FC236}">
                <a16:creationId xmlns:a16="http://schemas.microsoft.com/office/drawing/2014/main" id="{13D220E9-2DD2-E2D8-CD11-AFE9750DBB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00600" y="1428750"/>
            <a:ext cx="4191000" cy="213360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Practice with business data modeling</a:t>
            </a:r>
            <a:br>
              <a:rPr lang="en-US" sz="4800" dirty="0"/>
            </a:br>
            <a:r>
              <a:rPr lang="en-US" sz="4800" dirty="0"/>
              <a:t>(MP4 and MP5)</a:t>
            </a:r>
            <a:endParaRPr lang="en-US" dirty="0"/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EB1E4661-277F-D76C-6FD5-002D337CDC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25E62-97AC-2EBB-EBD8-15DC2A5AB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90" y="737980"/>
            <a:ext cx="38862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Customers pay us (electronically) as soon as they receive the goods we ship to them as detailed in the packing slip. We keep track of these payments.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99DE-A770-42CB-9C5B-8C8395337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0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and Processes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sz="quarter" idx="15"/>
          </p:nvPr>
        </p:nvSpPr>
        <p:spPr>
          <a:xfrm>
            <a:off x="304800" y="1657350"/>
            <a:ext cx="87630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Orders at ACME that receive a discount larger than 50% must be approved by a manager.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91076-7C45-4D86-936C-E58D7BA25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1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Calculated fields are not stored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that’s a lot of discretionary power, ACME wants to keep up with which salesperson sold each order, and to be able to calculate the total discount(s) at the order or customer level.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BF03-F54F-4DB3-A78A-2B3D9831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principles (MP4)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CCCD0-5F0C-4D02-A208-9D295A7B5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077200" cy="36727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3621B"/>
                </a:solidFill>
              </a:rPr>
              <a:t>If it is a process (e.g., a decision) do not represent it.</a:t>
            </a:r>
          </a:p>
          <a:p>
            <a:pPr lvl="1"/>
            <a:r>
              <a:rPr lang="en-US" i="1" dirty="0"/>
              <a:t>But </a:t>
            </a:r>
            <a:r>
              <a:rPr lang="en-US" dirty="0"/>
              <a:t>you might need to keep track that it happened, its outcome, or who did it</a:t>
            </a:r>
          </a:p>
          <a:p>
            <a:r>
              <a:rPr lang="en-US" dirty="0">
                <a:solidFill>
                  <a:srgbClr val="E3621B"/>
                </a:solidFill>
              </a:rPr>
              <a:t>If it can be calculated,</a:t>
            </a:r>
            <a:br>
              <a:rPr lang="en-US" dirty="0">
                <a:solidFill>
                  <a:srgbClr val="E3621B"/>
                </a:solidFill>
              </a:rPr>
            </a:br>
            <a:r>
              <a:rPr lang="en-US" dirty="0">
                <a:solidFill>
                  <a:srgbClr val="E3621B"/>
                </a:solidFill>
              </a:rPr>
              <a:t>do not represent it</a:t>
            </a:r>
          </a:p>
          <a:p>
            <a:pPr lvl="1"/>
            <a:r>
              <a:rPr lang="en-US" i="1" dirty="0"/>
              <a:t>Unless</a:t>
            </a:r>
            <a:r>
              <a:rPr lang="en-US" dirty="0"/>
              <a:t> explicitly asked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60493-D839-4504-A7EC-4C5EC7106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FBB65-B77C-0A60-3BF2-3708FBAD1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6FE1D-1347-BB86-08E9-06AA3E89B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BB4B-7ED0-26A0-4F8C-46041E59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44678-D0F5-C2FE-755D-C8C53C00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40680F-F665-7DAE-53F6-42271E24C4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895350"/>
            <a:ext cx="8915400" cy="3962400"/>
          </a:xfrm>
        </p:spPr>
        <p:txBody>
          <a:bodyPr/>
          <a:lstStyle/>
          <a:p>
            <a:r>
              <a:rPr lang="en-US" dirty="0"/>
              <a:t>Any questions on data modeling/ERD?</a:t>
            </a:r>
          </a:p>
          <a:p>
            <a:r>
              <a:rPr lang="en-US" dirty="0"/>
              <a:t>Check carefully the last part of the MySQLWorkbench video: Identifying/non identifying relationships. </a:t>
            </a:r>
          </a:p>
        </p:txBody>
      </p:sp>
    </p:spTree>
    <p:extLst>
      <p:ext uri="{BB962C8B-B14F-4D97-AF65-F5344CB8AC3E}">
        <p14:creationId xmlns:p14="http://schemas.microsoft.com/office/powerpoint/2010/main" val="5552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78A6-A3E9-F5CA-4D9A-5E311696D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C7AB0-28E4-83BD-F24B-EB1393BC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Identifying vs. non identifying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29C4-1B89-D46B-8D9C-6861919EF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1346D-527C-584E-2E5B-4BC1B203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51" b="61098"/>
          <a:stretch>
            <a:fillRect/>
          </a:stretch>
        </p:blipFill>
        <p:spPr>
          <a:xfrm>
            <a:off x="4043612" y="1572628"/>
            <a:ext cx="5084439" cy="1295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E29693-8543-43AC-BA7E-697AB2416510}"/>
              </a:ext>
            </a:extLst>
          </p:cNvPr>
          <p:cNvCxnSpPr>
            <a:cxnSpLocks/>
          </p:cNvCxnSpPr>
          <p:nvPr/>
        </p:nvCxnSpPr>
        <p:spPr>
          <a:xfrm>
            <a:off x="6471531" y="1771950"/>
            <a:ext cx="228600" cy="448378"/>
          </a:xfrm>
          <a:prstGeom prst="straightConnector1">
            <a:avLst/>
          </a:prstGeom>
          <a:ln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47F1C4-A608-3481-63B8-55862702D594}"/>
              </a:ext>
            </a:extLst>
          </p:cNvPr>
          <p:cNvSpPr txBox="1"/>
          <p:nvPr/>
        </p:nvSpPr>
        <p:spPr>
          <a:xfrm>
            <a:off x="460745" y="1567755"/>
            <a:ext cx="3654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This is </a:t>
            </a:r>
            <a:r>
              <a:rPr lang="en-US" sz="1400" dirty="0">
                <a:solidFill>
                  <a:srgbClr val="E3621B"/>
                </a:solidFill>
                <a:effectLst/>
              </a:rPr>
              <a:t>NON-IDENTIFYING</a:t>
            </a:r>
            <a:r>
              <a:rPr lang="en-US" sz="1400" dirty="0">
                <a:solidFill>
                  <a:schemeClr val="tx1"/>
                </a:solidFill>
                <a:effectLst/>
              </a:rPr>
              <a:t>: the FK (customer_C_id) is not transformed into a composite primary key. This is the most common case. Identifying Order does not require knowing Customer.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06A42F-1BE6-F146-642C-D6071029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7" t="54416" r="7468" b="4685"/>
          <a:stretch>
            <a:fillRect/>
          </a:stretch>
        </p:blipFill>
        <p:spPr>
          <a:xfrm>
            <a:off x="4152900" y="3714750"/>
            <a:ext cx="4800600" cy="1363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1FBEA3-ED61-9546-CCCD-B369EC4A5A3F}"/>
              </a:ext>
            </a:extLst>
          </p:cNvPr>
          <p:cNvSpPr txBox="1"/>
          <p:nvPr/>
        </p:nvSpPr>
        <p:spPr>
          <a:xfrm>
            <a:off x="460745" y="3412847"/>
            <a:ext cx="3654055" cy="159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</a:rPr>
              <a:t>This is </a:t>
            </a:r>
            <a:r>
              <a:rPr lang="en-US" sz="1200" dirty="0">
                <a:solidFill>
                  <a:srgbClr val="E3621B"/>
                </a:solidFill>
                <a:effectLst/>
              </a:rPr>
              <a:t>IDENTIFYING</a:t>
            </a:r>
            <a:r>
              <a:rPr lang="en-US" sz="1200" dirty="0">
                <a:solidFill>
                  <a:schemeClr val="tx1"/>
                </a:solidFill>
                <a:effectLst/>
              </a:rPr>
              <a:t>: the FK (Book_ISBN) is transformed into a composite primary key. Identifying the Chapter requires knowing which book. This is because many books have a chapter “1”, so you also need the book’s ISBN. The most common use of identifying relationships is in association tables.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E56119-A816-0E91-3A8E-5212573D3D30}"/>
              </a:ext>
            </a:extLst>
          </p:cNvPr>
          <p:cNvCxnSpPr>
            <a:cxnSpLocks/>
          </p:cNvCxnSpPr>
          <p:nvPr/>
        </p:nvCxnSpPr>
        <p:spPr>
          <a:xfrm>
            <a:off x="6400800" y="3697836"/>
            <a:ext cx="381000" cy="698853"/>
          </a:xfrm>
          <a:prstGeom prst="straightConnector1">
            <a:avLst/>
          </a:prstGeom>
          <a:ln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logo of a dolphin&#10;&#10;AI-generated content may be incorrect.">
            <a:extLst>
              <a:ext uri="{FF2B5EF4-FFF2-40B4-BE49-F238E27FC236}">
                <a16:creationId xmlns:a16="http://schemas.microsoft.com/office/drawing/2014/main" id="{02063AFB-9726-4806-C477-5E08FB522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896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58715-C831-4602-6D5C-0A0BC588E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1019A1-D098-5D2B-4924-0958B0B4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4C8B4-2765-2E56-4281-7DE5A902F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FECD6-D0DE-3E5B-8421-E1C9EF1065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958850"/>
            <a:ext cx="6857999" cy="39751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Year, Concentration, Track…</a:t>
            </a:r>
          </a:p>
          <a:p>
            <a:r>
              <a:rPr lang="en-US" dirty="0"/>
              <a:t>Am I more confident with SQL?</a:t>
            </a:r>
          </a:p>
          <a:p>
            <a:r>
              <a:rPr lang="en-US" dirty="0"/>
              <a:t>How do I use GenAI?</a:t>
            </a:r>
          </a:p>
          <a:p>
            <a:r>
              <a:rPr lang="en-US" dirty="0"/>
              <a:t>Things I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39640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B7E7F-4B0F-A124-51B2-49FCCD99D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4D93-536E-6474-3A4C-DBB2ECEC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Remember Jennifer’s order?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A8479-A6DB-33EE-32C8-646314750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3740E-4BFA-7B84-EC09-81CE445790B2}"/>
              </a:ext>
            </a:extLst>
          </p:cNvPr>
          <p:cNvSpPr txBox="1"/>
          <p:nvPr/>
        </p:nvSpPr>
        <p:spPr bwMode="auto">
          <a:xfrm>
            <a:off x="2223739" y="819150"/>
            <a:ext cx="2420957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Order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CA4B2-A984-B3DC-2880-72821732B323}"/>
              </a:ext>
            </a:extLst>
          </p:cNvPr>
          <p:cNvGrpSpPr/>
          <p:nvPr/>
        </p:nvGrpSpPr>
        <p:grpSpPr>
          <a:xfrm>
            <a:off x="2285315" y="1177425"/>
            <a:ext cx="2895601" cy="730043"/>
            <a:chOff x="2325901" y="1323010"/>
            <a:chExt cx="2819400" cy="609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5A5E55-534C-C598-6289-0BBFBD20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493"/>
            <a:stretch/>
          </p:blipFill>
          <p:spPr>
            <a:xfrm>
              <a:off x="2325901" y="1323010"/>
              <a:ext cx="2819400" cy="6096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204760-43D3-4404-B584-92C683B294CF}"/>
                </a:ext>
              </a:extLst>
            </p:cNvPr>
            <p:cNvSpPr txBox="1"/>
            <p:nvPr/>
          </p:nvSpPr>
          <p:spPr>
            <a:xfrm>
              <a:off x="2514099" y="1496930"/>
              <a:ext cx="1379907" cy="115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  <a:effectLst/>
                </a:rPr>
                <a:t>Jennifer Claggett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BEF72B-C081-AB01-62F9-6BA65D0A4962}"/>
                </a:ext>
              </a:extLst>
            </p:cNvPr>
            <p:cNvSpPr txBox="1"/>
            <p:nvPr/>
          </p:nvSpPr>
          <p:spPr>
            <a:xfrm>
              <a:off x="2393583" y="1798940"/>
              <a:ext cx="1379907" cy="102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effectLst/>
                </a:rPr>
                <a:t> Rose Ct. 224, Atlanta GA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D1D8DC-F0F9-B7D0-FDC0-761E501CA8AF}"/>
              </a:ext>
            </a:extLst>
          </p:cNvPr>
          <p:cNvSpPr txBox="1"/>
          <p:nvPr/>
        </p:nvSpPr>
        <p:spPr bwMode="auto">
          <a:xfrm>
            <a:off x="2285315" y="1170807"/>
            <a:ext cx="1219885" cy="12311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highlight>
                  <a:srgbClr val="FFFFFF"/>
                </a:highlight>
              </a:rPr>
              <a:t>Ordered on August 13 2025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B8E374-3446-68FC-4361-AE55903A37AA}"/>
              </a:ext>
            </a:extLst>
          </p:cNvPr>
          <p:cNvGrpSpPr/>
          <p:nvPr/>
        </p:nvGrpSpPr>
        <p:grpSpPr>
          <a:xfrm>
            <a:off x="2438399" y="1857652"/>
            <a:ext cx="6341355" cy="3228699"/>
            <a:chOff x="2438400" y="2039228"/>
            <a:chExt cx="5638800" cy="28511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1CC601-B121-71AE-0FCE-536C8FB4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636" r="1136"/>
            <a:stretch>
              <a:fillRect/>
            </a:stretch>
          </p:blipFill>
          <p:spPr>
            <a:xfrm>
              <a:off x="2438400" y="2039228"/>
              <a:ext cx="5638800" cy="28511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A47FF5-248A-FC44-6D46-9B8D23EAA8E1}"/>
                </a:ext>
              </a:extLst>
            </p:cNvPr>
            <p:cNvSpPr txBox="1"/>
            <p:nvPr/>
          </p:nvSpPr>
          <p:spPr>
            <a:xfrm>
              <a:off x="4514843" y="3848106"/>
              <a:ext cx="566113" cy="1358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866C0"/>
                  </a:solidFill>
                  <a:effectLst/>
                  <a:latin typeface="Aptos" panose="020B0004020202020204" pitchFamily="34" charset="0"/>
                </a:rPr>
                <a:t>Geniuses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690024-EF85-59BE-011B-5B0F72EF6B2A}"/>
                </a:ext>
              </a:extLst>
            </p:cNvPr>
            <p:cNvSpPr txBox="1"/>
            <p:nvPr/>
          </p:nvSpPr>
          <p:spPr>
            <a:xfrm rot="21350190">
              <a:off x="2602142" y="4047477"/>
              <a:ext cx="379995" cy="1231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 for</a:t>
              </a:r>
              <a:b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</a:br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Geniuses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DFC417B-17DB-A6C1-A539-7802332CA7AD}"/>
              </a:ext>
            </a:extLst>
          </p:cNvPr>
          <p:cNvSpPr/>
          <p:nvPr/>
        </p:nvSpPr>
        <p:spPr>
          <a:xfrm>
            <a:off x="6587384" y="1945036"/>
            <a:ext cx="381000" cy="175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B63611"/>
                </a:solidFill>
                <a:effectLst/>
                <a:latin typeface="Arial "/>
              </a:rPr>
              <a:t>$2.00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3BFC3-C0E9-AA17-C662-F8A791428E1D}"/>
              </a:ext>
            </a:extLst>
          </p:cNvPr>
          <p:cNvSpPr/>
          <p:nvPr/>
        </p:nvSpPr>
        <p:spPr>
          <a:xfrm>
            <a:off x="8229600" y="4853889"/>
            <a:ext cx="381000" cy="175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B63611"/>
                </a:solidFill>
                <a:effectLst/>
                <a:latin typeface="Arial "/>
              </a:rPr>
              <a:t>$38.36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C0BC3D-00EB-9DD3-30E8-4A5B7D8220BC}"/>
              </a:ext>
            </a:extLst>
          </p:cNvPr>
          <p:cNvGrpSpPr/>
          <p:nvPr/>
        </p:nvGrpSpPr>
        <p:grpSpPr>
          <a:xfrm>
            <a:off x="258742" y="1931198"/>
            <a:ext cx="8428057" cy="2850353"/>
            <a:chOff x="339952" y="2079408"/>
            <a:chExt cx="8194448" cy="24594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578B0E-7DCA-A28B-21FC-1148F1CB65F5}"/>
                </a:ext>
              </a:extLst>
            </p:cNvPr>
            <p:cNvSpPr txBox="1"/>
            <p:nvPr/>
          </p:nvSpPr>
          <p:spPr bwMode="auto">
            <a:xfrm>
              <a:off x="339952" y="3032780"/>
              <a:ext cx="1392945" cy="5539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effectLst/>
                </a:rPr>
                <a:t>Ordered items (“Line items”)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B21E7B-9345-9586-A024-776E9D9383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85809"/>
              <a:ext cx="381000" cy="47941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E713DC-A88D-8A69-30B8-8513067BC6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79581"/>
              <a:ext cx="381000" cy="443011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02DFA3-BF02-FA12-8636-75BC47D339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52600" y="2876550"/>
              <a:ext cx="381000" cy="403031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31AA51-84A5-4D7B-DD9B-6D1201AE4336}"/>
                </a:ext>
              </a:extLst>
            </p:cNvPr>
            <p:cNvSpPr/>
            <p:nvPr/>
          </p:nvSpPr>
          <p:spPr>
            <a:xfrm>
              <a:off x="2286000" y="2079408"/>
              <a:ext cx="6248400" cy="24594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0A8207-0CA8-EB31-C733-BED8BCADF40B}"/>
              </a:ext>
            </a:extLst>
          </p:cNvPr>
          <p:cNvGrpSpPr/>
          <p:nvPr/>
        </p:nvGrpSpPr>
        <p:grpSpPr>
          <a:xfrm>
            <a:off x="258742" y="1119880"/>
            <a:ext cx="8428058" cy="787587"/>
            <a:chOff x="607134" y="1047751"/>
            <a:chExt cx="7927265" cy="7875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6FB408-114A-085A-BC3E-0EFB35F5D175}"/>
                </a:ext>
              </a:extLst>
            </p:cNvPr>
            <p:cNvSpPr/>
            <p:nvPr/>
          </p:nvSpPr>
          <p:spPr>
            <a:xfrm>
              <a:off x="2484190" y="1047751"/>
              <a:ext cx="6050209" cy="787587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67E4D8-7109-873A-9C4B-AD44FA8F2FE3}"/>
                </a:ext>
              </a:extLst>
            </p:cNvPr>
            <p:cNvSpPr txBox="1"/>
            <p:nvPr/>
          </p:nvSpPr>
          <p:spPr bwMode="auto">
            <a:xfrm>
              <a:off x="607134" y="1175079"/>
              <a:ext cx="1605560" cy="5539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E3621B"/>
                  </a:solidFill>
                  <a:effectLst/>
                </a:rPr>
                <a:t>Common part</a:t>
              </a:r>
              <a:br>
                <a:rPr lang="en-US" sz="1800" dirty="0">
                  <a:solidFill>
                    <a:srgbClr val="E3621B"/>
                  </a:solidFill>
                  <a:effectLst/>
                </a:rPr>
              </a:br>
              <a:r>
                <a:rPr lang="en-US" sz="1800" dirty="0">
                  <a:solidFill>
                    <a:srgbClr val="E3621B"/>
                  </a:solidFill>
                  <a:effectLst/>
                </a:rPr>
                <a:t>(“Order Header”)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086C17-CED7-DA79-85D5-0ACA056544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7244" y="1469705"/>
              <a:ext cx="230591" cy="0"/>
            </a:xfrm>
            <a:prstGeom prst="line">
              <a:avLst/>
            </a:prstGeom>
            <a:ln>
              <a:solidFill>
                <a:srgbClr val="E3621B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1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34E4D-780E-4A84-A7FE-143702F1D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2023" r="88196" b="8707"/>
          <a:stretch/>
        </p:blipFill>
        <p:spPr>
          <a:xfrm>
            <a:off x="3238500" y="1504950"/>
            <a:ext cx="571500" cy="1875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0C8DA-5238-402E-865B-BA14D2B2E56B}"/>
              </a:ext>
            </a:extLst>
          </p:cNvPr>
          <p:cNvSpPr txBox="1"/>
          <p:nvPr/>
        </p:nvSpPr>
        <p:spPr>
          <a:xfrm>
            <a:off x="1714500" y="1571203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3 (of 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50649-80B3-4B92-B95B-AE84FE6F7DDA}"/>
              </a:ext>
            </a:extLst>
          </p:cNvPr>
          <p:cNvSpPr txBox="1"/>
          <p:nvPr/>
        </p:nvSpPr>
        <p:spPr>
          <a:xfrm>
            <a:off x="1733452" y="220934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 (of 2)</a:t>
            </a:r>
          </a:p>
        </p:txBody>
      </p:sp>
      <p:pic>
        <p:nvPicPr>
          <p:cNvPr id="1026" name="Picture 2" descr="http://www.ispsd.com/wp-content/uploads/2013/02/wpid-cardboard-box-icon-512x512.png">
            <a:extLst>
              <a:ext uri="{FF2B5EF4-FFF2-40B4-BE49-F238E27FC236}">
                <a16:creationId xmlns:a16="http://schemas.microsoft.com/office/drawing/2014/main" id="{9B91CDDE-7BFC-417A-BE8A-804D6527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57" y="294742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 3">
            <a:extLst>
              <a:ext uri="{FF2B5EF4-FFF2-40B4-BE49-F238E27FC236}">
                <a16:creationId xmlns:a16="http://schemas.microsoft.com/office/drawing/2014/main" id="{DDD98A49-BDFE-4AFA-BB0F-8BE0704B0AE1}"/>
              </a:ext>
            </a:extLst>
          </p:cNvPr>
          <p:cNvSpPr/>
          <p:nvPr/>
        </p:nvSpPr>
        <p:spPr>
          <a:xfrm rot="5400000">
            <a:off x="4140512" y="2568840"/>
            <a:ext cx="914400" cy="571500"/>
          </a:xfrm>
          <a:prstGeom prst="bentArrow">
            <a:avLst>
              <a:gd name="adj1" fmla="val 48964"/>
              <a:gd name="adj2" fmla="val 43652"/>
              <a:gd name="adj3" fmla="val 25000"/>
              <a:gd name="adj4" fmla="val 43750"/>
            </a:avLst>
          </a:prstGeom>
          <a:solidFill>
            <a:srgbClr val="E362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A97F5-7725-4883-ABBA-697628D39D50}"/>
              </a:ext>
            </a:extLst>
          </p:cNvPr>
          <p:cNvSpPr txBox="1"/>
          <p:nvPr/>
        </p:nvSpPr>
        <p:spPr>
          <a:xfrm>
            <a:off x="3898559" y="4015085"/>
            <a:ext cx="210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A ‘shipment’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F1DB636-87AA-49E7-9C84-5C93EBE8411D}"/>
              </a:ext>
            </a:extLst>
          </p:cNvPr>
          <p:cNvSpPr/>
          <p:nvPr/>
        </p:nvSpPr>
        <p:spPr>
          <a:xfrm>
            <a:off x="5676610" y="3361251"/>
            <a:ext cx="1130380" cy="400110"/>
          </a:xfrm>
          <a:prstGeom prst="rightArrow">
            <a:avLst/>
          </a:prstGeom>
          <a:solidFill>
            <a:srgbClr val="E362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Graphic 9" descr="House">
            <a:extLst>
              <a:ext uri="{FF2B5EF4-FFF2-40B4-BE49-F238E27FC236}">
                <a16:creationId xmlns:a16="http://schemas.microsoft.com/office/drawing/2014/main" id="{3770313F-DBA5-4CC4-B025-A020AA0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689" y="2894714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79AD50-F5C4-4680-B8D1-68604278FECC}"/>
              </a:ext>
            </a:extLst>
          </p:cNvPr>
          <p:cNvSpPr txBox="1"/>
          <p:nvPr/>
        </p:nvSpPr>
        <p:spPr>
          <a:xfrm>
            <a:off x="6855735" y="3707087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Customer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3E626-330A-4DAA-9317-8CEBE0B0AB9E}"/>
              </a:ext>
            </a:extLst>
          </p:cNvPr>
          <p:cNvSpPr txBox="1"/>
          <p:nvPr/>
        </p:nvSpPr>
        <p:spPr>
          <a:xfrm>
            <a:off x="1762681" y="2849291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0 (of 1)</a:t>
            </a:r>
          </a:p>
        </p:txBody>
      </p:sp>
    </p:spTree>
    <p:extLst>
      <p:ext uri="{BB962C8B-B14F-4D97-AF65-F5344CB8AC3E}">
        <p14:creationId xmlns:p14="http://schemas.microsoft.com/office/powerpoint/2010/main" val="6378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3429F8-7025-4383-A845-227ED9AE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printout that summarizes the shipment info is often called a “Packing list” (or BOL)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B0834-BF9E-441E-B6D5-9E193C740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85CF05-7560-4E1A-870F-C6694779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94333"/>
              </p:ext>
            </p:extLst>
          </p:nvPr>
        </p:nvGraphicFramePr>
        <p:xfrm>
          <a:off x="2514600" y="1581150"/>
          <a:ext cx="6096000" cy="3398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74297354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937656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418667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Packing List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Date Shipped: August 15, 2025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Shipment ID# 523423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(OrderNo 111-71039310-3045814)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8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SHIPPED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Pilot Red Pens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2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Pink Eraser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5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Database for Geniuses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77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F3994B-3FBC-4559-B184-910BCDF3DCE6}"/>
              </a:ext>
            </a:extLst>
          </p:cNvPr>
          <p:cNvSpPr txBox="1"/>
          <p:nvPr/>
        </p:nvSpPr>
        <p:spPr bwMode="auto">
          <a:xfrm>
            <a:off x="501383" y="2198675"/>
            <a:ext cx="1219200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rgbClr val="E3621B"/>
                </a:solidFill>
                <a:effectLst/>
              </a:rPr>
              <a:t>Common part (“Header”)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6DE04-2923-4FC7-A6D3-76EC1D2555D8}"/>
              </a:ext>
            </a:extLst>
          </p:cNvPr>
          <p:cNvSpPr txBox="1"/>
          <p:nvPr/>
        </p:nvSpPr>
        <p:spPr bwMode="auto">
          <a:xfrm>
            <a:off x="406133" y="3726012"/>
            <a:ext cx="1409700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</a:rPr>
              <a:t>Shipped items in the box (“Line items”)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AD2522-FFED-4738-81C9-E06E31874E57}"/>
              </a:ext>
            </a:extLst>
          </p:cNvPr>
          <p:cNvCxnSpPr>
            <a:cxnSpLocks/>
          </p:cNvCxnSpPr>
          <p:nvPr/>
        </p:nvCxnSpPr>
        <p:spPr bwMode="auto">
          <a:xfrm>
            <a:off x="1796783" y="2647950"/>
            <a:ext cx="565417" cy="76200"/>
          </a:xfrm>
          <a:prstGeom prst="line">
            <a:avLst/>
          </a:prstGeom>
          <a:ln>
            <a:solidFill>
              <a:srgbClr val="E3621B"/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DDAC7D-DD36-4EC4-8E79-1FA12BD624F3}"/>
              </a:ext>
            </a:extLst>
          </p:cNvPr>
          <p:cNvCxnSpPr>
            <a:cxnSpLocks/>
          </p:cNvCxnSpPr>
          <p:nvPr/>
        </p:nvCxnSpPr>
        <p:spPr bwMode="auto">
          <a:xfrm>
            <a:off x="1921755" y="4147739"/>
            <a:ext cx="440445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1E5CB3-13D8-487E-9830-ED9C801B7D34}"/>
              </a:ext>
            </a:extLst>
          </p:cNvPr>
          <p:cNvCxnSpPr>
            <a:cxnSpLocks/>
          </p:cNvCxnSpPr>
          <p:nvPr/>
        </p:nvCxnSpPr>
        <p:spPr bwMode="auto">
          <a:xfrm>
            <a:off x="1921755" y="4141511"/>
            <a:ext cx="440445" cy="335239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2A6714-E253-4A31-B076-3551ED27D92F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1755" y="3867150"/>
            <a:ext cx="516645" cy="274362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headEnd type="none" w="med" len="med"/>
            <a:tailEnd type="arrow"/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01AB-82DC-D449-19BB-045B9B3C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patterns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2280-136D-9ED4-5460-01F2E4CDC2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Sometimes, we do not have enough inventory to fulfill an order, so we ship what we can and later send additional shipments to fill the remaining part of the order.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3E7E6-0120-9359-098E-E76C0F646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8EB293-727F-A642-DE3E-8E26C2A9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43" y="3714750"/>
            <a:ext cx="2667223" cy="12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1C97-E687-C373-206C-25FE63F02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69F156-2C50-A165-B191-23FE3887C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45B3F8D-6CE6-C841-256B-043596023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AB6DC-BAAF-030F-E226-2EF59D8C65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5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5" id="{DF53A27C-38C6-44E8-ABBE-5C6BCB286637}" vid="{41343C76-E77A-437A-AFD4-E1D32F7E5AC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2025</Template>
  <TotalTime>11632424</TotalTime>
  <Pages>19</Pages>
  <Words>517</Words>
  <Application>Microsoft Office PowerPoint</Application>
  <PresentationFormat>On-screen Show (16:9)</PresentationFormat>
  <Paragraphs>82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 </vt:lpstr>
      <vt:lpstr>Calibri</vt:lpstr>
      <vt:lpstr>Courier New</vt:lpstr>
      <vt:lpstr>Segoe Script</vt:lpstr>
      <vt:lpstr>Segoe UI Light</vt:lpstr>
      <vt:lpstr>Segoe UI Semilight</vt:lpstr>
      <vt:lpstr>Times New Roman</vt:lpstr>
      <vt:lpstr>Verdana</vt:lpstr>
      <vt:lpstr>Wingdings</vt:lpstr>
      <vt:lpstr>DM4DM 2025</vt:lpstr>
      <vt:lpstr> Practice with business data modeling (MP4 and MP5)</vt:lpstr>
      <vt:lpstr>Critical thinking</vt:lpstr>
      <vt:lpstr>Identifying vs. non identifying relationships</vt:lpstr>
      <vt:lpstr>You do the talking</vt:lpstr>
      <vt:lpstr>Remember Jennifer’s order?</vt:lpstr>
      <vt:lpstr>Shipments</vt:lpstr>
      <vt:lpstr>The printout that summarizes the shipment info is often called a “Packing list” (or BOL)</vt:lpstr>
      <vt:lpstr>Common patterns</vt:lpstr>
      <vt:lpstr>WINIT</vt:lpstr>
      <vt:lpstr>Relationships</vt:lpstr>
      <vt:lpstr>Relationships and Processes</vt:lpstr>
      <vt:lpstr>Calculated fields are not stored</vt:lpstr>
      <vt:lpstr>DB design principles (MP4)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485</cp:revision>
  <cp:lastPrinted>1997-02-18T13:34:25Z</cp:lastPrinted>
  <dcterms:created xsi:type="dcterms:W3CDTF">1997-02-14T18:36:50Z</dcterms:created>
  <dcterms:modified xsi:type="dcterms:W3CDTF">2025-10-10T19:28:32Z</dcterms:modified>
</cp:coreProperties>
</file>