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07" r:id="rId1"/>
  </p:sldMasterIdLst>
  <p:notesMasterIdLst>
    <p:notesMasterId r:id="rId8"/>
  </p:notesMasterIdLst>
  <p:handoutMasterIdLst>
    <p:handoutMasterId r:id="rId9"/>
  </p:handoutMasterIdLst>
  <p:sldIdLst>
    <p:sldId id="389" r:id="rId2"/>
    <p:sldId id="386" r:id="rId3"/>
    <p:sldId id="395" r:id="rId4"/>
    <p:sldId id="396" r:id="rId5"/>
    <p:sldId id="397" r:id="rId6"/>
    <p:sldId id="394" r:id="rId7"/>
  </p:sldIdLst>
  <p:sldSz cx="9144000" cy="5143500" type="screen16x9"/>
  <p:notesSz cx="6877050" cy="9163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6">
          <p15:clr>
            <a:srgbClr val="A4A3A4"/>
          </p15:clr>
        </p15:guide>
        <p15:guide id="2" pos="216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21B"/>
    <a:srgbClr val="5A5A52"/>
    <a:srgbClr val="5C5C54"/>
    <a:srgbClr val="000066"/>
    <a:srgbClr val="FFFFFF"/>
    <a:srgbClr val="0099FF"/>
    <a:srgbClr val="CC0000"/>
    <a:srgbClr val="0066FF"/>
    <a:srgbClr val="CCEC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6" autoAdjust="0"/>
    <p:restoredTop sz="80692" autoAdjust="0"/>
  </p:normalViewPr>
  <p:slideViewPr>
    <p:cSldViewPr>
      <p:cViewPr varScale="1">
        <p:scale>
          <a:sx n="172" d="100"/>
          <a:sy n="172" d="100"/>
        </p:scale>
        <p:origin x="1376" y="1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1614" y="-114"/>
      </p:cViewPr>
      <p:guideLst>
        <p:guide orient="horz" pos="2886"/>
        <p:guide pos="216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1908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696" tIns="44552" rIns="90696" bIns="445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98463" y="693738"/>
            <a:ext cx="6081712" cy="3422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749456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130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w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E8B27-95F9-3412-981A-3052F0A6D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1523" y="160371"/>
            <a:ext cx="608529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5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142837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05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013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2F27BB-9130-4BD7-B7A9-6790E95179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007897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no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04800" y="86295"/>
            <a:ext cx="8763000" cy="485382"/>
          </a:xfrm>
        </p:spPr>
        <p:txBody>
          <a:bodyPr/>
          <a:lstStyle>
            <a:lvl1pPr>
              <a:defRPr lang="en-US" sz="4400" b="0" i="0" cap="none" spc="0" dirty="0">
                <a:ln>
                  <a:noFill/>
                </a:ln>
                <a:solidFill>
                  <a:schemeClr val="bg1"/>
                </a:solidFill>
                <a:effectLst/>
                <a:latin typeface="Franklin Gothic Book" panose="020B0503020102020204" pitchFamily="34" charset="0"/>
                <a:ea typeface="Tahoma" panose="020B0604030504040204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Title No Text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7"/>
          </p:nvPr>
        </p:nvSpPr>
        <p:spPr/>
        <p:txBody>
          <a:bodyPr vert="horz" lIns="45720" tIns="45720" rIns="45720" bIns="45720" rtlCol="0" anchor="b"/>
          <a:lstStyle>
            <a:lvl1pPr algn="ctr">
              <a:defRPr lang="en-US" sz="1000" b="0" smtClean="0"/>
            </a:lvl1pPr>
          </a:lstStyle>
          <a:p>
            <a:fld id="{86562799-C0E3-4A0D-9156-3C42E1CEDD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9D736-7ABC-404E-806B-54BC5CFF62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4800" y="4933951"/>
            <a:ext cx="8763000" cy="155948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solidFill>
                  <a:srgbClr val="012158"/>
                </a:solidFill>
                <a:latin typeface="+mn-lt"/>
              </a:defRPr>
            </a:lvl1pPr>
            <a:lvl2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2pPr>
            <a:lvl3pPr marL="0" indent="0" algn="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800" dirty="0" smtClean="0">
                <a:latin typeface="+mn-lt"/>
              </a:defRPr>
            </a:lvl3pPr>
            <a:lvl4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 smtClean="0">
                <a:latin typeface="+mn-lt"/>
              </a:defRPr>
            </a:lvl4pPr>
            <a:lvl5pPr marL="0" indent="0" algn="r">
              <a:spcBef>
                <a:spcPts val="0"/>
              </a:spcBef>
              <a:spcAft>
                <a:spcPts val="0"/>
              </a:spcAft>
              <a:buNone/>
              <a:defRPr lang="en-US" sz="800" dirty="0">
                <a:latin typeface="+mn-lt"/>
              </a:defRPr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069744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29400" y="1466850"/>
            <a:ext cx="23622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WINIT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What Is New in 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 w="127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41A582E-7BD0-4A21-8EA2-A0F86F30A927}"/>
              </a:ext>
            </a:extLst>
          </p:cNvPr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0E3261-791F-9BFD-F1CC-C5017BD0B1FD}"/>
              </a:ext>
            </a:extLst>
          </p:cNvPr>
          <p:cNvSpPr txBox="1"/>
          <p:nvPr/>
        </p:nvSpPr>
        <p:spPr>
          <a:xfrm rot="16200000">
            <a:off x="-2188392" y="2312341"/>
            <a:ext cx="508635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Data Management for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48277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4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14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Critical Thinking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grpSp>
        <p:nvGrpSpPr>
          <p:cNvPr id="5" name="Group 9">
            <a:extLst>
              <a:ext uri="{FF2B5EF4-FFF2-40B4-BE49-F238E27FC236}">
                <a16:creationId xmlns:a16="http://schemas.microsoft.com/office/drawing/2014/main" id="{0D870378-0933-D332-71F6-B3D518567FEF}"/>
              </a:ext>
            </a:extLst>
          </p:cNvPr>
          <p:cNvGrpSpPr/>
          <p:nvPr/>
        </p:nvGrpSpPr>
        <p:grpSpPr>
          <a:xfrm>
            <a:off x="1117211" y="4724364"/>
            <a:ext cx="482989" cy="353614"/>
            <a:chOff x="7620000" y="3943350"/>
            <a:chExt cx="981505" cy="914172"/>
          </a:xfrm>
        </p:grpSpPr>
        <p:pic>
          <p:nvPicPr>
            <p:cNvPr id="6" name="Picture 5" descr="C:\Documents and Settings\HP_Administrator\Local Settings\Temporary Internet Files\Content.IE5\ZPR27KEL\MCj04325650000[1].png">
              <a:extLst>
                <a:ext uri="{FF2B5EF4-FFF2-40B4-BE49-F238E27FC236}">
                  <a16:creationId xmlns:a16="http://schemas.microsoft.com/office/drawing/2014/main" id="{ED1BCA1E-6BC3-13E6-FD42-8F43D2EA55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00" y="3943350"/>
              <a:ext cx="914172" cy="914172"/>
            </a:xfrm>
            <a:prstGeom prst="rect">
              <a:avLst/>
            </a:prstGeom>
            <a:noFill/>
          </p:spPr>
        </p:pic>
        <p:sp>
          <p:nvSpPr>
            <p:cNvPr id="7" name="Circular Arrow 39">
              <a:extLst>
                <a:ext uri="{FF2B5EF4-FFF2-40B4-BE49-F238E27FC236}">
                  <a16:creationId xmlns:a16="http://schemas.microsoft.com/office/drawing/2014/main" id="{1B2DA7D9-DD3F-ED9B-5747-8E29816D8984}"/>
                </a:ext>
              </a:extLst>
            </p:cNvPr>
            <p:cNvSpPr/>
            <p:nvPr/>
          </p:nvSpPr>
          <p:spPr bwMode="auto">
            <a:xfrm rot="607051">
              <a:off x="7763305" y="4010455"/>
              <a:ext cx="838200" cy="838200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5893624"/>
                <a:gd name="adj5" fmla="val 12500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500" b="0" i="0" u="none" strike="noStrike" cap="none" normalizeH="0" baseline="0" dirty="0">
                <a:ln>
                  <a:noFill/>
                </a:ln>
                <a:solidFill>
                  <a:srgbClr val="9696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endParaRPr>
            </a:p>
          </p:txBody>
        </p:sp>
      </p:grpSp>
      <p:pic>
        <p:nvPicPr>
          <p:cNvPr id="8" name="Picture 3" descr="C:\Users\Stefano\AppData\Local\Microsoft\Windows\Temporary Internet Files\Content.IE5\J816U1AR\MC900434837[1].png">
            <a:extLst>
              <a:ext uri="{FF2B5EF4-FFF2-40B4-BE49-F238E27FC236}">
                <a16:creationId xmlns:a16="http://schemas.microsoft.com/office/drawing/2014/main" id="{6BECCB1E-2CFB-BF3D-BA3E-530CCAAFD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55" y="4710671"/>
            <a:ext cx="44944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8D89CC53-E642-CF2A-A6E9-6C4D5353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05"/>
          <a:stretch/>
        </p:blipFill>
        <p:spPr bwMode="auto">
          <a:xfrm>
            <a:off x="2162084" y="4762817"/>
            <a:ext cx="275956" cy="276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Stefano\AppData\Local\Microsoft\Windows\Temporary Internet Files\Content.IE5\OUISOQB1\MC900156053[1].wmf">
            <a:extLst>
              <a:ext uri="{FF2B5EF4-FFF2-40B4-BE49-F238E27FC236}">
                <a16:creationId xmlns:a16="http://schemas.microsoft.com/office/drawing/2014/main" id="{AD791CA7-702A-DEAD-DCEB-A6BD7676A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58" y="4762816"/>
            <a:ext cx="242230" cy="2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D28C515-111E-2438-1C6B-D38C17250956}"/>
              </a:ext>
            </a:extLst>
          </p:cNvPr>
          <p:cNvGrpSpPr/>
          <p:nvPr/>
        </p:nvGrpSpPr>
        <p:grpSpPr>
          <a:xfrm>
            <a:off x="381001" y="4805921"/>
            <a:ext cx="685799" cy="190500"/>
            <a:chOff x="2312856" y="3867150"/>
            <a:chExt cx="2206899" cy="10678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2D30D86-6F32-72E8-B213-E2A20075C7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472" t="5835" r="10564" b="14384"/>
            <a:stretch/>
          </p:blipFill>
          <p:spPr>
            <a:xfrm>
              <a:off x="2312856" y="3867150"/>
              <a:ext cx="2206899" cy="106787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6373721-A11E-0DAA-39AC-A8F3A7422D01}"/>
                </a:ext>
              </a:extLst>
            </p:cNvPr>
            <p:cNvSpPr/>
            <p:nvPr/>
          </p:nvSpPr>
          <p:spPr>
            <a:xfrm rot="493847">
              <a:off x="2482692" y="4127399"/>
              <a:ext cx="1726133" cy="52295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dirty="0">
                  <a:solidFill>
                    <a:srgbClr val="0033CC"/>
                  </a:solidFill>
                  <a:effectLst/>
                </a:rPr>
                <a:t>Your 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638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07253-D5F2-4AE5-8A17-CCE5CFBB6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You do the talking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5440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1E65866-1D19-E385-920A-CD22EB1D455E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4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chemeClr val="accent5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D469B8-DA16-FCF7-4162-757345901728}"/>
              </a:ext>
            </a:extLst>
          </p:cNvPr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4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E2338F-B6CD-4125-A509-C60F4FFAD79A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84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ED4E8DE7-8107-485D-819E-7A652D98D0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46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66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5A584F-8F85-46C8-A5D5-2D7B3C4F53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Database integration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9795F79-D9C6-457E-A80B-484DBEA92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MiniProject</a:t>
            </a:r>
            <a:r>
              <a:rPr lang="en-US" dirty="0"/>
              <a:t> #5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F244D4-806E-4AD8-BA9D-5980ACA1C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4" y="971550"/>
            <a:ext cx="1180008" cy="1010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CD975C-24E8-42D5-AF5F-983B720F1D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931394"/>
            <a:ext cx="1676400" cy="1299512"/>
          </a:xfrm>
          <a:prstGeom prst="rect">
            <a:avLst/>
          </a:prstGeom>
        </p:spPr>
      </p:pic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092A1886-470F-4A04-A0EE-885C1FDD51FD}"/>
              </a:ext>
            </a:extLst>
          </p:cNvPr>
          <p:cNvSpPr/>
          <p:nvPr/>
        </p:nvSpPr>
        <p:spPr>
          <a:xfrm>
            <a:off x="2286000" y="1352550"/>
            <a:ext cx="685800" cy="457200"/>
          </a:xfrm>
          <a:prstGeom prst="leftRightArrow">
            <a:avLst/>
          </a:prstGeom>
          <a:solidFill>
            <a:srgbClr val="E362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B2B</a:t>
            </a:r>
          </a:p>
        </p:txBody>
      </p:sp>
    </p:spTree>
    <p:extLst>
      <p:ext uri="{BB962C8B-B14F-4D97-AF65-F5344CB8AC3E}">
        <p14:creationId xmlns:p14="http://schemas.microsoft.com/office/powerpoint/2010/main" val="25905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D526D-0A78-486D-A080-F2B00613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Critical thinking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9A3DE-499E-47ED-A2D4-118FCD11BA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194A05-D6E7-48EA-B3A8-84E899F4C87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4800" y="895350"/>
            <a:ext cx="5791200" cy="3962400"/>
          </a:xfrm>
        </p:spPr>
        <p:txBody>
          <a:bodyPr>
            <a:normAutofit/>
          </a:bodyPr>
          <a:lstStyle/>
          <a:p>
            <a:r>
              <a:rPr lang="en-US" dirty="0"/>
              <a:t>Please hand-in MP4</a:t>
            </a:r>
          </a:p>
          <a:p>
            <a:r>
              <a:rPr lang="en-US" dirty="0"/>
              <a:t>Zoom/MS Teams anytime if you need help</a:t>
            </a:r>
          </a:p>
        </p:txBody>
      </p:sp>
    </p:spTree>
    <p:extLst>
      <p:ext uri="{BB962C8B-B14F-4D97-AF65-F5344CB8AC3E}">
        <p14:creationId xmlns:p14="http://schemas.microsoft.com/office/powerpoint/2010/main" val="7546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661FC-E98D-43A8-A988-D4472A95E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MP5 – DB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FDCEB8-C0C0-43F9-8586-DDDEAE9511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3679D-6125-425E-BF81-031560F5FD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839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How many order tables?</a:t>
            </a:r>
          </a:p>
          <a:p>
            <a:r>
              <a:rPr lang="en-US" dirty="0"/>
              <a:t>How many product tables?</a:t>
            </a:r>
          </a:p>
          <a:p>
            <a:endParaRPr lang="en-US" dirty="0"/>
          </a:p>
          <a:p>
            <a:r>
              <a:rPr lang="en-US" dirty="0"/>
              <a:t>We have created data silos!</a:t>
            </a:r>
          </a:p>
          <a:p>
            <a:pPr lvl="1"/>
            <a:r>
              <a:rPr lang="en-US" i="1" dirty="0"/>
              <a:t>Natural</a:t>
            </a:r>
            <a:r>
              <a:rPr lang="en-US" dirty="0"/>
              <a:t> evolution of DB technology</a:t>
            </a:r>
          </a:p>
          <a:p>
            <a:pPr lvl="1"/>
            <a:r>
              <a:rPr lang="en-US" dirty="0"/>
              <a:t>Inefficient: data duplication</a:t>
            </a:r>
          </a:p>
          <a:p>
            <a:pPr lvl="1"/>
            <a:r>
              <a:rPr lang="en-US" dirty="0"/>
              <a:t>Inefficient: data inconsistencies</a:t>
            </a:r>
          </a:p>
          <a:p>
            <a:pPr lvl="1"/>
            <a:r>
              <a:rPr lang="en-US" dirty="0"/>
              <a:t>Inefficient: data is not shared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277E9E-BF0F-3972-2360-AD8503EB608E}"/>
              </a:ext>
            </a:extLst>
          </p:cNvPr>
          <p:cNvSpPr/>
          <p:nvPr/>
        </p:nvSpPr>
        <p:spPr>
          <a:xfrm>
            <a:off x="6858000" y="3409950"/>
            <a:ext cx="2286000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57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4FF70-9445-DC1F-B36A-870374BB4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89A9-A66E-6F8B-9EA7-B8F2E5962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MP5 – DB integration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EA999B-D2E6-DD05-0817-0CA9A47799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E8DE7-8107-485D-819E-7A652D98D05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40BF9-DF8F-6738-BC0A-B55182707F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 worries. We will fix it!</a:t>
            </a:r>
          </a:p>
          <a:p>
            <a:endParaRPr lang="en-US" dirty="0"/>
          </a:p>
          <a:p>
            <a:r>
              <a:rPr lang="en-US" dirty="0"/>
              <a:t>MP5 has two steps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 a team of three:</a:t>
            </a:r>
            <a:br>
              <a:rPr lang="en-US" dirty="0"/>
            </a:br>
            <a:r>
              <a:rPr lang="en-US" dirty="0"/>
              <a:t>Consolidate the ERDs for your company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As a team of six:</a:t>
            </a:r>
            <a:br>
              <a:rPr lang="en-US" dirty="0"/>
            </a:br>
            <a:r>
              <a:rPr lang="en-US" dirty="0"/>
              <a:t>Identify the flows of data between the two companies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46E34E-C753-912D-05ED-7033F9D8B78D}"/>
              </a:ext>
            </a:extLst>
          </p:cNvPr>
          <p:cNvSpPr/>
          <p:nvPr/>
        </p:nvSpPr>
        <p:spPr>
          <a:xfrm>
            <a:off x="6172198" y="3409950"/>
            <a:ext cx="1447801" cy="1733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2374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9467EB2-D1C6-8AA4-AD50-15803A43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Modeling data flows (fragment)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886DA5-1573-509F-2A19-4B22F949D2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8" y="819150"/>
            <a:ext cx="999779" cy="85576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151DAAD-E70B-506A-C56D-166CD2C87FCA}"/>
              </a:ext>
            </a:extLst>
          </p:cNvPr>
          <p:cNvSpPr txBox="1"/>
          <p:nvPr/>
        </p:nvSpPr>
        <p:spPr bwMode="auto">
          <a:xfrm>
            <a:off x="278103" y="4091989"/>
            <a:ext cx="1793010" cy="984885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spAutoFit/>
          </a:bodyPr>
          <a:lstStyle/>
          <a:p>
            <a:pPr algn="l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The two </a:t>
            </a:r>
            <a:r>
              <a:rPr lang="en-US" sz="1600" dirty="0" err="1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DataBases</a:t>
            </a:r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 are physically and logically separate</a:t>
            </a:r>
          </a:p>
          <a:p>
            <a:pPr algn="l"/>
            <a:r>
              <a:rPr lang="en-US" sz="16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10B092-0623-DDA1-F964-1E68BB2262F9}"/>
              </a:ext>
            </a:extLst>
          </p:cNvPr>
          <p:cNvGrpSpPr/>
          <p:nvPr/>
        </p:nvGrpSpPr>
        <p:grpSpPr>
          <a:xfrm>
            <a:off x="2136605" y="819150"/>
            <a:ext cx="4979697" cy="4297632"/>
            <a:chOff x="2136605" y="819150"/>
            <a:chExt cx="4979697" cy="429763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8AACF89-B451-5342-0FB8-DF8A6AD707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10214" b="6267"/>
            <a:stretch/>
          </p:blipFill>
          <p:spPr>
            <a:xfrm>
              <a:off x="2136605" y="819150"/>
              <a:ext cx="4979697" cy="42976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29BF02D-7802-0A6C-1FD7-89F77167864F}"/>
                </a:ext>
              </a:extLst>
            </p:cNvPr>
            <p:cNvSpPr txBox="1"/>
            <p:nvPr/>
          </p:nvSpPr>
          <p:spPr bwMode="auto">
            <a:xfrm>
              <a:off x="4969035" y="4383927"/>
              <a:ext cx="166713" cy="1692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</a:rPr>
                <a:t>(1)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EF11F26-0001-E79A-8EA3-EBB8F147CC0F}"/>
                </a:ext>
              </a:extLst>
            </p:cNvPr>
            <p:cNvSpPr txBox="1"/>
            <p:nvPr/>
          </p:nvSpPr>
          <p:spPr bwMode="auto">
            <a:xfrm>
              <a:off x="4626453" y="2783727"/>
              <a:ext cx="166712" cy="1692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</a:rPr>
                <a:t>(2)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08D743-B3BE-2430-548E-B0A1EE7886AA}"/>
                </a:ext>
              </a:extLst>
            </p:cNvPr>
            <p:cNvSpPr txBox="1"/>
            <p:nvPr/>
          </p:nvSpPr>
          <p:spPr bwMode="auto">
            <a:xfrm>
              <a:off x="3931400" y="1306221"/>
              <a:ext cx="166712" cy="169277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tx1">
                      <a:lumMod val="90000"/>
                      <a:lumOff val="10000"/>
                    </a:schemeClr>
                  </a:solidFill>
                  <a:effectLst/>
                </a:rPr>
                <a:t>(2)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A0AFC69D-E03C-72A8-8F8F-506B3BBDC100}"/>
                </a:ext>
              </a:extLst>
            </p:cNvPr>
            <p:cNvCxnSpPr>
              <a:cxnSpLocks/>
            </p:cNvCxnSpPr>
            <p:nvPr/>
          </p:nvCxnSpPr>
          <p:spPr bwMode="auto">
            <a:xfrm rot="16200000" flipH="1">
              <a:off x="2681104" y="2540086"/>
              <a:ext cx="4238992" cy="914400"/>
            </a:xfrm>
            <a:prstGeom prst="bentConnector3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dash"/>
              <a:headEnd type="none" w="med" len="med"/>
              <a:tailEnd type="none" w="med" len="med"/>
            </a:ln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CF99FAD-476D-5D01-2A4F-D82AEF05F975}"/>
                </a:ext>
              </a:extLst>
            </p:cNvPr>
            <p:cNvSpPr/>
            <p:nvPr/>
          </p:nvSpPr>
          <p:spPr>
            <a:xfrm>
              <a:off x="6291266" y="3412331"/>
              <a:ext cx="76200" cy="762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E697E-F8D3-90A1-B142-434059FE7E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59" y="858740"/>
            <a:ext cx="1267269" cy="98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42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EF76DF-6FB0-4543-A49B-97AA267591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7B0F0-AAD2-4406-B7B3-98B6A6836561}"/>
              </a:ext>
            </a:extLst>
          </p:cNvPr>
          <p:cNvSpPr txBox="1"/>
          <p:nvPr/>
        </p:nvSpPr>
        <p:spPr>
          <a:xfrm>
            <a:off x="697383" y="2190750"/>
            <a:ext cx="7335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solidFill>
                  <a:srgbClr val="E3621B"/>
                </a:solidFill>
              </a:rPr>
              <a:t>Solutions shown in class are distributed via Teams</a:t>
            </a:r>
          </a:p>
          <a:p>
            <a:pPr algn="ctr"/>
            <a:r>
              <a:rPr lang="en-US" sz="1800" dirty="0">
                <a:solidFill>
                  <a:srgbClr val="E3621B"/>
                </a:solidFill>
              </a:rPr>
              <a:t>to avoid interfering with other classes doing a similar exercise</a:t>
            </a:r>
          </a:p>
        </p:txBody>
      </p:sp>
    </p:spTree>
    <p:extLst>
      <p:ext uri="{BB962C8B-B14F-4D97-AF65-F5344CB8AC3E}">
        <p14:creationId xmlns:p14="http://schemas.microsoft.com/office/powerpoint/2010/main" val="39937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M4DM 2025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>
        <a:spAutoFit/>
      </a:bodyPr>
      <a:lstStyle>
        <a:defPPr algn="l">
          <a:defRPr dirty="0" smtClean="0">
            <a:solidFill>
              <a:schemeClr val="tx1"/>
            </a:solidFill>
            <a:effectLst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M4DM 2025" id="{DF53A27C-38C6-44E8-ABBE-5C6BCB286637}" vid="{41343C76-E77A-437A-AFD4-E1D32F7E5AC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DM4DM 2025</Template>
  <TotalTime>11632414</TotalTime>
  <Pages>19</Pages>
  <Words>150</Words>
  <Application>Microsoft Office PowerPoint</Application>
  <PresentationFormat>On-screen Show (16:9)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Franklin Gothic Book</vt:lpstr>
      <vt:lpstr>Segoe UI Light</vt:lpstr>
      <vt:lpstr>Segoe UI Semilight</vt:lpstr>
      <vt:lpstr>Times New Roman</vt:lpstr>
      <vt:lpstr>Verdana</vt:lpstr>
      <vt:lpstr>Wingdings</vt:lpstr>
      <vt:lpstr>DM4DM 2025</vt:lpstr>
      <vt:lpstr>Database integration</vt:lpstr>
      <vt:lpstr>Critical thinking</vt:lpstr>
      <vt:lpstr>MP5 – DB integration</vt:lpstr>
      <vt:lpstr>MP5 – DB integration</vt:lpstr>
      <vt:lpstr>Modeling data flows (fragment)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Information</dc:title>
  <dc:creator>Stefano</dc:creator>
  <cp:lastModifiedBy>Grazioli, Stefano (sg6m)</cp:lastModifiedBy>
  <cp:revision>485</cp:revision>
  <cp:lastPrinted>1997-02-18T13:34:25Z</cp:lastPrinted>
  <dcterms:created xsi:type="dcterms:W3CDTF">1997-02-14T18:36:50Z</dcterms:created>
  <dcterms:modified xsi:type="dcterms:W3CDTF">2025-10-08T20:14:20Z</dcterms:modified>
</cp:coreProperties>
</file>