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4" r:id="rId2"/>
  </p:sldMasterIdLst>
  <p:notesMasterIdLst>
    <p:notesMasterId r:id="rId37"/>
  </p:notesMasterIdLst>
  <p:sldIdLst>
    <p:sldId id="266" r:id="rId3"/>
    <p:sldId id="262" r:id="rId4"/>
    <p:sldId id="394" r:id="rId5"/>
    <p:sldId id="395" r:id="rId6"/>
    <p:sldId id="388" r:id="rId7"/>
    <p:sldId id="291" r:id="rId8"/>
    <p:sldId id="285" r:id="rId9"/>
    <p:sldId id="286" r:id="rId10"/>
    <p:sldId id="287" r:id="rId11"/>
    <p:sldId id="268" r:id="rId12"/>
    <p:sldId id="260" r:id="rId13"/>
    <p:sldId id="282" r:id="rId14"/>
    <p:sldId id="264" r:id="rId15"/>
    <p:sldId id="257" r:id="rId16"/>
    <p:sldId id="258" r:id="rId17"/>
    <p:sldId id="259" r:id="rId18"/>
    <p:sldId id="389" r:id="rId19"/>
    <p:sldId id="270" r:id="rId20"/>
    <p:sldId id="283" r:id="rId21"/>
    <p:sldId id="271" r:id="rId22"/>
    <p:sldId id="272" r:id="rId23"/>
    <p:sldId id="263" r:id="rId24"/>
    <p:sldId id="273" r:id="rId25"/>
    <p:sldId id="390" r:id="rId26"/>
    <p:sldId id="391" r:id="rId27"/>
    <p:sldId id="284" r:id="rId28"/>
    <p:sldId id="274" r:id="rId29"/>
    <p:sldId id="396" r:id="rId30"/>
    <p:sldId id="276" r:id="rId31"/>
    <p:sldId id="288" r:id="rId32"/>
    <p:sldId id="289" r:id="rId33"/>
    <p:sldId id="290" r:id="rId34"/>
    <p:sldId id="279" r:id="rId35"/>
    <p:sldId id="280" r:id="rId36"/>
  </p:sldIdLst>
  <p:sldSz cx="12192000" cy="6858000"/>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00"/>
    <a:srgbClr val="E3621B"/>
    <a:srgbClr val="F9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1" autoAdjust="0"/>
  </p:normalViewPr>
  <p:slideViewPr>
    <p:cSldViewPr snapToGrid="0">
      <p:cViewPr varScale="1">
        <p:scale>
          <a:sx n="171" d="100"/>
          <a:sy n="171" d="100"/>
        </p:scale>
        <p:origin x="2208" y="15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86E2A-F01C-47E2-B62F-88D79B21535C}" type="doc">
      <dgm:prSet loTypeId="urn:microsoft.com/office/officeart/2005/8/layout/process1" loCatId="process" qsTypeId="urn:microsoft.com/office/officeart/2005/8/quickstyle/simple1" qsCatId="simple" csTypeId="urn:microsoft.com/office/officeart/2005/8/colors/accent1_2" csCatId="accent1" phldr="1"/>
      <dgm:spPr/>
    </dgm:pt>
    <dgm:pt modelId="{F15EE30E-269F-4B83-9C8F-350E1F9EAC8B}">
      <dgm:prSet phldrT="[Text]"/>
      <dgm:spPr>
        <a:solidFill>
          <a:schemeClr val="accent5">
            <a:lumMod val="50000"/>
            <a:lumOff val="50000"/>
          </a:schemeClr>
        </a:solidFill>
      </dgm:spPr>
      <dgm:t>
        <a:bodyPr/>
        <a:lstStyle/>
        <a:p>
          <a:r>
            <a:rPr lang="en-US" dirty="0"/>
            <a:t>Is the table in First Normal Form?</a:t>
          </a:r>
        </a:p>
      </dgm:t>
    </dgm:pt>
    <dgm:pt modelId="{3AE5A3D6-EBB0-4E84-B730-AC2D11799ED5}" type="parTrans" cxnId="{C5147785-7B4A-45CB-BA14-D4B7157082D2}">
      <dgm:prSet/>
      <dgm:spPr/>
      <dgm:t>
        <a:bodyPr/>
        <a:lstStyle/>
        <a:p>
          <a:endParaRPr lang="en-US"/>
        </a:p>
      </dgm:t>
    </dgm:pt>
    <dgm:pt modelId="{E0879CEB-15DC-4DCD-B055-0EBA29143BA6}" type="sibTrans" cxnId="{C5147785-7B4A-45CB-BA14-D4B7157082D2}">
      <dgm:prSet/>
      <dgm:spPr/>
      <dgm:t>
        <a:bodyPr/>
        <a:lstStyle/>
        <a:p>
          <a:r>
            <a:rPr lang="en-US" dirty="0"/>
            <a:t>yes</a:t>
          </a:r>
        </a:p>
      </dgm:t>
    </dgm:pt>
    <dgm:pt modelId="{21E824DD-A01F-4E42-963B-439918515C21}">
      <dgm:prSet phldrT="[Text]" custT="1"/>
      <dgm:spPr>
        <a:solidFill>
          <a:schemeClr val="bg1">
            <a:lumMod val="50000"/>
          </a:schemeClr>
        </a:solidFill>
        <a:ln w="15875" cap="flat" cmpd="sng" algn="ctr">
          <a:solidFill>
            <a:srgbClr val="FFFFFF">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US" sz="2400" kern="1200" dirty="0">
              <a:solidFill>
                <a:srgbClr val="FFFFFF"/>
              </a:solidFill>
              <a:latin typeface="Calibri"/>
              <a:ea typeface="+mn-ea"/>
              <a:cs typeface="+mn-cs"/>
            </a:rPr>
            <a:t>Is the table in Second </a:t>
          </a:r>
          <a:r>
            <a:rPr lang="en-US" sz="2400" kern="1200" dirty="0"/>
            <a:t>Normal Form</a:t>
          </a:r>
          <a:r>
            <a:rPr lang="en-US" sz="2400" kern="1200" dirty="0">
              <a:solidFill>
                <a:srgbClr val="FFFFFF"/>
              </a:solidFill>
              <a:latin typeface="Calibri"/>
              <a:ea typeface="+mn-ea"/>
              <a:cs typeface="+mn-cs"/>
            </a:rPr>
            <a:t>?</a:t>
          </a:r>
        </a:p>
      </dgm:t>
    </dgm:pt>
    <dgm:pt modelId="{82612C84-4652-4B71-B24C-F6DBFB0DC362}" type="parTrans" cxnId="{87207ED1-F120-46BD-96C7-8A733FFD0CB8}">
      <dgm:prSet/>
      <dgm:spPr/>
      <dgm:t>
        <a:bodyPr/>
        <a:lstStyle/>
        <a:p>
          <a:endParaRPr lang="en-US"/>
        </a:p>
      </dgm:t>
    </dgm:pt>
    <dgm:pt modelId="{48AB59D5-2A8B-48A1-8EBD-F818B83EFC83}" type="sibTrans" cxnId="{87207ED1-F120-46BD-96C7-8A733FFD0CB8}">
      <dgm:prSet/>
      <dgm:spPr/>
      <dgm:t>
        <a:bodyPr/>
        <a:lstStyle/>
        <a:p>
          <a:r>
            <a:rPr lang="en-US" dirty="0"/>
            <a:t>Yes</a:t>
          </a:r>
        </a:p>
      </dgm:t>
    </dgm:pt>
    <dgm:pt modelId="{740C4663-62AF-424B-B50C-0AEDDAD1F753}">
      <dgm:prSet phldrT="[Text]" custT="1"/>
      <dgm:spPr>
        <a:solidFill>
          <a:schemeClr val="bg1">
            <a:lumMod val="50000"/>
          </a:schemeClr>
        </a:solidFill>
        <a:ln w="15875" cap="flat" cmpd="sng" algn="ctr">
          <a:solidFill>
            <a:srgbClr val="FFFFFF">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2400" kern="1200" dirty="0">
              <a:solidFill>
                <a:srgbClr val="FFFFFF"/>
              </a:solidFill>
              <a:latin typeface="Calibri"/>
              <a:ea typeface="+mn-ea"/>
              <a:cs typeface="+mn-cs"/>
            </a:rPr>
            <a:t>Is the table in  Third </a:t>
          </a:r>
          <a:r>
            <a:rPr lang="en-US" sz="2400" kern="1200" dirty="0"/>
            <a:t>Normal Form</a:t>
          </a:r>
          <a:r>
            <a:rPr lang="en-US" sz="2400" kern="1200" dirty="0">
              <a:solidFill>
                <a:srgbClr val="FFFFFF"/>
              </a:solidFill>
              <a:latin typeface="Calibri"/>
              <a:ea typeface="+mn-ea"/>
              <a:cs typeface="+mn-cs"/>
            </a:rPr>
            <a:t>?</a:t>
          </a:r>
        </a:p>
      </dgm:t>
    </dgm:pt>
    <dgm:pt modelId="{A7FC1A5D-1D66-41BA-8E95-B3805DB7B4AC}" type="parTrans" cxnId="{4106D594-B9A5-439F-8F4F-9F5218F87EEE}">
      <dgm:prSet/>
      <dgm:spPr/>
      <dgm:t>
        <a:bodyPr/>
        <a:lstStyle/>
        <a:p>
          <a:endParaRPr lang="en-US"/>
        </a:p>
      </dgm:t>
    </dgm:pt>
    <dgm:pt modelId="{E4A672FD-D9AA-436C-8489-6F052F3201E5}" type="sibTrans" cxnId="{4106D594-B9A5-439F-8F4F-9F5218F87EEE}">
      <dgm:prSet/>
      <dgm:spPr/>
      <dgm:t>
        <a:bodyPr/>
        <a:lstStyle/>
        <a:p>
          <a:r>
            <a:rPr lang="en-US" dirty="0"/>
            <a:t>Yes </a:t>
          </a:r>
        </a:p>
      </dgm:t>
    </dgm:pt>
    <dgm:pt modelId="{A1BF7B0F-1CD6-4BBC-A3ED-382646B84B68}">
      <dgm:prSet phldrT="[Text]"/>
      <dgm:spPr>
        <a:solidFill>
          <a:schemeClr val="bg1">
            <a:lumMod val="50000"/>
          </a:schemeClr>
        </a:solidFill>
      </dgm:spPr>
      <dgm:t>
        <a:bodyPr/>
        <a:lstStyle/>
        <a:p>
          <a:r>
            <a:rPr lang="en-US" i="1" dirty="0"/>
            <a:t>A</a:t>
          </a:r>
          <a:r>
            <a:rPr lang="en-US" dirty="0"/>
            <a:t> better design. Yay!</a:t>
          </a:r>
        </a:p>
      </dgm:t>
    </dgm:pt>
    <dgm:pt modelId="{BA9D1F8F-C488-4DE3-BA98-5FD8BD1C4303}" type="parTrans" cxnId="{14BE2559-E8C8-414F-B87E-5D1558FAF1B5}">
      <dgm:prSet/>
      <dgm:spPr/>
      <dgm:t>
        <a:bodyPr/>
        <a:lstStyle/>
        <a:p>
          <a:endParaRPr lang="en-US"/>
        </a:p>
      </dgm:t>
    </dgm:pt>
    <dgm:pt modelId="{EF755854-6AF9-4A8D-8053-A344A315C20A}" type="sibTrans" cxnId="{14BE2559-E8C8-414F-B87E-5D1558FAF1B5}">
      <dgm:prSet/>
      <dgm:spPr/>
      <dgm:t>
        <a:bodyPr/>
        <a:lstStyle/>
        <a:p>
          <a:endParaRPr lang="en-US"/>
        </a:p>
      </dgm:t>
    </dgm:pt>
    <dgm:pt modelId="{B6B53A4D-E1CD-485A-A8ED-234920A60698}" type="pres">
      <dgm:prSet presAssocID="{38286E2A-F01C-47E2-B62F-88D79B21535C}" presName="Name0" presStyleCnt="0">
        <dgm:presLayoutVars>
          <dgm:dir/>
          <dgm:resizeHandles val="exact"/>
        </dgm:presLayoutVars>
      </dgm:prSet>
      <dgm:spPr/>
    </dgm:pt>
    <dgm:pt modelId="{C1992D8B-7042-4C8B-A727-3E3A87361288}" type="pres">
      <dgm:prSet presAssocID="{F15EE30E-269F-4B83-9C8F-350E1F9EAC8B}" presName="node" presStyleLbl="node1" presStyleIdx="0" presStyleCnt="4">
        <dgm:presLayoutVars>
          <dgm:bulletEnabled val="1"/>
        </dgm:presLayoutVars>
      </dgm:prSet>
      <dgm:spPr/>
    </dgm:pt>
    <dgm:pt modelId="{9320B1BB-A7C5-405C-9F6C-D96C9D3F5C4B}" type="pres">
      <dgm:prSet presAssocID="{E0879CEB-15DC-4DCD-B055-0EBA29143BA6}" presName="sibTrans" presStyleLbl="sibTrans2D1" presStyleIdx="0" presStyleCnt="3"/>
      <dgm:spPr/>
    </dgm:pt>
    <dgm:pt modelId="{F12CE2D1-77FA-4C38-8493-5C2D9DA49B11}" type="pres">
      <dgm:prSet presAssocID="{E0879CEB-15DC-4DCD-B055-0EBA29143BA6}" presName="connectorText" presStyleLbl="sibTrans2D1" presStyleIdx="0" presStyleCnt="3"/>
      <dgm:spPr/>
    </dgm:pt>
    <dgm:pt modelId="{904ED178-235D-4DF8-8D09-F011E566804F}" type="pres">
      <dgm:prSet presAssocID="{21E824DD-A01F-4E42-963B-439918515C21}" presName="node" presStyleLbl="node1" presStyleIdx="1" presStyleCnt="4">
        <dgm:presLayoutVars>
          <dgm:bulletEnabled val="1"/>
        </dgm:presLayoutVars>
      </dgm:prSet>
      <dgm:spPr>
        <a:xfrm>
          <a:off x="2982302" y="854559"/>
          <a:ext cx="2126741" cy="1276045"/>
        </a:xfrm>
        <a:prstGeom prst="roundRect">
          <a:avLst>
            <a:gd name="adj" fmla="val 10000"/>
          </a:avLst>
        </a:prstGeom>
      </dgm:spPr>
    </dgm:pt>
    <dgm:pt modelId="{9F0EE3AF-6119-4C02-87C0-34765E41E875}" type="pres">
      <dgm:prSet presAssocID="{48AB59D5-2A8B-48A1-8EBD-F818B83EFC83}" presName="sibTrans" presStyleLbl="sibTrans2D1" presStyleIdx="1" presStyleCnt="3"/>
      <dgm:spPr/>
    </dgm:pt>
    <dgm:pt modelId="{C46E30B4-8F19-443F-BD9B-CFA701B7C09C}" type="pres">
      <dgm:prSet presAssocID="{48AB59D5-2A8B-48A1-8EBD-F818B83EFC83}" presName="connectorText" presStyleLbl="sibTrans2D1" presStyleIdx="1" presStyleCnt="3"/>
      <dgm:spPr/>
    </dgm:pt>
    <dgm:pt modelId="{2F82A709-A9CC-471D-9881-6FF232C9D7D6}" type="pres">
      <dgm:prSet presAssocID="{740C4663-62AF-424B-B50C-0AEDDAD1F753}" presName="node" presStyleLbl="node1" presStyleIdx="2" presStyleCnt="4">
        <dgm:presLayoutVars>
          <dgm:bulletEnabled val="1"/>
        </dgm:presLayoutVars>
      </dgm:prSet>
      <dgm:spPr>
        <a:xfrm>
          <a:off x="4376340" y="2218861"/>
          <a:ext cx="1561703" cy="980944"/>
        </a:xfrm>
        <a:prstGeom prst="roundRect">
          <a:avLst>
            <a:gd name="adj" fmla="val 10000"/>
          </a:avLst>
        </a:prstGeom>
      </dgm:spPr>
    </dgm:pt>
    <dgm:pt modelId="{818B46C7-E06A-43BA-86DC-0DAC0AF09C49}" type="pres">
      <dgm:prSet presAssocID="{E4A672FD-D9AA-436C-8489-6F052F3201E5}" presName="sibTrans" presStyleLbl="sibTrans2D1" presStyleIdx="2" presStyleCnt="3"/>
      <dgm:spPr/>
    </dgm:pt>
    <dgm:pt modelId="{E0DDB89A-7E0E-42C5-A206-4AC1656BCACC}" type="pres">
      <dgm:prSet presAssocID="{E4A672FD-D9AA-436C-8489-6F052F3201E5}" presName="connectorText" presStyleLbl="sibTrans2D1" presStyleIdx="2" presStyleCnt="3"/>
      <dgm:spPr/>
    </dgm:pt>
    <dgm:pt modelId="{45476040-DD0C-479A-BA5E-587493824E0B}" type="pres">
      <dgm:prSet presAssocID="{A1BF7B0F-1CD6-4BBC-A3ED-382646B84B68}" presName="node" presStyleLbl="node1" presStyleIdx="3" presStyleCnt="4">
        <dgm:presLayoutVars>
          <dgm:bulletEnabled val="1"/>
        </dgm:presLayoutVars>
      </dgm:prSet>
      <dgm:spPr/>
    </dgm:pt>
  </dgm:ptLst>
  <dgm:cxnLst>
    <dgm:cxn modelId="{3F275B31-CBD0-4CD8-80BD-6C6EDC55D15B}" type="presOf" srcId="{F15EE30E-269F-4B83-9C8F-350E1F9EAC8B}" destId="{C1992D8B-7042-4C8B-A727-3E3A87361288}" srcOrd="0" destOrd="0" presId="urn:microsoft.com/office/officeart/2005/8/layout/process1"/>
    <dgm:cxn modelId="{E7591438-0904-4C5C-9ADC-38FC34D17958}" type="presOf" srcId="{A1BF7B0F-1CD6-4BBC-A3ED-382646B84B68}" destId="{45476040-DD0C-479A-BA5E-587493824E0B}" srcOrd="0" destOrd="0" presId="urn:microsoft.com/office/officeart/2005/8/layout/process1"/>
    <dgm:cxn modelId="{26E6D25F-0055-43DB-8448-E3DE27A8D0BD}" type="presOf" srcId="{48AB59D5-2A8B-48A1-8EBD-F818B83EFC83}" destId="{C46E30B4-8F19-443F-BD9B-CFA701B7C09C}" srcOrd="1" destOrd="0" presId="urn:microsoft.com/office/officeart/2005/8/layout/process1"/>
    <dgm:cxn modelId="{170C9142-9F61-48C1-929D-B34A1779033B}" type="presOf" srcId="{E0879CEB-15DC-4DCD-B055-0EBA29143BA6}" destId="{F12CE2D1-77FA-4C38-8493-5C2D9DA49B11}" srcOrd="1" destOrd="0" presId="urn:microsoft.com/office/officeart/2005/8/layout/process1"/>
    <dgm:cxn modelId="{AD781B43-A9D4-406D-82C0-D723F4E3BCC2}" type="presOf" srcId="{E4A672FD-D9AA-436C-8489-6F052F3201E5}" destId="{818B46C7-E06A-43BA-86DC-0DAC0AF09C49}" srcOrd="0" destOrd="0" presId="urn:microsoft.com/office/officeart/2005/8/layout/process1"/>
    <dgm:cxn modelId="{16CF854B-8B4E-456B-B3A9-563127DD8576}" type="presOf" srcId="{740C4663-62AF-424B-B50C-0AEDDAD1F753}" destId="{2F82A709-A9CC-471D-9881-6FF232C9D7D6}" srcOrd="0" destOrd="0" presId="urn:microsoft.com/office/officeart/2005/8/layout/process1"/>
    <dgm:cxn modelId="{FB783077-D674-4C32-B5D4-5CC6D3B01431}" type="presOf" srcId="{38286E2A-F01C-47E2-B62F-88D79B21535C}" destId="{B6B53A4D-E1CD-485A-A8ED-234920A60698}" srcOrd="0" destOrd="0" presId="urn:microsoft.com/office/officeart/2005/8/layout/process1"/>
    <dgm:cxn modelId="{14BE2559-E8C8-414F-B87E-5D1558FAF1B5}" srcId="{38286E2A-F01C-47E2-B62F-88D79B21535C}" destId="{A1BF7B0F-1CD6-4BBC-A3ED-382646B84B68}" srcOrd="3" destOrd="0" parTransId="{BA9D1F8F-C488-4DE3-BA98-5FD8BD1C4303}" sibTransId="{EF755854-6AF9-4A8D-8053-A344A315C20A}"/>
    <dgm:cxn modelId="{AFDD617D-A6DC-4D44-9689-001BC94729FA}" type="presOf" srcId="{21E824DD-A01F-4E42-963B-439918515C21}" destId="{904ED178-235D-4DF8-8D09-F011E566804F}" srcOrd="0" destOrd="0" presId="urn:microsoft.com/office/officeart/2005/8/layout/process1"/>
    <dgm:cxn modelId="{C5147785-7B4A-45CB-BA14-D4B7157082D2}" srcId="{38286E2A-F01C-47E2-B62F-88D79B21535C}" destId="{F15EE30E-269F-4B83-9C8F-350E1F9EAC8B}" srcOrd="0" destOrd="0" parTransId="{3AE5A3D6-EBB0-4E84-B730-AC2D11799ED5}" sibTransId="{E0879CEB-15DC-4DCD-B055-0EBA29143BA6}"/>
    <dgm:cxn modelId="{4106D594-B9A5-439F-8F4F-9F5218F87EEE}" srcId="{38286E2A-F01C-47E2-B62F-88D79B21535C}" destId="{740C4663-62AF-424B-B50C-0AEDDAD1F753}" srcOrd="2" destOrd="0" parTransId="{A7FC1A5D-1D66-41BA-8E95-B3805DB7B4AC}" sibTransId="{E4A672FD-D9AA-436C-8489-6F052F3201E5}"/>
    <dgm:cxn modelId="{DFEB79B6-DE5A-4E52-91F4-14BD10C65140}" type="presOf" srcId="{E4A672FD-D9AA-436C-8489-6F052F3201E5}" destId="{E0DDB89A-7E0E-42C5-A206-4AC1656BCACC}" srcOrd="1" destOrd="0" presId="urn:microsoft.com/office/officeart/2005/8/layout/process1"/>
    <dgm:cxn modelId="{B82B60CD-17EC-4AE2-9764-CEBD464C47FC}" type="presOf" srcId="{E0879CEB-15DC-4DCD-B055-0EBA29143BA6}" destId="{9320B1BB-A7C5-405C-9F6C-D96C9D3F5C4B}" srcOrd="0" destOrd="0" presId="urn:microsoft.com/office/officeart/2005/8/layout/process1"/>
    <dgm:cxn modelId="{87207ED1-F120-46BD-96C7-8A733FFD0CB8}" srcId="{38286E2A-F01C-47E2-B62F-88D79B21535C}" destId="{21E824DD-A01F-4E42-963B-439918515C21}" srcOrd="1" destOrd="0" parTransId="{82612C84-4652-4B71-B24C-F6DBFB0DC362}" sibTransId="{48AB59D5-2A8B-48A1-8EBD-F818B83EFC83}"/>
    <dgm:cxn modelId="{15462DDE-F2EA-4C47-86EE-4C3CF995B382}" type="presOf" srcId="{48AB59D5-2A8B-48A1-8EBD-F818B83EFC83}" destId="{9F0EE3AF-6119-4C02-87C0-34765E41E875}" srcOrd="0" destOrd="0" presId="urn:microsoft.com/office/officeart/2005/8/layout/process1"/>
    <dgm:cxn modelId="{966A9C37-2B3B-4A97-ABFE-EA48007D7214}" type="presParOf" srcId="{B6B53A4D-E1CD-485A-A8ED-234920A60698}" destId="{C1992D8B-7042-4C8B-A727-3E3A87361288}" srcOrd="0" destOrd="0" presId="urn:microsoft.com/office/officeart/2005/8/layout/process1"/>
    <dgm:cxn modelId="{4CA9B27C-687B-48B5-A45E-B0E6908BC792}" type="presParOf" srcId="{B6B53A4D-E1CD-485A-A8ED-234920A60698}" destId="{9320B1BB-A7C5-405C-9F6C-D96C9D3F5C4B}" srcOrd="1" destOrd="0" presId="urn:microsoft.com/office/officeart/2005/8/layout/process1"/>
    <dgm:cxn modelId="{738B8A08-9C7A-41FA-8616-9B8D902E8694}" type="presParOf" srcId="{9320B1BB-A7C5-405C-9F6C-D96C9D3F5C4B}" destId="{F12CE2D1-77FA-4C38-8493-5C2D9DA49B11}" srcOrd="0" destOrd="0" presId="urn:microsoft.com/office/officeart/2005/8/layout/process1"/>
    <dgm:cxn modelId="{766C2CFF-9E89-4C84-987E-2F53B19280EE}" type="presParOf" srcId="{B6B53A4D-E1CD-485A-A8ED-234920A60698}" destId="{904ED178-235D-4DF8-8D09-F011E566804F}" srcOrd="2" destOrd="0" presId="urn:microsoft.com/office/officeart/2005/8/layout/process1"/>
    <dgm:cxn modelId="{E7F5C2BE-9776-447B-8B67-A016BAD5EE77}" type="presParOf" srcId="{B6B53A4D-E1CD-485A-A8ED-234920A60698}" destId="{9F0EE3AF-6119-4C02-87C0-34765E41E875}" srcOrd="3" destOrd="0" presId="urn:microsoft.com/office/officeart/2005/8/layout/process1"/>
    <dgm:cxn modelId="{E7675D48-7DBA-4629-9A62-B188A6F41B6E}" type="presParOf" srcId="{9F0EE3AF-6119-4C02-87C0-34765E41E875}" destId="{C46E30B4-8F19-443F-BD9B-CFA701B7C09C}" srcOrd="0" destOrd="0" presId="urn:microsoft.com/office/officeart/2005/8/layout/process1"/>
    <dgm:cxn modelId="{822B3FDD-C1CB-4D4D-B6B9-BD159E125794}" type="presParOf" srcId="{B6B53A4D-E1CD-485A-A8ED-234920A60698}" destId="{2F82A709-A9CC-471D-9881-6FF232C9D7D6}" srcOrd="4" destOrd="0" presId="urn:microsoft.com/office/officeart/2005/8/layout/process1"/>
    <dgm:cxn modelId="{98BB54DB-B50C-4F4D-B4A5-F4C27E26BDF5}" type="presParOf" srcId="{B6B53A4D-E1CD-485A-A8ED-234920A60698}" destId="{818B46C7-E06A-43BA-86DC-0DAC0AF09C49}" srcOrd="5" destOrd="0" presId="urn:microsoft.com/office/officeart/2005/8/layout/process1"/>
    <dgm:cxn modelId="{878E78E1-1B7D-4D3D-8352-08D08022B27C}" type="presParOf" srcId="{818B46C7-E06A-43BA-86DC-0DAC0AF09C49}" destId="{E0DDB89A-7E0E-42C5-A206-4AC1656BCACC}" srcOrd="0" destOrd="0" presId="urn:microsoft.com/office/officeart/2005/8/layout/process1"/>
    <dgm:cxn modelId="{269C4F6F-5208-47BD-8658-49E55D549D89}" type="presParOf" srcId="{B6B53A4D-E1CD-485A-A8ED-234920A60698}" destId="{45476040-DD0C-479A-BA5E-587493824E0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86E2A-F01C-47E2-B62F-88D79B21535C}" type="doc">
      <dgm:prSet loTypeId="urn:microsoft.com/office/officeart/2005/8/layout/process1" loCatId="process" qsTypeId="urn:microsoft.com/office/officeart/2005/8/quickstyle/simple1" qsCatId="simple" csTypeId="urn:microsoft.com/office/officeart/2005/8/colors/accent1_2" csCatId="accent1" phldr="1"/>
      <dgm:spPr/>
    </dgm:pt>
    <dgm:pt modelId="{F15EE30E-269F-4B83-9C8F-350E1F9EAC8B}">
      <dgm:prSet phldrT="[Text]"/>
      <dgm:spPr>
        <a:solidFill>
          <a:schemeClr val="bg1">
            <a:lumMod val="50000"/>
          </a:schemeClr>
        </a:solidFill>
      </dgm:spPr>
      <dgm:t>
        <a:bodyPr/>
        <a:lstStyle/>
        <a:p>
          <a:r>
            <a:rPr lang="en-US" dirty="0"/>
            <a:t>Is the table in First Normal Form?</a:t>
          </a:r>
        </a:p>
      </dgm:t>
    </dgm:pt>
    <dgm:pt modelId="{3AE5A3D6-EBB0-4E84-B730-AC2D11799ED5}" type="parTrans" cxnId="{C5147785-7B4A-45CB-BA14-D4B7157082D2}">
      <dgm:prSet/>
      <dgm:spPr/>
      <dgm:t>
        <a:bodyPr/>
        <a:lstStyle/>
        <a:p>
          <a:endParaRPr lang="en-US"/>
        </a:p>
      </dgm:t>
    </dgm:pt>
    <dgm:pt modelId="{E0879CEB-15DC-4DCD-B055-0EBA29143BA6}" type="sibTrans" cxnId="{C5147785-7B4A-45CB-BA14-D4B7157082D2}">
      <dgm:prSet/>
      <dgm:spPr/>
      <dgm:t>
        <a:bodyPr/>
        <a:lstStyle/>
        <a:p>
          <a:r>
            <a:rPr lang="en-US" dirty="0"/>
            <a:t>yes</a:t>
          </a:r>
        </a:p>
      </dgm:t>
    </dgm:pt>
    <dgm:pt modelId="{21E824DD-A01F-4E42-963B-439918515C21}">
      <dgm:prSet phldrT="[Text]" custT="1"/>
      <dgm:spPr>
        <a:solidFill>
          <a:schemeClr val="accent5">
            <a:lumMod val="50000"/>
            <a:lumOff val="50000"/>
          </a:schemeClr>
        </a:solidFill>
        <a:ln w="15875" cap="flat" cmpd="sng" algn="ctr">
          <a:solidFill>
            <a:srgbClr val="FFFFFF">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US" sz="2400" kern="1200" dirty="0">
              <a:solidFill>
                <a:srgbClr val="FFFFFF"/>
              </a:solidFill>
              <a:latin typeface="Calibri"/>
              <a:ea typeface="+mn-ea"/>
              <a:cs typeface="+mn-cs"/>
            </a:rPr>
            <a:t>Is the table in Second Normal Form?</a:t>
          </a:r>
        </a:p>
      </dgm:t>
    </dgm:pt>
    <dgm:pt modelId="{82612C84-4652-4B71-B24C-F6DBFB0DC362}" type="parTrans" cxnId="{87207ED1-F120-46BD-96C7-8A733FFD0CB8}">
      <dgm:prSet/>
      <dgm:spPr/>
      <dgm:t>
        <a:bodyPr/>
        <a:lstStyle/>
        <a:p>
          <a:endParaRPr lang="en-US"/>
        </a:p>
      </dgm:t>
    </dgm:pt>
    <dgm:pt modelId="{48AB59D5-2A8B-48A1-8EBD-F818B83EFC83}" type="sibTrans" cxnId="{87207ED1-F120-46BD-96C7-8A733FFD0CB8}">
      <dgm:prSet/>
      <dgm:spPr/>
      <dgm:t>
        <a:bodyPr/>
        <a:lstStyle/>
        <a:p>
          <a:r>
            <a:rPr lang="en-US" dirty="0"/>
            <a:t>Yes</a:t>
          </a:r>
        </a:p>
      </dgm:t>
    </dgm:pt>
    <dgm:pt modelId="{740C4663-62AF-424B-B50C-0AEDDAD1F753}">
      <dgm:prSet phldrT="[Text]" custT="1"/>
      <dgm:spPr>
        <a:solidFill>
          <a:schemeClr val="bg1">
            <a:lumMod val="50000"/>
          </a:schemeClr>
        </a:solidFill>
        <a:ln w="15875" cap="flat" cmpd="sng" algn="ctr">
          <a:solidFill>
            <a:srgbClr val="FFFFFF">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2400" kern="1200" dirty="0">
              <a:solidFill>
                <a:srgbClr val="FFFFFF"/>
              </a:solidFill>
              <a:latin typeface="Calibri"/>
              <a:ea typeface="+mn-ea"/>
              <a:cs typeface="+mn-cs"/>
            </a:rPr>
            <a:t>Is the table in Third Normal Form ?</a:t>
          </a:r>
        </a:p>
      </dgm:t>
    </dgm:pt>
    <dgm:pt modelId="{A7FC1A5D-1D66-41BA-8E95-B3805DB7B4AC}" type="parTrans" cxnId="{4106D594-B9A5-439F-8F4F-9F5218F87EEE}">
      <dgm:prSet/>
      <dgm:spPr/>
      <dgm:t>
        <a:bodyPr/>
        <a:lstStyle/>
        <a:p>
          <a:endParaRPr lang="en-US"/>
        </a:p>
      </dgm:t>
    </dgm:pt>
    <dgm:pt modelId="{E4A672FD-D9AA-436C-8489-6F052F3201E5}" type="sibTrans" cxnId="{4106D594-B9A5-439F-8F4F-9F5218F87EEE}">
      <dgm:prSet/>
      <dgm:spPr/>
      <dgm:t>
        <a:bodyPr/>
        <a:lstStyle/>
        <a:p>
          <a:r>
            <a:rPr lang="en-US" dirty="0"/>
            <a:t>Yes </a:t>
          </a:r>
        </a:p>
      </dgm:t>
    </dgm:pt>
    <dgm:pt modelId="{A1BF7B0F-1CD6-4BBC-A3ED-382646B84B68}">
      <dgm:prSet phldrT="[Text]"/>
      <dgm:spPr>
        <a:solidFill>
          <a:schemeClr val="bg1">
            <a:lumMod val="50000"/>
          </a:schemeClr>
        </a:solidFill>
      </dgm:spPr>
      <dgm:t>
        <a:bodyPr/>
        <a:lstStyle/>
        <a:p>
          <a:r>
            <a:rPr lang="en-US" i="1" dirty="0"/>
            <a:t>Likely</a:t>
          </a:r>
          <a:r>
            <a:rPr lang="en-US" dirty="0"/>
            <a:t> a good design. Yay!</a:t>
          </a:r>
        </a:p>
      </dgm:t>
    </dgm:pt>
    <dgm:pt modelId="{BA9D1F8F-C488-4DE3-BA98-5FD8BD1C4303}" type="parTrans" cxnId="{14BE2559-E8C8-414F-B87E-5D1558FAF1B5}">
      <dgm:prSet/>
      <dgm:spPr/>
      <dgm:t>
        <a:bodyPr/>
        <a:lstStyle/>
        <a:p>
          <a:endParaRPr lang="en-US"/>
        </a:p>
      </dgm:t>
    </dgm:pt>
    <dgm:pt modelId="{EF755854-6AF9-4A8D-8053-A344A315C20A}" type="sibTrans" cxnId="{14BE2559-E8C8-414F-B87E-5D1558FAF1B5}">
      <dgm:prSet/>
      <dgm:spPr/>
      <dgm:t>
        <a:bodyPr/>
        <a:lstStyle/>
        <a:p>
          <a:endParaRPr lang="en-US"/>
        </a:p>
      </dgm:t>
    </dgm:pt>
    <dgm:pt modelId="{B6B53A4D-E1CD-485A-A8ED-234920A60698}" type="pres">
      <dgm:prSet presAssocID="{38286E2A-F01C-47E2-B62F-88D79B21535C}" presName="Name0" presStyleCnt="0">
        <dgm:presLayoutVars>
          <dgm:dir/>
          <dgm:resizeHandles val="exact"/>
        </dgm:presLayoutVars>
      </dgm:prSet>
      <dgm:spPr/>
    </dgm:pt>
    <dgm:pt modelId="{C1992D8B-7042-4C8B-A727-3E3A87361288}" type="pres">
      <dgm:prSet presAssocID="{F15EE30E-269F-4B83-9C8F-350E1F9EAC8B}" presName="node" presStyleLbl="node1" presStyleIdx="0" presStyleCnt="4">
        <dgm:presLayoutVars>
          <dgm:bulletEnabled val="1"/>
        </dgm:presLayoutVars>
      </dgm:prSet>
      <dgm:spPr/>
    </dgm:pt>
    <dgm:pt modelId="{9320B1BB-A7C5-405C-9F6C-D96C9D3F5C4B}" type="pres">
      <dgm:prSet presAssocID="{E0879CEB-15DC-4DCD-B055-0EBA29143BA6}" presName="sibTrans" presStyleLbl="sibTrans2D1" presStyleIdx="0" presStyleCnt="3"/>
      <dgm:spPr/>
    </dgm:pt>
    <dgm:pt modelId="{F12CE2D1-77FA-4C38-8493-5C2D9DA49B11}" type="pres">
      <dgm:prSet presAssocID="{E0879CEB-15DC-4DCD-B055-0EBA29143BA6}" presName="connectorText" presStyleLbl="sibTrans2D1" presStyleIdx="0" presStyleCnt="3"/>
      <dgm:spPr/>
    </dgm:pt>
    <dgm:pt modelId="{904ED178-235D-4DF8-8D09-F011E566804F}" type="pres">
      <dgm:prSet presAssocID="{21E824DD-A01F-4E42-963B-439918515C21}" presName="node" presStyleLbl="node1" presStyleIdx="1" presStyleCnt="4">
        <dgm:presLayoutVars>
          <dgm:bulletEnabled val="1"/>
        </dgm:presLayoutVars>
      </dgm:prSet>
      <dgm:spPr>
        <a:xfrm>
          <a:off x="2982302" y="854559"/>
          <a:ext cx="2126741" cy="1276045"/>
        </a:xfrm>
        <a:prstGeom prst="roundRect">
          <a:avLst>
            <a:gd name="adj" fmla="val 10000"/>
          </a:avLst>
        </a:prstGeom>
      </dgm:spPr>
    </dgm:pt>
    <dgm:pt modelId="{9F0EE3AF-6119-4C02-87C0-34765E41E875}" type="pres">
      <dgm:prSet presAssocID="{48AB59D5-2A8B-48A1-8EBD-F818B83EFC83}" presName="sibTrans" presStyleLbl="sibTrans2D1" presStyleIdx="1" presStyleCnt="3"/>
      <dgm:spPr/>
    </dgm:pt>
    <dgm:pt modelId="{C46E30B4-8F19-443F-BD9B-CFA701B7C09C}" type="pres">
      <dgm:prSet presAssocID="{48AB59D5-2A8B-48A1-8EBD-F818B83EFC83}" presName="connectorText" presStyleLbl="sibTrans2D1" presStyleIdx="1" presStyleCnt="3"/>
      <dgm:spPr/>
    </dgm:pt>
    <dgm:pt modelId="{2F82A709-A9CC-471D-9881-6FF232C9D7D6}" type="pres">
      <dgm:prSet presAssocID="{740C4663-62AF-424B-B50C-0AEDDAD1F753}" presName="node" presStyleLbl="node1" presStyleIdx="2" presStyleCnt="4">
        <dgm:presLayoutVars>
          <dgm:bulletEnabled val="1"/>
        </dgm:presLayoutVars>
      </dgm:prSet>
      <dgm:spPr>
        <a:xfrm>
          <a:off x="4376340" y="2218861"/>
          <a:ext cx="1561703" cy="980944"/>
        </a:xfrm>
        <a:prstGeom prst="roundRect">
          <a:avLst>
            <a:gd name="adj" fmla="val 10000"/>
          </a:avLst>
        </a:prstGeom>
      </dgm:spPr>
    </dgm:pt>
    <dgm:pt modelId="{818B46C7-E06A-43BA-86DC-0DAC0AF09C49}" type="pres">
      <dgm:prSet presAssocID="{E4A672FD-D9AA-436C-8489-6F052F3201E5}" presName="sibTrans" presStyleLbl="sibTrans2D1" presStyleIdx="2" presStyleCnt="3"/>
      <dgm:spPr/>
    </dgm:pt>
    <dgm:pt modelId="{E0DDB89A-7E0E-42C5-A206-4AC1656BCACC}" type="pres">
      <dgm:prSet presAssocID="{E4A672FD-D9AA-436C-8489-6F052F3201E5}" presName="connectorText" presStyleLbl="sibTrans2D1" presStyleIdx="2" presStyleCnt="3"/>
      <dgm:spPr/>
    </dgm:pt>
    <dgm:pt modelId="{45476040-DD0C-479A-BA5E-587493824E0B}" type="pres">
      <dgm:prSet presAssocID="{A1BF7B0F-1CD6-4BBC-A3ED-382646B84B68}" presName="node" presStyleLbl="node1" presStyleIdx="3" presStyleCnt="4">
        <dgm:presLayoutVars>
          <dgm:bulletEnabled val="1"/>
        </dgm:presLayoutVars>
      </dgm:prSet>
      <dgm:spPr/>
    </dgm:pt>
  </dgm:ptLst>
  <dgm:cxnLst>
    <dgm:cxn modelId="{3F275B31-CBD0-4CD8-80BD-6C6EDC55D15B}" type="presOf" srcId="{F15EE30E-269F-4B83-9C8F-350E1F9EAC8B}" destId="{C1992D8B-7042-4C8B-A727-3E3A87361288}" srcOrd="0" destOrd="0" presId="urn:microsoft.com/office/officeart/2005/8/layout/process1"/>
    <dgm:cxn modelId="{E7591438-0904-4C5C-9ADC-38FC34D17958}" type="presOf" srcId="{A1BF7B0F-1CD6-4BBC-A3ED-382646B84B68}" destId="{45476040-DD0C-479A-BA5E-587493824E0B}" srcOrd="0" destOrd="0" presId="urn:microsoft.com/office/officeart/2005/8/layout/process1"/>
    <dgm:cxn modelId="{26E6D25F-0055-43DB-8448-E3DE27A8D0BD}" type="presOf" srcId="{48AB59D5-2A8B-48A1-8EBD-F818B83EFC83}" destId="{C46E30B4-8F19-443F-BD9B-CFA701B7C09C}" srcOrd="1" destOrd="0" presId="urn:microsoft.com/office/officeart/2005/8/layout/process1"/>
    <dgm:cxn modelId="{170C9142-9F61-48C1-929D-B34A1779033B}" type="presOf" srcId="{E0879CEB-15DC-4DCD-B055-0EBA29143BA6}" destId="{F12CE2D1-77FA-4C38-8493-5C2D9DA49B11}" srcOrd="1" destOrd="0" presId="urn:microsoft.com/office/officeart/2005/8/layout/process1"/>
    <dgm:cxn modelId="{AD781B43-A9D4-406D-82C0-D723F4E3BCC2}" type="presOf" srcId="{E4A672FD-D9AA-436C-8489-6F052F3201E5}" destId="{818B46C7-E06A-43BA-86DC-0DAC0AF09C49}" srcOrd="0" destOrd="0" presId="urn:microsoft.com/office/officeart/2005/8/layout/process1"/>
    <dgm:cxn modelId="{16CF854B-8B4E-456B-B3A9-563127DD8576}" type="presOf" srcId="{740C4663-62AF-424B-B50C-0AEDDAD1F753}" destId="{2F82A709-A9CC-471D-9881-6FF232C9D7D6}" srcOrd="0" destOrd="0" presId="urn:microsoft.com/office/officeart/2005/8/layout/process1"/>
    <dgm:cxn modelId="{FB783077-D674-4C32-B5D4-5CC6D3B01431}" type="presOf" srcId="{38286E2A-F01C-47E2-B62F-88D79B21535C}" destId="{B6B53A4D-E1CD-485A-A8ED-234920A60698}" srcOrd="0" destOrd="0" presId="urn:microsoft.com/office/officeart/2005/8/layout/process1"/>
    <dgm:cxn modelId="{14BE2559-E8C8-414F-B87E-5D1558FAF1B5}" srcId="{38286E2A-F01C-47E2-B62F-88D79B21535C}" destId="{A1BF7B0F-1CD6-4BBC-A3ED-382646B84B68}" srcOrd="3" destOrd="0" parTransId="{BA9D1F8F-C488-4DE3-BA98-5FD8BD1C4303}" sibTransId="{EF755854-6AF9-4A8D-8053-A344A315C20A}"/>
    <dgm:cxn modelId="{AFDD617D-A6DC-4D44-9689-001BC94729FA}" type="presOf" srcId="{21E824DD-A01F-4E42-963B-439918515C21}" destId="{904ED178-235D-4DF8-8D09-F011E566804F}" srcOrd="0" destOrd="0" presId="urn:microsoft.com/office/officeart/2005/8/layout/process1"/>
    <dgm:cxn modelId="{C5147785-7B4A-45CB-BA14-D4B7157082D2}" srcId="{38286E2A-F01C-47E2-B62F-88D79B21535C}" destId="{F15EE30E-269F-4B83-9C8F-350E1F9EAC8B}" srcOrd="0" destOrd="0" parTransId="{3AE5A3D6-EBB0-4E84-B730-AC2D11799ED5}" sibTransId="{E0879CEB-15DC-4DCD-B055-0EBA29143BA6}"/>
    <dgm:cxn modelId="{4106D594-B9A5-439F-8F4F-9F5218F87EEE}" srcId="{38286E2A-F01C-47E2-B62F-88D79B21535C}" destId="{740C4663-62AF-424B-B50C-0AEDDAD1F753}" srcOrd="2" destOrd="0" parTransId="{A7FC1A5D-1D66-41BA-8E95-B3805DB7B4AC}" sibTransId="{E4A672FD-D9AA-436C-8489-6F052F3201E5}"/>
    <dgm:cxn modelId="{DFEB79B6-DE5A-4E52-91F4-14BD10C65140}" type="presOf" srcId="{E4A672FD-D9AA-436C-8489-6F052F3201E5}" destId="{E0DDB89A-7E0E-42C5-A206-4AC1656BCACC}" srcOrd="1" destOrd="0" presId="urn:microsoft.com/office/officeart/2005/8/layout/process1"/>
    <dgm:cxn modelId="{B82B60CD-17EC-4AE2-9764-CEBD464C47FC}" type="presOf" srcId="{E0879CEB-15DC-4DCD-B055-0EBA29143BA6}" destId="{9320B1BB-A7C5-405C-9F6C-D96C9D3F5C4B}" srcOrd="0" destOrd="0" presId="urn:microsoft.com/office/officeart/2005/8/layout/process1"/>
    <dgm:cxn modelId="{87207ED1-F120-46BD-96C7-8A733FFD0CB8}" srcId="{38286E2A-F01C-47E2-B62F-88D79B21535C}" destId="{21E824DD-A01F-4E42-963B-439918515C21}" srcOrd="1" destOrd="0" parTransId="{82612C84-4652-4B71-B24C-F6DBFB0DC362}" sibTransId="{48AB59D5-2A8B-48A1-8EBD-F818B83EFC83}"/>
    <dgm:cxn modelId="{15462DDE-F2EA-4C47-86EE-4C3CF995B382}" type="presOf" srcId="{48AB59D5-2A8B-48A1-8EBD-F818B83EFC83}" destId="{9F0EE3AF-6119-4C02-87C0-34765E41E875}" srcOrd="0" destOrd="0" presId="urn:microsoft.com/office/officeart/2005/8/layout/process1"/>
    <dgm:cxn modelId="{966A9C37-2B3B-4A97-ABFE-EA48007D7214}" type="presParOf" srcId="{B6B53A4D-E1CD-485A-A8ED-234920A60698}" destId="{C1992D8B-7042-4C8B-A727-3E3A87361288}" srcOrd="0" destOrd="0" presId="urn:microsoft.com/office/officeart/2005/8/layout/process1"/>
    <dgm:cxn modelId="{4CA9B27C-687B-48B5-A45E-B0E6908BC792}" type="presParOf" srcId="{B6B53A4D-E1CD-485A-A8ED-234920A60698}" destId="{9320B1BB-A7C5-405C-9F6C-D96C9D3F5C4B}" srcOrd="1" destOrd="0" presId="urn:microsoft.com/office/officeart/2005/8/layout/process1"/>
    <dgm:cxn modelId="{738B8A08-9C7A-41FA-8616-9B8D902E8694}" type="presParOf" srcId="{9320B1BB-A7C5-405C-9F6C-D96C9D3F5C4B}" destId="{F12CE2D1-77FA-4C38-8493-5C2D9DA49B11}" srcOrd="0" destOrd="0" presId="urn:microsoft.com/office/officeart/2005/8/layout/process1"/>
    <dgm:cxn modelId="{766C2CFF-9E89-4C84-987E-2F53B19280EE}" type="presParOf" srcId="{B6B53A4D-E1CD-485A-A8ED-234920A60698}" destId="{904ED178-235D-4DF8-8D09-F011E566804F}" srcOrd="2" destOrd="0" presId="urn:microsoft.com/office/officeart/2005/8/layout/process1"/>
    <dgm:cxn modelId="{E7F5C2BE-9776-447B-8B67-A016BAD5EE77}" type="presParOf" srcId="{B6B53A4D-E1CD-485A-A8ED-234920A60698}" destId="{9F0EE3AF-6119-4C02-87C0-34765E41E875}" srcOrd="3" destOrd="0" presId="urn:microsoft.com/office/officeart/2005/8/layout/process1"/>
    <dgm:cxn modelId="{E7675D48-7DBA-4629-9A62-B188A6F41B6E}" type="presParOf" srcId="{9F0EE3AF-6119-4C02-87C0-34765E41E875}" destId="{C46E30B4-8F19-443F-BD9B-CFA701B7C09C}" srcOrd="0" destOrd="0" presId="urn:microsoft.com/office/officeart/2005/8/layout/process1"/>
    <dgm:cxn modelId="{822B3FDD-C1CB-4D4D-B6B9-BD159E125794}" type="presParOf" srcId="{B6B53A4D-E1CD-485A-A8ED-234920A60698}" destId="{2F82A709-A9CC-471D-9881-6FF232C9D7D6}" srcOrd="4" destOrd="0" presId="urn:microsoft.com/office/officeart/2005/8/layout/process1"/>
    <dgm:cxn modelId="{98BB54DB-B50C-4F4D-B4A5-F4C27E26BDF5}" type="presParOf" srcId="{B6B53A4D-E1CD-485A-A8ED-234920A60698}" destId="{818B46C7-E06A-43BA-86DC-0DAC0AF09C49}" srcOrd="5" destOrd="0" presId="urn:microsoft.com/office/officeart/2005/8/layout/process1"/>
    <dgm:cxn modelId="{878E78E1-1B7D-4D3D-8352-08D08022B27C}" type="presParOf" srcId="{818B46C7-E06A-43BA-86DC-0DAC0AF09C49}" destId="{E0DDB89A-7E0E-42C5-A206-4AC1656BCACC}" srcOrd="0" destOrd="0" presId="urn:microsoft.com/office/officeart/2005/8/layout/process1"/>
    <dgm:cxn modelId="{269C4F6F-5208-47BD-8658-49E55D549D89}" type="presParOf" srcId="{B6B53A4D-E1CD-485A-A8ED-234920A60698}" destId="{45476040-DD0C-479A-BA5E-587493824E0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286E2A-F01C-47E2-B62F-88D79B21535C}" type="doc">
      <dgm:prSet loTypeId="urn:microsoft.com/office/officeart/2005/8/layout/process1" loCatId="process" qsTypeId="urn:microsoft.com/office/officeart/2005/8/quickstyle/simple1" qsCatId="simple" csTypeId="urn:microsoft.com/office/officeart/2005/8/colors/accent1_2" csCatId="accent1" phldr="1"/>
      <dgm:spPr/>
    </dgm:pt>
    <dgm:pt modelId="{F15EE30E-269F-4B83-9C8F-350E1F9EAC8B}">
      <dgm:prSet phldrT="[Text]"/>
      <dgm:spPr>
        <a:solidFill>
          <a:schemeClr val="bg1">
            <a:lumMod val="50000"/>
          </a:schemeClr>
        </a:solidFill>
      </dgm:spPr>
      <dgm:t>
        <a:bodyPr/>
        <a:lstStyle/>
        <a:p>
          <a:r>
            <a:rPr lang="en-US" dirty="0"/>
            <a:t>Is the table in First Normal Form?</a:t>
          </a:r>
        </a:p>
      </dgm:t>
    </dgm:pt>
    <dgm:pt modelId="{3AE5A3D6-EBB0-4E84-B730-AC2D11799ED5}" type="parTrans" cxnId="{C5147785-7B4A-45CB-BA14-D4B7157082D2}">
      <dgm:prSet/>
      <dgm:spPr/>
      <dgm:t>
        <a:bodyPr/>
        <a:lstStyle/>
        <a:p>
          <a:endParaRPr lang="en-US"/>
        </a:p>
      </dgm:t>
    </dgm:pt>
    <dgm:pt modelId="{E0879CEB-15DC-4DCD-B055-0EBA29143BA6}" type="sibTrans" cxnId="{C5147785-7B4A-45CB-BA14-D4B7157082D2}">
      <dgm:prSet/>
      <dgm:spPr/>
      <dgm:t>
        <a:bodyPr/>
        <a:lstStyle/>
        <a:p>
          <a:r>
            <a:rPr lang="en-US" dirty="0"/>
            <a:t>yes</a:t>
          </a:r>
        </a:p>
      </dgm:t>
    </dgm:pt>
    <dgm:pt modelId="{21E824DD-A01F-4E42-963B-439918515C21}">
      <dgm:prSet phldrT="[Text]" custT="1"/>
      <dgm:spPr>
        <a:solidFill>
          <a:schemeClr val="bg1">
            <a:lumMod val="50000"/>
          </a:schemeClr>
        </a:solidFill>
        <a:ln w="15875" cap="flat" cmpd="sng" algn="ctr">
          <a:solidFill>
            <a:srgbClr val="FFFFFF">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ctr" defTabSz="1066800">
            <a:lnSpc>
              <a:spcPct val="90000"/>
            </a:lnSpc>
            <a:spcBef>
              <a:spcPct val="0"/>
            </a:spcBef>
            <a:spcAft>
              <a:spcPct val="35000"/>
            </a:spcAft>
            <a:buNone/>
          </a:pPr>
          <a:r>
            <a:rPr lang="en-US" sz="2400" kern="1200" dirty="0">
              <a:solidFill>
                <a:srgbClr val="FFFFFF"/>
              </a:solidFill>
              <a:latin typeface="Calibri"/>
              <a:ea typeface="+mn-ea"/>
              <a:cs typeface="+mn-cs"/>
            </a:rPr>
            <a:t>Is the table in Second Normal Form?</a:t>
          </a:r>
        </a:p>
      </dgm:t>
    </dgm:pt>
    <dgm:pt modelId="{82612C84-4652-4B71-B24C-F6DBFB0DC362}" type="parTrans" cxnId="{87207ED1-F120-46BD-96C7-8A733FFD0CB8}">
      <dgm:prSet/>
      <dgm:spPr/>
      <dgm:t>
        <a:bodyPr/>
        <a:lstStyle/>
        <a:p>
          <a:endParaRPr lang="en-US"/>
        </a:p>
      </dgm:t>
    </dgm:pt>
    <dgm:pt modelId="{48AB59D5-2A8B-48A1-8EBD-F818B83EFC83}" type="sibTrans" cxnId="{87207ED1-F120-46BD-96C7-8A733FFD0CB8}">
      <dgm:prSet/>
      <dgm:spPr/>
      <dgm:t>
        <a:bodyPr/>
        <a:lstStyle/>
        <a:p>
          <a:r>
            <a:rPr lang="en-US" dirty="0"/>
            <a:t>Yes</a:t>
          </a:r>
        </a:p>
      </dgm:t>
    </dgm:pt>
    <dgm:pt modelId="{740C4663-62AF-424B-B50C-0AEDDAD1F753}">
      <dgm:prSet phldrT="[Text]" custT="1"/>
      <dgm:spPr>
        <a:solidFill>
          <a:schemeClr val="accent5">
            <a:lumMod val="50000"/>
            <a:lumOff val="50000"/>
          </a:schemeClr>
        </a:solidFill>
        <a:ln w="15875" cap="flat" cmpd="sng" algn="ctr">
          <a:solidFill>
            <a:srgbClr val="FFFFFF">
              <a:hueOff val="0"/>
              <a:satOff val="0"/>
              <a:lumOff val="0"/>
              <a:alphaOff val="0"/>
            </a:srgb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2400" kern="1200" dirty="0">
              <a:solidFill>
                <a:srgbClr val="FFFFFF"/>
              </a:solidFill>
              <a:latin typeface="Calibri"/>
              <a:ea typeface="+mn-ea"/>
              <a:cs typeface="+mn-cs"/>
            </a:rPr>
            <a:t>Is the table in Third Normal Form ?</a:t>
          </a:r>
        </a:p>
      </dgm:t>
    </dgm:pt>
    <dgm:pt modelId="{A7FC1A5D-1D66-41BA-8E95-B3805DB7B4AC}" type="parTrans" cxnId="{4106D594-B9A5-439F-8F4F-9F5218F87EEE}">
      <dgm:prSet/>
      <dgm:spPr/>
      <dgm:t>
        <a:bodyPr/>
        <a:lstStyle/>
        <a:p>
          <a:endParaRPr lang="en-US"/>
        </a:p>
      </dgm:t>
    </dgm:pt>
    <dgm:pt modelId="{E4A672FD-D9AA-436C-8489-6F052F3201E5}" type="sibTrans" cxnId="{4106D594-B9A5-439F-8F4F-9F5218F87EEE}">
      <dgm:prSet/>
      <dgm:spPr/>
      <dgm:t>
        <a:bodyPr/>
        <a:lstStyle/>
        <a:p>
          <a:r>
            <a:rPr lang="en-US" dirty="0"/>
            <a:t>Yes </a:t>
          </a:r>
        </a:p>
      </dgm:t>
    </dgm:pt>
    <dgm:pt modelId="{A1BF7B0F-1CD6-4BBC-A3ED-382646B84B68}">
      <dgm:prSet phldrT="[Text]"/>
      <dgm:spPr>
        <a:solidFill>
          <a:schemeClr val="bg1">
            <a:lumMod val="50000"/>
          </a:schemeClr>
        </a:solidFill>
      </dgm:spPr>
      <dgm:t>
        <a:bodyPr/>
        <a:lstStyle/>
        <a:p>
          <a:r>
            <a:rPr lang="en-US" i="1" dirty="0"/>
            <a:t>A better </a:t>
          </a:r>
          <a:r>
            <a:rPr lang="en-US" dirty="0"/>
            <a:t>design. Yay!</a:t>
          </a:r>
        </a:p>
      </dgm:t>
    </dgm:pt>
    <dgm:pt modelId="{BA9D1F8F-C488-4DE3-BA98-5FD8BD1C4303}" type="parTrans" cxnId="{14BE2559-E8C8-414F-B87E-5D1558FAF1B5}">
      <dgm:prSet/>
      <dgm:spPr/>
      <dgm:t>
        <a:bodyPr/>
        <a:lstStyle/>
        <a:p>
          <a:endParaRPr lang="en-US"/>
        </a:p>
      </dgm:t>
    </dgm:pt>
    <dgm:pt modelId="{EF755854-6AF9-4A8D-8053-A344A315C20A}" type="sibTrans" cxnId="{14BE2559-E8C8-414F-B87E-5D1558FAF1B5}">
      <dgm:prSet/>
      <dgm:spPr/>
      <dgm:t>
        <a:bodyPr/>
        <a:lstStyle/>
        <a:p>
          <a:endParaRPr lang="en-US"/>
        </a:p>
      </dgm:t>
    </dgm:pt>
    <dgm:pt modelId="{B6B53A4D-E1CD-485A-A8ED-234920A60698}" type="pres">
      <dgm:prSet presAssocID="{38286E2A-F01C-47E2-B62F-88D79B21535C}" presName="Name0" presStyleCnt="0">
        <dgm:presLayoutVars>
          <dgm:dir/>
          <dgm:resizeHandles val="exact"/>
        </dgm:presLayoutVars>
      </dgm:prSet>
      <dgm:spPr/>
    </dgm:pt>
    <dgm:pt modelId="{C1992D8B-7042-4C8B-A727-3E3A87361288}" type="pres">
      <dgm:prSet presAssocID="{F15EE30E-269F-4B83-9C8F-350E1F9EAC8B}" presName="node" presStyleLbl="node1" presStyleIdx="0" presStyleCnt="4">
        <dgm:presLayoutVars>
          <dgm:bulletEnabled val="1"/>
        </dgm:presLayoutVars>
      </dgm:prSet>
      <dgm:spPr/>
    </dgm:pt>
    <dgm:pt modelId="{9320B1BB-A7C5-405C-9F6C-D96C9D3F5C4B}" type="pres">
      <dgm:prSet presAssocID="{E0879CEB-15DC-4DCD-B055-0EBA29143BA6}" presName="sibTrans" presStyleLbl="sibTrans2D1" presStyleIdx="0" presStyleCnt="3"/>
      <dgm:spPr/>
    </dgm:pt>
    <dgm:pt modelId="{F12CE2D1-77FA-4C38-8493-5C2D9DA49B11}" type="pres">
      <dgm:prSet presAssocID="{E0879CEB-15DC-4DCD-B055-0EBA29143BA6}" presName="connectorText" presStyleLbl="sibTrans2D1" presStyleIdx="0" presStyleCnt="3"/>
      <dgm:spPr/>
    </dgm:pt>
    <dgm:pt modelId="{904ED178-235D-4DF8-8D09-F011E566804F}" type="pres">
      <dgm:prSet presAssocID="{21E824DD-A01F-4E42-963B-439918515C21}" presName="node" presStyleLbl="node1" presStyleIdx="1" presStyleCnt="4">
        <dgm:presLayoutVars>
          <dgm:bulletEnabled val="1"/>
        </dgm:presLayoutVars>
      </dgm:prSet>
      <dgm:spPr>
        <a:xfrm>
          <a:off x="2982302" y="854559"/>
          <a:ext cx="2126741" cy="1276045"/>
        </a:xfrm>
        <a:prstGeom prst="roundRect">
          <a:avLst>
            <a:gd name="adj" fmla="val 10000"/>
          </a:avLst>
        </a:prstGeom>
      </dgm:spPr>
    </dgm:pt>
    <dgm:pt modelId="{9F0EE3AF-6119-4C02-87C0-34765E41E875}" type="pres">
      <dgm:prSet presAssocID="{48AB59D5-2A8B-48A1-8EBD-F818B83EFC83}" presName="sibTrans" presStyleLbl="sibTrans2D1" presStyleIdx="1" presStyleCnt="3"/>
      <dgm:spPr/>
    </dgm:pt>
    <dgm:pt modelId="{C46E30B4-8F19-443F-BD9B-CFA701B7C09C}" type="pres">
      <dgm:prSet presAssocID="{48AB59D5-2A8B-48A1-8EBD-F818B83EFC83}" presName="connectorText" presStyleLbl="sibTrans2D1" presStyleIdx="1" presStyleCnt="3"/>
      <dgm:spPr/>
    </dgm:pt>
    <dgm:pt modelId="{2F82A709-A9CC-471D-9881-6FF232C9D7D6}" type="pres">
      <dgm:prSet presAssocID="{740C4663-62AF-424B-B50C-0AEDDAD1F753}" presName="node" presStyleLbl="node1" presStyleIdx="2" presStyleCnt="4">
        <dgm:presLayoutVars>
          <dgm:bulletEnabled val="1"/>
        </dgm:presLayoutVars>
      </dgm:prSet>
      <dgm:spPr>
        <a:xfrm>
          <a:off x="4376340" y="2218861"/>
          <a:ext cx="1561703" cy="980944"/>
        </a:xfrm>
        <a:prstGeom prst="roundRect">
          <a:avLst>
            <a:gd name="adj" fmla="val 10000"/>
          </a:avLst>
        </a:prstGeom>
      </dgm:spPr>
    </dgm:pt>
    <dgm:pt modelId="{818B46C7-E06A-43BA-86DC-0DAC0AF09C49}" type="pres">
      <dgm:prSet presAssocID="{E4A672FD-D9AA-436C-8489-6F052F3201E5}" presName="sibTrans" presStyleLbl="sibTrans2D1" presStyleIdx="2" presStyleCnt="3"/>
      <dgm:spPr/>
    </dgm:pt>
    <dgm:pt modelId="{E0DDB89A-7E0E-42C5-A206-4AC1656BCACC}" type="pres">
      <dgm:prSet presAssocID="{E4A672FD-D9AA-436C-8489-6F052F3201E5}" presName="connectorText" presStyleLbl="sibTrans2D1" presStyleIdx="2" presStyleCnt="3"/>
      <dgm:spPr/>
    </dgm:pt>
    <dgm:pt modelId="{45476040-DD0C-479A-BA5E-587493824E0B}" type="pres">
      <dgm:prSet presAssocID="{A1BF7B0F-1CD6-4BBC-A3ED-382646B84B68}" presName="node" presStyleLbl="node1" presStyleIdx="3" presStyleCnt="4">
        <dgm:presLayoutVars>
          <dgm:bulletEnabled val="1"/>
        </dgm:presLayoutVars>
      </dgm:prSet>
      <dgm:spPr/>
    </dgm:pt>
  </dgm:ptLst>
  <dgm:cxnLst>
    <dgm:cxn modelId="{3F275B31-CBD0-4CD8-80BD-6C6EDC55D15B}" type="presOf" srcId="{F15EE30E-269F-4B83-9C8F-350E1F9EAC8B}" destId="{C1992D8B-7042-4C8B-A727-3E3A87361288}" srcOrd="0" destOrd="0" presId="urn:microsoft.com/office/officeart/2005/8/layout/process1"/>
    <dgm:cxn modelId="{E7591438-0904-4C5C-9ADC-38FC34D17958}" type="presOf" srcId="{A1BF7B0F-1CD6-4BBC-A3ED-382646B84B68}" destId="{45476040-DD0C-479A-BA5E-587493824E0B}" srcOrd="0" destOrd="0" presId="urn:microsoft.com/office/officeart/2005/8/layout/process1"/>
    <dgm:cxn modelId="{26E6D25F-0055-43DB-8448-E3DE27A8D0BD}" type="presOf" srcId="{48AB59D5-2A8B-48A1-8EBD-F818B83EFC83}" destId="{C46E30B4-8F19-443F-BD9B-CFA701B7C09C}" srcOrd="1" destOrd="0" presId="urn:microsoft.com/office/officeart/2005/8/layout/process1"/>
    <dgm:cxn modelId="{170C9142-9F61-48C1-929D-B34A1779033B}" type="presOf" srcId="{E0879CEB-15DC-4DCD-B055-0EBA29143BA6}" destId="{F12CE2D1-77FA-4C38-8493-5C2D9DA49B11}" srcOrd="1" destOrd="0" presId="urn:microsoft.com/office/officeart/2005/8/layout/process1"/>
    <dgm:cxn modelId="{AD781B43-A9D4-406D-82C0-D723F4E3BCC2}" type="presOf" srcId="{E4A672FD-D9AA-436C-8489-6F052F3201E5}" destId="{818B46C7-E06A-43BA-86DC-0DAC0AF09C49}" srcOrd="0" destOrd="0" presId="urn:microsoft.com/office/officeart/2005/8/layout/process1"/>
    <dgm:cxn modelId="{16CF854B-8B4E-456B-B3A9-563127DD8576}" type="presOf" srcId="{740C4663-62AF-424B-B50C-0AEDDAD1F753}" destId="{2F82A709-A9CC-471D-9881-6FF232C9D7D6}" srcOrd="0" destOrd="0" presId="urn:microsoft.com/office/officeart/2005/8/layout/process1"/>
    <dgm:cxn modelId="{FB783077-D674-4C32-B5D4-5CC6D3B01431}" type="presOf" srcId="{38286E2A-F01C-47E2-B62F-88D79B21535C}" destId="{B6B53A4D-E1CD-485A-A8ED-234920A60698}" srcOrd="0" destOrd="0" presId="urn:microsoft.com/office/officeart/2005/8/layout/process1"/>
    <dgm:cxn modelId="{14BE2559-E8C8-414F-B87E-5D1558FAF1B5}" srcId="{38286E2A-F01C-47E2-B62F-88D79B21535C}" destId="{A1BF7B0F-1CD6-4BBC-A3ED-382646B84B68}" srcOrd="3" destOrd="0" parTransId="{BA9D1F8F-C488-4DE3-BA98-5FD8BD1C4303}" sibTransId="{EF755854-6AF9-4A8D-8053-A344A315C20A}"/>
    <dgm:cxn modelId="{AFDD617D-A6DC-4D44-9689-001BC94729FA}" type="presOf" srcId="{21E824DD-A01F-4E42-963B-439918515C21}" destId="{904ED178-235D-4DF8-8D09-F011E566804F}" srcOrd="0" destOrd="0" presId="urn:microsoft.com/office/officeart/2005/8/layout/process1"/>
    <dgm:cxn modelId="{C5147785-7B4A-45CB-BA14-D4B7157082D2}" srcId="{38286E2A-F01C-47E2-B62F-88D79B21535C}" destId="{F15EE30E-269F-4B83-9C8F-350E1F9EAC8B}" srcOrd="0" destOrd="0" parTransId="{3AE5A3D6-EBB0-4E84-B730-AC2D11799ED5}" sibTransId="{E0879CEB-15DC-4DCD-B055-0EBA29143BA6}"/>
    <dgm:cxn modelId="{4106D594-B9A5-439F-8F4F-9F5218F87EEE}" srcId="{38286E2A-F01C-47E2-B62F-88D79B21535C}" destId="{740C4663-62AF-424B-B50C-0AEDDAD1F753}" srcOrd="2" destOrd="0" parTransId="{A7FC1A5D-1D66-41BA-8E95-B3805DB7B4AC}" sibTransId="{E4A672FD-D9AA-436C-8489-6F052F3201E5}"/>
    <dgm:cxn modelId="{DFEB79B6-DE5A-4E52-91F4-14BD10C65140}" type="presOf" srcId="{E4A672FD-D9AA-436C-8489-6F052F3201E5}" destId="{E0DDB89A-7E0E-42C5-A206-4AC1656BCACC}" srcOrd="1" destOrd="0" presId="urn:microsoft.com/office/officeart/2005/8/layout/process1"/>
    <dgm:cxn modelId="{B82B60CD-17EC-4AE2-9764-CEBD464C47FC}" type="presOf" srcId="{E0879CEB-15DC-4DCD-B055-0EBA29143BA6}" destId="{9320B1BB-A7C5-405C-9F6C-D96C9D3F5C4B}" srcOrd="0" destOrd="0" presId="urn:microsoft.com/office/officeart/2005/8/layout/process1"/>
    <dgm:cxn modelId="{87207ED1-F120-46BD-96C7-8A733FFD0CB8}" srcId="{38286E2A-F01C-47E2-B62F-88D79B21535C}" destId="{21E824DD-A01F-4E42-963B-439918515C21}" srcOrd="1" destOrd="0" parTransId="{82612C84-4652-4B71-B24C-F6DBFB0DC362}" sibTransId="{48AB59D5-2A8B-48A1-8EBD-F818B83EFC83}"/>
    <dgm:cxn modelId="{15462DDE-F2EA-4C47-86EE-4C3CF995B382}" type="presOf" srcId="{48AB59D5-2A8B-48A1-8EBD-F818B83EFC83}" destId="{9F0EE3AF-6119-4C02-87C0-34765E41E875}" srcOrd="0" destOrd="0" presId="urn:microsoft.com/office/officeart/2005/8/layout/process1"/>
    <dgm:cxn modelId="{966A9C37-2B3B-4A97-ABFE-EA48007D7214}" type="presParOf" srcId="{B6B53A4D-E1CD-485A-A8ED-234920A60698}" destId="{C1992D8B-7042-4C8B-A727-3E3A87361288}" srcOrd="0" destOrd="0" presId="urn:microsoft.com/office/officeart/2005/8/layout/process1"/>
    <dgm:cxn modelId="{4CA9B27C-687B-48B5-A45E-B0E6908BC792}" type="presParOf" srcId="{B6B53A4D-E1CD-485A-A8ED-234920A60698}" destId="{9320B1BB-A7C5-405C-9F6C-D96C9D3F5C4B}" srcOrd="1" destOrd="0" presId="urn:microsoft.com/office/officeart/2005/8/layout/process1"/>
    <dgm:cxn modelId="{738B8A08-9C7A-41FA-8616-9B8D902E8694}" type="presParOf" srcId="{9320B1BB-A7C5-405C-9F6C-D96C9D3F5C4B}" destId="{F12CE2D1-77FA-4C38-8493-5C2D9DA49B11}" srcOrd="0" destOrd="0" presId="urn:microsoft.com/office/officeart/2005/8/layout/process1"/>
    <dgm:cxn modelId="{766C2CFF-9E89-4C84-987E-2F53B19280EE}" type="presParOf" srcId="{B6B53A4D-E1CD-485A-A8ED-234920A60698}" destId="{904ED178-235D-4DF8-8D09-F011E566804F}" srcOrd="2" destOrd="0" presId="urn:microsoft.com/office/officeart/2005/8/layout/process1"/>
    <dgm:cxn modelId="{E7F5C2BE-9776-447B-8B67-A016BAD5EE77}" type="presParOf" srcId="{B6B53A4D-E1CD-485A-A8ED-234920A60698}" destId="{9F0EE3AF-6119-4C02-87C0-34765E41E875}" srcOrd="3" destOrd="0" presId="urn:microsoft.com/office/officeart/2005/8/layout/process1"/>
    <dgm:cxn modelId="{E7675D48-7DBA-4629-9A62-B188A6F41B6E}" type="presParOf" srcId="{9F0EE3AF-6119-4C02-87C0-34765E41E875}" destId="{C46E30B4-8F19-443F-BD9B-CFA701B7C09C}" srcOrd="0" destOrd="0" presId="urn:microsoft.com/office/officeart/2005/8/layout/process1"/>
    <dgm:cxn modelId="{822B3FDD-C1CB-4D4D-B6B9-BD159E125794}" type="presParOf" srcId="{B6B53A4D-E1CD-485A-A8ED-234920A60698}" destId="{2F82A709-A9CC-471D-9881-6FF232C9D7D6}" srcOrd="4" destOrd="0" presId="urn:microsoft.com/office/officeart/2005/8/layout/process1"/>
    <dgm:cxn modelId="{98BB54DB-B50C-4F4D-B4A5-F4C27E26BDF5}" type="presParOf" srcId="{B6B53A4D-E1CD-485A-A8ED-234920A60698}" destId="{818B46C7-E06A-43BA-86DC-0DAC0AF09C49}" srcOrd="5" destOrd="0" presId="urn:microsoft.com/office/officeart/2005/8/layout/process1"/>
    <dgm:cxn modelId="{878E78E1-1B7D-4D3D-8352-08D08022B27C}" type="presParOf" srcId="{818B46C7-E06A-43BA-86DC-0DAC0AF09C49}" destId="{E0DDB89A-7E0E-42C5-A206-4AC1656BCACC}" srcOrd="0" destOrd="0" presId="urn:microsoft.com/office/officeart/2005/8/layout/process1"/>
    <dgm:cxn modelId="{269C4F6F-5208-47BD-8658-49E55D549D89}" type="presParOf" srcId="{B6B53A4D-E1CD-485A-A8ED-234920A60698}" destId="{45476040-DD0C-479A-BA5E-587493824E0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92D8B-7042-4C8B-A727-3E3A87361288}">
      <dsp:nvSpPr>
        <dsp:cNvPr id="0" name=""/>
        <dsp:cNvSpPr/>
      </dsp:nvSpPr>
      <dsp:spPr>
        <a:xfrm>
          <a:off x="4864" y="594648"/>
          <a:ext cx="2126741" cy="1276045"/>
        </a:xfrm>
        <a:prstGeom prst="roundRect">
          <a:avLst>
            <a:gd name="adj" fmla="val 10000"/>
          </a:avLst>
        </a:prstGeom>
        <a:solidFill>
          <a:schemeClr val="accent5">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Is the table in First Normal Form?</a:t>
          </a:r>
        </a:p>
      </dsp:txBody>
      <dsp:txXfrm>
        <a:off x="42238" y="632022"/>
        <a:ext cx="2051993" cy="1201297"/>
      </dsp:txXfrm>
    </dsp:sp>
    <dsp:sp modelId="{9320B1BB-A7C5-405C-9F6C-D96C9D3F5C4B}">
      <dsp:nvSpPr>
        <dsp:cNvPr id="0" name=""/>
        <dsp:cNvSpPr/>
      </dsp:nvSpPr>
      <dsp:spPr>
        <a:xfrm>
          <a:off x="2344280"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2344280" y="1074441"/>
        <a:ext cx="315608" cy="316459"/>
      </dsp:txXfrm>
    </dsp:sp>
    <dsp:sp modelId="{904ED178-235D-4DF8-8D09-F011E566804F}">
      <dsp:nvSpPr>
        <dsp:cNvPr id="0" name=""/>
        <dsp:cNvSpPr/>
      </dsp:nvSpPr>
      <dsp:spPr>
        <a:xfrm>
          <a:off x="2982302" y="594648"/>
          <a:ext cx="2126741" cy="1276045"/>
        </a:xfrm>
        <a:prstGeom prst="roundRect">
          <a:avLst>
            <a:gd name="adj" fmla="val 10000"/>
          </a:avLst>
        </a:prstGeom>
        <a:solidFill>
          <a:schemeClr val="bg1">
            <a:lumMod val="50000"/>
          </a:schemeClr>
        </a:solidFill>
        <a:ln w="158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Calibri"/>
              <a:ea typeface="+mn-ea"/>
              <a:cs typeface="+mn-cs"/>
            </a:rPr>
            <a:t>Is the table in Second </a:t>
          </a:r>
          <a:r>
            <a:rPr lang="en-US" sz="2400" kern="1200" dirty="0"/>
            <a:t>Normal Form</a:t>
          </a:r>
          <a:r>
            <a:rPr lang="en-US" sz="2400" kern="1200" dirty="0">
              <a:solidFill>
                <a:srgbClr val="FFFFFF"/>
              </a:solidFill>
              <a:latin typeface="Calibri"/>
              <a:ea typeface="+mn-ea"/>
              <a:cs typeface="+mn-cs"/>
            </a:rPr>
            <a:t>?</a:t>
          </a:r>
        </a:p>
      </dsp:txBody>
      <dsp:txXfrm>
        <a:off x="3019676" y="632022"/>
        <a:ext cx="2051993" cy="1201297"/>
      </dsp:txXfrm>
    </dsp:sp>
    <dsp:sp modelId="{9F0EE3AF-6119-4C02-87C0-34765E41E875}">
      <dsp:nvSpPr>
        <dsp:cNvPr id="0" name=""/>
        <dsp:cNvSpPr/>
      </dsp:nvSpPr>
      <dsp:spPr>
        <a:xfrm>
          <a:off x="5321718"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5321718" y="1074441"/>
        <a:ext cx="315608" cy="316459"/>
      </dsp:txXfrm>
    </dsp:sp>
    <dsp:sp modelId="{2F82A709-A9CC-471D-9881-6FF232C9D7D6}">
      <dsp:nvSpPr>
        <dsp:cNvPr id="0" name=""/>
        <dsp:cNvSpPr/>
      </dsp:nvSpPr>
      <dsp:spPr>
        <a:xfrm>
          <a:off x="5959741" y="594648"/>
          <a:ext cx="2126741" cy="1276045"/>
        </a:xfrm>
        <a:prstGeom prst="roundRect">
          <a:avLst>
            <a:gd name="adj" fmla="val 10000"/>
          </a:avLst>
        </a:prstGeom>
        <a:solidFill>
          <a:schemeClr val="bg1">
            <a:lumMod val="50000"/>
          </a:schemeClr>
        </a:solidFill>
        <a:ln w="158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rgbClr val="FFFFFF"/>
              </a:solidFill>
              <a:latin typeface="Calibri"/>
              <a:ea typeface="+mn-ea"/>
              <a:cs typeface="+mn-cs"/>
            </a:rPr>
            <a:t>Is the table in  Third </a:t>
          </a:r>
          <a:r>
            <a:rPr lang="en-US" sz="2400" kern="1200" dirty="0"/>
            <a:t>Normal Form</a:t>
          </a:r>
          <a:r>
            <a:rPr lang="en-US" sz="2400" kern="1200" dirty="0">
              <a:solidFill>
                <a:srgbClr val="FFFFFF"/>
              </a:solidFill>
              <a:latin typeface="Calibri"/>
              <a:ea typeface="+mn-ea"/>
              <a:cs typeface="+mn-cs"/>
            </a:rPr>
            <a:t>?</a:t>
          </a:r>
        </a:p>
      </dsp:txBody>
      <dsp:txXfrm>
        <a:off x="5997115" y="632022"/>
        <a:ext cx="2051993" cy="1201297"/>
      </dsp:txXfrm>
    </dsp:sp>
    <dsp:sp modelId="{818B46C7-E06A-43BA-86DC-0DAC0AF09C49}">
      <dsp:nvSpPr>
        <dsp:cNvPr id="0" name=""/>
        <dsp:cNvSpPr/>
      </dsp:nvSpPr>
      <dsp:spPr>
        <a:xfrm>
          <a:off x="8299157"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 </a:t>
          </a:r>
        </a:p>
      </dsp:txBody>
      <dsp:txXfrm>
        <a:off x="8299157" y="1074441"/>
        <a:ext cx="315608" cy="316459"/>
      </dsp:txXfrm>
    </dsp:sp>
    <dsp:sp modelId="{45476040-DD0C-479A-BA5E-587493824E0B}">
      <dsp:nvSpPr>
        <dsp:cNvPr id="0" name=""/>
        <dsp:cNvSpPr/>
      </dsp:nvSpPr>
      <dsp:spPr>
        <a:xfrm>
          <a:off x="8937179" y="594648"/>
          <a:ext cx="2126741" cy="1276045"/>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A</a:t>
          </a:r>
          <a:r>
            <a:rPr lang="en-US" sz="2400" kern="1200" dirty="0"/>
            <a:t> better design. Yay!</a:t>
          </a:r>
        </a:p>
      </dsp:txBody>
      <dsp:txXfrm>
        <a:off x="8974553" y="632022"/>
        <a:ext cx="2051993" cy="120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92D8B-7042-4C8B-A727-3E3A87361288}">
      <dsp:nvSpPr>
        <dsp:cNvPr id="0" name=""/>
        <dsp:cNvSpPr/>
      </dsp:nvSpPr>
      <dsp:spPr>
        <a:xfrm>
          <a:off x="4864" y="594648"/>
          <a:ext cx="2126741" cy="1276045"/>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Is the table in First Normal Form?</a:t>
          </a:r>
        </a:p>
      </dsp:txBody>
      <dsp:txXfrm>
        <a:off x="42238" y="632022"/>
        <a:ext cx="2051993" cy="1201297"/>
      </dsp:txXfrm>
    </dsp:sp>
    <dsp:sp modelId="{9320B1BB-A7C5-405C-9F6C-D96C9D3F5C4B}">
      <dsp:nvSpPr>
        <dsp:cNvPr id="0" name=""/>
        <dsp:cNvSpPr/>
      </dsp:nvSpPr>
      <dsp:spPr>
        <a:xfrm>
          <a:off x="2344280"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2344280" y="1074441"/>
        <a:ext cx="315608" cy="316459"/>
      </dsp:txXfrm>
    </dsp:sp>
    <dsp:sp modelId="{904ED178-235D-4DF8-8D09-F011E566804F}">
      <dsp:nvSpPr>
        <dsp:cNvPr id="0" name=""/>
        <dsp:cNvSpPr/>
      </dsp:nvSpPr>
      <dsp:spPr>
        <a:xfrm>
          <a:off x="2982302" y="594648"/>
          <a:ext cx="2126741" cy="1276045"/>
        </a:xfrm>
        <a:prstGeom prst="roundRect">
          <a:avLst>
            <a:gd name="adj" fmla="val 10000"/>
          </a:avLst>
        </a:prstGeom>
        <a:solidFill>
          <a:schemeClr val="accent5">
            <a:lumMod val="50000"/>
            <a:lumOff val="50000"/>
          </a:schemeClr>
        </a:solidFill>
        <a:ln w="158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Calibri"/>
              <a:ea typeface="+mn-ea"/>
              <a:cs typeface="+mn-cs"/>
            </a:rPr>
            <a:t>Is the table in Second Normal Form?</a:t>
          </a:r>
        </a:p>
      </dsp:txBody>
      <dsp:txXfrm>
        <a:off x="3019676" y="632022"/>
        <a:ext cx="2051993" cy="1201297"/>
      </dsp:txXfrm>
    </dsp:sp>
    <dsp:sp modelId="{9F0EE3AF-6119-4C02-87C0-34765E41E875}">
      <dsp:nvSpPr>
        <dsp:cNvPr id="0" name=""/>
        <dsp:cNvSpPr/>
      </dsp:nvSpPr>
      <dsp:spPr>
        <a:xfrm>
          <a:off x="5321718"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5321718" y="1074441"/>
        <a:ext cx="315608" cy="316459"/>
      </dsp:txXfrm>
    </dsp:sp>
    <dsp:sp modelId="{2F82A709-A9CC-471D-9881-6FF232C9D7D6}">
      <dsp:nvSpPr>
        <dsp:cNvPr id="0" name=""/>
        <dsp:cNvSpPr/>
      </dsp:nvSpPr>
      <dsp:spPr>
        <a:xfrm>
          <a:off x="5959741" y="594648"/>
          <a:ext cx="2126741" cy="1276045"/>
        </a:xfrm>
        <a:prstGeom prst="roundRect">
          <a:avLst>
            <a:gd name="adj" fmla="val 10000"/>
          </a:avLst>
        </a:prstGeom>
        <a:solidFill>
          <a:schemeClr val="bg1">
            <a:lumMod val="50000"/>
          </a:schemeClr>
        </a:solidFill>
        <a:ln w="158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rgbClr val="FFFFFF"/>
              </a:solidFill>
              <a:latin typeface="Calibri"/>
              <a:ea typeface="+mn-ea"/>
              <a:cs typeface="+mn-cs"/>
            </a:rPr>
            <a:t>Is the table in Third Normal Form ?</a:t>
          </a:r>
        </a:p>
      </dsp:txBody>
      <dsp:txXfrm>
        <a:off x="5997115" y="632022"/>
        <a:ext cx="2051993" cy="1201297"/>
      </dsp:txXfrm>
    </dsp:sp>
    <dsp:sp modelId="{818B46C7-E06A-43BA-86DC-0DAC0AF09C49}">
      <dsp:nvSpPr>
        <dsp:cNvPr id="0" name=""/>
        <dsp:cNvSpPr/>
      </dsp:nvSpPr>
      <dsp:spPr>
        <a:xfrm>
          <a:off x="8299157"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 </a:t>
          </a:r>
        </a:p>
      </dsp:txBody>
      <dsp:txXfrm>
        <a:off x="8299157" y="1074441"/>
        <a:ext cx="315608" cy="316459"/>
      </dsp:txXfrm>
    </dsp:sp>
    <dsp:sp modelId="{45476040-DD0C-479A-BA5E-587493824E0B}">
      <dsp:nvSpPr>
        <dsp:cNvPr id="0" name=""/>
        <dsp:cNvSpPr/>
      </dsp:nvSpPr>
      <dsp:spPr>
        <a:xfrm>
          <a:off x="8937179" y="594648"/>
          <a:ext cx="2126741" cy="1276045"/>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Likely</a:t>
          </a:r>
          <a:r>
            <a:rPr lang="en-US" sz="2400" kern="1200" dirty="0"/>
            <a:t> a good design. Yay!</a:t>
          </a:r>
        </a:p>
      </dsp:txBody>
      <dsp:txXfrm>
        <a:off x="8974553" y="632022"/>
        <a:ext cx="2051993" cy="1201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92D8B-7042-4C8B-A727-3E3A87361288}">
      <dsp:nvSpPr>
        <dsp:cNvPr id="0" name=""/>
        <dsp:cNvSpPr/>
      </dsp:nvSpPr>
      <dsp:spPr>
        <a:xfrm>
          <a:off x="4864" y="594648"/>
          <a:ext cx="2126741" cy="1276045"/>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Is the table in First Normal Form?</a:t>
          </a:r>
        </a:p>
      </dsp:txBody>
      <dsp:txXfrm>
        <a:off x="42238" y="632022"/>
        <a:ext cx="2051993" cy="1201297"/>
      </dsp:txXfrm>
    </dsp:sp>
    <dsp:sp modelId="{9320B1BB-A7C5-405C-9F6C-D96C9D3F5C4B}">
      <dsp:nvSpPr>
        <dsp:cNvPr id="0" name=""/>
        <dsp:cNvSpPr/>
      </dsp:nvSpPr>
      <dsp:spPr>
        <a:xfrm>
          <a:off x="2344280"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2344280" y="1074441"/>
        <a:ext cx="315608" cy="316459"/>
      </dsp:txXfrm>
    </dsp:sp>
    <dsp:sp modelId="{904ED178-235D-4DF8-8D09-F011E566804F}">
      <dsp:nvSpPr>
        <dsp:cNvPr id="0" name=""/>
        <dsp:cNvSpPr/>
      </dsp:nvSpPr>
      <dsp:spPr>
        <a:xfrm>
          <a:off x="2982302" y="594648"/>
          <a:ext cx="2126741" cy="1276045"/>
        </a:xfrm>
        <a:prstGeom prst="roundRect">
          <a:avLst>
            <a:gd name="adj" fmla="val 10000"/>
          </a:avLst>
        </a:prstGeom>
        <a:solidFill>
          <a:schemeClr val="bg1">
            <a:lumMod val="50000"/>
          </a:schemeClr>
        </a:solidFill>
        <a:ln w="158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Calibri"/>
              <a:ea typeface="+mn-ea"/>
              <a:cs typeface="+mn-cs"/>
            </a:rPr>
            <a:t>Is the table in Second Normal Form?</a:t>
          </a:r>
        </a:p>
      </dsp:txBody>
      <dsp:txXfrm>
        <a:off x="3019676" y="632022"/>
        <a:ext cx="2051993" cy="1201297"/>
      </dsp:txXfrm>
    </dsp:sp>
    <dsp:sp modelId="{9F0EE3AF-6119-4C02-87C0-34765E41E875}">
      <dsp:nvSpPr>
        <dsp:cNvPr id="0" name=""/>
        <dsp:cNvSpPr/>
      </dsp:nvSpPr>
      <dsp:spPr>
        <a:xfrm>
          <a:off x="5321718"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a:t>
          </a:r>
        </a:p>
      </dsp:txBody>
      <dsp:txXfrm>
        <a:off x="5321718" y="1074441"/>
        <a:ext cx="315608" cy="316459"/>
      </dsp:txXfrm>
    </dsp:sp>
    <dsp:sp modelId="{2F82A709-A9CC-471D-9881-6FF232C9D7D6}">
      <dsp:nvSpPr>
        <dsp:cNvPr id="0" name=""/>
        <dsp:cNvSpPr/>
      </dsp:nvSpPr>
      <dsp:spPr>
        <a:xfrm>
          <a:off x="5959741" y="594648"/>
          <a:ext cx="2126741" cy="1276045"/>
        </a:xfrm>
        <a:prstGeom prst="roundRect">
          <a:avLst>
            <a:gd name="adj" fmla="val 10000"/>
          </a:avLst>
        </a:prstGeom>
        <a:solidFill>
          <a:schemeClr val="accent5">
            <a:lumMod val="50000"/>
            <a:lumOff val="50000"/>
          </a:schemeClr>
        </a:solidFill>
        <a:ln w="1587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rgbClr val="FFFFFF"/>
              </a:solidFill>
              <a:latin typeface="Calibri"/>
              <a:ea typeface="+mn-ea"/>
              <a:cs typeface="+mn-cs"/>
            </a:rPr>
            <a:t>Is the table in Third Normal Form ?</a:t>
          </a:r>
        </a:p>
      </dsp:txBody>
      <dsp:txXfrm>
        <a:off x="5997115" y="632022"/>
        <a:ext cx="2051993" cy="1201297"/>
      </dsp:txXfrm>
    </dsp:sp>
    <dsp:sp modelId="{818B46C7-E06A-43BA-86DC-0DAC0AF09C49}">
      <dsp:nvSpPr>
        <dsp:cNvPr id="0" name=""/>
        <dsp:cNvSpPr/>
      </dsp:nvSpPr>
      <dsp:spPr>
        <a:xfrm>
          <a:off x="8299157" y="968955"/>
          <a:ext cx="450869" cy="527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Yes </a:t>
          </a:r>
        </a:p>
      </dsp:txBody>
      <dsp:txXfrm>
        <a:off x="8299157" y="1074441"/>
        <a:ext cx="315608" cy="316459"/>
      </dsp:txXfrm>
    </dsp:sp>
    <dsp:sp modelId="{45476040-DD0C-479A-BA5E-587493824E0B}">
      <dsp:nvSpPr>
        <dsp:cNvPr id="0" name=""/>
        <dsp:cNvSpPr/>
      </dsp:nvSpPr>
      <dsp:spPr>
        <a:xfrm>
          <a:off x="8937179" y="594648"/>
          <a:ext cx="2126741" cy="1276045"/>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A better </a:t>
          </a:r>
          <a:r>
            <a:rPr lang="en-US" sz="2400" kern="1200" dirty="0"/>
            <a:t>design. Yay!</a:t>
          </a:r>
        </a:p>
      </dsp:txBody>
      <dsp:txXfrm>
        <a:off x="8974553" y="632022"/>
        <a:ext cx="2051993" cy="1201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AAF19-DBE1-4E41-BF2A-793DD6753B4D}" type="datetimeFigureOut">
              <a:rPr lang="en-US" smtClean="0"/>
              <a:t>10/16/2025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D6D21-2D74-4A15-9CFB-C3616654A9AD}" type="slidenum">
              <a:rPr lang="en-US" smtClean="0"/>
              <a:t>‹#›</a:t>
            </a:fld>
            <a:endParaRPr lang="en-US" dirty="0"/>
          </a:p>
        </p:txBody>
      </p:sp>
    </p:spTree>
    <p:extLst>
      <p:ext uri="{BB962C8B-B14F-4D97-AF65-F5344CB8AC3E}">
        <p14:creationId xmlns:p14="http://schemas.microsoft.com/office/powerpoint/2010/main" val="223698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2032000" y="1905000"/>
            <a:ext cx="99568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917856" y="3098511"/>
            <a:ext cx="6781803" cy="584775"/>
          </a:xfrm>
          <a:prstGeom prst="rect">
            <a:avLst/>
          </a:prstGeom>
          <a:noFill/>
        </p:spPr>
        <p:txBody>
          <a:bodyPr wrap="square" lIns="0" rIns="0"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Data Management for Decision Making</a:t>
            </a:r>
          </a:p>
        </p:txBody>
      </p:sp>
      <p:pic>
        <p:nvPicPr>
          <p:cNvPr id="4" name="Picture 3">
            <a:extLst>
              <a:ext uri="{FF2B5EF4-FFF2-40B4-BE49-F238E27FC236}">
                <a16:creationId xmlns:a16="http://schemas.microsoft.com/office/drawing/2014/main" id="{5A9E8B27-95F9-3412-981A-3052F0A6D8CD}"/>
              </a:ext>
            </a:extLst>
          </p:cNvPr>
          <p:cNvPicPr>
            <a:picLocks noChangeAspect="1"/>
          </p:cNvPicPr>
          <p:nvPr/>
        </p:nvPicPr>
        <p:blipFill>
          <a:blip r:embed="rId4"/>
          <a:stretch>
            <a:fillRect/>
          </a:stretch>
        </p:blipFill>
        <p:spPr>
          <a:xfrm>
            <a:off x="11215365" y="213828"/>
            <a:ext cx="811372" cy="725512"/>
          </a:xfrm>
          <a:prstGeom prst="rect">
            <a:avLst/>
          </a:prstGeom>
        </p:spPr>
      </p:pic>
    </p:spTree>
    <p:extLst>
      <p:ext uri="{BB962C8B-B14F-4D97-AF65-F5344CB8AC3E}">
        <p14:creationId xmlns:p14="http://schemas.microsoft.com/office/powerpoint/2010/main" val="242001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79400"/>
            <a:ext cx="11785600" cy="6400800"/>
          </a:xfrm>
        </p:spPr>
        <p:txBody>
          <a:bodyPr/>
          <a:lstStyle>
            <a:lvl1pPr algn="ctr">
              <a:defRPr sz="10666"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33265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07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0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397FC430-6D1D-486E-B641-9989EB23ECDF}" type="slidenum">
              <a:rPr lang="en-US" smtClean="0"/>
              <a:t>‹#›</a:t>
            </a:fld>
            <a:endParaRPr lang="en-US" dirty="0"/>
          </a:p>
        </p:txBody>
      </p:sp>
      <p:sp>
        <p:nvSpPr>
          <p:cNvPr id="6" name="Text Placeholder 5">
            <a:extLst>
              <a:ext uri="{FF2B5EF4-FFF2-40B4-BE49-F238E27FC236}">
                <a16:creationId xmlns:a16="http://schemas.microsoft.com/office/drawing/2014/main" id="{AB2F27BB-9130-4BD7-B7A9-6790E9517951}"/>
              </a:ext>
            </a:extLst>
          </p:cNvPr>
          <p:cNvSpPr>
            <a:spLocks noGrp="1"/>
          </p:cNvSpPr>
          <p:nvPr>
            <p:ph type="body" sz="quarter" idx="11"/>
          </p:nvPr>
        </p:nvSpPr>
        <p:spPr>
          <a:xfrm>
            <a:off x="406400" y="1193800"/>
            <a:ext cx="772160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62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397FC430-6D1D-486E-B641-9989EB23ECDF}" type="slidenum">
              <a:rPr lang="en-US" smtClean="0"/>
              <a:t>‹#›</a:t>
            </a:fld>
            <a:endParaRPr lang="en-US" dirty="0"/>
          </a:p>
        </p:txBody>
      </p:sp>
      <p:sp>
        <p:nvSpPr>
          <p:cNvPr id="6" name="Text Placeholder 5">
            <a:extLst>
              <a:ext uri="{FF2B5EF4-FFF2-40B4-BE49-F238E27FC236}">
                <a16:creationId xmlns:a16="http://schemas.microsoft.com/office/drawing/2014/main" id="{B314399B-D46C-4969-ABEA-B12C900E8247}"/>
              </a:ext>
            </a:extLst>
          </p:cNvPr>
          <p:cNvSpPr>
            <a:spLocks noGrp="1"/>
          </p:cNvSpPr>
          <p:nvPr>
            <p:ph type="body" sz="quarter" idx="11"/>
          </p:nvPr>
        </p:nvSpPr>
        <p:spPr>
          <a:xfrm>
            <a:off x="406400" y="1278467"/>
            <a:ext cx="9448800" cy="5300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16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2032000" y="1905000"/>
            <a:ext cx="99568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861038" y="3136612"/>
            <a:ext cx="6668161" cy="584775"/>
          </a:xfrm>
          <a:prstGeom prst="rect">
            <a:avLst/>
          </a:prstGeom>
          <a:noFill/>
        </p:spPr>
        <p:txBody>
          <a:bodyPr wrap="square"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COMM 3220 - DBMS and BI</a:t>
            </a:r>
          </a:p>
        </p:txBody>
      </p:sp>
    </p:spTree>
    <p:extLst>
      <p:ext uri="{BB962C8B-B14F-4D97-AF65-F5344CB8AC3E}">
        <p14:creationId xmlns:p14="http://schemas.microsoft.com/office/powerpoint/2010/main" val="87748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1" grpId="4" animBg="1"/>
      <p:bldP spid="11" grpId="5" animBg="1"/>
      <p:bldP spid="11" grpId="6" animBg="1"/>
      <p:bldP spid="11" grpId="7" animBg="1"/>
    </p:bld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WINI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39200" y="1955800"/>
            <a:ext cx="31496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dirty="0"/>
              <a:t>WINIT</a:t>
            </a:r>
          </a:p>
        </p:txBody>
      </p:sp>
      <p:sp>
        <p:nvSpPr>
          <p:cNvPr id="3" name="Subtitle 2"/>
          <p:cNvSpPr>
            <a:spLocks noGrp="1"/>
          </p:cNvSpPr>
          <p:nvPr>
            <p:ph type="subTitle" idx="1" hasCustomPrompt="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What Is New in IT</a:t>
            </a: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ED20A74-6754-49A6-A2D8-34032962D250}"/>
              </a:ext>
            </a:extLst>
          </p:cNvPr>
          <p:cNvPicPr>
            <a:picLocks noChangeAspect="1"/>
          </p:cNvPicPr>
          <p:nvPr/>
        </p:nvPicPr>
        <p:blipFill>
          <a:blip r:embed="rId4"/>
          <a:stretch>
            <a:fillRect/>
          </a:stretch>
        </p:blipFill>
        <p:spPr>
          <a:xfrm>
            <a:off x="1159509" y="939802"/>
            <a:ext cx="7644252" cy="3860799"/>
          </a:xfrm>
          <a:prstGeom prst="rect">
            <a:avLst/>
          </a:prstGeom>
        </p:spPr>
      </p:pic>
      <p:sp>
        <p:nvSpPr>
          <p:cNvPr id="9" name="Rectangle 8">
            <a:extLst>
              <a:ext uri="{FF2B5EF4-FFF2-40B4-BE49-F238E27FC236}">
                <a16:creationId xmlns:a16="http://schemas.microsoft.com/office/drawing/2014/main" id="{541A582E-7BD0-4A21-8EA2-A0F86F30A927}"/>
              </a:ext>
            </a:extLst>
          </p:cNvPr>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11" name="TextBox 10">
            <a:extLst>
              <a:ext uri="{FF2B5EF4-FFF2-40B4-BE49-F238E27FC236}">
                <a16:creationId xmlns:a16="http://schemas.microsoft.com/office/drawing/2014/main" id="{3CDFE3E6-F47D-4C43-82EE-71C457395FFF}"/>
              </a:ext>
            </a:extLst>
          </p:cNvPr>
          <p:cNvSpPr txBox="1"/>
          <p:nvPr/>
        </p:nvSpPr>
        <p:spPr>
          <a:xfrm rot="16200000">
            <a:off x="-2861038" y="3136612"/>
            <a:ext cx="6668161" cy="584775"/>
          </a:xfrm>
          <a:prstGeom prst="rect">
            <a:avLst/>
          </a:prstGeom>
          <a:noFill/>
        </p:spPr>
        <p:txBody>
          <a:bodyPr wrap="square"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COMM 3220 - DBMS and BI</a:t>
            </a:r>
          </a:p>
        </p:txBody>
      </p:sp>
    </p:spTree>
    <p:extLst>
      <p:ext uri="{BB962C8B-B14F-4D97-AF65-F5344CB8AC3E}">
        <p14:creationId xmlns:p14="http://schemas.microsoft.com/office/powerpoint/2010/main" val="8707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684000" cy="9144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09600" y="1574800"/>
            <a:ext cx="11379200" cy="52832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spTree>
    <p:extLst>
      <p:ext uri="{BB962C8B-B14F-4D97-AF65-F5344CB8AC3E}">
        <p14:creationId xmlns:p14="http://schemas.microsoft.com/office/powerpoint/2010/main" val="422005456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62280" y="177800"/>
            <a:ext cx="11684000" cy="647176"/>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spTree>
    <p:extLst>
      <p:ext uri="{BB962C8B-B14F-4D97-AF65-F5344CB8AC3E}">
        <p14:creationId xmlns:p14="http://schemas.microsoft.com/office/powerpoint/2010/main" val="37576471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ED4E8DE7-8107-485D-819E-7A652D98D056}"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8229600" y="4629149"/>
            <a:ext cx="3962400" cy="2228851"/>
          </a:xfrm>
          <a:prstGeom prst="rect">
            <a:avLst/>
          </a:prstGeom>
        </p:spPr>
      </p:pic>
      <p:sp>
        <p:nvSpPr>
          <p:cNvPr id="6" name="Text Placeholder 5">
            <a:extLst>
              <a:ext uri="{FF2B5EF4-FFF2-40B4-BE49-F238E27FC236}">
                <a16:creationId xmlns:a16="http://schemas.microsoft.com/office/drawing/2014/main" id="{AB2F27BB-9130-4BD7-B7A9-6790E9517951}"/>
              </a:ext>
            </a:extLst>
          </p:cNvPr>
          <p:cNvSpPr>
            <a:spLocks noGrp="1"/>
          </p:cNvSpPr>
          <p:nvPr>
            <p:ph type="body" sz="quarter" idx="11"/>
          </p:nvPr>
        </p:nvSpPr>
        <p:spPr>
          <a:xfrm>
            <a:off x="406400" y="1193800"/>
            <a:ext cx="772160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9455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WINI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39200" y="1955800"/>
            <a:ext cx="3149600" cy="2844800"/>
          </a:xfrm>
        </p:spPr>
        <p:txBody>
          <a:bodyPr vert="horz" lIns="91440" tIns="45720" rIns="91440" bIns="45720" rtlCol="0" anchor="b">
            <a:noAutofit/>
          </a:bodyPr>
          <a:lstStyle>
            <a:lvl1pPr algn="r">
              <a:defRPr lang="en-US" sz="8800" dirty="0">
                <a:latin typeface="Segoe UI Light" panose="020B0502040204020203" pitchFamily="34" charset="0"/>
                <a:cs typeface="Segoe UI Light" panose="020B0502040204020203" pitchFamily="34" charset="0"/>
              </a:defRPr>
            </a:lvl1pPr>
          </a:lstStyle>
          <a:p>
            <a:pPr lvl="0"/>
            <a:r>
              <a:rPr lang="en-US" dirty="0"/>
              <a:t>WINIT</a:t>
            </a:r>
          </a:p>
        </p:txBody>
      </p:sp>
      <p:sp>
        <p:nvSpPr>
          <p:cNvPr id="3" name="Subtitle 2"/>
          <p:cNvSpPr>
            <a:spLocks noGrp="1"/>
          </p:cNvSpPr>
          <p:nvPr>
            <p:ph type="subTitle" idx="1" hasCustomPrompt="1"/>
          </p:nvPr>
        </p:nvSpPr>
        <p:spPr>
          <a:xfrm>
            <a:off x="2032000" y="5156200"/>
            <a:ext cx="9956800" cy="1117600"/>
          </a:xfrm>
        </p:spPr>
        <p:txBody>
          <a:bodyPr>
            <a:normAutofit/>
          </a:bodyPr>
          <a:lstStyle>
            <a:lvl1pPr marL="0" indent="0" algn="r">
              <a:buNone/>
              <a:defRPr sz="3200">
                <a:solidFill>
                  <a:schemeClr val="tx1"/>
                </a:solidFill>
                <a:latin typeface="Segoe UI Semilight" panose="020B0402040204020203" pitchFamily="34" charset="0"/>
                <a:cs typeface="Segoe UI Semilight" panose="020B04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What Is New in IT</a:t>
            </a: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1186392" y="279401"/>
            <a:ext cx="18209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2032000" y="4851400"/>
            <a:ext cx="9956800"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ED20A74-6754-49A6-A2D8-34032962D250}"/>
              </a:ext>
            </a:extLst>
          </p:cNvPr>
          <p:cNvPicPr>
            <a:picLocks noChangeAspect="1"/>
          </p:cNvPicPr>
          <p:nvPr/>
        </p:nvPicPr>
        <p:blipFill>
          <a:blip r:embed="rId4"/>
          <a:stretch>
            <a:fillRect/>
          </a:stretch>
        </p:blipFill>
        <p:spPr>
          <a:xfrm>
            <a:off x="1159509" y="939802"/>
            <a:ext cx="7644252" cy="3860799"/>
          </a:xfrm>
          <a:prstGeom prst="rect">
            <a:avLst/>
          </a:prstGeom>
        </p:spPr>
      </p:pic>
      <p:sp>
        <p:nvSpPr>
          <p:cNvPr id="9" name="Rectangle 8">
            <a:extLst>
              <a:ext uri="{FF2B5EF4-FFF2-40B4-BE49-F238E27FC236}">
                <a16:creationId xmlns:a16="http://schemas.microsoft.com/office/drawing/2014/main" id="{541A582E-7BD0-4A21-8EA2-A0F86F30A927}"/>
              </a:ext>
            </a:extLst>
          </p:cNvPr>
          <p:cNvSpPr/>
          <p:nvPr/>
        </p:nvSpPr>
        <p:spPr>
          <a:xfrm>
            <a:off x="2" y="0"/>
            <a:ext cx="10033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5" name="TextBox 4">
            <a:extLst>
              <a:ext uri="{FF2B5EF4-FFF2-40B4-BE49-F238E27FC236}">
                <a16:creationId xmlns:a16="http://schemas.microsoft.com/office/drawing/2014/main" id="{480E3261-791F-9BFD-F1CC-C5017BD0B1FD}"/>
              </a:ext>
            </a:extLst>
          </p:cNvPr>
          <p:cNvSpPr txBox="1"/>
          <p:nvPr/>
        </p:nvSpPr>
        <p:spPr>
          <a:xfrm rot="16200000">
            <a:off x="-2917856" y="3098511"/>
            <a:ext cx="6781803" cy="584775"/>
          </a:xfrm>
          <a:prstGeom prst="rect">
            <a:avLst/>
          </a:prstGeom>
          <a:noFill/>
        </p:spPr>
        <p:txBody>
          <a:bodyPr wrap="square" lIns="0" rIns="0" rtlCol="0">
            <a:spAutoFit/>
          </a:bodyPr>
          <a:lstStyle/>
          <a:p>
            <a:pPr algn="l"/>
            <a:r>
              <a:rPr lang="en-US" sz="3200" dirty="0">
                <a:solidFill>
                  <a:schemeClr val="bg1"/>
                </a:solidFill>
                <a:latin typeface="Segoe UI Light" panose="020B0502040204020203" pitchFamily="34" charset="0"/>
                <a:cs typeface="Segoe UI Light" panose="020B0502040204020203" pitchFamily="34" charset="0"/>
              </a:rPr>
              <a:t>Data Management for Decision Making</a:t>
            </a:r>
          </a:p>
        </p:txBody>
      </p:sp>
    </p:spTree>
    <p:extLst>
      <p:ext uri="{BB962C8B-B14F-4D97-AF65-F5344CB8AC3E}">
        <p14:creationId xmlns:p14="http://schemas.microsoft.com/office/powerpoint/2010/main" val="100501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ED4E8DE7-8107-485D-819E-7A652D98D056}" type="slidenum">
              <a:rPr lang="en-US" smtClean="0"/>
              <a:pPr/>
              <a:t>‹#›</a:t>
            </a:fld>
            <a:endParaRPr lang="en-US" dirty="0"/>
          </a:p>
        </p:txBody>
      </p:sp>
      <p:pic>
        <p:nvPicPr>
          <p:cNvPr id="5" name="Picture 4" descr="rhp3rpah[1]">
            <a:extLst>
              <a:ext uri="{FF2B5EF4-FFF2-40B4-BE49-F238E27FC236}">
                <a16:creationId xmlns:a16="http://schemas.microsoft.com/office/drawing/2014/main" id="{B78BB5D3-653A-4C17-BCE8-C0C18FDDA158}"/>
              </a:ext>
            </a:extLst>
          </p:cNvPr>
          <p:cNvPicPr>
            <a:picLocks noChangeAspect="1" noChangeArrowheads="1"/>
          </p:cNvPicPr>
          <p:nvPr/>
        </p:nvPicPr>
        <p:blipFill>
          <a:blip r:embed="rId2" cstate="print"/>
          <a:srcRect/>
          <a:stretch>
            <a:fillRect/>
          </a:stretch>
        </p:blipFill>
        <p:spPr bwMode="auto">
          <a:xfrm>
            <a:off x="10566401" y="41657"/>
            <a:ext cx="1478535" cy="1236736"/>
          </a:xfrm>
          <a:prstGeom prst="rect">
            <a:avLst/>
          </a:prstGeom>
          <a:ln>
            <a:noFill/>
          </a:ln>
          <a:effectLst/>
        </p:spPr>
      </p:pic>
      <p:sp>
        <p:nvSpPr>
          <p:cNvPr id="6" name="Text Placeholder 5">
            <a:extLst>
              <a:ext uri="{FF2B5EF4-FFF2-40B4-BE49-F238E27FC236}">
                <a16:creationId xmlns:a16="http://schemas.microsoft.com/office/drawing/2014/main" id="{B314399B-D46C-4969-ABEA-B12C900E8247}"/>
              </a:ext>
            </a:extLst>
          </p:cNvPr>
          <p:cNvSpPr>
            <a:spLocks noGrp="1"/>
          </p:cNvSpPr>
          <p:nvPr>
            <p:ph type="body" sz="quarter" idx="11"/>
          </p:nvPr>
        </p:nvSpPr>
        <p:spPr>
          <a:xfrm>
            <a:off x="406400" y="1278467"/>
            <a:ext cx="9448800" cy="5300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87955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sp>
        <p:nvSpPr>
          <p:cNvPr id="4" name="Text Placeholder 3"/>
          <p:cNvSpPr>
            <a:spLocks noGrp="1"/>
          </p:cNvSpPr>
          <p:nvPr>
            <p:ph type="body" sz="quarter" idx="10"/>
          </p:nvPr>
        </p:nvSpPr>
        <p:spPr>
          <a:xfrm>
            <a:off x="609600" y="1905000"/>
            <a:ext cx="11379200" cy="4953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cxnSp>
        <p:nvCxnSpPr>
          <p:cNvPr id="7" name="Straight Connector 6">
            <a:extLst>
              <a:ext uri="{FF2B5EF4-FFF2-40B4-BE49-F238E27FC236}">
                <a16:creationId xmlns:a16="http://schemas.microsoft.com/office/drawing/2014/main" id="{4EF425A1-A993-4FB4-BCC8-1ADCD96CB419}"/>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1608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cxnSp>
        <p:nvCxnSpPr>
          <p:cNvPr id="7" name="Straight Connector 6">
            <a:extLst>
              <a:ext uri="{FF2B5EF4-FFF2-40B4-BE49-F238E27FC236}">
                <a16:creationId xmlns:a16="http://schemas.microsoft.com/office/drawing/2014/main" id="{01044C9D-54DE-4B97-B411-432A8B6C6D1B}"/>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8955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ED4E8DE7-8107-485D-819E-7A652D98D056}" type="slidenum">
              <a:rPr lang="en-US" smtClean="0"/>
              <a:pPr/>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a:extLst>
              <a:ext uri="{FF2B5EF4-FFF2-40B4-BE49-F238E27FC236}">
                <a16:creationId xmlns:a16="http://schemas.microsoft.com/office/drawing/2014/main" id="{7CE2338F-B6CD-4125-A509-C60F4FFAD79A}"/>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Tree>
    <p:extLst>
      <p:ext uri="{BB962C8B-B14F-4D97-AF65-F5344CB8AC3E}">
        <p14:creationId xmlns:p14="http://schemas.microsoft.com/office/powerpoint/2010/main" val="259392221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279400"/>
            <a:ext cx="11785600" cy="6400800"/>
          </a:xfrm>
        </p:spPr>
        <p:txBody>
          <a:bodyPr/>
          <a:lstStyle>
            <a:lvl1pPr algn="ctr">
              <a:defRPr sz="10666"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2296074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191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743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ED4E8DE7-8107-485D-819E-7A652D98D056}" type="slidenum">
              <a:rPr lang="en-US" smtClean="0"/>
              <a:pPr/>
              <a:t>‹#›</a:t>
            </a:fld>
            <a:endParaRPr lang="en-US" dirty="0"/>
          </a:p>
        </p:txBody>
      </p:sp>
    </p:spTree>
    <p:extLst>
      <p:ext uri="{BB962C8B-B14F-4D97-AF65-F5344CB8AC3E}">
        <p14:creationId xmlns:p14="http://schemas.microsoft.com/office/powerpoint/2010/main" val="1444824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684000" cy="9144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09600" y="1574800"/>
            <a:ext cx="11379200" cy="52832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397FC430-6D1D-486E-B641-9989EB23ECDF}" type="slidenum">
              <a:rPr lang="en-US" smtClean="0"/>
              <a:t>‹#›</a:t>
            </a:fld>
            <a:endParaRPr lang="en-US" dirty="0"/>
          </a:p>
        </p:txBody>
      </p:sp>
    </p:spTree>
    <p:extLst>
      <p:ext uri="{BB962C8B-B14F-4D97-AF65-F5344CB8AC3E}">
        <p14:creationId xmlns:p14="http://schemas.microsoft.com/office/powerpoint/2010/main" val="7467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62280" y="177800"/>
            <a:ext cx="11684000" cy="647176"/>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397FC430-6D1D-486E-B641-9989EB23ECDF}" type="slidenum">
              <a:rPr lang="en-US" smtClean="0"/>
              <a:t>‹#›</a:t>
            </a:fld>
            <a:endParaRPr lang="en-US" dirty="0"/>
          </a:p>
        </p:txBody>
      </p:sp>
    </p:spTree>
    <p:extLst>
      <p:ext uri="{BB962C8B-B14F-4D97-AF65-F5344CB8AC3E}">
        <p14:creationId xmlns:p14="http://schemas.microsoft.com/office/powerpoint/2010/main" val="59308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ritical Thin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Critical Thinking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397FC430-6D1D-486E-B641-9989EB23ECDF}" type="slidenum">
              <a:rPr lang="en-US" smtClean="0"/>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8229600" y="4629149"/>
            <a:ext cx="3962400" cy="2228851"/>
          </a:xfrm>
          <a:prstGeom prst="rect">
            <a:avLst/>
          </a:prstGeom>
        </p:spPr>
      </p:pic>
    </p:spTree>
    <p:extLst>
      <p:ext uri="{BB962C8B-B14F-4D97-AF65-F5344CB8AC3E}">
        <p14:creationId xmlns:p14="http://schemas.microsoft.com/office/powerpoint/2010/main" val="356831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ou do the tal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7253-D5F2-4AE5-8A17-CCE5CFBB6909}"/>
              </a:ext>
            </a:extLst>
          </p:cNvPr>
          <p:cNvSpPr>
            <a:spLocks noGrp="1"/>
          </p:cNvSpPr>
          <p:nvPr>
            <p:ph type="title" hasCustomPrompt="1"/>
          </p:nvPr>
        </p:nvSpPr>
        <p:spPr/>
        <p:txBody>
          <a:bodyPr/>
          <a:lstStyle>
            <a:lvl1pPr>
              <a:defRPr/>
            </a:lvl1pPr>
          </a:lstStyle>
          <a:p>
            <a:r>
              <a:rPr lang="en-US" dirty="0"/>
              <a:t>You do the talking</a:t>
            </a:r>
          </a:p>
        </p:txBody>
      </p:sp>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397FC430-6D1D-486E-B641-9989EB23ECDF}" type="slidenum">
              <a:rPr lang="en-US" smtClean="0"/>
              <a:t>‹#›</a:t>
            </a:fld>
            <a:endParaRPr lang="en-US" dirty="0"/>
          </a:p>
        </p:txBody>
      </p:sp>
      <p:pic>
        <p:nvPicPr>
          <p:cNvPr id="5" name="Picture 4" descr="rhp3rpah[1]">
            <a:extLst>
              <a:ext uri="{FF2B5EF4-FFF2-40B4-BE49-F238E27FC236}">
                <a16:creationId xmlns:a16="http://schemas.microsoft.com/office/drawing/2014/main" id="{B78BB5D3-653A-4C17-BCE8-C0C18FDDA158}"/>
              </a:ext>
            </a:extLst>
          </p:cNvPr>
          <p:cNvPicPr>
            <a:picLocks noChangeAspect="1" noChangeArrowheads="1"/>
          </p:cNvPicPr>
          <p:nvPr/>
        </p:nvPicPr>
        <p:blipFill>
          <a:blip r:embed="rId2" cstate="print"/>
          <a:srcRect/>
          <a:stretch>
            <a:fillRect/>
          </a:stretch>
        </p:blipFill>
        <p:spPr bwMode="auto">
          <a:xfrm>
            <a:off x="10566401" y="41657"/>
            <a:ext cx="1478535" cy="1236736"/>
          </a:xfrm>
          <a:prstGeom prst="rect">
            <a:avLst/>
          </a:prstGeom>
          <a:ln>
            <a:noFill/>
          </a:ln>
          <a:effectLst/>
        </p:spPr>
      </p:pic>
    </p:spTree>
    <p:extLst>
      <p:ext uri="{BB962C8B-B14F-4D97-AF65-F5344CB8AC3E}">
        <p14:creationId xmlns:p14="http://schemas.microsoft.com/office/powerpoint/2010/main" val="145634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sp>
        <p:nvSpPr>
          <p:cNvPr id="4" name="Text Placeholder 3"/>
          <p:cNvSpPr>
            <a:spLocks noGrp="1"/>
          </p:cNvSpPr>
          <p:nvPr>
            <p:ph type="body" sz="quarter" idx="10"/>
          </p:nvPr>
        </p:nvSpPr>
        <p:spPr>
          <a:xfrm>
            <a:off x="609600" y="1905000"/>
            <a:ext cx="11379200" cy="4953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406400" y="1803400"/>
            <a:ext cx="11684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397FC430-6D1D-486E-B641-9989EB23ECDF}" type="slidenum">
              <a:rPr lang="en-US" smtClean="0"/>
              <a:t>‹#›</a:t>
            </a:fld>
            <a:endParaRPr lang="en-US" dirty="0"/>
          </a:p>
        </p:txBody>
      </p:sp>
      <p:cxnSp>
        <p:nvCxnSpPr>
          <p:cNvPr id="3" name="Straight Connector 2">
            <a:extLst>
              <a:ext uri="{FF2B5EF4-FFF2-40B4-BE49-F238E27FC236}">
                <a16:creationId xmlns:a16="http://schemas.microsoft.com/office/drawing/2014/main" id="{31E65866-1D19-E385-920A-CD22EB1D455E}"/>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1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76200"/>
            <a:ext cx="11684000" cy="1625600"/>
          </a:xfrm>
          <a:solidFill>
            <a:schemeClr val="bg1"/>
          </a:solidFill>
        </p:spPr>
        <p:txBody>
          <a:bodyPr/>
          <a:lstStyle>
            <a:lvl1pPr>
              <a:defRPr sz="5867"/>
            </a:lvl1pPr>
          </a:lstStyle>
          <a:p>
            <a:r>
              <a:rPr lang="en-US" dirty="0"/>
              <a:t>Click to edit Master title style on two different lines</a:t>
            </a:r>
          </a:p>
        </p:txBody>
      </p:sp>
      <p:cxnSp>
        <p:nvCxnSpPr>
          <p:cNvPr id="5" name="Straight Connector 4"/>
          <p:cNvCxnSpPr/>
          <p:nvPr/>
        </p:nvCxnSpPr>
        <p:spPr>
          <a:xfrm>
            <a:off x="406400" y="1803400"/>
            <a:ext cx="11684000" cy="0"/>
          </a:xfrm>
          <a:prstGeom prst="line">
            <a:avLst/>
          </a:prstGeom>
          <a:ln>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397FC430-6D1D-486E-B641-9989EB23ECDF}" type="slidenum">
              <a:rPr lang="en-US" smtClean="0"/>
              <a:t>‹#›</a:t>
            </a:fld>
            <a:endParaRPr lang="en-US" dirty="0"/>
          </a:p>
        </p:txBody>
      </p:sp>
      <p:cxnSp>
        <p:nvCxnSpPr>
          <p:cNvPr id="3" name="Straight Connector 2">
            <a:extLst>
              <a:ext uri="{FF2B5EF4-FFF2-40B4-BE49-F238E27FC236}">
                <a16:creationId xmlns:a16="http://schemas.microsoft.com/office/drawing/2014/main" id="{6FD469B8-DA16-FCF7-4162-757345901728}"/>
              </a:ext>
            </a:extLst>
          </p:cNvPr>
          <p:cNvCxnSpPr/>
          <p:nvPr/>
        </p:nvCxnSpPr>
        <p:spPr>
          <a:xfrm>
            <a:off x="406400" y="18034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67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397FC430-6D1D-486E-B641-9989EB23ECDF}" type="slidenum">
              <a:rPr lang="en-US" smtClean="0"/>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
        <p:nvSpPr>
          <p:cNvPr id="5" name="Rectangle 4">
            <a:extLst>
              <a:ext uri="{FF2B5EF4-FFF2-40B4-BE49-F238E27FC236}">
                <a16:creationId xmlns:a16="http://schemas.microsoft.com/office/drawing/2014/main" id="{7CE2338F-B6CD-4125-A509-C60F4FFAD79A}"/>
              </a:ext>
            </a:extLst>
          </p:cNvPr>
          <p:cNvSpPr/>
          <p:nvPr/>
        </p:nvSpPr>
        <p:spPr>
          <a:xfrm>
            <a:off x="304800" y="990600"/>
            <a:ext cx="11785600" cy="20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p>
        </p:txBody>
      </p:sp>
    </p:spTree>
    <p:extLst>
      <p:ext uri="{BB962C8B-B14F-4D97-AF65-F5344CB8AC3E}">
        <p14:creationId xmlns:p14="http://schemas.microsoft.com/office/powerpoint/2010/main" val="63105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406400" y="76200"/>
            <a:ext cx="11684000" cy="9144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406400" y="1295400"/>
            <a:ext cx="11480800" cy="5486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06400" y="10922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397FC430-6D1D-486E-B641-9989EB23ECDF}" type="slidenum">
              <a:rPr lang="en-US" smtClean="0"/>
              <a:t>‹#›</a:t>
            </a:fld>
            <a:endParaRPr lang="en-US" dirty="0"/>
          </a:p>
        </p:txBody>
      </p:sp>
    </p:spTree>
    <p:extLst>
      <p:ext uri="{BB962C8B-B14F-4D97-AF65-F5344CB8AC3E}">
        <p14:creationId xmlns:p14="http://schemas.microsoft.com/office/powerpoint/2010/main" val="388604570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Lst>
  </p:timing>
  <p:txStyles>
    <p:titleStyle>
      <a:lvl1pPr algn="l" defTabSz="1219170" rtl="0" eaLnBrk="1" latinLnBrk="0" hangingPunct="1">
        <a:spcBef>
          <a:spcPct val="0"/>
        </a:spcBef>
        <a:buNone/>
        <a:defRPr sz="72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609585" indent="-609585" algn="l" defTabSz="1219170" rtl="0" eaLnBrk="1" latinLnBrk="0" hangingPunct="1">
        <a:spcBef>
          <a:spcPct val="20000"/>
        </a:spcBef>
        <a:buClr>
          <a:srgbClr val="FF6600"/>
        </a:buClr>
        <a:buFont typeface="Wingdings" panose="05000000000000000000" pitchFamily="2" charset="2"/>
        <a:buChar char="§"/>
        <a:defRPr sz="4800" kern="1200">
          <a:solidFill>
            <a:schemeClr val="tx1"/>
          </a:solidFill>
          <a:latin typeface="Segoe UI Semilight" panose="020B0402040204020203" pitchFamily="34" charset="0"/>
          <a:ea typeface="+mn-ea"/>
          <a:cs typeface="Segoe UI Semilight" panose="020B0402040204020203" pitchFamily="34" charset="0"/>
        </a:defRPr>
      </a:lvl1pPr>
      <a:lvl2pPr marL="99057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2pPr>
      <a:lvl3pPr marL="160016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3pPr>
      <a:lvl4pPr marL="220974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4pPr>
      <a:lvl5pPr marL="281933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5pPr>
      <a:lvl6pPr marL="3352716" indent="-304792" algn="l" defTabSz="1219170" rtl="0" eaLnBrk="1" latinLnBrk="0" hangingPunct="1">
        <a:spcBef>
          <a:spcPct val="20000"/>
        </a:spcBef>
        <a:buClr>
          <a:schemeClr val="tx1"/>
        </a:buClr>
        <a:buFont typeface="Calibri" pitchFamily="34" charset="0"/>
        <a:buChar char="&gt;"/>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Calibri"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5">
                  <a:lumMod val="50000"/>
                  <a:lumOff val="50000"/>
                </a:schemeClr>
              </a:gs>
              <a:gs pos="100000">
                <a:schemeClr val="accent5">
                  <a:lumMod val="90000"/>
                  <a:lumOff val="1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406400" y="76200"/>
            <a:ext cx="11684000" cy="9144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406400" y="1295400"/>
            <a:ext cx="11480800" cy="5486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06400" y="1092200"/>
            <a:ext cx="11684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 y="6471853"/>
            <a:ext cx="304801" cy="366183"/>
          </a:xfrm>
          <a:prstGeom prst="rect">
            <a:avLst/>
          </a:prstGeom>
        </p:spPr>
        <p:txBody>
          <a:bodyPr vert="horz" lIns="0" tIns="0" rIns="0" bIns="0" rtlCol="0" anchor="ctr"/>
          <a:lstStyle>
            <a:lvl1pPr algn="ctr">
              <a:defRPr sz="1333">
                <a:solidFill>
                  <a:schemeClr val="bg1"/>
                </a:solidFill>
                <a:effectLst/>
              </a:defRPr>
            </a:lvl1pPr>
          </a:lstStyle>
          <a:p>
            <a:fld id="{ED4E8DE7-8107-485D-819E-7A652D98D056}" type="slidenum">
              <a:rPr lang="en-US" smtClean="0"/>
              <a:pPr/>
              <a:t>‹#›</a:t>
            </a:fld>
            <a:endParaRPr lang="en-US" dirty="0"/>
          </a:p>
        </p:txBody>
      </p:sp>
    </p:spTree>
    <p:extLst>
      <p:ext uri="{BB962C8B-B14F-4D97-AF65-F5344CB8AC3E}">
        <p14:creationId xmlns:p14="http://schemas.microsoft.com/office/powerpoint/2010/main" val="20438271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animBg="1"/>
      <p:bldP spid="13" grpId="13" animBg="1"/>
      <p:bldP spid="13" grpId="14" animBg="1"/>
      <p:bldP spid="13" grpId="15" animBg="1"/>
      <p:bldP spid="13" grpId="16" animBg="1"/>
      <p:bldP spid="13" grpId="17" animBg="1"/>
      <p:bldP spid="13" grpId="18" animBg="1"/>
      <p:bldP spid="13" grpId="19" animBg="1"/>
      <p:bldP spid="13" grpId="20" animBg="1"/>
      <p:bldP spid="13" grpId="21" animBg="1"/>
      <p:bldP spid="13" grpId="22" animBg="1"/>
      <p:bldP spid="13" grpId="23" animBg="1"/>
      <p:bldP spid="13" grpId="24" animBg="1"/>
      <p:bldP spid="13" grpId="25" animBg="1"/>
    </p:bldLst>
  </p:timing>
  <p:hf hdr="0" ftr="0" dt="0"/>
  <p:txStyles>
    <p:titleStyle>
      <a:lvl1pPr algn="l" defTabSz="1219170" rtl="0" eaLnBrk="1" latinLnBrk="0" hangingPunct="1">
        <a:spcBef>
          <a:spcPct val="0"/>
        </a:spcBef>
        <a:buNone/>
        <a:defRPr sz="72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609585" indent="-609585" algn="l" defTabSz="1219170" rtl="0" eaLnBrk="1" latinLnBrk="0" hangingPunct="1">
        <a:spcBef>
          <a:spcPct val="20000"/>
        </a:spcBef>
        <a:buClr>
          <a:srgbClr val="FF6600"/>
        </a:buClr>
        <a:buFont typeface="Wingdings" panose="05000000000000000000" pitchFamily="2" charset="2"/>
        <a:buChar char="§"/>
        <a:defRPr sz="4800" kern="1200">
          <a:solidFill>
            <a:schemeClr val="tx1"/>
          </a:solidFill>
          <a:latin typeface="Segoe UI Semilight" panose="020B0402040204020203" pitchFamily="34" charset="0"/>
          <a:ea typeface="+mn-ea"/>
          <a:cs typeface="Segoe UI Semilight" panose="020B0402040204020203" pitchFamily="34" charset="0"/>
        </a:defRPr>
      </a:lvl1pPr>
      <a:lvl2pPr marL="99057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2pPr>
      <a:lvl3pPr marL="160016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3pPr>
      <a:lvl4pPr marL="220974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4pPr>
      <a:lvl5pPr marL="281933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5pPr>
      <a:lvl6pPr marL="3352716" indent="-304792" algn="l" defTabSz="1219170" rtl="0" eaLnBrk="1" latinLnBrk="0" hangingPunct="1">
        <a:spcBef>
          <a:spcPct val="20000"/>
        </a:spcBef>
        <a:buClr>
          <a:schemeClr val="tx1"/>
        </a:buClr>
        <a:buFont typeface="Calibri" pitchFamily="34" charset="0"/>
        <a:buChar char="&gt;"/>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Calibri"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A942-CF13-4B13-8F47-98DD59AF34A1}"/>
              </a:ext>
            </a:extLst>
          </p:cNvPr>
          <p:cNvSpPr>
            <a:spLocks noGrp="1"/>
          </p:cNvSpPr>
          <p:nvPr>
            <p:ph type="ctrTitle"/>
          </p:nvPr>
        </p:nvSpPr>
        <p:spPr>
          <a:xfrm>
            <a:off x="6263267" y="1905000"/>
            <a:ext cx="5725532" cy="2844800"/>
          </a:xfrm>
        </p:spPr>
        <p:txBody>
          <a:bodyPr/>
          <a:lstStyle/>
          <a:p>
            <a:r>
              <a:rPr lang="en-US" dirty="0"/>
              <a:t>Good DB designs</a:t>
            </a:r>
          </a:p>
        </p:txBody>
      </p:sp>
      <p:sp>
        <p:nvSpPr>
          <p:cNvPr id="3" name="Subtitle 2">
            <a:extLst>
              <a:ext uri="{FF2B5EF4-FFF2-40B4-BE49-F238E27FC236}">
                <a16:creationId xmlns:a16="http://schemas.microsoft.com/office/drawing/2014/main" id="{810298D8-124F-4A8E-9A94-D482135C6494}"/>
              </a:ext>
            </a:extLst>
          </p:cNvPr>
          <p:cNvSpPr>
            <a:spLocks noGrp="1"/>
          </p:cNvSpPr>
          <p:nvPr>
            <p:ph type="subTitle" idx="1"/>
          </p:nvPr>
        </p:nvSpPr>
        <p:spPr/>
        <p:txBody>
          <a:bodyPr/>
          <a:lstStyle/>
          <a:p>
            <a:r>
              <a:rPr lang="en-US" dirty="0"/>
              <a:t>Using Normalization</a:t>
            </a:r>
          </a:p>
        </p:txBody>
      </p:sp>
      <p:pic>
        <p:nvPicPr>
          <p:cNvPr id="1026" name="Picture 2" descr="Generated image">
            <a:extLst>
              <a:ext uri="{FF2B5EF4-FFF2-40B4-BE49-F238E27FC236}">
                <a16:creationId xmlns:a16="http://schemas.microsoft.com/office/drawing/2014/main" id="{BD3731C0-2A82-1595-B9F3-96E714502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188" y="972014"/>
            <a:ext cx="5785625" cy="578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2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544E4-6D4B-4D63-BC9C-C53773277EB4}"/>
              </a:ext>
            </a:extLst>
          </p:cNvPr>
          <p:cNvSpPr>
            <a:spLocks noGrp="1"/>
          </p:cNvSpPr>
          <p:nvPr>
            <p:ph type="title"/>
          </p:nvPr>
        </p:nvSpPr>
        <p:spPr/>
        <p:txBody>
          <a:bodyPr/>
          <a:lstStyle/>
          <a:p>
            <a:r>
              <a:rPr lang="en-US" sz="6600" dirty="0">
                <a:solidFill>
                  <a:srgbClr val="FA6400"/>
                </a:solidFill>
              </a:rPr>
              <a:t>Normalization</a:t>
            </a:r>
            <a:r>
              <a:rPr lang="en-US" sz="6600" dirty="0"/>
              <a:t> = better design</a:t>
            </a:r>
          </a:p>
        </p:txBody>
      </p:sp>
      <p:graphicFrame>
        <p:nvGraphicFramePr>
          <p:cNvPr id="5" name="Diagram 4">
            <a:extLst>
              <a:ext uri="{FF2B5EF4-FFF2-40B4-BE49-F238E27FC236}">
                <a16:creationId xmlns:a16="http://schemas.microsoft.com/office/drawing/2014/main" id="{AB9DB77C-C87D-4536-97BC-229203FFF679}"/>
              </a:ext>
            </a:extLst>
          </p:cNvPr>
          <p:cNvGraphicFramePr/>
          <p:nvPr>
            <p:extLst>
              <p:ext uri="{D42A27DB-BD31-4B8C-83A1-F6EECF244321}">
                <p14:modId xmlns:p14="http://schemas.microsoft.com/office/powerpoint/2010/main" val="1756302576"/>
              </p:ext>
            </p:extLst>
          </p:nvPr>
        </p:nvGraphicFramePr>
        <p:xfrm>
          <a:off x="646648" y="1268036"/>
          <a:ext cx="11068786" cy="246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Line 5">
            <a:extLst>
              <a:ext uri="{FF2B5EF4-FFF2-40B4-BE49-F238E27FC236}">
                <a16:creationId xmlns:a16="http://schemas.microsoft.com/office/drawing/2014/main" id="{5A575654-289B-4CAD-BAE2-BBD841AD0798}"/>
              </a:ext>
            </a:extLst>
          </p:cNvPr>
          <p:cNvSpPr/>
          <p:nvPr/>
        </p:nvSpPr>
        <p:spPr>
          <a:xfrm>
            <a:off x="540557" y="3859678"/>
            <a:ext cx="2596694" cy="1237724"/>
          </a:xfrm>
          <a:prstGeom prst="borderCallout1">
            <a:avLst>
              <a:gd name="adj1" fmla="val -1148"/>
              <a:gd name="adj2" fmla="val 47384"/>
              <a:gd name="adj3" fmla="val -59118"/>
              <a:gd name="adj4" fmla="val 59536"/>
            </a:avLst>
          </a:prstGeom>
          <a:solidFill>
            <a:srgbClr val="FA64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Test: Is each row unique, and do all cells contain ‘one value’?</a:t>
            </a:r>
          </a:p>
        </p:txBody>
      </p:sp>
      <p:sp>
        <p:nvSpPr>
          <p:cNvPr id="9" name="Callout: Line 8">
            <a:extLst>
              <a:ext uri="{FF2B5EF4-FFF2-40B4-BE49-F238E27FC236}">
                <a16:creationId xmlns:a16="http://schemas.microsoft.com/office/drawing/2014/main" id="{FC8AF79B-5338-44CB-A485-7EE996B86E24}"/>
              </a:ext>
            </a:extLst>
          </p:cNvPr>
          <p:cNvSpPr/>
          <p:nvPr/>
        </p:nvSpPr>
        <p:spPr>
          <a:xfrm>
            <a:off x="505194" y="5530357"/>
            <a:ext cx="3081679" cy="1237724"/>
          </a:xfrm>
          <a:prstGeom prst="borderCallout1">
            <a:avLst>
              <a:gd name="adj1" fmla="val -1148"/>
              <a:gd name="adj2" fmla="val 47384"/>
              <a:gd name="adj3" fmla="val -31363"/>
              <a:gd name="adj4" fmla="val 52856"/>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Fix: create additional rows and/or Identifiers</a:t>
            </a:r>
          </a:p>
        </p:txBody>
      </p:sp>
    </p:spTree>
    <p:extLst>
      <p:ext uri="{BB962C8B-B14F-4D97-AF65-F5344CB8AC3E}">
        <p14:creationId xmlns:p14="http://schemas.microsoft.com/office/powerpoint/2010/main" val="39286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Is this table in 1</a:t>
            </a:r>
            <a:r>
              <a:rPr lang="en-US" baseline="30000" dirty="0"/>
              <a:t>st</a:t>
            </a:r>
            <a:r>
              <a:rPr lang="en-US" dirty="0"/>
              <a:t> NF?</a:t>
            </a:r>
          </a:p>
        </p:txBody>
      </p:sp>
      <p:pic>
        <p:nvPicPr>
          <p:cNvPr id="8" name="Picture 7">
            <a:extLst>
              <a:ext uri="{FF2B5EF4-FFF2-40B4-BE49-F238E27FC236}">
                <a16:creationId xmlns:a16="http://schemas.microsoft.com/office/drawing/2014/main" id="{1713796F-AED8-4344-94A0-106497A73EF9}"/>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29005" y="404858"/>
            <a:ext cx="617275" cy="806343"/>
          </a:xfrm>
          <a:prstGeom prst="rect">
            <a:avLst/>
          </a:prstGeom>
        </p:spPr>
      </p:pic>
      <p:graphicFrame>
        <p:nvGraphicFramePr>
          <p:cNvPr id="7" name="Table 6">
            <a:extLst>
              <a:ext uri="{FF2B5EF4-FFF2-40B4-BE49-F238E27FC236}">
                <a16:creationId xmlns:a16="http://schemas.microsoft.com/office/drawing/2014/main" id="{9C3EF686-E3E4-41D1-9CC2-8D3CE979BA4B}"/>
              </a:ext>
            </a:extLst>
          </p:cNvPr>
          <p:cNvGraphicFramePr>
            <a:graphicFrameLocks noGrp="1"/>
          </p:cNvGraphicFramePr>
          <p:nvPr>
            <p:extLst>
              <p:ext uri="{D42A27DB-BD31-4B8C-83A1-F6EECF244321}">
                <p14:modId xmlns:p14="http://schemas.microsoft.com/office/powerpoint/2010/main" val="1701260467"/>
              </p:ext>
            </p:extLst>
          </p:nvPr>
        </p:nvGraphicFramePr>
        <p:xfrm>
          <a:off x="462280" y="2709814"/>
          <a:ext cx="11492029" cy="330200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372693">
                  <a:extLst>
                    <a:ext uri="{9D8B030D-6E8A-4147-A177-3AD203B41FA5}">
                      <a16:colId xmlns:a16="http://schemas.microsoft.com/office/drawing/2014/main" val="331724206"/>
                    </a:ext>
                  </a:extLst>
                </a:gridCol>
                <a:gridCol w="863881">
                  <a:extLst>
                    <a:ext uri="{9D8B030D-6E8A-4147-A177-3AD203B41FA5}">
                      <a16:colId xmlns:a16="http://schemas.microsoft.com/office/drawing/2014/main" val="2011178124"/>
                    </a:ext>
                  </a:extLst>
                </a:gridCol>
                <a:gridCol w="1065958">
                  <a:extLst>
                    <a:ext uri="{9D8B030D-6E8A-4147-A177-3AD203B41FA5}">
                      <a16:colId xmlns:a16="http://schemas.microsoft.com/office/drawing/2014/main" val="1894850722"/>
                    </a:ext>
                  </a:extLst>
                </a:gridCol>
                <a:gridCol w="1227619">
                  <a:extLst>
                    <a:ext uri="{9D8B030D-6E8A-4147-A177-3AD203B41FA5}">
                      <a16:colId xmlns:a16="http://schemas.microsoft.com/office/drawing/2014/main" val="1082195345"/>
                    </a:ext>
                  </a:extLst>
                </a:gridCol>
                <a:gridCol w="1091218">
                  <a:extLst>
                    <a:ext uri="{9D8B030D-6E8A-4147-A177-3AD203B41FA5}">
                      <a16:colId xmlns:a16="http://schemas.microsoft.com/office/drawing/2014/main" val="150324848"/>
                    </a:ext>
                  </a:extLst>
                </a:gridCol>
                <a:gridCol w="858829">
                  <a:extLst>
                    <a:ext uri="{9D8B030D-6E8A-4147-A177-3AD203B41FA5}">
                      <a16:colId xmlns:a16="http://schemas.microsoft.com/office/drawing/2014/main" val="1050443229"/>
                    </a:ext>
                  </a:extLst>
                </a:gridCol>
                <a:gridCol w="1131633">
                  <a:extLst>
                    <a:ext uri="{9D8B030D-6E8A-4147-A177-3AD203B41FA5}">
                      <a16:colId xmlns:a16="http://schemas.microsoft.com/office/drawing/2014/main" val="2510719676"/>
                    </a:ext>
                  </a:extLst>
                </a:gridCol>
                <a:gridCol w="1500424">
                  <a:extLst>
                    <a:ext uri="{9D8B030D-6E8A-4147-A177-3AD203B41FA5}">
                      <a16:colId xmlns:a16="http://schemas.microsoft.com/office/drawing/2014/main" val="1828323274"/>
                    </a:ext>
                  </a:extLst>
                </a:gridCol>
                <a:gridCol w="1309885">
                  <a:extLst>
                    <a:ext uri="{9D8B030D-6E8A-4147-A177-3AD203B41FA5}">
                      <a16:colId xmlns:a16="http://schemas.microsoft.com/office/drawing/2014/main" val="3777537937"/>
                    </a:ext>
                  </a:extLst>
                </a:gridCol>
              </a:tblGrid>
              <a:tr h="370840">
                <a:tc>
                  <a:txBody>
                    <a:bodyPr/>
                    <a:lstStyle/>
                    <a:p>
                      <a:r>
                        <a:rPr lang="en-US" sz="1800" u="none" dirty="0"/>
                        <a:t>AdCampaignId</a:t>
                      </a:r>
                    </a:p>
                  </a:txBody>
                  <a:tcPr/>
                </a:tc>
                <a:tc>
                  <a:txBody>
                    <a:bodyPr/>
                    <a:lstStyle/>
                    <a:p>
                      <a:r>
                        <a:rPr lang="en-US" sz="1800" u="none" dirty="0"/>
                        <a:t>Name</a:t>
                      </a:r>
                    </a:p>
                  </a:txBody>
                  <a:tcPr/>
                </a:tc>
                <a:tc>
                  <a:txBody>
                    <a:bodyPr/>
                    <a:lstStyle/>
                    <a:p>
                      <a:r>
                        <a:rPr lang="en-US" sz="1800" u="none" dirty="0"/>
                        <a:t>Start</a:t>
                      </a:r>
                    </a:p>
                  </a:txBody>
                  <a:tcPr/>
                </a:tc>
                <a:tc>
                  <a:txBody>
                    <a:bodyPr/>
                    <a:lstStyle/>
                    <a:p>
                      <a:r>
                        <a:rPr lang="en-US" sz="1800" u="none" dirty="0"/>
                        <a:t>Duration</a:t>
                      </a:r>
                      <a:br>
                        <a:rPr lang="en-US" sz="1800" u="none" dirty="0"/>
                      </a:br>
                      <a:r>
                        <a:rPr lang="en-US" sz="1800" u="none" dirty="0"/>
                        <a:t>(days)</a:t>
                      </a:r>
                    </a:p>
                  </a:txBody>
                  <a:tcPr/>
                </a:tc>
                <a:tc>
                  <a:txBody>
                    <a:bodyPr/>
                    <a:lstStyle/>
                    <a:p>
                      <a:r>
                        <a:rPr lang="en-US" sz="1800" u="none" dirty="0"/>
                        <a:t>ManagerId</a:t>
                      </a:r>
                    </a:p>
                  </a:txBody>
                  <a:tcPr/>
                </a:tc>
                <a:tc>
                  <a:txBody>
                    <a:bodyPr/>
                    <a:lstStyle/>
                    <a:p>
                      <a:r>
                        <a:rPr lang="en-US" sz="1800" u="none" dirty="0"/>
                        <a:t>ManagerName</a:t>
                      </a:r>
                    </a:p>
                  </a:txBody>
                  <a:tcPr/>
                </a:tc>
                <a:tc>
                  <a:txBody>
                    <a:bodyPr/>
                    <a:lstStyle/>
                    <a:p>
                      <a:r>
                        <a:rPr lang="en-US" sz="1800" u="none"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1, 2</a:t>
                      </a:r>
                    </a:p>
                  </a:txBody>
                  <a:tcPr/>
                </a:tc>
                <a:tc>
                  <a:txBody>
                    <a:bodyPr/>
                    <a:lstStyle/>
                    <a:p>
                      <a:r>
                        <a:rPr lang="en-US" sz="1800" dirty="0"/>
                        <a:t>TV, TV</a:t>
                      </a:r>
                    </a:p>
                  </a:txBody>
                  <a:tcPr/>
                </a:tc>
                <a:tc>
                  <a:txBody>
                    <a:bodyPr/>
                    <a:lstStyle/>
                    <a:p>
                      <a:r>
                        <a:rPr lang="en-US" sz="1800" dirty="0"/>
                        <a:t>Local, National</a:t>
                      </a:r>
                    </a:p>
                  </a:txBody>
                  <a:tcPr/>
                </a:tc>
                <a:tc>
                  <a:txBody>
                    <a:bodyPr/>
                    <a:lstStyle/>
                    <a:p>
                      <a:r>
                        <a:rPr lang="en-US" sz="1800" dirty="0"/>
                        <a:t>50%, 50%</a:t>
                      </a:r>
                    </a:p>
                  </a:txBody>
                  <a:tcPr/>
                </a:tc>
                <a:extLst>
                  <a:ext uri="{0D108BD9-81ED-4DB2-BD59-A6C34878D82A}">
                    <a16:rowId xmlns:a16="http://schemas.microsoft.com/office/drawing/2014/main" val="3547027517"/>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1, 3, 5</a:t>
                      </a:r>
                    </a:p>
                  </a:txBody>
                  <a:tcPr/>
                </a:tc>
                <a:tc>
                  <a:txBody>
                    <a:bodyPr/>
                    <a:lstStyle/>
                    <a:p>
                      <a:r>
                        <a:rPr lang="en-US" sz="1800" dirty="0"/>
                        <a:t>TV, Social, 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 Local, 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 30%, 10%</a:t>
                      </a:r>
                    </a:p>
                  </a:txBody>
                  <a:tcPr/>
                </a:tc>
                <a:extLst>
                  <a:ext uri="{0D108BD9-81ED-4DB2-BD59-A6C34878D82A}">
                    <a16:rowId xmlns:a16="http://schemas.microsoft.com/office/drawing/2014/main" val="2449496800"/>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3, 4</a:t>
                      </a:r>
                    </a:p>
                  </a:txBody>
                  <a:tcPr/>
                </a:tc>
                <a:tc>
                  <a:txBody>
                    <a:bodyPr/>
                    <a:lstStyle/>
                    <a:p>
                      <a:r>
                        <a:rPr lang="en-US" sz="1800" dirty="0"/>
                        <a:t>Social, 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 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 20%</a:t>
                      </a:r>
                    </a:p>
                  </a:txBody>
                  <a:tcPr/>
                </a:tc>
                <a:extLst>
                  <a:ext uri="{0D108BD9-81ED-4DB2-BD59-A6C34878D82A}">
                    <a16:rowId xmlns:a16="http://schemas.microsoft.com/office/drawing/2014/main" val="2406712928"/>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9" name="Rectangle 8">
            <a:extLst>
              <a:ext uri="{FF2B5EF4-FFF2-40B4-BE49-F238E27FC236}">
                <a16:creationId xmlns:a16="http://schemas.microsoft.com/office/drawing/2014/main" id="{8AFA1619-C233-4557-B2B4-457283595DC8}"/>
              </a:ext>
            </a:extLst>
          </p:cNvPr>
          <p:cNvSpPr/>
          <p:nvPr/>
        </p:nvSpPr>
        <p:spPr>
          <a:xfrm rot="1545720">
            <a:off x="8330585" y="1236349"/>
            <a:ext cx="3426902" cy="1090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Stencil" panose="040409050D0802020404" pitchFamily="82" charset="0"/>
              </a:rPr>
              <a:t>Not in FIRST nf</a:t>
            </a:r>
          </a:p>
        </p:txBody>
      </p:sp>
      <p:pic>
        <p:nvPicPr>
          <p:cNvPr id="10" name="Picture 9">
            <a:extLst>
              <a:ext uri="{FF2B5EF4-FFF2-40B4-BE49-F238E27FC236}">
                <a16:creationId xmlns:a16="http://schemas.microsoft.com/office/drawing/2014/main" id="{2818F7BE-2902-4B0B-B9A1-AE020315F97C}"/>
              </a:ext>
            </a:extLst>
          </p:cNvPr>
          <p:cNvPicPr>
            <a:picLocks noChangeAspect="1"/>
          </p:cNvPicPr>
          <p:nvPr/>
        </p:nvPicPr>
        <p:blipFill rotWithShape="1">
          <a:blip r:embed="rId4"/>
          <a:srcRect b="21620"/>
          <a:stretch/>
        </p:blipFill>
        <p:spPr>
          <a:xfrm>
            <a:off x="1281817" y="1185431"/>
            <a:ext cx="2479956" cy="1161034"/>
          </a:xfrm>
          <a:prstGeom prst="rect">
            <a:avLst/>
          </a:prstGeom>
          <a:ln>
            <a:solidFill>
              <a:schemeClr val="bg1">
                <a:lumMod val="50000"/>
              </a:schemeClr>
            </a:solidFill>
          </a:ln>
        </p:spPr>
      </p:pic>
      <p:sp>
        <p:nvSpPr>
          <p:cNvPr id="11" name="Arrow: Down 10">
            <a:extLst>
              <a:ext uri="{FF2B5EF4-FFF2-40B4-BE49-F238E27FC236}">
                <a16:creationId xmlns:a16="http://schemas.microsoft.com/office/drawing/2014/main" id="{85DBD1DA-3E3E-4D6F-B78A-435A0847FA75}"/>
              </a:ext>
            </a:extLst>
          </p:cNvPr>
          <p:cNvSpPr/>
          <p:nvPr/>
        </p:nvSpPr>
        <p:spPr>
          <a:xfrm>
            <a:off x="2248724" y="2416908"/>
            <a:ext cx="546141" cy="343438"/>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2" name="Callout: Line 11">
            <a:extLst>
              <a:ext uri="{FF2B5EF4-FFF2-40B4-BE49-F238E27FC236}">
                <a16:creationId xmlns:a16="http://schemas.microsoft.com/office/drawing/2014/main" id="{1C0248DB-9B03-4CD5-B80D-84916EBFC867}"/>
              </a:ext>
            </a:extLst>
          </p:cNvPr>
          <p:cNvSpPr/>
          <p:nvPr/>
        </p:nvSpPr>
        <p:spPr>
          <a:xfrm>
            <a:off x="5479312" y="1366911"/>
            <a:ext cx="2596694" cy="1237724"/>
          </a:xfrm>
          <a:prstGeom prst="borderCallout1">
            <a:avLst>
              <a:gd name="adj1" fmla="val -1148"/>
              <a:gd name="adj2" fmla="val 47384"/>
              <a:gd name="adj3" fmla="val -1276"/>
              <a:gd name="adj4" fmla="val 99118"/>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Test: Is each row unique, </a:t>
            </a:r>
            <a:r>
              <a:rPr lang="en-US" sz="2000" u="sng" dirty="0">
                <a:solidFill>
                  <a:schemeClr val="bg1"/>
                </a:solidFill>
                <a:effectLst/>
              </a:rPr>
              <a:t>and</a:t>
            </a:r>
            <a:r>
              <a:rPr lang="en-US" sz="2000" dirty="0">
                <a:solidFill>
                  <a:schemeClr val="bg1"/>
                </a:solidFill>
                <a:effectLst/>
              </a:rPr>
              <a:t> do all cells contain ‘one value’?</a:t>
            </a:r>
          </a:p>
        </p:txBody>
      </p:sp>
      <p:sp>
        <p:nvSpPr>
          <p:cNvPr id="13" name="Callout: Line 12">
            <a:extLst>
              <a:ext uri="{FF2B5EF4-FFF2-40B4-BE49-F238E27FC236}">
                <a16:creationId xmlns:a16="http://schemas.microsoft.com/office/drawing/2014/main" id="{DAB8FD59-94D5-4951-A241-C15774EF0E61}"/>
              </a:ext>
            </a:extLst>
          </p:cNvPr>
          <p:cNvSpPr/>
          <p:nvPr/>
        </p:nvSpPr>
        <p:spPr>
          <a:xfrm>
            <a:off x="8447326" y="1366911"/>
            <a:ext cx="3081679" cy="1237724"/>
          </a:xfrm>
          <a:prstGeom prst="borderCallout1">
            <a:avLst>
              <a:gd name="adj1" fmla="val -1148"/>
              <a:gd name="adj2" fmla="val 47384"/>
              <a:gd name="adj3" fmla="val -1010"/>
              <a:gd name="adj4" fmla="val 8505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Fix: create additional rows and/or Identifiers</a:t>
            </a:r>
          </a:p>
        </p:txBody>
      </p:sp>
    </p:spTree>
    <p:extLst>
      <p:ext uri="{BB962C8B-B14F-4D97-AF65-F5344CB8AC3E}">
        <p14:creationId xmlns:p14="http://schemas.microsoft.com/office/powerpoint/2010/main" val="3580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llout: Line 2">
            <a:extLst>
              <a:ext uri="{FF2B5EF4-FFF2-40B4-BE49-F238E27FC236}">
                <a16:creationId xmlns:a16="http://schemas.microsoft.com/office/drawing/2014/main" id="{68AA0BD7-CDB3-C4A0-F8C0-26BE5635AA07}"/>
              </a:ext>
            </a:extLst>
          </p:cNvPr>
          <p:cNvSpPr/>
          <p:nvPr/>
        </p:nvSpPr>
        <p:spPr>
          <a:xfrm>
            <a:off x="462280" y="5933327"/>
            <a:ext cx="11492029" cy="782749"/>
          </a:xfrm>
          <a:prstGeom prst="borderCallout1">
            <a:avLst>
              <a:gd name="adj1" fmla="val -1148"/>
              <a:gd name="adj2" fmla="val 47384"/>
              <a:gd name="adj3" fmla="val -1276"/>
              <a:gd name="adj4" fmla="val 99118"/>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rPr>
              <a:t>Test: Is each row unique, and do all cells contain ‘one value’?</a:t>
            </a:r>
          </a:p>
        </p:txBody>
      </p:sp>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Getting it into 1</a:t>
            </a:r>
            <a:r>
              <a:rPr lang="en-US" baseline="30000" dirty="0"/>
              <a:t>st</a:t>
            </a:r>
            <a:r>
              <a:rPr lang="en-US" dirty="0"/>
              <a:t> NF</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extLst>
              <p:ext uri="{D42A27DB-BD31-4B8C-83A1-F6EECF244321}">
                <p14:modId xmlns:p14="http://schemas.microsoft.com/office/powerpoint/2010/main" val="1784404261"/>
              </p:ext>
            </p:extLst>
          </p:nvPr>
        </p:nvGraphicFramePr>
        <p:xfrm>
          <a:off x="462280" y="1802749"/>
          <a:ext cx="11492029" cy="397764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434749">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1149203">
                  <a:extLst>
                    <a:ext uri="{9D8B030D-6E8A-4147-A177-3AD203B41FA5}">
                      <a16:colId xmlns:a16="http://schemas.microsoft.com/office/drawing/2014/main" val="1050443229"/>
                    </a:ext>
                  </a:extLst>
                </a:gridCol>
                <a:gridCol w="967108">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none" dirty="0"/>
                        <a:t>AdCampaignId</a:t>
                      </a:r>
                    </a:p>
                  </a:txBody>
                  <a:tcPr/>
                </a:tc>
                <a:tc>
                  <a:txBody>
                    <a:bodyPr/>
                    <a:lstStyle/>
                    <a:p>
                      <a:r>
                        <a:rPr lang="en-US" sz="1800" u="none" dirty="0"/>
                        <a:t>Name</a:t>
                      </a:r>
                    </a:p>
                  </a:txBody>
                  <a:tcPr/>
                </a:tc>
                <a:tc>
                  <a:txBody>
                    <a:bodyPr/>
                    <a:lstStyle/>
                    <a:p>
                      <a:r>
                        <a:rPr lang="en-US" sz="1800" u="none" dirty="0"/>
                        <a:t>Start</a:t>
                      </a:r>
                    </a:p>
                  </a:txBody>
                  <a:tcPr/>
                </a:tc>
                <a:tc>
                  <a:txBody>
                    <a:bodyPr/>
                    <a:lstStyle/>
                    <a:p>
                      <a:r>
                        <a:rPr lang="en-US" sz="1800" u="none" dirty="0"/>
                        <a:t>Duration</a:t>
                      </a:r>
                      <a:br>
                        <a:rPr lang="en-US" sz="1800" u="none" dirty="0"/>
                      </a:br>
                      <a:r>
                        <a:rPr lang="en-US" sz="1800" u="none" dirty="0"/>
                        <a:t>(days)</a:t>
                      </a:r>
                    </a:p>
                  </a:txBody>
                  <a:tcPr/>
                </a:tc>
                <a:tc>
                  <a:txBody>
                    <a:bodyPr/>
                    <a:lstStyle/>
                    <a:p>
                      <a:r>
                        <a:rPr lang="en-US" sz="1800" u="none" dirty="0"/>
                        <a:t>ManagerId</a:t>
                      </a:r>
                    </a:p>
                  </a:txBody>
                  <a:tcPr/>
                </a:tc>
                <a:tc>
                  <a:txBody>
                    <a:bodyPr/>
                    <a:lstStyle/>
                    <a:p>
                      <a:r>
                        <a:rPr lang="en-US" sz="1800" u="none" dirty="0"/>
                        <a:t>ManagerName</a:t>
                      </a:r>
                    </a:p>
                  </a:txBody>
                  <a:tcPr/>
                </a:tc>
                <a:tc>
                  <a:txBody>
                    <a:bodyPr/>
                    <a:lstStyle/>
                    <a:p>
                      <a:r>
                        <a:rPr lang="en-US" sz="1800" u="none"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8" name="Rectangle 7">
            <a:extLst>
              <a:ext uri="{FF2B5EF4-FFF2-40B4-BE49-F238E27FC236}">
                <a16:creationId xmlns:a16="http://schemas.microsoft.com/office/drawing/2014/main" id="{EC9BE053-DF8C-4C1B-A283-24A0901C5FEC}"/>
              </a:ext>
            </a:extLst>
          </p:cNvPr>
          <p:cNvSpPr/>
          <p:nvPr/>
        </p:nvSpPr>
        <p:spPr>
          <a:xfrm rot="1623990">
            <a:off x="9980581" y="644608"/>
            <a:ext cx="1935817" cy="647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effectLst/>
                <a:latin typeface="Stencil" panose="040409050D0802020404" pitchFamily="82" charset="0"/>
              </a:rPr>
              <a:t>BETTER DESIGN</a:t>
            </a:r>
          </a:p>
        </p:txBody>
      </p:sp>
      <p:sp>
        <p:nvSpPr>
          <p:cNvPr id="9" name="TextBox 8">
            <a:extLst>
              <a:ext uri="{FF2B5EF4-FFF2-40B4-BE49-F238E27FC236}">
                <a16:creationId xmlns:a16="http://schemas.microsoft.com/office/drawing/2014/main" id="{D6A06D46-771E-4671-86FD-068F0D87A95B}"/>
              </a:ext>
            </a:extLst>
          </p:cNvPr>
          <p:cNvSpPr txBox="1"/>
          <p:nvPr/>
        </p:nvSpPr>
        <p:spPr>
          <a:xfrm>
            <a:off x="361242" y="1357452"/>
            <a:ext cx="1454244" cy="400110"/>
          </a:xfrm>
          <a:prstGeom prst="rect">
            <a:avLst/>
          </a:prstGeom>
          <a:noFill/>
        </p:spPr>
        <p:txBody>
          <a:bodyPr wrap="none" rtlCol="0">
            <a:spAutoFit/>
          </a:bodyPr>
          <a:lstStyle/>
          <a:p>
            <a:pPr algn="l"/>
            <a:r>
              <a:rPr lang="en-US" sz="2000" dirty="0">
                <a:solidFill>
                  <a:schemeClr val="tx1"/>
                </a:solidFill>
                <a:effectLst/>
                <a:latin typeface="Consolas" panose="020B0609020204030204" pitchFamily="49" charset="0"/>
              </a:rPr>
              <a:t>BIG_TABLE</a:t>
            </a:r>
          </a:p>
        </p:txBody>
      </p:sp>
      <p:sp>
        <p:nvSpPr>
          <p:cNvPr id="2" name="Rectangle: Single Corner Rounded 1">
            <a:extLst>
              <a:ext uri="{FF2B5EF4-FFF2-40B4-BE49-F238E27FC236}">
                <a16:creationId xmlns:a16="http://schemas.microsoft.com/office/drawing/2014/main" id="{FE4CC668-0D19-A31F-B3B6-FA4D53EEB0EF}"/>
              </a:ext>
            </a:extLst>
          </p:cNvPr>
          <p:cNvSpPr/>
          <p:nvPr/>
        </p:nvSpPr>
        <p:spPr>
          <a:xfrm>
            <a:off x="457228" y="5828477"/>
            <a:ext cx="11689052" cy="92968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effectLst/>
              </a:rPr>
              <a:t>Wait… what is the PK here?</a:t>
            </a:r>
          </a:p>
        </p:txBody>
      </p:sp>
      <p:pic>
        <p:nvPicPr>
          <p:cNvPr id="12" name="Picture 11">
            <a:extLst>
              <a:ext uri="{FF2B5EF4-FFF2-40B4-BE49-F238E27FC236}">
                <a16:creationId xmlns:a16="http://schemas.microsoft.com/office/drawing/2014/main" id="{B1605C1F-313A-6305-CA1B-66F52BD9A12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352" y="3207375"/>
            <a:ext cx="11934322" cy="1372619"/>
          </a:xfrm>
          <a:prstGeom prst="rect">
            <a:avLst/>
          </a:prstGeom>
        </p:spPr>
      </p:pic>
      <p:sp>
        <p:nvSpPr>
          <p:cNvPr id="7" name="TextBox 6">
            <a:extLst>
              <a:ext uri="{FF2B5EF4-FFF2-40B4-BE49-F238E27FC236}">
                <a16:creationId xmlns:a16="http://schemas.microsoft.com/office/drawing/2014/main" id="{6EA15936-6AE5-44DF-8B46-A083EE11E4B0}"/>
              </a:ext>
            </a:extLst>
          </p:cNvPr>
          <p:cNvSpPr txBox="1"/>
          <p:nvPr/>
        </p:nvSpPr>
        <p:spPr>
          <a:xfrm>
            <a:off x="361243" y="5866628"/>
            <a:ext cx="11724432" cy="707886"/>
          </a:xfrm>
          <a:prstGeom prst="rect">
            <a:avLst/>
          </a:prstGeom>
          <a:solidFill>
            <a:schemeClr val="bg1"/>
          </a:solidFill>
        </p:spPr>
        <p:txBody>
          <a:bodyPr wrap="square" rtlCol="0">
            <a:spAutoFit/>
          </a:bodyPr>
          <a:lstStyle/>
          <a:p>
            <a:pPr algn="l"/>
            <a:r>
              <a:rPr lang="en-US" sz="2000" dirty="0">
                <a:solidFill>
                  <a:schemeClr val="accent5">
                    <a:lumMod val="75000"/>
                    <a:lumOff val="25000"/>
                  </a:schemeClr>
                </a:solidFill>
                <a:effectLst/>
                <a:latin typeface="Consolas" panose="020B0609020204030204" pitchFamily="49" charset="0"/>
              </a:rPr>
              <a:t>Select * from BIG_TABLE where Media = ‘TV’</a:t>
            </a:r>
            <a:br>
              <a:rPr lang="en-US" sz="2000" dirty="0">
                <a:solidFill>
                  <a:schemeClr val="accent5">
                    <a:lumMod val="75000"/>
                    <a:lumOff val="25000"/>
                  </a:schemeClr>
                </a:solidFill>
                <a:effectLst/>
                <a:latin typeface="Consolas" panose="020B0609020204030204" pitchFamily="49" charset="0"/>
              </a:rPr>
            </a:br>
            <a:r>
              <a:rPr lang="en-US" sz="2000" dirty="0">
                <a:solidFill>
                  <a:schemeClr val="accent5">
                    <a:lumMod val="75000"/>
                    <a:lumOff val="25000"/>
                  </a:schemeClr>
                </a:solidFill>
                <a:effectLst/>
                <a:latin typeface="Consolas" panose="020B0609020204030204" pitchFamily="49" charset="0"/>
              </a:rPr>
              <a:t>Select BudgetPctg from BIG_TABLE where Name = ‘SummerZing’ and Media = ‘Social’</a:t>
            </a:r>
          </a:p>
        </p:txBody>
      </p:sp>
    </p:spTree>
    <p:extLst>
      <p:ext uri="{BB962C8B-B14F-4D97-AF65-F5344CB8AC3E}">
        <p14:creationId xmlns:p14="http://schemas.microsoft.com/office/powerpoint/2010/main" val="337513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sz="4000" dirty="0"/>
              <a:t>1NF is better, but not perfect: </a:t>
            </a:r>
            <a:r>
              <a:rPr lang="en-US" sz="4000" dirty="0">
                <a:solidFill>
                  <a:srgbClr val="FA6400"/>
                </a:solidFill>
              </a:rPr>
              <a:t>frequent column-group repetitions are symptoms of questionable design</a:t>
            </a:r>
            <a:r>
              <a:rPr lang="en-US" sz="4000" dirty="0"/>
              <a:t>. Can you see any?</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extLst>
              <p:ext uri="{D42A27DB-BD31-4B8C-83A1-F6EECF244321}">
                <p14:modId xmlns:p14="http://schemas.microsoft.com/office/powerpoint/2010/main" val="4121584801"/>
              </p:ext>
            </p:extLst>
          </p:nvPr>
        </p:nvGraphicFramePr>
        <p:xfrm>
          <a:off x="406400" y="2686371"/>
          <a:ext cx="11492029" cy="397764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434749">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1149203">
                  <a:extLst>
                    <a:ext uri="{9D8B030D-6E8A-4147-A177-3AD203B41FA5}">
                      <a16:colId xmlns:a16="http://schemas.microsoft.com/office/drawing/2014/main" val="1050443229"/>
                    </a:ext>
                  </a:extLst>
                </a:gridCol>
                <a:gridCol w="967108">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sng" dirty="0"/>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sng"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2" name="Rectangle 1">
            <a:extLst>
              <a:ext uri="{FF2B5EF4-FFF2-40B4-BE49-F238E27FC236}">
                <a16:creationId xmlns:a16="http://schemas.microsoft.com/office/drawing/2014/main" id="{CAF7001D-DB5F-4666-A7DB-47877352CC15}"/>
              </a:ext>
            </a:extLst>
          </p:cNvPr>
          <p:cNvSpPr/>
          <p:nvPr/>
        </p:nvSpPr>
        <p:spPr>
          <a:xfrm>
            <a:off x="406401" y="3324177"/>
            <a:ext cx="6898696" cy="750632"/>
          </a:xfrm>
          <a:prstGeom prst="rect">
            <a:avLst/>
          </a:prstGeom>
          <a:noFill/>
          <a:ln w="571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pic>
        <p:nvPicPr>
          <p:cNvPr id="7" name="Picture 6">
            <a:extLst>
              <a:ext uri="{FF2B5EF4-FFF2-40B4-BE49-F238E27FC236}">
                <a16:creationId xmlns:a16="http://schemas.microsoft.com/office/drawing/2014/main" id="{7D780C0A-0010-4087-AE05-917727217E9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476962" y="1880028"/>
            <a:ext cx="617275" cy="806343"/>
          </a:xfrm>
          <a:prstGeom prst="rect">
            <a:avLst/>
          </a:prstGeom>
        </p:spPr>
      </p:pic>
      <p:sp>
        <p:nvSpPr>
          <p:cNvPr id="9" name="TextBox 8">
            <a:extLst>
              <a:ext uri="{FF2B5EF4-FFF2-40B4-BE49-F238E27FC236}">
                <a16:creationId xmlns:a16="http://schemas.microsoft.com/office/drawing/2014/main" id="{6CED3838-4ED2-47B6-A572-6AA42DB70CEF}"/>
              </a:ext>
            </a:extLst>
          </p:cNvPr>
          <p:cNvSpPr txBox="1"/>
          <p:nvPr/>
        </p:nvSpPr>
        <p:spPr>
          <a:xfrm>
            <a:off x="346086" y="2286261"/>
            <a:ext cx="1454244" cy="400110"/>
          </a:xfrm>
          <a:prstGeom prst="rect">
            <a:avLst/>
          </a:prstGeom>
          <a:noFill/>
        </p:spPr>
        <p:txBody>
          <a:bodyPr wrap="none" rtlCol="0">
            <a:spAutoFit/>
          </a:bodyPr>
          <a:lstStyle/>
          <a:p>
            <a:pPr algn="l"/>
            <a:r>
              <a:rPr lang="en-US" sz="2000" dirty="0">
                <a:solidFill>
                  <a:schemeClr val="tx1"/>
                </a:solidFill>
                <a:effectLst/>
                <a:latin typeface="Consolas" panose="020B0609020204030204" pitchFamily="49" charset="0"/>
              </a:rPr>
              <a:t>BIG_TABLE</a:t>
            </a:r>
          </a:p>
        </p:txBody>
      </p:sp>
      <p:grpSp>
        <p:nvGrpSpPr>
          <p:cNvPr id="3" name="Group 2">
            <a:extLst>
              <a:ext uri="{FF2B5EF4-FFF2-40B4-BE49-F238E27FC236}">
                <a16:creationId xmlns:a16="http://schemas.microsoft.com/office/drawing/2014/main" id="{CE6CCB72-8FB9-45BC-813E-C0D6B0BC7146}"/>
              </a:ext>
            </a:extLst>
          </p:cNvPr>
          <p:cNvGrpSpPr/>
          <p:nvPr/>
        </p:nvGrpSpPr>
        <p:grpSpPr>
          <a:xfrm>
            <a:off x="7305097" y="4422140"/>
            <a:ext cx="3207978" cy="2216075"/>
            <a:chOff x="7305097" y="4422140"/>
            <a:chExt cx="3207978" cy="2216075"/>
          </a:xfrm>
        </p:grpSpPr>
        <p:sp>
          <p:nvSpPr>
            <p:cNvPr id="8" name="Rectangle 7">
              <a:extLst>
                <a:ext uri="{FF2B5EF4-FFF2-40B4-BE49-F238E27FC236}">
                  <a16:creationId xmlns:a16="http://schemas.microsoft.com/office/drawing/2014/main" id="{EC64C7DA-F07F-46FE-9B51-DE3F6F0AB6E2}"/>
                </a:ext>
              </a:extLst>
            </p:cNvPr>
            <p:cNvSpPr/>
            <p:nvPr/>
          </p:nvSpPr>
          <p:spPr>
            <a:xfrm>
              <a:off x="7305097" y="4422140"/>
              <a:ext cx="3207978" cy="373843"/>
            </a:xfrm>
            <a:prstGeom prst="rect">
              <a:avLst/>
            </a:prstGeom>
            <a:noFill/>
            <a:ln w="571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0" name="Rectangle 9">
              <a:extLst>
                <a:ext uri="{FF2B5EF4-FFF2-40B4-BE49-F238E27FC236}">
                  <a16:creationId xmlns:a16="http://schemas.microsoft.com/office/drawing/2014/main" id="{461D39C2-46D2-429E-92A7-7CE2123E8E6B}"/>
                </a:ext>
              </a:extLst>
            </p:cNvPr>
            <p:cNvSpPr/>
            <p:nvPr/>
          </p:nvSpPr>
          <p:spPr>
            <a:xfrm>
              <a:off x="7305097" y="5196093"/>
              <a:ext cx="3207978" cy="373843"/>
            </a:xfrm>
            <a:prstGeom prst="rect">
              <a:avLst/>
            </a:prstGeom>
            <a:noFill/>
            <a:ln w="571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1" name="Rectangle 10">
              <a:extLst>
                <a:ext uri="{FF2B5EF4-FFF2-40B4-BE49-F238E27FC236}">
                  <a16:creationId xmlns:a16="http://schemas.microsoft.com/office/drawing/2014/main" id="{426D543C-5449-4F61-BAE7-1F9B4F671754}"/>
                </a:ext>
              </a:extLst>
            </p:cNvPr>
            <p:cNvSpPr/>
            <p:nvPr/>
          </p:nvSpPr>
          <p:spPr>
            <a:xfrm>
              <a:off x="7305097" y="6264372"/>
              <a:ext cx="3207978" cy="373843"/>
            </a:xfrm>
            <a:prstGeom prst="rect">
              <a:avLst/>
            </a:prstGeom>
            <a:noFill/>
            <a:ln w="571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grpSp>
    </p:spTree>
    <p:extLst>
      <p:ext uri="{BB962C8B-B14F-4D97-AF65-F5344CB8AC3E}">
        <p14:creationId xmlns:p14="http://schemas.microsoft.com/office/powerpoint/2010/main" val="400787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sz="4000" dirty="0"/>
              <a:t>Why is this still a bad design? </a:t>
            </a:r>
            <a:r>
              <a:rPr lang="en-US" sz="4000" dirty="0">
                <a:solidFill>
                  <a:srgbClr val="FA6400"/>
                </a:solidFill>
              </a:rPr>
              <a:t>1. Insertion anomalies</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extLst>
              <p:ext uri="{D42A27DB-BD31-4B8C-83A1-F6EECF244321}">
                <p14:modId xmlns:p14="http://schemas.microsoft.com/office/powerpoint/2010/main" val="2109981061"/>
              </p:ext>
            </p:extLst>
          </p:nvPr>
        </p:nvGraphicFramePr>
        <p:xfrm>
          <a:off x="433060" y="1242060"/>
          <a:ext cx="11492029" cy="4373880"/>
        </p:xfrm>
        <a:graphic>
          <a:graphicData uri="http://schemas.openxmlformats.org/drawingml/2006/table">
            <a:tbl>
              <a:tblPr firstRow="1" bandRow="1">
                <a:tableStyleId>{5C22544A-7EE6-4342-B048-85BDC9FD1C3A}</a:tableStyleId>
              </a:tblPr>
              <a:tblGrid>
                <a:gridCol w="935327">
                  <a:extLst>
                    <a:ext uri="{9D8B030D-6E8A-4147-A177-3AD203B41FA5}">
                      <a16:colId xmlns:a16="http://schemas.microsoft.com/office/drawing/2014/main" val="4168031598"/>
                    </a:ext>
                  </a:extLst>
                </a:gridCol>
                <a:gridCol w="1569311">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888692">
                  <a:extLst>
                    <a:ext uri="{9D8B030D-6E8A-4147-A177-3AD203B41FA5}">
                      <a16:colId xmlns:a16="http://schemas.microsoft.com/office/drawing/2014/main" val="1050443229"/>
                    </a:ext>
                  </a:extLst>
                </a:gridCol>
                <a:gridCol w="1227619">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sng" dirty="0"/>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sng"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r h="370840">
                <a:tc>
                  <a:txBody>
                    <a:bodyPr/>
                    <a:lstStyle/>
                    <a:p>
                      <a:r>
                        <a:rPr lang="en-US" sz="2000" b="1" dirty="0">
                          <a:solidFill>
                            <a:schemeClr val="accent2"/>
                          </a:solidFill>
                        </a:rPr>
                        <a:t>????</a:t>
                      </a:r>
                    </a:p>
                  </a:txBody>
                  <a:tcPr/>
                </a:tc>
                <a:tc>
                  <a:txBody>
                    <a:bodyPr/>
                    <a:lstStyle/>
                    <a:p>
                      <a:endParaRPr lang="en-US" sz="18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endParaRPr lang="en-US" sz="18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r>
                        <a:rPr lang="en-US" sz="1800" dirty="0"/>
                        <a:t>7</a:t>
                      </a:r>
                    </a:p>
                  </a:txBody>
                  <a:tcPr/>
                </a:tc>
                <a:tc>
                  <a:txBody>
                    <a:bodyPr/>
                    <a:lstStyle/>
                    <a:p>
                      <a:r>
                        <a:rPr lang="en-US" sz="1800" dirty="0"/>
                        <a:t>Influencer</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50034525"/>
                  </a:ext>
                </a:extLst>
              </a:tr>
            </a:tbl>
          </a:graphicData>
        </a:graphic>
      </p:graphicFrame>
      <p:sp>
        <p:nvSpPr>
          <p:cNvPr id="7" name="TextBox 6">
            <a:extLst>
              <a:ext uri="{FF2B5EF4-FFF2-40B4-BE49-F238E27FC236}">
                <a16:creationId xmlns:a16="http://schemas.microsoft.com/office/drawing/2014/main" id="{18C3D3DD-D9C8-40F1-806D-12BCA9B7702D}"/>
              </a:ext>
            </a:extLst>
          </p:cNvPr>
          <p:cNvSpPr txBox="1"/>
          <p:nvPr/>
        </p:nvSpPr>
        <p:spPr>
          <a:xfrm>
            <a:off x="433060" y="5526815"/>
            <a:ext cx="11547599" cy="1200329"/>
          </a:xfrm>
          <a:prstGeom prst="rect">
            <a:avLst/>
          </a:prstGeom>
          <a:noFill/>
        </p:spPr>
        <p:txBody>
          <a:bodyPr wrap="square" rtlCol="0">
            <a:spAutoFit/>
          </a:bodyPr>
          <a:lstStyle/>
          <a:p>
            <a:pPr algn="l"/>
            <a:r>
              <a:rPr lang="en-US" sz="2400" dirty="0">
                <a:solidFill>
                  <a:schemeClr val="tx1"/>
                </a:solidFill>
                <a:effectLst/>
              </a:rPr>
              <a:t>We want to store a new campaign Type (7, Influencer, National) which has not been used yet.</a:t>
            </a:r>
            <a:br>
              <a:rPr lang="en-US" sz="2400" dirty="0">
                <a:solidFill>
                  <a:schemeClr val="tx1"/>
                </a:solidFill>
                <a:effectLst/>
              </a:rPr>
            </a:br>
            <a:r>
              <a:rPr lang="en-US" sz="2400" dirty="0">
                <a:solidFill>
                  <a:schemeClr val="tx1"/>
                </a:solidFill>
                <a:effectLst/>
              </a:rPr>
              <a:t>What happens if we then </a:t>
            </a:r>
            <a:r>
              <a:rPr lang="en-US" sz="2400" dirty="0">
                <a:solidFill>
                  <a:schemeClr val="accent6">
                    <a:lumMod val="50000"/>
                  </a:schemeClr>
                </a:solidFill>
                <a:effectLst/>
              </a:rPr>
              <a:t>count(distinct *) AdCampaigns</a:t>
            </a:r>
            <a:r>
              <a:rPr lang="en-US" sz="2400" dirty="0">
                <a:solidFill>
                  <a:schemeClr val="tx1"/>
                </a:solidFill>
                <a:effectLst/>
              </a:rPr>
              <a:t>? </a:t>
            </a:r>
          </a:p>
        </p:txBody>
      </p:sp>
      <p:sp>
        <p:nvSpPr>
          <p:cNvPr id="2" name="Rectangle 1">
            <a:extLst>
              <a:ext uri="{FF2B5EF4-FFF2-40B4-BE49-F238E27FC236}">
                <a16:creationId xmlns:a16="http://schemas.microsoft.com/office/drawing/2014/main" id="{17813EBD-A9C7-4C2E-A5C3-208B62DAC136}"/>
              </a:ext>
            </a:extLst>
          </p:cNvPr>
          <p:cNvSpPr/>
          <p:nvPr/>
        </p:nvSpPr>
        <p:spPr>
          <a:xfrm>
            <a:off x="333428" y="5194077"/>
            <a:ext cx="11619447" cy="42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pic>
        <p:nvPicPr>
          <p:cNvPr id="8" name="Picture 7">
            <a:extLst>
              <a:ext uri="{FF2B5EF4-FFF2-40B4-BE49-F238E27FC236}">
                <a16:creationId xmlns:a16="http://schemas.microsoft.com/office/drawing/2014/main" id="{5946B756-2EC2-442E-891C-02AE56456CD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74725" y="6051657"/>
            <a:ext cx="617275" cy="806343"/>
          </a:xfrm>
          <a:prstGeom prst="rect">
            <a:avLst/>
          </a:prstGeom>
        </p:spPr>
      </p:pic>
    </p:spTree>
    <p:extLst>
      <p:ext uri="{BB962C8B-B14F-4D97-AF65-F5344CB8AC3E}">
        <p14:creationId xmlns:p14="http://schemas.microsoft.com/office/powerpoint/2010/main" val="356767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sz="4000" dirty="0"/>
              <a:t>Why is this still a bad design? </a:t>
            </a:r>
            <a:r>
              <a:rPr lang="en-US" sz="4000" dirty="0">
                <a:solidFill>
                  <a:srgbClr val="FA6400"/>
                </a:solidFill>
              </a:rPr>
              <a:t>2. Deletion anomalies</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nvGraphicFramePr>
        <p:xfrm>
          <a:off x="405276" y="1231409"/>
          <a:ext cx="11492029" cy="397764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434749">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1149203">
                  <a:extLst>
                    <a:ext uri="{9D8B030D-6E8A-4147-A177-3AD203B41FA5}">
                      <a16:colId xmlns:a16="http://schemas.microsoft.com/office/drawing/2014/main" val="1050443229"/>
                    </a:ext>
                  </a:extLst>
                </a:gridCol>
                <a:gridCol w="967108">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sng" dirty="0"/>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sng"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7" name="TextBox 6">
            <a:extLst>
              <a:ext uri="{FF2B5EF4-FFF2-40B4-BE49-F238E27FC236}">
                <a16:creationId xmlns:a16="http://schemas.microsoft.com/office/drawing/2014/main" id="{18C3D3DD-D9C8-40F1-806D-12BCA9B7702D}"/>
              </a:ext>
            </a:extLst>
          </p:cNvPr>
          <p:cNvSpPr txBox="1"/>
          <p:nvPr/>
        </p:nvSpPr>
        <p:spPr>
          <a:xfrm>
            <a:off x="462280" y="6067371"/>
            <a:ext cx="6827510" cy="461665"/>
          </a:xfrm>
          <a:prstGeom prst="rect">
            <a:avLst/>
          </a:prstGeom>
          <a:noFill/>
        </p:spPr>
        <p:txBody>
          <a:bodyPr wrap="none" rtlCol="0">
            <a:spAutoFit/>
          </a:bodyPr>
          <a:lstStyle/>
          <a:p>
            <a:pPr algn="l"/>
            <a:r>
              <a:rPr lang="en-US" sz="2400" dirty="0">
                <a:solidFill>
                  <a:schemeClr val="tx1"/>
                </a:solidFill>
                <a:effectLst/>
              </a:rPr>
              <a:t>What happens if we </a:t>
            </a:r>
            <a:r>
              <a:rPr lang="en-US" sz="2400" dirty="0">
                <a:solidFill>
                  <a:schemeClr val="accent6">
                    <a:lumMod val="50000"/>
                  </a:schemeClr>
                </a:solidFill>
                <a:effectLst/>
              </a:rPr>
              <a:t>delete Campaign 444</a:t>
            </a:r>
            <a:r>
              <a:rPr lang="en-US" sz="2400" dirty="0">
                <a:solidFill>
                  <a:schemeClr val="tx1"/>
                </a:solidFill>
                <a:effectLst/>
              </a:rPr>
              <a:t>?</a:t>
            </a:r>
          </a:p>
        </p:txBody>
      </p:sp>
      <p:sp>
        <p:nvSpPr>
          <p:cNvPr id="2" name="Rectangle 1">
            <a:extLst>
              <a:ext uri="{FF2B5EF4-FFF2-40B4-BE49-F238E27FC236}">
                <a16:creationId xmlns:a16="http://schemas.microsoft.com/office/drawing/2014/main" id="{912960C2-0C5B-42EB-9B33-04D485B74AD7}"/>
              </a:ext>
            </a:extLst>
          </p:cNvPr>
          <p:cNvSpPr/>
          <p:nvPr/>
        </p:nvSpPr>
        <p:spPr>
          <a:xfrm>
            <a:off x="348583" y="4455805"/>
            <a:ext cx="11750797" cy="388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pic>
        <p:nvPicPr>
          <p:cNvPr id="8" name="Picture 7">
            <a:extLst>
              <a:ext uri="{FF2B5EF4-FFF2-40B4-BE49-F238E27FC236}">
                <a16:creationId xmlns:a16="http://schemas.microsoft.com/office/drawing/2014/main" id="{5E2D0DBC-22D9-422F-A71E-B942CD82715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74725" y="6051657"/>
            <a:ext cx="617275" cy="806343"/>
          </a:xfrm>
          <a:prstGeom prst="rect">
            <a:avLst/>
          </a:prstGeom>
        </p:spPr>
      </p:pic>
    </p:spTree>
    <p:extLst>
      <p:ext uri="{BB962C8B-B14F-4D97-AF65-F5344CB8AC3E}">
        <p14:creationId xmlns:p14="http://schemas.microsoft.com/office/powerpoint/2010/main" val="41705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sz="4000" dirty="0"/>
              <a:t>Why is this still a bad design? </a:t>
            </a:r>
            <a:r>
              <a:rPr lang="en-US" sz="4000" dirty="0">
                <a:solidFill>
                  <a:srgbClr val="FA6400"/>
                </a:solidFill>
              </a:rPr>
              <a:t>3. Update anomalies</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nvGraphicFramePr>
        <p:xfrm>
          <a:off x="405276" y="1231409"/>
          <a:ext cx="11492029" cy="397764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434749">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1149203">
                  <a:extLst>
                    <a:ext uri="{9D8B030D-6E8A-4147-A177-3AD203B41FA5}">
                      <a16:colId xmlns:a16="http://schemas.microsoft.com/office/drawing/2014/main" val="1050443229"/>
                    </a:ext>
                  </a:extLst>
                </a:gridCol>
                <a:gridCol w="967108">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sng" dirty="0"/>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sng"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7" name="TextBox 6">
            <a:extLst>
              <a:ext uri="{FF2B5EF4-FFF2-40B4-BE49-F238E27FC236}">
                <a16:creationId xmlns:a16="http://schemas.microsoft.com/office/drawing/2014/main" id="{18C3D3DD-D9C8-40F1-806D-12BCA9B7702D}"/>
              </a:ext>
            </a:extLst>
          </p:cNvPr>
          <p:cNvSpPr txBox="1"/>
          <p:nvPr/>
        </p:nvSpPr>
        <p:spPr>
          <a:xfrm>
            <a:off x="405276" y="5299477"/>
            <a:ext cx="11441509" cy="1200329"/>
          </a:xfrm>
          <a:prstGeom prst="rect">
            <a:avLst/>
          </a:prstGeom>
          <a:noFill/>
        </p:spPr>
        <p:txBody>
          <a:bodyPr wrap="square" rtlCol="0">
            <a:spAutoFit/>
          </a:bodyPr>
          <a:lstStyle/>
          <a:p>
            <a:pPr algn="l"/>
            <a:r>
              <a:rPr lang="en-US" sz="2400" dirty="0">
                <a:solidFill>
                  <a:schemeClr val="tx1"/>
                </a:solidFill>
                <a:effectLst/>
              </a:rPr>
              <a:t>What happens if we want to change the duration of ‘SummerZing’ to 45 days and so we run </a:t>
            </a:r>
            <a:r>
              <a:rPr lang="en-US" sz="2400" dirty="0">
                <a:solidFill>
                  <a:schemeClr val="accent6">
                    <a:lumMod val="50000"/>
                  </a:schemeClr>
                </a:solidFill>
                <a:effectLst/>
              </a:rPr>
              <a:t>UPDATE Big_table SET Duration = 45 WHERE name = ‘SummerZing’ and TypeId = 1</a:t>
            </a:r>
          </a:p>
        </p:txBody>
      </p:sp>
      <p:sp>
        <p:nvSpPr>
          <p:cNvPr id="2" name="TextBox 1">
            <a:extLst>
              <a:ext uri="{FF2B5EF4-FFF2-40B4-BE49-F238E27FC236}">
                <a16:creationId xmlns:a16="http://schemas.microsoft.com/office/drawing/2014/main" id="{A5D79EF9-3D49-430E-8A62-4579D91697CC}"/>
              </a:ext>
            </a:extLst>
          </p:cNvPr>
          <p:cNvSpPr txBox="1"/>
          <p:nvPr/>
        </p:nvSpPr>
        <p:spPr>
          <a:xfrm>
            <a:off x="3783899" y="2581538"/>
            <a:ext cx="1358970" cy="400110"/>
          </a:xfrm>
          <a:prstGeom prst="rect">
            <a:avLst/>
          </a:prstGeom>
          <a:noFill/>
        </p:spPr>
        <p:txBody>
          <a:bodyPr wrap="square" rtlCol="0">
            <a:spAutoFit/>
          </a:bodyPr>
          <a:lstStyle/>
          <a:p>
            <a:pPr algn="l">
              <a:spcAft>
                <a:spcPts val="600"/>
              </a:spcAft>
            </a:pPr>
            <a:r>
              <a:rPr lang="en-US" sz="2000" dirty="0">
                <a:solidFill>
                  <a:schemeClr val="accent5">
                    <a:lumMod val="50000"/>
                    <a:lumOff val="50000"/>
                  </a:schemeClr>
                </a:solidFill>
                <a:effectLst/>
              </a:rPr>
              <a:t>// 45</a:t>
            </a:r>
          </a:p>
        </p:txBody>
      </p:sp>
      <p:sp>
        <p:nvSpPr>
          <p:cNvPr id="3" name="Oval 2">
            <a:extLst>
              <a:ext uri="{FF2B5EF4-FFF2-40B4-BE49-F238E27FC236}">
                <a16:creationId xmlns:a16="http://schemas.microsoft.com/office/drawing/2014/main" id="{B2783B33-D621-4857-A335-89509C745032}"/>
              </a:ext>
            </a:extLst>
          </p:cNvPr>
          <p:cNvSpPr/>
          <p:nvPr/>
        </p:nvSpPr>
        <p:spPr>
          <a:xfrm>
            <a:off x="12023602" y="6693812"/>
            <a:ext cx="80831" cy="95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pic>
        <p:nvPicPr>
          <p:cNvPr id="8" name="Picture 7">
            <a:extLst>
              <a:ext uri="{FF2B5EF4-FFF2-40B4-BE49-F238E27FC236}">
                <a16:creationId xmlns:a16="http://schemas.microsoft.com/office/drawing/2014/main" id="{0B303E7F-D77F-4ED6-9CC1-5C25EBD8CA2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38147" y="6051657"/>
            <a:ext cx="617275" cy="806343"/>
          </a:xfrm>
          <a:prstGeom prst="rect">
            <a:avLst/>
          </a:prstGeom>
        </p:spPr>
      </p:pic>
    </p:spTree>
    <p:extLst>
      <p:ext uri="{BB962C8B-B14F-4D97-AF65-F5344CB8AC3E}">
        <p14:creationId xmlns:p14="http://schemas.microsoft.com/office/powerpoint/2010/main" val="40868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B516-A3C7-A067-B2F9-8747715496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41DBEB-1F3E-114A-B2DC-D9EEDD31C8B9}"/>
              </a:ext>
            </a:extLst>
          </p:cNvPr>
          <p:cNvSpPr>
            <a:spLocks noGrp="1"/>
          </p:cNvSpPr>
          <p:nvPr>
            <p:ph type="title"/>
          </p:nvPr>
        </p:nvSpPr>
        <p:spPr/>
        <p:txBody>
          <a:bodyPr/>
          <a:lstStyle/>
          <a:p>
            <a:r>
              <a:rPr lang="en-US" sz="4000" dirty="0"/>
              <a:t>Why is this still a bad design? </a:t>
            </a:r>
            <a:r>
              <a:rPr lang="en-US" sz="4000" dirty="0">
                <a:solidFill>
                  <a:srgbClr val="FA6400"/>
                </a:solidFill>
              </a:rPr>
              <a:t>Duplications!</a:t>
            </a:r>
          </a:p>
        </p:txBody>
      </p:sp>
      <p:graphicFrame>
        <p:nvGraphicFramePr>
          <p:cNvPr id="6" name="Table 6">
            <a:extLst>
              <a:ext uri="{FF2B5EF4-FFF2-40B4-BE49-F238E27FC236}">
                <a16:creationId xmlns:a16="http://schemas.microsoft.com/office/drawing/2014/main" id="{8EEFD4AA-5085-B3ED-EE98-4E067F767EB5}"/>
              </a:ext>
            </a:extLst>
          </p:cNvPr>
          <p:cNvGraphicFramePr>
            <a:graphicFrameLocks noGrp="1"/>
          </p:cNvGraphicFramePr>
          <p:nvPr/>
        </p:nvGraphicFramePr>
        <p:xfrm>
          <a:off x="405276" y="1231409"/>
          <a:ext cx="11492029" cy="397764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434749">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1149203">
                  <a:extLst>
                    <a:ext uri="{9D8B030D-6E8A-4147-A177-3AD203B41FA5}">
                      <a16:colId xmlns:a16="http://schemas.microsoft.com/office/drawing/2014/main" val="1050443229"/>
                    </a:ext>
                  </a:extLst>
                </a:gridCol>
                <a:gridCol w="967108">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sng" dirty="0"/>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sng"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2" name="TextBox 1">
            <a:extLst>
              <a:ext uri="{FF2B5EF4-FFF2-40B4-BE49-F238E27FC236}">
                <a16:creationId xmlns:a16="http://schemas.microsoft.com/office/drawing/2014/main" id="{7FE5D56A-B375-7F34-AD62-29DED678D47E}"/>
              </a:ext>
            </a:extLst>
          </p:cNvPr>
          <p:cNvSpPr txBox="1"/>
          <p:nvPr/>
        </p:nvSpPr>
        <p:spPr>
          <a:xfrm>
            <a:off x="3783899" y="2581538"/>
            <a:ext cx="1358970" cy="400110"/>
          </a:xfrm>
          <a:prstGeom prst="rect">
            <a:avLst/>
          </a:prstGeom>
          <a:noFill/>
        </p:spPr>
        <p:txBody>
          <a:bodyPr wrap="square" rtlCol="0">
            <a:spAutoFit/>
          </a:bodyPr>
          <a:lstStyle/>
          <a:p>
            <a:pPr algn="l">
              <a:spcAft>
                <a:spcPts val="600"/>
              </a:spcAft>
            </a:pPr>
            <a:r>
              <a:rPr lang="en-US" sz="2000" dirty="0">
                <a:solidFill>
                  <a:schemeClr val="accent5">
                    <a:lumMod val="50000"/>
                    <a:lumOff val="50000"/>
                  </a:schemeClr>
                </a:solidFill>
                <a:effectLst/>
              </a:rPr>
              <a:t>// 45</a:t>
            </a:r>
          </a:p>
        </p:txBody>
      </p:sp>
      <p:sp>
        <p:nvSpPr>
          <p:cNvPr id="3" name="Oval 2">
            <a:extLst>
              <a:ext uri="{FF2B5EF4-FFF2-40B4-BE49-F238E27FC236}">
                <a16:creationId xmlns:a16="http://schemas.microsoft.com/office/drawing/2014/main" id="{52C1196F-0BD8-D726-8A4D-665F5229ADDC}"/>
              </a:ext>
            </a:extLst>
          </p:cNvPr>
          <p:cNvSpPr/>
          <p:nvPr/>
        </p:nvSpPr>
        <p:spPr>
          <a:xfrm>
            <a:off x="12023602" y="6693812"/>
            <a:ext cx="80831" cy="95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pic>
        <p:nvPicPr>
          <p:cNvPr id="8" name="Picture 7">
            <a:extLst>
              <a:ext uri="{FF2B5EF4-FFF2-40B4-BE49-F238E27FC236}">
                <a16:creationId xmlns:a16="http://schemas.microsoft.com/office/drawing/2014/main" id="{ECFAC45B-E2BD-BB06-8D97-F7F4894F05B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38147" y="6051657"/>
            <a:ext cx="617275" cy="806343"/>
          </a:xfrm>
          <a:prstGeom prst="rect">
            <a:avLst/>
          </a:prstGeom>
        </p:spPr>
      </p:pic>
      <p:sp>
        <p:nvSpPr>
          <p:cNvPr id="4" name="TextBox 3">
            <a:extLst>
              <a:ext uri="{FF2B5EF4-FFF2-40B4-BE49-F238E27FC236}">
                <a16:creationId xmlns:a16="http://schemas.microsoft.com/office/drawing/2014/main" id="{52B0FEB2-D113-A38F-5263-CDA635145674}"/>
              </a:ext>
            </a:extLst>
          </p:cNvPr>
          <p:cNvSpPr txBox="1"/>
          <p:nvPr/>
        </p:nvSpPr>
        <p:spPr>
          <a:xfrm>
            <a:off x="405276" y="5739950"/>
            <a:ext cx="11441509" cy="830997"/>
          </a:xfrm>
          <a:prstGeom prst="rect">
            <a:avLst/>
          </a:prstGeom>
          <a:noFill/>
        </p:spPr>
        <p:txBody>
          <a:bodyPr wrap="square" rtlCol="0">
            <a:spAutoFit/>
          </a:bodyPr>
          <a:lstStyle/>
          <a:p>
            <a:pPr algn="l"/>
            <a:r>
              <a:rPr lang="en-US" sz="2400" dirty="0">
                <a:solidFill>
                  <a:schemeClr val="tx1"/>
                </a:solidFill>
                <a:effectLst/>
              </a:rPr>
              <a:t>We will see that good design can make the DB smaller and reduce anomalies.</a:t>
            </a:r>
            <a:endParaRPr lang="en-US" sz="2400" dirty="0">
              <a:solidFill>
                <a:schemeClr val="accent6">
                  <a:lumMod val="50000"/>
                </a:schemeClr>
              </a:solidFill>
              <a:effectLst/>
            </a:endParaRPr>
          </a:p>
        </p:txBody>
      </p:sp>
    </p:spTree>
    <p:extLst>
      <p:ext uri="{BB962C8B-B14F-4D97-AF65-F5344CB8AC3E}">
        <p14:creationId xmlns:p14="http://schemas.microsoft.com/office/powerpoint/2010/main" val="241690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llout: Line 5">
            <a:extLst>
              <a:ext uri="{FF2B5EF4-FFF2-40B4-BE49-F238E27FC236}">
                <a16:creationId xmlns:a16="http://schemas.microsoft.com/office/drawing/2014/main" id="{5A575654-289B-4CAD-BAE2-BBD841AD0798}"/>
              </a:ext>
            </a:extLst>
          </p:cNvPr>
          <p:cNvSpPr/>
          <p:nvPr/>
        </p:nvSpPr>
        <p:spPr>
          <a:xfrm>
            <a:off x="540557" y="3601844"/>
            <a:ext cx="2297428" cy="1495558"/>
          </a:xfrm>
          <a:prstGeom prst="borderCallout1">
            <a:avLst>
              <a:gd name="adj1" fmla="val -1148"/>
              <a:gd name="adj2" fmla="val 47384"/>
              <a:gd name="adj3" fmla="val -56669"/>
              <a:gd name="adj4" fmla="val 6323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Test: Is each row unique, and do all cells contain ‘one value’*?</a:t>
            </a:r>
          </a:p>
        </p:txBody>
      </p:sp>
      <p:sp>
        <p:nvSpPr>
          <p:cNvPr id="7" name="Callout: Line 6">
            <a:extLst>
              <a:ext uri="{FF2B5EF4-FFF2-40B4-BE49-F238E27FC236}">
                <a16:creationId xmlns:a16="http://schemas.microsoft.com/office/drawing/2014/main" id="{F0DB2047-3A14-4ACE-AF39-CF9812A706AD}"/>
              </a:ext>
            </a:extLst>
          </p:cNvPr>
          <p:cNvSpPr/>
          <p:nvPr/>
        </p:nvSpPr>
        <p:spPr>
          <a:xfrm>
            <a:off x="3519127" y="3601844"/>
            <a:ext cx="2976458" cy="1495558"/>
          </a:xfrm>
          <a:prstGeom prst="borderCallout1">
            <a:avLst>
              <a:gd name="adj1" fmla="val -1148"/>
              <a:gd name="adj2" fmla="val 47384"/>
              <a:gd name="adj3" fmla="val -55853"/>
              <a:gd name="adj4" fmla="val 39584"/>
            </a:avLst>
          </a:prstGeom>
          <a:solidFill>
            <a:srgbClr val="FA64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Test: Does this table have a composite primary key, </a:t>
            </a:r>
            <a:r>
              <a:rPr lang="en-US" sz="1800" u="sng" dirty="0">
                <a:solidFill>
                  <a:schemeClr val="bg1"/>
                </a:solidFill>
                <a:effectLst/>
              </a:rPr>
              <a:t>and</a:t>
            </a:r>
            <a:r>
              <a:rPr lang="en-US" sz="1800" dirty="0">
                <a:solidFill>
                  <a:schemeClr val="bg1"/>
                </a:solidFill>
                <a:effectLst/>
              </a:rPr>
              <a:t> some of its columns are dependent </a:t>
            </a:r>
            <a:r>
              <a:rPr lang="en-US" sz="1800" u="sng" dirty="0">
                <a:solidFill>
                  <a:schemeClr val="bg1"/>
                </a:solidFill>
                <a:effectLst/>
              </a:rPr>
              <a:t>only</a:t>
            </a:r>
            <a:r>
              <a:rPr lang="en-US" sz="1800" dirty="0">
                <a:solidFill>
                  <a:schemeClr val="bg1"/>
                </a:solidFill>
                <a:effectLst/>
              </a:rPr>
              <a:t> on part of the composite key?</a:t>
            </a:r>
          </a:p>
        </p:txBody>
      </p:sp>
      <p:sp>
        <p:nvSpPr>
          <p:cNvPr id="4" name="Title 3">
            <a:extLst>
              <a:ext uri="{FF2B5EF4-FFF2-40B4-BE49-F238E27FC236}">
                <a16:creationId xmlns:a16="http://schemas.microsoft.com/office/drawing/2014/main" id="{626544E4-6D4B-4D63-BC9C-C53773277EB4}"/>
              </a:ext>
            </a:extLst>
          </p:cNvPr>
          <p:cNvSpPr>
            <a:spLocks noGrp="1"/>
          </p:cNvSpPr>
          <p:nvPr>
            <p:ph type="title"/>
          </p:nvPr>
        </p:nvSpPr>
        <p:spPr/>
        <p:txBody>
          <a:bodyPr/>
          <a:lstStyle/>
          <a:p>
            <a:r>
              <a:rPr lang="en-US" dirty="0"/>
              <a:t>Normalization, step two</a:t>
            </a:r>
          </a:p>
        </p:txBody>
      </p:sp>
      <p:graphicFrame>
        <p:nvGraphicFramePr>
          <p:cNvPr id="5" name="Diagram 4">
            <a:extLst>
              <a:ext uri="{FF2B5EF4-FFF2-40B4-BE49-F238E27FC236}">
                <a16:creationId xmlns:a16="http://schemas.microsoft.com/office/drawing/2014/main" id="{AB9DB77C-C87D-4536-97BC-229203FFF679}"/>
              </a:ext>
            </a:extLst>
          </p:cNvPr>
          <p:cNvGraphicFramePr/>
          <p:nvPr>
            <p:extLst>
              <p:ext uri="{D42A27DB-BD31-4B8C-83A1-F6EECF244321}">
                <p14:modId xmlns:p14="http://schemas.microsoft.com/office/powerpoint/2010/main" val="4179899903"/>
              </p:ext>
            </p:extLst>
          </p:nvPr>
        </p:nvGraphicFramePr>
        <p:xfrm>
          <a:off x="646648" y="1268036"/>
          <a:ext cx="11068786" cy="246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llout: Line 8">
            <a:extLst>
              <a:ext uri="{FF2B5EF4-FFF2-40B4-BE49-F238E27FC236}">
                <a16:creationId xmlns:a16="http://schemas.microsoft.com/office/drawing/2014/main" id="{FC8AF79B-5338-44CB-A485-7EE996B86E24}"/>
              </a:ext>
            </a:extLst>
          </p:cNvPr>
          <p:cNvSpPr/>
          <p:nvPr/>
        </p:nvSpPr>
        <p:spPr>
          <a:xfrm>
            <a:off x="505194" y="5530357"/>
            <a:ext cx="2632057" cy="1237724"/>
          </a:xfrm>
          <a:prstGeom prst="borderCallout1">
            <a:avLst>
              <a:gd name="adj1" fmla="val -1148"/>
              <a:gd name="adj2" fmla="val 47384"/>
              <a:gd name="adj3" fmla="val -31363"/>
              <a:gd name="adj4" fmla="val 5285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Fix: treat each violation as a multivalued attribute and create an additional table</a:t>
            </a:r>
          </a:p>
        </p:txBody>
      </p:sp>
      <p:sp>
        <p:nvSpPr>
          <p:cNvPr id="10" name="Callout: Line 9">
            <a:extLst>
              <a:ext uri="{FF2B5EF4-FFF2-40B4-BE49-F238E27FC236}">
                <a16:creationId xmlns:a16="http://schemas.microsoft.com/office/drawing/2014/main" id="{9F4C97BA-C45B-44F0-9F32-5941095747D7}"/>
              </a:ext>
            </a:extLst>
          </p:cNvPr>
          <p:cNvSpPr/>
          <p:nvPr/>
        </p:nvSpPr>
        <p:spPr>
          <a:xfrm>
            <a:off x="3519127" y="5530357"/>
            <a:ext cx="3053440" cy="1237724"/>
          </a:xfrm>
          <a:prstGeom prst="borderCallout1">
            <a:avLst>
              <a:gd name="adj1" fmla="val -1148"/>
              <a:gd name="adj2" fmla="val 47384"/>
              <a:gd name="adj3" fmla="val -32350"/>
              <a:gd name="adj4" fmla="val 55869"/>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Fix: split table into separate tables according to these  dependencies </a:t>
            </a:r>
          </a:p>
        </p:txBody>
      </p:sp>
      <p:pic>
        <p:nvPicPr>
          <p:cNvPr id="12" name="Graphic 11" descr="Checkmark with solid fill">
            <a:extLst>
              <a:ext uri="{FF2B5EF4-FFF2-40B4-BE49-F238E27FC236}">
                <a16:creationId xmlns:a16="http://schemas.microsoft.com/office/drawing/2014/main" id="{70521CA3-3067-4196-BA82-F1BC896059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22851" y="1266265"/>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97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a:xfrm>
            <a:off x="462280" y="177800"/>
            <a:ext cx="11684000" cy="647176"/>
          </a:xfrm>
        </p:spPr>
        <p:txBody>
          <a:bodyPr/>
          <a:lstStyle/>
          <a:p>
            <a:r>
              <a:rPr lang="en-US" sz="6000" dirty="0"/>
              <a:t>Is this table in 2</a:t>
            </a:r>
            <a:r>
              <a:rPr lang="en-US" sz="6000" baseline="30000" dirty="0"/>
              <a:t>nd</a:t>
            </a:r>
            <a:r>
              <a:rPr lang="en-US" sz="6000" dirty="0"/>
              <a:t> Normal form?</a:t>
            </a:r>
          </a:p>
        </p:txBody>
      </p:sp>
      <p:pic>
        <p:nvPicPr>
          <p:cNvPr id="8" name="Picture 7">
            <a:extLst>
              <a:ext uri="{FF2B5EF4-FFF2-40B4-BE49-F238E27FC236}">
                <a16:creationId xmlns:a16="http://schemas.microsoft.com/office/drawing/2014/main" id="{DFADBE59-AE32-430E-90D4-91DD0E1BBFE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29005" y="404858"/>
            <a:ext cx="617275" cy="806343"/>
          </a:xfrm>
          <a:prstGeom prst="rect">
            <a:avLst/>
          </a:prstGeom>
        </p:spPr>
      </p:pic>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extLst>
              <p:ext uri="{D42A27DB-BD31-4B8C-83A1-F6EECF244321}">
                <p14:modId xmlns:p14="http://schemas.microsoft.com/office/powerpoint/2010/main" val="1066011990"/>
              </p:ext>
            </p:extLst>
          </p:nvPr>
        </p:nvGraphicFramePr>
        <p:xfrm>
          <a:off x="405276" y="1146001"/>
          <a:ext cx="11492029" cy="3977640"/>
        </p:xfrm>
        <a:graphic>
          <a:graphicData uri="http://schemas.openxmlformats.org/drawingml/2006/table">
            <a:tbl>
              <a:tblPr firstRow="1" bandRow="1">
                <a:tableStyleId>{5C22544A-7EE6-4342-B048-85BDC9FD1C3A}</a:tableStyleId>
              </a:tblPr>
              <a:tblGrid>
                <a:gridCol w="1069889">
                  <a:extLst>
                    <a:ext uri="{9D8B030D-6E8A-4147-A177-3AD203B41FA5}">
                      <a16:colId xmlns:a16="http://schemas.microsoft.com/office/drawing/2014/main" val="4168031598"/>
                    </a:ext>
                  </a:extLst>
                </a:gridCol>
                <a:gridCol w="1434749">
                  <a:extLst>
                    <a:ext uri="{9D8B030D-6E8A-4147-A177-3AD203B41FA5}">
                      <a16:colId xmlns:a16="http://schemas.microsoft.com/office/drawing/2014/main" val="331724206"/>
                    </a:ext>
                  </a:extLst>
                </a:gridCol>
                <a:gridCol w="873984">
                  <a:extLst>
                    <a:ext uri="{9D8B030D-6E8A-4147-A177-3AD203B41FA5}">
                      <a16:colId xmlns:a16="http://schemas.microsoft.com/office/drawing/2014/main" val="2011178124"/>
                    </a:ext>
                  </a:extLst>
                </a:gridCol>
                <a:gridCol w="1086166">
                  <a:extLst>
                    <a:ext uri="{9D8B030D-6E8A-4147-A177-3AD203B41FA5}">
                      <a16:colId xmlns:a16="http://schemas.microsoft.com/office/drawing/2014/main" val="1894850722"/>
                    </a:ext>
                  </a:extLst>
                </a:gridCol>
                <a:gridCol w="1281226">
                  <a:extLst>
                    <a:ext uri="{9D8B030D-6E8A-4147-A177-3AD203B41FA5}">
                      <a16:colId xmlns:a16="http://schemas.microsoft.com/office/drawing/2014/main" val="1082195345"/>
                    </a:ext>
                  </a:extLst>
                </a:gridCol>
                <a:gridCol w="1149203">
                  <a:extLst>
                    <a:ext uri="{9D8B030D-6E8A-4147-A177-3AD203B41FA5}">
                      <a16:colId xmlns:a16="http://schemas.microsoft.com/office/drawing/2014/main" val="150324848"/>
                    </a:ext>
                  </a:extLst>
                </a:gridCol>
                <a:gridCol w="1149203">
                  <a:extLst>
                    <a:ext uri="{9D8B030D-6E8A-4147-A177-3AD203B41FA5}">
                      <a16:colId xmlns:a16="http://schemas.microsoft.com/office/drawing/2014/main" val="1050443229"/>
                    </a:ext>
                  </a:extLst>
                </a:gridCol>
                <a:gridCol w="967108">
                  <a:extLst>
                    <a:ext uri="{9D8B030D-6E8A-4147-A177-3AD203B41FA5}">
                      <a16:colId xmlns:a16="http://schemas.microsoft.com/office/drawing/2014/main" val="2510719676"/>
                    </a:ext>
                  </a:extLst>
                </a:gridCol>
                <a:gridCol w="1101322">
                  <a:extLst>
                    <a:ext uri="{9D8B030D-6E8A-4147-A177-3AD203B41FA5}">
                      <a16:colId xmlns:a16="http://schemas.microsoft.com/office/drawing/2014/main" val="1828323274"/>
                    </a:ext>
                  </a:extLst>
                </a:gridCol>
                <a:gridCol w="1379179">
                  <a:extLst>
                    <a:ext uri="{9D8B030D-6E8A-4147-A177-3AD203B41FA5}">
                      <a16:colId xmlns:a16="http://schemas.microsoft.com/office/drawing/2014/main" val="3777537937"/>
                    </a:ext>
                  </a:extLst>
                </a:gridCol>
              </a:tblGrid>
              <a:tr h="370840">
                <a:tc>
                  <a:txBody>
                    <a:bodyPr/>
                    <a:lstStyle/>
                    <a:p>
                      <a:r>
                        <a:rPr lang="en-US" sz="1800" u="sng" dirty="0">
                          <a:effectLst>
                            <a:outerShdw blurRad="38100" dist="38100" dir="2700000" algn="tl">
                              <a:srgbClr val="000000">
                                <a:alpha val="43137"/>
                              </a:srgbClr>
                            </a:outerShdw>
                          </a:effectLst>
                        </a:rPr>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sng" dirty="0">
                          <a:effectLst>
                            <a:outerShdw blurRad="38100" dist="38100" dir="2700000" algn="tl">
                              <a:srgbClr val="000000">
                                <a:alpha val="43137"/>
                              </a:srgbClr>
                            </a:outerShdw>
                          </a:effectLst>
                        </a:rPr>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a:t>
                      </a:r>
                    </a:p>
                  </a:txBody>
                  <a:tcPr/>
                </a:tc>
                <a:tc>
                  <a:txBody>
                    <a:bodyPr/>
                    <a:lstStyle/>
                    <a:p>
                      <a:r>
                        <a:rPr lang="en-US" sz="1800" dirty="0"/>
                        <a:t>TV</a:t>
                      </a:r>
                    </a:p>
                  </a:txBody>
                  <a:tcPr/>
                </a:tc>
                <a:tc>
                  <a:txBody>
                    <a:bodyPr/>
                    <a:lstStyle/>
                    <a:p>
                      <a:r>
                        <a:rPr lang="en-US" sz="1800" dirty="0"/>
                        <a:t>Local</a:t>
                      </a:r>
                    </a:p>
                  </a:txBody>
                  <a:tcPr/>
                </a:tc>
                <a:tc>
                  <a:txBody>
                    <a:bodyPr/>
                    <a:lstStyle/>
                    <a:p>
                      <a:r>
                        <a:rPr lang="en-US" sz="1800" dirty="0"/>
                        <a:t>50%</a:t>
                      </a:r>
                    </a:p>
                  </a:txBody>
                  <a:tcPr/>
                </a:tc>
                <a:extLst>
                  <a:ext uri="{0D108BD9-81ED-4DB2-BD59-A6C34878D82A}">
                    <a16:rowId xmlns:a16="http://schemas.microsoft.com/office/drawing/2014/main" val="3547027517"/>
                  </a:ext>
                </a:extLst>
              </a:tr>
              <a:tr h="370840">
                <a:tc>
                  <a:txBody>
                    <a:bodyPr/>
                    <a:lstStyle/>
                    <a:p>
                      <a:r>
                        <a:rPr lang="en-US" sz="18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6/6/22</a:t>
                      </a:r>
                    </a:p>
                  </a:txBody>
                  <a:tcPr/>
                </a:tc>
                <a:tc>
                  <a:txBody>
                    <a:bodyPr/>
                    <a:lstStyle/>
                    <a:p>
                      <a:r>
                        <a:rPr lang="en-US" sz="18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2</a:t>
                      </a:r>
                    </a:p>
                  </a:txBody>
                  <a:tcPr/>
                </a:tc>
                <a:tc>
                  <a:txBody>
                    <a:bodyPr/>
                    <a:lstStyle/>
                    <a:p>
                      <a:r>
                        <a:rPr lang="en-US" sz="1800" dirty="0"/>
                        <a:t>TV</a:t>
                      </a:r>
                    </a:p>
                  </a:txBody>
                  <a:tcPr/>
                </a:tc>
                <a:tc>
                  <a:txBody>
                    <a:bodyPr/>
                    <a:lstStyle/>
                    <a:p>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50%</a:t>
                      </a:r>
                    </a:p>
                  </a:txBody>
                  <a:tcPr/>
                </a:tc>
                <a:extLst>
                  <a:ext uri="{0D108BD9-81ED-4DB2-BD59-A6C34878D82A}">
                    <a16:rowId xmlns:a16="http://schemas.microsoft.com/office/drawing/2014/main" val="668892952"/>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a:t>
                      </a:r>
                    </a:p>
                  </a:txBody>
                  <a:tcPr/>
                </a:tc>
                <a:tc>
                  <a:txBody>
                    <a:bodyPr/>
                    <a:lstStyle/>
                    <a:p>
                      <a:r>
                        <a:rPr lang="en-US" sz="18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a:t>
                      </a:r>
                    </a:p>
                  </a:txBody>
                  <a:tcPr/>
                </a:tc>
                <a:extLst>
                  <a:ext uri="{0D108BD9-81ED-4DB2-BD59-A6C34878D82A}">
                    <a16:rowId xmlns:a16="http://schemas.microsoft.com/office/drawing/2014/main" val="2449496800"/>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30%</a:t>
                      </a:r>
                    </a:p>
                  </a:txBody>
                  <a:tcPr/>
                </a:tc>
                <a:extLst>
                  <a:ext uri="{0D108BD9-81ED-4DB2-BD59-A6C34878D82A}">
                    <a16:rowId xmlns:a16="http://schemas.microsoft.com/office/drawing/2014/main" val="2049206759"/>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Sue</a:t>
                      </a:r>
                    </a:p>
                  </a:txBody>
                  <a:tcPr/>
                </a:tc>
                <a:tc>
                  <a:txBody>
                    <a:bodyPr/>
                    <a:lstStyle/>
                    <a:p>
                      <a:r>
                        <a:rPr lang="en-US" sz="1800" dirty="0"/>
                        <a:t>5</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a:t>
                      </a:r>
                    </a:p>
                  </a:txBody>
                  <a:tcPr/>
                </a:tc>
                <a:extLst>
                  <a:ext uri="{0D108BD9-81ED-4DB2-BD59-A6C34878D82A}">
                    <a16:rowId xmlns:a16="http://schemas.microsoft.com/office/drawing/2014/main" val="22904891"/>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a:t>
                      </a:r>
                    </a:p>
                  </a:txBody>
                  <a:tcPr/>
                </a:tc>
                <a:extLst>
                  <a:ext uri="{0D108BD9-81ED-4DB2-BD59-A6C34878D82A}">
                    <a16:rowId xmlns:a16="http://schemas.microsoft.com/office/drawing/2014/main" val="2406712928"/>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4</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20%</a:t>
                      </a:r>
                    </a:p>
                  </a:txBody>
                  <a:tcPr/>
                </a:tc>
                <a:extLst>
                  <a:ext uri="{0D108BD9-81ED-4DB2-BD59-A6C34878D82A}">
                    <a16:rowId xmlns:a16="http://schemas.microsoft.com/office/drawing/2014/main" val="3747277646"/>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3" name="Callout: Line 2">
            <a:extLst>
              <a:ext uri="{FF2B5EF4-FFF2-40B4-BE49-F238E27FC236}">
                <a16:creationId xmlns:a16="http://schemas.microsoft.com/office/drawing/2014/main" id="{9327EAFE-4329-A952-0573-A3CD251887E4}"/>
              </a:ext>
            </a:extLst>
          </p:cNvPr>
          <p:cNvSpPr/>
          <p:nvPr/>
        </p:nvSpPr>
        <p:spPr>
          <a:xfrm>
            <a:off x="405276" y="5381350"/>
            <a:ext cx="6709202" cy="1237724"/>
          </a:xfrm>
          <a:prstGeom prst="borderCallout1">
            <a:avLst>
              <a:gd name="adj1" fmla="val -1148"/>
              <a:gd name="adj2" fmla="val 47384"/>
              <a:gd name="adj3" fmla="val -1276"/>
              <a:gd name="adj4" fmla="val 99118"/>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rPr>
              <a:t>Test: Does this table have a composite primary key, </a:t>
            </a:r>
            <a:r>
              <a:rPr lang="en-US" sz="2400" u="sng" dirty="0">
                <a:solidFill>
                  <a:schemeClr val="bg1"/>
                </a:solidFill>
                <a:effectLst/>
              </a:rPr>
              <a:t>and</a:t>
            </a:r>
            <a:r>
              <a:rPr lang="en-US" sz="2400" dirty="0">
                <a:solidFill>
                  <a:schemeClr val="bg1"/>
                </a:solidFill>
                <a:effectLst/>
              </a:rPr>
              <a:t> some of its columns are dependent </a:t>
            </a:r>
            <a:r>
              <a:rPr lang="en-US" sz="2400" u="sng" dirty="0">
                <a:solidFill>
                  <a:schemeClr val="bg1"/>
                </a:solidFill>
                <a:effectLst/>
              </a:rPr>
              <a:t>only</a:t>
            </a:r>
            <a:r>
              <a:rPr lang="en-US" sz="2400" dirty="0">
                <a:solidFill>
                  <a:schemeClr val="bg1"/>
                </a:solidFill>
                <a:effectLst/>
              </a:rPr>
              <a:t> on part of the composite key?</a:t>
            </a:r>
          </a:p>
        </p:txBody>
      </p:sp>
      <p:sp>
        <p:nvSpPr>
          <p:cNvPr id="4" name="Callout: Line 3">
            <a:extLst>
              <a:ext uri="{FF2B5EF4-FFF2-40B4-BE49-F238E27FC236}">
                <a16:creationId xmlns:a16="http://schemas.microsoft.com/office/drawing/2014/main" id="{982A571C-DC16-F499-364E-5535665ACE79}"/>
              </a:ext>
            </a:extLst>
          </p:cNvPr>
          <p:cNvSpPr/>
          <p:nvPr/>
        </p:nvSpPr>
        <p:spPr>
          <a:xfrm>
            <a:off x="7560528" y="5381350"/>
            <a:ext cx="4336778" cy="1237724"/>
          </a:xfrm>
          <a:prstGeom prst="borderCallout1">
            <a:avLst>
              <a:gd name="adj1" fmla="val -1148"/>
              <a:gd name="adj2" fmla="val 47384"/>
              <a:gd name="adj3" fmla="val -1010"/>
              <a:gd name="adj4" fmla="val 8505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ffectLst/>
              </a:rPr>
              <a:t>Fix: split the table according to these groupings</a:t>
            </a:r>
          </a:p>
        </p:txBody>
      </p:sp>
    </p:spTree>
    <p:extLst>
      <p:ext uri="{BB962C8B-B14F-4D97-AF65-F5344CB8AC3E}">
        <p14:creationId xmlns:p14="http://schemas.microsoft.com/office/powerpoint/2010/main" val="398760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4902E-240C-42EC-8241-457DA972F3DA}"/>
              </a:ext>
            </a:extLst>
          </p:cNvPr>
          <p:cNvSpPr>
            <a:spLocks noGrp="1"/>
          </p:cNvSpPr>
          <p:nvPr>
            <p:ph type="title"/>
          </p:nvPr>
        </p:nvSpPr>
        <p:spPr/>
        <p:txBody>
          <a:bodyPr/>
          <a:lstStyle/>
          <a:p>
            <a:r>
              <a:rPr lang="en-US" dirty="0"/>
              <a:t>Critical thinking</a:t>
            </a:r>
          </a:p>
        </p:txBody>
      </p:sp>
      <p:sp>
        <p:nvSpPr>
          <p:cNvPr id="3" name="Text Placeholder 2">
            <a:extLst>
              <a:ext uri="{FF2B5EF4-FFF2-40B4-BE49-F238E27FC236}">
                <a16:creationId xmlns:a16="http://schemas.microsoft.com/office/drawing/2014/main" id="{50993F26-A876-437E-B865-505D785FD8C8}"/>
              </a:ext>
            </a:extLst>
          </p:cNvPr>
          <p:cNvSpPr>
            <a:spLocks noGrp="1"/>
          </p:cNvSpPr>
          <p:nvPr>
            <p:ph type="body" sz="quarter" idx="4294967295"/>
          </p:nvPr>
        </p:nvSpPr>
        <p:spPr>
          <a:xfrm>
            <a:off x="406400" y="1149102"/>
            <a:ext cx="11133559" cy="5283200"/>
          </a:xfrm>
        </p:spPr>
        <p:txBody>
          <a:bodyPr>
            <a:noAutofit/>
          </a:bodyPr>
          <a:lstStyle/>
          <a:p>
            <a:r>
              <a:rPr lang="en-US" sz="4400" dirty="0"/>
              <a:t>Questions on MP5?</a:t>
            </a:r>
          </a:p>
        </p:txBody>
      </p:sp>
    </p:spTree>
    <p:extLst>
      <p:ext uri="{BB962C8B-B14F-4D97-AF65-F5344CB8AC3E}">
        <p14:creationId xmlns:p14="http://schemas.microsoft.com/office/powerpoint/2010/main" val="27914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Normalizing to 2NF</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extLst>
              <p:ext uri="{D42A27DB-BD31-4B8C-83A1-F6EECF244321}">
                <p14:modId xmlns:p14="http://schemas.microsoft.com/office/powerpoint/2010/main" val="2534104315"/>
              </p:ext>
            </p:extLst>
          </p:nvPr>
        </p:nvGraphicFramePr>
        <p:xfrm>
          <a:off x="415379" y="1145609"/>
          <a:ext cx="7314079" cy="292608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gridCol w="676959">
                  <a:extLst>
                    <a:ext uri="{9D8B030D-6E8A-4147-A177-3AD203B41FA5}">
                      <a16:colId xmlns:a16="http://schemas.microsoft.com/office/drawing/2014/main" val="3777537937"/>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6/6/22</a:t>
                      </a:r>
                    </a:p>
                  </a:txBody>
                  <a:tcPr/>
                </a:tc>
                <a:tc>
                  <a:txBody>
                    <a:bodyPr/>
                    <a:lstStyle/>
                    <a:p>
                      <a:r>
                        <a:rPr lang="en-US" sz="12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r>
                        <a:rPr lang="en-US" sz="1200" dirty="0"/>
                        <a:t>cm101</a:t>
                      </a:r>
                    </a:p>
                  </a:txBody>
                  <a:tcPr/>
                </a:tc>
                <a:tc>
                  <a:txBody>
                    <a:bodyPr/>
                    <a:lstStyle/>
                    <a:p>
                      <a:r>
                        <a:rPr lang="en-US" sz="1200" dirty="0"/>
                        <a:t>Sue</a:t>
                      </a:r>
                    </a:p>
                  </a:txBody>
                  <a:tcPr/>
                </a:tc>
                <a:tc>
                  <a:txBody>
                    <a:bodyPr/>
                    <a:lstStyle/>
                    <a:p>
                      <a:r>
                        <a:rPr lang="en-US" sz="1200" dirty="0"/>
                        <a:t>1</a:t>
                      </a:r>
                    </a:p>
                  </a:txBody>
                  <a:tcPr/>
                </a:tc>
                <a:tc>
                  <a:txBody>
                    <a:bodyPr/>
                    <a:lstStyle/>
                    <a:p>
                      <a:r>
                        <a:rPr lang="en-US" sz="12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extLst>
              <p:ext uri="{D42A27DB-BD31-4B8C-83A1-F6EECF244321}">
                <p14:modId xmlns:p14="http://schemas.microsoft.com/office/powerpoint/2010/main" val="2434009335"/>
              </p:ext>
            </p:extLst>
          </p:nvPr>
        </p:nvGraphicFramePr>
        <p:xfrm>
          <a:off x="591398" y="4851400"/>
          <a:ext cx="4772957" cy="182880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DBAD289C-04D4-405F-9B3A-11589849AA1F}"/>
              </a:ext>
            </a:extLst>
          </p:cNvPr>
          <p:cNvGraphicFramePr>
            <a:graphicFrameLocks noGrp="1"/>
          </p:cNvGraphicFramePr>
          <p:nvPr>
            <p:extLst>
              <p:ext uri="{D42A27DB-BD31-4B8C-83A1-F6EECF244321}">
                <p14:modId xmlns:p14="http://schemas.microsoft.com/office/powerpoint/2010/main" val="1841099036"/>
              </p:ext>
            </p:extLst>
          </p:nvPr>
        </p:nvGraphicFramePr>
        <p:xfrm>
          <a:off x="8254355" y="1145609"/>
          <a:ext cx="1864163" cy="2103120"/>
        </p:xfrm>
        <a:graphic>
          <a:graphicData uri="http://schemas.openxmlformats.org/drawingml/2006/table">
            <a:tbl>
              <a:tblPr firstRow="1" bandRow="1">
                <a:tableStyleId>{5C22544A-7EE6-4342-B048-85BDC9FD1C3A}</a:tableStyleId>
              </a:tblPr>
              <a:tblGrid>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B7BACA6E-0D67-42D0-8C2F-EC5DE17B6CD8}"/>
              </a:ext>
            </a:extLst>
          </p:cNvPr>
          <p:cNvGraphicFramePr>
            <a:graphicFrameLocks noGrp="1"/>
          </p:cNvGraphicFramePr>
          <p:nvPr>
            <p:extLst>
              <p:ext uri="{D42A27DB-BD31-4B8C-83A1-F6EECF244321}">
                <p14:modId xmlns:p14="http://schemas.microsoft.com/office/powerpoint/2010/main" val="266649368"/>
              </p:ext>
            </p:extLst>
          </p:nvPr>
        </p:nvGraphicFramePr>
        <p:xfrm>
          <a:off x="9932796" y="3576084"/>
          <a:ext cx="2135699" cy="2926080"/>
        </p:xfrm>
        <a:graphic>
          <a:graphicData uri="http://schemas.openxmlformats.org/drawingml/2006/table">
            <a:tbl>
              <a:tblPr firstRow="1" bandRow="1">
                <a:tableStyleId>{5C22544A-7EE6-4342-B048-85BDC9FD1C3A}</a:tableStyleId>
              </a:tblPr>
              <a:tblGrid>
                <a:gridCol w="827117">
                  <a:extLst>
                    <a:ext uri="{9D8B030D-6E8A-4147-A177-3AD203B41FA5}">
                      <a16:colId xmlns:a16="http://schemas.microsoft.com/office/drawing/2014/main" val="4168031598"/>
                    </a:ext>
                  </a:extLst>
                </a:gridCol>
                <a:gridCol w="632969">
                  <a:extLst>
                    <a:ext uri="{9D8B030D-6E8A-4147-A177-3AD203B41FA5}">
                      <a16:colId xmlns:a16="http://schemas.microsoft.com/office/drawing/2014/main" val="1050443229"/>
                    </a:ext>
                  </a:extLst>
                </a:gridCol>
                <a:gridCol w="675613">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sp>
        <p:nvSpPr>
          <p:cNvPr id="2" name="Arrow: Right 1">
            <a:extLst>
              <a:ext uri="{FF2B5EF4-FFF2-40B4-BE49-F238E27FC236}">
                <a16:creationId xmlns:a16="http://schemas.microsoft.com/office/drawing/2014/main" id="{2E7620CA-952F-4E85-85D2-634E1C85CA50}"/>
              </a:ext>
            </a:extLst>
          </p:cNvPr>
          <p:cNvSpPr/>
          <p:nvPr/>
        </p:nvSpPr>
        <p:spPr>
          <a:xfrm>
            <a:off x="7800186" y="2465344"/>
            <a:ext cx="409206"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1" name="Arrow: Right 10">
            <a:extLst>
              <a:ext uri="{FF2B5EF4-FFF2-40B4-BE49-F238E27FC236}">
                <a16:creationId xmlns:a16="http://schemas.microsoft.com/office/drawing/2014/main" id="{F75AE227-69EF-4FD3-9E9B-D1558143C2A1}"/>
              </a:ext>
            </a:extLst>
          </p:cNvPr>
          <p:cNvSpPr/>
          <p:nvPr/>
        </p:nvSpPr>
        <p:spPr>
          <a:xfrm rot="1355936">
            <a:off x="7704202" y="4345303"/>
            <a:ext cx="2149621"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2" name="Arrow: Right 11">
            <a:extLst>
              <a:ext uri="{FF2B5EF4-FFF2-40B4-BE49-F238E27FC236}">
                <a16:creationId xmlns:a16="http://schemas.microsoft.com/office/drawing/2014/main" id="{7E6FCB06-834C-416B-826D-42AC166861AC}"/>
              </a:ext>
            </a:extLst>
          </p:cNvPr>
          <p:cNvSpPr/>
          <p:nvPr/>
        </p:nvSpPr>
        <p:spPr>
          <a:xfrm rot="5400000">
            <a:off x="2382002" y="4304500"/>
            <a:ext cx="651193"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3" name="Rectangle 2">
            <a:extLst>
              <a:ext uri="{FF2B5EF4-FFF2-40B4-BE49-F238E27FC236}">
                <a16:creationId xmlns:a16="http://schemas.microsoft.com/office/drawing/2014/main" id="{C2D84F05-A14F-47AB-B4A5-66108C0FA88D}"/>
              </a:ext>
            </a:extLst>
          </p:cNvPr>
          <p:cNvSpPr/>
          <p:nvPr/>
        </p:nvSpPr>
        <p:spPr>
          <a:xfrm>
            <a:off x="5651489" y="5066544"/>
            <a:ext cx="4071670" cy="1631216"/>
          </a:xfrm>
          <a:prstGeom prst="rect">
            <a:avLst/>
          </a:prstGeom>
        </p:spPr>
        <p:txBody>
          <a:bodyPr wrap="square">
            <a:spAutoFit/>
          </a:bodyPr>
          <a:lstStyle/>
          <a:p>
            <a:pPr algn="ctr"/>
            <a:r>
              <a:rPr lang="en-US" sz="2000" b="1" dirty="0">
                <a:solidFill>
                  <a:srgbClr val="FA6400"/>
                </a:solidFill>
                <a:effectLst/>
              </a:rPr>
              <a:t> </a:t>
            </a:r>
            <a:r>
              <a:rPr lang="en-US" sz="2000" dirty="0">
                <a:solidFill>
                  <a:srgbClr val="FA6400"/>
                </a:solidFill>
                <a:effectLst/>
              </a:rPr>
              <a:t>Split according to </a:t>
            </a:r>
            <a:r>
              <a:rPr lang="en-US" sz="2000" dirty="0">
                <a:solidFill>
                  <a:schemeClr val="tx1"/>
                </a:solidFill>
                <a:effectLst/>
              </a:rPr>
              <a:t>the </a:t>
            </a:r>
            <a:r>
              <a:rPr lang="en-US" sz="2000" dirty="0">
                <a:solidFill>
                  <a:srgbClr val="FA6400"/>
                </a:solidFill>
                <a:effectLst/>
              </a:rPr>
              <a:t>partial functional dependencies </a:t>
            </a:r>
            <a:r>
              <a:rPr lang="en-US" sz="2000" dirty="0">
                <a:effectLst/>
              </a:rPr>
              <a:t>(</a:t>
            </a:r>
            <a:r>
              <a:rPr lang="en-US" sz="2000" dirty="0">
                <a:solidFill>
                  <a:schemeClr val="tx1"/>
                </a:solidFill>
                <a:effectLst/>
              </a:rPr>
              <a:t>when a column is dependent on part of a composite key), and eliminate duplications.</a:t>
            </a:r>
          </a:p>
        </p:txBody>
      </p:sp>
      <p:sp>
        <p:nvSpPr>
          <p:cNvPr id="13" name="Rectangle 12">
            <a:extLst>
              <a:ext uri="{FF2B5EF4-FFF2-40B4-BE49-F238E27FC236}">
                <a16:creationId xmlns:a16="http://schemas.microsoft.com/office/drawing/2014/main" id="{CEBCABB0-C842-4EE6-84E7-BE8C632341F3}"/>
              </a:ext>
            </a:extLst>
          </p:cNvPr>
          <p:cNvSpPr/>
          <p:nvPr/>
        </p:nvSpPr>
        <p:spPr>
          <a:xfrm rot="1417250">
            <a:off x="10218271" y="1458041"/>
            <a:ext cx="1935817" cy="647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effectLst/>
                <a:latin typeface="Stencil" panose="040409050D0802020404" pitchFamily="82" charset="0"/>
              </a:rPr>
              <a:t>In</a:t>
            </a:r>
            <a:br>
              <a:rPr lang="en-US" sz="2400" dirty="0">
                <a:solidFill>
                  <a:srgbClr val="00B050"/>
                </a:solidFill>
                <a:effectLst/>
                <a:latin typeface="Stencil" panose="040409050D0802020404" pitchFamily="82" charset="0"/>
              </a:rPr>
            </a:br>
            <a:r>
              <a:rPr lang="en-US" sz="2400" dirty="0">
                <a:solidFill>
                  <a:srgbClr val="00B050"/>
                </a:solidFill>
                <a:effectLst/>
                <a:latin typeface="Stencil" panose="040409050D0802020404" pitchFamily="82" charset="0"/>
              </a:rPr>
              <a:t>SECOND nf</a:t>
            </a:r>
          </a:p>
        </p:txBody>
      </p:sp>
    </p:spTree>
    <p:extLst>
      <p:ext uri="{BB962C8B-B14F-4D97-AF65-F5344CB8AC3E}">
        <p14:creationId xmlns:p14="http://schemas.microsoft.com/office/powerpoint/2010/main" val="138888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Is the 2NF DB better?</a:t>
            </a:r>
          </a:p>
        </p:txBody>
      </p:sp>
      <p:graphicFrame>
        <p:nvGraphicFramePr>
          <p:cNvPr id="6" name="Table 6">
            <a:extLst>
              <a:ext uri="{FF2B5EF4-FFF2-40B4-BE49-F238E27FC236}">
                <a16:creationId xmlns:a16="http://schemas.microsoft.com/office/drawing/2014/main" id="{664BDEC5-DA6C-41B3-8E05-979AC7182DFC}"/>
              </a:ext>
            </a:extLst>
          </p:cNvPr>
          <p:cNvGraphicFramePr>
            <a:graphicFrameLocks noGrp="1"/>
          </p:cNvGraphicFramePr>
          <p:nvPr/>
        </p:nvGraphicFramePr>
        <p:xfrm>
          <a:off x="415379" y="1145609"/>
          <a:ext cx="7314079" cy="292608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gridCol w="676959">
                  <a:extLst>
                    <a:ext uri="{9D8B030D-6E8A-4147-A177-3AD203B41FA5}">
                      <a16:colId xmlns:a16="http://schemas.microsoft.com/office/drawing/2014/main" val="3777537937"/>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SummerFun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6/6/22</a:t>
                      </a:r>
                    </a:p>
                  </a:txBody>
                  <a:tcPr/>
                </a:tc>
                <a:tc>
                  <a:txBody>
                    <a:bodyPr/>
                    <a:lstStyle/>
                    <a:p>
                      <a:r>
                        <a:rPr lang="en-US" sz="1200" dirty="0"/>
                        <a:t>12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r>
                        <a:rPr lang="en-US" sz="1200" dirty="0"/>
                        <a:t>cm101</a:t>
                      </a:r>
                    </a:p>
                  </a:txBody>
                  <a:tcPr/>
                </a:tc>
                <a:tc>
                  <a:txBody>
                    <a:bodyPr/>
                    <a:lstStyle/>
                    <a:p>
                      <a:r>
                        <a:rPr lang="en-US" sz="1200" dirty="0"/>
                        <a:t>Sue</a:t>
                      </a:r>
                    </a:p>
                  </a:txBody>
                  <a:tcPr/>
                </a:tc>
                <a:tc>
                  <a:txBody>
                    <a:bodyPr/>
                    <a:lstStyle/>
                    <a:p>
                      <a:r>
                        <a:rPr lang="en-US" sz="1200" dirty="0"/>
                        <a:t>1</a:t>
                      </a:r>
                    </a:p>
                  </a:txBody>
                  <a:tcPr/>
                </a:tc>
                <a:tc>
                  <a:txBody>
                    <a:bodyPr/>
                    <a:lstStyle/>
                    <a:p>
                      <a:r>
                        <a:rPr lang="en-US" sz="1200" dirty="0"/>
                        <a:t>TV</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nvGraphicFramePr>
        <p:xfrm>
          <a:off x="591398" y="4851400"/>
          <a:ext cx="4772957" cy="182880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DBAD289C-04D4-405F-9B3A-11589849AA1F}"/>
              </a:ext>
            </a:extLst>
          </p:cNvPr>
          <p:cNvGraphicFramePr>
            <a:graphicFrameLocks noGrp="1"/>
          </p:cNvGraphicFramePr>
          <p:nvPr/>
        </p:nvGraphicFramePr>
        <p:xfrm>
          <a:off x="8254355" y="1145609"/>
          <a:ext cx="1864163" cy="2103120"/>
        </p:xfrm>
        <a:graphic>
          <a:graphicData uri="http://schemas.openxmlformats.org/drawingml/2006/table">
            <a:tbl>
              <a:tblPr firstRow="1" bandRow="1">
                <a:tableStyleId>{5C22544A-7EE6-4342-B048-85BDC9FD1C3A}</a:tableStyleId>
              </a:tblPr>
              <a:tblGrid>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B7BACA6E-0D67-42D0-8C2F-EC5DE17B6CD8}"/>
              </a:ext>
            </a:extLst>
          </p:cNvPr>
          <p:cNvGraphicFramePr>
            <a:graphicFrameLocks noGrp="1"/>
          </p:cNvGraphicFramePr>
          <p:nvPr>
            <p:extLst>
              <p:ext uri="{D42A27DB-BD31-4B8C-83A1-F6EECF244321}">
                <p14:modId xmlns:p14="http://schemas.microsoft.com/office/powerpoint/2010/main" val="890702076"/>
              </p:ext>
            </p:extLst>
          </p:nvPr>
        </p:nvGraphicFramePr>
        <p:xfrm>
          <a:off x="9862458" y="3870204"/>
          <a:ext cx="2182081" cy="2926080"/>
        </p:xfrm>
        <a:graphic>
          <a:graphicData uri="http://schemas.openxmlformats.org/drawingml/2006/table">
            <a:tbl>
              <a:tblPr firstRow="1" bandRow="1">
                <a:tableStyleId>{5C22544A-7EE6-4342-B048-85BDC9FD1C3A}</a:tableStyleId>
              </a:tblPr>
              <a:tblGrid>
                <a:gridCol w="819870">
                  <a:extLst>
                    <a:ext uri="{9D8B030D-6E8A-4147-A177-3AD203B41FA5}">
                      <a16:colId xmlns:a16="http://schemas.microsoft.com/office/drawing/2014/main" val="4168031598"/>
                    </a:ext>
                  </a:extLst>
                </a:gridCol>
                <a:gridCol w="662261">
                  <a:extLst>
                    <a:ext uri="{9D8B030D-6E8A-4147-A177-3AD203B41FA5}">
                      <a16:colId xmlns:a16="http://schemas.microsoft.com/office/drawing/2014/main" val="1050443229"/>
                    </a:ext>
                  </a:extLst>
                </a:gridCol>
                <a:gridCol w="699950">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sp>
        <p:nvSpPr>
          <p:cNvPr id="2" name="Arrow: Right 1">
            <a:extLst>
              <a:ext uri="{FF2B5EF4-FFF2-40B4-BE49-F238E27FC236}">
                <a16:creationId xmlns:a16="http://schemas.microsoft.com/office/drawing/2014/main" id="{2E7620CA-952F-4E85-85D2-634E1C85CA50}"/>
              </a:ext>
            </a:extLst>
          </p:cNvPr>
          <p:cNvSpPr/>
          <p:nvPr/>
        </p:nvSpPr>
        <p:spPr>
          <a:xfrm>
            <a:off x="7800186" y="2465344"/>
            <a:ext cx="409206"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1" name="Arrow: Right 10">
            <a:extLst>
              <a:ext uri="{FF2B5EF4-FFF2-40B4-BE49-F238E27FC236}">
                <a16:creationId xmlns:a16="http://schemas.microsoft.com/office/drawing/2014/main" id="{F75AE227-69EF-4FD3-9E9B-D1558143C2A1}"/>
              </a:ext>
            </a:extLst>
          </p:cNvPr>
          <p:cNvSpPr/>
          <p:nvPr/>
        </p:nvSpPr>
        <p:spPr>
          <a:xfrm rot="1355936">
            <a:off x="7704885" y="4341883"/>
            <a:ext cx="2131821"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2" name="Arrow: Right 11">
            <a:extLst>
              <a:ext uri="{FF2B5EF4-FFF2-40B4-BE49-F238E27FC236}">
                <a16:creationId xmlns:a16="http://schemas.microsoft.com/office/drawing/2014/main" id="{7E6FCB06-834C-416B-826D-42AC166861AC}"/>
              </a:ext>
            </a:extLst>
          </p:cNvPr>
          <p:cNvSpPr/>
          <p:nvPr/>
        </p:nvSpPr>
        <p:spPr>
          <a:xfrm rot="5400000">
            <a:off x="2382002" y="4304500"/>
            <a:ext cx="651193"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3" name="TextBox 12">
            <a:extLst>
              <a:ext uri="{FF2B5EF4-FFF2-40B4-BE49-F238E27FC236}">
                <a16:creationId xmlns:a16="http://schemas.microsoft.com/office/drawing/2014/main" id="{83A04C0A-0D69-4255-84AB-312531820260}"/>
              </a:ext>
            </a:extLst>
          </p:cNvPr>
          <p:cNvSpPr txBox="1"/>
          <p:nvPr/>
        </p:nvSpPr>
        <p:spPr>
          <a:xfrm>
            <a:off x="5677438" y="5333244"/>
            <a:ext cx="3751802" cy="1200329"/>
          </a:xfrm>
          <a:prstGeom prst="rect">
            <a:avLst/>
          </a:prstGeom>
          <a:solidFill>
            <a:schemeClr val="bg1"/>
          </a:solidFill>
        </p:spPr>
        <p:txBody>
          <a:bodyPr wrap="square" rtlCol="0">
            <a:spAutoFit/>
          </a:bodyPr>
          <a:lstStyle/>
          <a:p>
            <a:pPr algn="l"/>
            <a:r>
              <a:rPr lang="en-US" sz="2400" b="1" dirty="0">
                <a:solidFill>
                  <a:schemeClr val="tx1"/>
                </a:solidFill>
                <a:effectLst/>
              </a:rPr>
              <a:t>30+18+27=75 cells</a:t>
            </a:r>
          </a:p>
          <a:p>
            <a:pPr algn="l"/>
            <a:r>
              <a:rPr lang="en-US" sz="2400" b="1" dirty="0">
                <a:solidFill>
                  <a:schemeClr val="tx1"/>
                </a:solidFill>
                <a:effectLst/>
              </a:rPr>
              <a:t>&amp; most anomalies eliminated!</a:t>
            </a:r>
          </a:p>
        </p:txBody>
      </p:sp>
      <p:sp>
        <p:nvSpPr>
          <p:cNvPr id="4" name="Rectangle 3">
            <a:extLst>
              <a:ext uri="{FF2B5EF4-FFF2-40B4-BE49-F238E27FC236}">
                <a16:creationId xmlns:a16="http://schemas.microsoft.com/office/drawing/2014/main" id="{24D03A8F-4B38-46C7-81E1-49C700CEDD96}"/>
              </a:ext>
            </a:extLst>
          </p:cNvPr>
          <p:cNvSpPr/>
          <p:nvPr/>
        </p:nvSpPr>
        <p:spPr>
          <a:xfrm>
            <a:off x="415379" y="1145609"/>
            <a:ext cx="7314079" cy="2910055"/>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3" name="TextBox 2">
            <a:extLst>
              <a:ext uri="{FF2B5EF4-FFF2-40B4-BE49-F238E27FC236}">
                <a16:creationId xmlns:a16="http://schemas.microsoft.com/office/drawing/2014/main" id="{7F26AEC1-F277-4424-9098-334C9E6B4ED0}"/>
              </a:ext>
            </a:extLst>
          </p:cNvPr>
          <p:cNvSpPr txBox="1"/>
          <p:nvPr/>
        </p:nvSpPr>
        <p:spPr>
          <a:xfrm>
            <a:off x="2839746" y="2343674"/>
            <a:ext cx="2465343" cy="707886"/>
          </a:xfrm>
          <a:prstGeom prst="rect">
            <a:avLst/>
          </a:prstGeom>
          <a:solidFill>
            <a:schemeClr val="bg1"/>
          </a:solidFill>
        </p:spPr>
        <p:txBody>
          <a:bodyPr wrap="square" rtlCol="0">
            <a:spAutoFit/>
          </a:bodyPr>
          <a:lstStyle/>
          <a:p>
            <a:pPr algn="l"/>
            <a:r>
              <a:rPr lang="en-US" sz="4000" b="1" dirty="0">
                <a:solidFill>
                  <a:schemeClr val="tx1"/>
                </a:solidFill>
                <a:effectLst/>
              </a:rPr>
              <a:t>90 cells</a:t>
            </a:r>
          </a:p>
        </p:txBody>
      </p:sp>
      <p:sp>
        <p:nvSpPr>
          <p:cNvPr id="7" name="Oval 6">
            <a:extLst>
              <a:ext uri="{FF2B5EF4-FFF2-40B4-BE49-F238E27FC236}">
                <a16:creationId xmlns:a16="http://schemas.microsoft.com/office/drawing/2014/main" id="{5491F34F-A675-4F30-E137-1649C48EC1B6}"/>
              </a:ext>
            </a:extLst>
          </p:cNvPr>
          <p:cNvSpPr/>
          <p:nvPr/>
        </p:nvSpPr>
        <p:spPr>
          <a:xfrm>
            <a:off x="11959478" y="61716"/>
            <a:ext cx="170121" cy="147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93592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414DE-3981-4E4F-82C1-9334DC5E2197}"/>
              </a:ext>
            </a:extLst>
          </p:cNvPr>
          <p:cNvSpPr>
            <a:spLocks noGrp="1"/>
          </p:cNvSpPr>
          <p:nvPr>
            <p:ph type="ctrTitle"/>
          </p:nvPr>
        </p:nvSpPr>
        <p:spPr/>
        <p:txBody>
          <a:bodyPr/>
          <a:lstStyle/>
          <a:p>
            <a:r>
              <a:rPr lang="en-US" dirty="0"/>
              <a:t>WINIT</a:t>
            </a:r>
          </a:p>
        </p:txBody>
      </p:sp>
      <p:sp>
        <p:nvSpPr>
          <p:cNvPr id="4" name="Subtitle 3">
            <a:extLst>
              <a:ext uri="{FF2B5EF4-FFF2-40B4-BE49-F238E27FC236}">
                <a16:creationId xmlns:a16="http://schemas.microsoft.com/office/drawing/2014/main" id="{CFCFD88B-7308-452E-8DA9-998AF1A69C34}"/>
              </a:ext>
            </a:extLst>
          </p:cNvPr>
          <p:cNvSpPr>
            <a:spLocks noGrp="1"/>
          </p:cNvSpPr>
          <p:nvPr>
            <p:ph type="subTitle" idx="1"/>
          </p:nvPr>
        </p:nvSpPr>
        <p:spPr/>
        <p:txBody>
          <a:bodyPr/>
          <a:lstStyle/>
          <a:p>
            <a:r>
              <a:rPr lang="en-US" dirty="0"/>
              <a:t>What is new in IT</a:t>
            </a:r>
          </a:p>
        </p:txBody>
      </p:sp>
    </p:spTree>
    <p:extLst>
      <p:ext uri="{BB962C8B-B14F-4D97-AF65-F5344CB8AC3E}">
        <p14:creationId xmlns:p14="http://schemas.microsoft.com/office/powerpoint/2010/main" val="37402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544E4-6D4B-4D63-BC9C-C53773277EB4}"/>
              </a:ext>
            </a:extLst>
          </p:cNvPr>
          <p:cNvSpPr>
            <a:spLocks noGrp="1"/>
          </p:cNvSpPr>
          <p:nvPr>
            <p:ph type="title"/>
          </p:nvPr>
        </p:nvSpPr>
        <p:spPr/>
        <p:txBody>
          <a:bodyPr/>
          <a:lstStyle/>
          <a:p>
            <a:r>
              <a:rPr lang="en-US" dirty="0"/>
              <a:t>Normalization</a:t>
            </a:r>
          </a:p>
        </p:txBody>
      </p:sp>
      <p:sp>
        <p:nvSpPr>
          <p:cNvPr id="6" name="Callout: Line 5">
            <a:extLst>
              <a:ext uri="{FF2B5EF4-FFF2-40B4-BE49-F238E27FC236}">
                <a16:creationId xmlns:a16="http://schemas.microsoft.com/office/drawing/2014/main" id="{5A575654-289B-4CAD-BAE2-BBD841AD0798}"/>
              </a:ext>
            </a:extLst>
          </p:cNvPr>
          <p:cNvSpPr/>
          <p:nvPr/>
        </p:nvSpPr>
        <p:spPr>
          <a:xfrm>
            <a:off x="540557" y="3601844"/>
            <a:ext cx="2596694" cy="1495558"/>
          </a:xfrm>
          <a:prstGeom prst="borderCallout1">
            <a:avLst>
              <a:gd name="adj1" fmla="val -1148"/>
              <a:gd name="adj2" fmla="val 47384"/>
              <a:gd name="adj3" fmla="val -56669"/>
              <a:gd name="adj4" fmla="val 6323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Test: Is each row unique, and do all cells contain ‘one value’*?</a:t>
            </a:r>
          </a:p>
        </p:txBody>
      </p:sp>
      <p:sp>
        <p:nvSpPr>
          <p:cNvPr id="9" name="Callout: Line 8">
            <a:extLst>
              <a:ext uri="{FF2B5EF4-FFF2-40B4-BE49-F238E27FC236}">
                <a16:creationId xmlns:a16="http://schemas.microsoft.com/office/drawing/2014/main" id="{FC8AF79B-5338-44CB-A485-7EE996B86E24}"/>
              </a:ext>
            </a:extLst>
          </p:cNvPr>
          <p:cNvSpPr/>
          <p:nvPr/>
        </p:nvSpPr>
        <p:spPr>
          <a:xfrm>
            <a:off x="505194" y="5530357"/>
            <a:ext cx="2632057" cy="1237724"/>
          </a:xfrm>
          <a:prstGeom prst="borderCallout1">
            <a:avLst>
              <a:gd name="adj1" fmla="val -1148"/>
              <a:gd name="adj2" fmla="val 47384"/>
              <a:gd name="adj3" fmla="val -31363"/>
              <a:gd name="adj4" fmla="val 5285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Fix: treat each violation as a multivalued attribute and create an additional table</a:t>
            </a:r>
          </a:p>
        </p:txBody>
      </p:sp>
      <p:sp>
        <p:nvSpPr>
          <p:cNvPr id="8" name="Callout: Line 7">
            <a:extLst>
              <a:ext uri="{FF2B5EF4-FFF2-40B4-BE49-F238E27FC236}">
                <a16:creationId xmlns:a16="http://schemas.microsoft.com/office/drawing/2014/main" id="{937F9996-E6EA-4FCA-B1FE-09B75EE91ABA}"/>
              </a:ext>
            </a:extLst>
          </p:cNvPr>
          <p:cNvSpPr/>
          <p:nvPr/>
        </p:nvSpPr>
        <p:spPr>
          <a:xfrm>
            <a:off x="6784521" y="3601843"/>
            <a:ext cx="2710742" cy="1495557"/>
          </a:xfrm>
          <a:prstGeom prst="borderCallout1">
            <a:avLst>
              <a:gd name="adj1" fmla="val -1148"/>
              <a:gd name="adj2" fmla="val 47384"/>
              <a:gd name="adj3" fmla="val -55853"/>
              <a:gd name="adj4" fmla="val 39584"/>
            </a:avLst>
          </a:prstGeom>
          <a:solidFill>
            <a:srgbClr val="FA64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Test: Does the table have non-key columns dependent on another non-key column?</a:t>
            </a:r>
          </a:p>
        </p:txBody>
      </p:sp>
      <p:sp>
        <p:nvSpPr>
          <p:cNvPr id="11" name="Callout: Line 10">
            <a:extLst>
              <a:ext uri="{FF2B5EF4-FFF2-40B4-BE49-F238E27FC236}">
                <a16:creationId xmlns:a16="http://schemas.microsoft.com/office/drawing/2014/main" id="{55B3721C-6B4C-485F-85E8-38043B46257C}"/>
              </a:ext>
            </a:extLst>
          </p:cNvPr>
          <p:cNvSpPr/>
          <p:nvPr/>
        </p:nvSpPr>
        <p:spPr>
          <a:xfrm>
            <a:off x="6763869" y="5530357"/>
            <a:ext cx="2731394" cy="1237724"/>
          </a:xfrm>
          <a:prstGeom prst="borderCallout1">
            <a:avLst>
              <a:gd name="adj1" fmla="val -269"/>
              <a:gd name="adj2" fmla="val 63828"/>
              <a:gd name="adj3" fmla="val -34986"/>
              <a:gd name="adj4" fmla="val 44123"/>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rPr>
              <a:t>Fix: split table into separate tables according to these  dependencies </a:t>
            </a:r>
          </a:p>
        </p:txBody>
      </p:sp>
      <p:sp>
        <p:nvSpPr>
          <p:cNvPr id="2" name="Callout: Line 1">
            <a:extLst>
              <a:ext uri="{FF2B5EF4-FFF2-40B4-BE49-F238E27FC236}">
                <a16:creationId xmlns:a16="http://schemas.microsoft.com/office/drawing/2014/main" id="{6D448321-5AC6-BD7A-6652-F0DD9604C21D}"/>
              </a:ext>
            </a:extLst>
          </p:cNvPr>
          <p:cNvSpPr/>
          <p:nvPr/>
        </p:nvSpPr>
        <p:spPr>
          <a:xfrm>
            <a:off x="3423840" y="3601844"/>
            <a:ext cx="2976458" cy="1495558"/>
          </a:xfrm>
          <a:prstGeom prst="borderCallout1">
            <a:avLst>
              <a:gd name="adj1" fmla="val -1148"/>
              <a:gd name="adj2" fmla="val 47384"/>
              <a:gd name="adj3" fmla="val -55853"/>
              <a:gd name="adj4" fmla="val 39584"/>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Test: Does this table have a composite primary key, and some of its columns are dependent only on part of the composite key?</a:t>
            </a:r>
          </a:p>
        </p:txBody>
      </p:sp>
      <p:sp>
        <p:nvSpPr>
          <p:cNvPr id="13" name="Callout: Line 12">
            <a:extLst>
              <a:ext uri="{FF2B5EF4-FFF2-40B4-BE49-F238E27FC236}">
                <a16:creationId xmlns:a16="http://schemas.microsoft.com/office/drawing/2014/main" id="{9E54BE8D-1AD2-98AB-CD85-70962F2238A3}"/>
              </a:ext>
            </a:extLst>
          </p:cNvPr>
          <p:cNvSpPr/>
          <p:nvPr/>
        </p:nvSpPr>
        <p:spPr>
          <a:xfrm>
            <a:off x="3423840" y="5530357"/>
            <a:ext cx="3053440" cy="1237724"/>
          </a:xfrm>
          <a:prstGeom prst="borderCallout1">
            <a:avLst>
              <a:gd name="adj1" fmla="val -1148"/>
              <a:gd name="adj2" fmla="val 47384"/>
              <a:gd name="adj3" fmla="val -32350"/>
              <a:gd name="adj4" fmla="val 5586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rPr>
              <a:t>Fix: split table into separate tables according to these  dependencies </a:t>
            </a:r>
          </a:p>
        </p:txBody>
      </p:sp>
      <p:graphicFrame>
        <p:nvGraphicFramePr>
          <p:cNvPr id="5" name="Diagram 4">
            <a:extLst>
              <a:ext uri="{FF2B5EF4-FFF2-40B4-BE49-F238E27FC236}">
                <a16:creationId xmlns:a16="http://schemas.microsoft.com/office/drawing/2014/main" id="{AB9DB77C-C87D-4536-97BC-229203FFF679}"/>
              </a:ext>
            </a:extLst>
          </p:cNvPr>
          <p:cNvGraphicFramePr/>
          <p:nvPr>
            <p:extLst>
              <p:ext uri="{D42A27DB-BD31-4B8C-83A1-F6EECF244321}">
                <p14:modId xmlns:p14="http://schemas.microsoft.com/office/powerpoint/2010/main" val="3041777969"/>
              </p:ext>
            </p:extLst>
          </p:nvPr>
        </p:nvGraphicFramePr>
        <p:xfrm>
          <a:off x="652224" y="1251710"/>
          <a:ext cx="11068786" cy="246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heckmark with solid fill">
            <a:extLst>
              <a:ext uri="{FF2B5EF4-FFF2-40B4-BE49-F238E27FC236}">
                <a16:creationId xmlns:a16="http://schemas.microsoft.com/office/drawing/2014/main" id="{AC90C5DD-3193-40E1-B99F-A3E01DDE63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1330060"/>
            <a:ext cx="914400" cy="914400"/>
          </a:xfrm>
          <a:prstGeom prst="rect">
            <a:avLst/>
          </a:prstGeom>
          <a:effectLst>
            <a:outerShdw blurRad="50800" dist="38100" dir="2700000" algn="tl" rotWithShape="0">
              <a:prstClr val="black">
                <a:alpha val="40000"/>
              </a:prstClr>
            </a:outerShdw>
          </a:effectLst>
        </p:spPr>
      </p:pic>
      <p:pic>
        <p:nvPicPr>
          <p:cNvPr id="12" name="Graphic 11" descr="Checkmark with solid fill">
            <a:extLst>
              <a:ext uri="{FF2B5EF4-FFF2-40B4-BE49-F238E27FC236}">
                <a16:creationId xmlns:a16="http://schemas.microsoft.com/office/drawing/2014/main" id="{3C2533C7-4D05-41CF-AA09-402499AA40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31312" y="1418665"/>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80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B8B4B-1BBB-1DE4-0D11-3A79E448A4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BE7332-F74F-9154-8E17-83C9F05E4D84}"/>
              </a:ext>
            </a:extLst>
          </p:cNvPr>
          <p:cNvSpPr>
            <a:spLocks noGrp="1"/>
          </p:cNvSpPr>
          <p:nvPr>
            <p:ph type="title"/>
          </p:nvPr>
        </p:nvSpPr>
        <p:spPr/>
        <p:txBody>
          <a:bodyPr/>
          <a:lstStyle/>
          <a:p>
            <a:r>
              <a:rPr lang="en-US" dirty="0"/>
              <a:t>What is a Candidate key?</a:t>
            </a:r>
          </a:p>
        </p:txBody>
      </p:sp>
      <p:graphicFrame>
        <p:nvGraphicFramePr>
          <p:cNvPr id="8" name="Table 6">
            <a:extLst>
              <a:ext uri="{FF2B5EF4-FFF2-40B4-BE49-F238E27FC236}">
                <a16:creationId xmlns:a16="http://schemas.microsoft.com/office/drawing/2014/main" id="{EA0ACBF5-6DCD-0EE0-3B87-46DFE4AF2F49}"/>
              </a:ext>
            </a:extLst>
          </p:cNvPr>
          <p:cNvGraphicFramePr>
            <a:graphicFrameLocks noGrp="1"/>
          </p:cNvGraphicFramePr>
          <p:nvPr/>
        </p:nvGraphicFramePr>
        <p:xfrm>
          <a:off x="591398" y="4851400"/>
          <a:ext cx="4772957" cy="182880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F1D21374-2C42-BDF1-D690-C0349EDDD286}"/>
              </a:ext>
            </a:extLst>
          </p:cNvPr>
          <p:cNvGraphicFramePr>
            <a:graphicFrameLocks noGrp="1"/>
          </p:cNvGraphicFramePr>
          <p:nvPr/>
        </p:nvGraphicFramePr>
        <p:xfrm>
          <a:off x="8254355" y="1145609"/>
          <a:ext cx="1864163" cy="2103120"/>
        </p:xfrm>
        <a:graphic>
          <a:graphicData uri="http://schemas.openxmlformats.org/drawingml/2006/table">
            <a:tbl>
              <a:tblPr firstRow="1" bandRow="1">
                <a:tableStyleId>{5C22544A-7EE6-4342-B048-85BDC9FD1C3A}</a:tableStyleId>
              </a:tblPr>
              <a:tblGrid>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3E781C00-1DFE-2304-382D-A68373012A5E}"/>
              </a:ext>
            </a:extLst>
          </p:cNvPr>
          <p:cNvGraphicFramePr>
            <a:graphicFrameLocks noGrp="1"/>
          </p:cNvGraphicFramePr>
          <p:nvPr/>
        </p:nvGraphicFramePr>
        <p:xfrm>
          <a:off x="9862458" y="3870204"/>
          <a:ext cx="2182081" cy="2926080"/>
        </p:xfrm>
        <a:graphic>
          <a:graphicData uri="http://schemas.openxmlformats.org/drawingml/2006/table">
            <a:tbl>
              <a:tblPr firstRow="1" bandRow="1">
                <a:tableStyleId>{5C22544A-7EE6-4342-B048-85BDC9FD1C3A}</a:tableStyleId>
              </a:tblPr>
              <a:tblGrid>
                <a:gridCol w="819870">
                  <a:extLst>
                    <a:ext uri="{9D8B030D-6E8A-4147-A177-3AD203B41FA5}">
                      <a16:colId xmlns:a16="http://schemas.microsoft.com/office/drawing/2014/main" val="4168031598"/>
                    </a:ext>
                  </a:extLst>
                </a:gridCol>
                <a:gridCol w="662261">
                  <a:extLst>
                    <a:ext uri="{9D8B030D-6E8A-4147-A177-3AD203B41FA5}">
                      <a16:colId xmlns:a16="http://schemas.microsoft.com/office/drawing/2014/main" val="1050443229"/>
                    </a:ext>
                  </a:extLst>
                </a:gridCol>
                <a:gridCol w="699950">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sp>
        <p:nvSpPr>
          <p:cNvPr id="12" name="Arrow: Right 11">
            <a:extLst>
              <a:ext uri="{FF2B5EF4-FFF2-40B4-BE49-F238E27FC236}">
                <a16:creationId xmlns:a16="http://schemas.microsoft.com/office/drawing/2014/main" id="{87A0198E-5E19-7A3A-A0E0-B2B9270675E0}"/>
              </a:ext>
            </a:extLst>
          </p:cNvPr>
          <p:cNvSpPr/>
          <p:nvPr/>
        </p:nvSpPr>
        <p:spPr>
          <a:xfrm rot="5400000">
            <a:off x="1555821" y="4454053"/>
            <a:ext cx="363243"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4" name="TextBox 13">
            <a:extLst>
              <a:ext uri="{FF2B5EF4-FFF2-40B4-BE49-F238E27FC236}">
                <a16:creationId xmlns:a16="http://schemas.microsoft.com/office/drawing/2014/main" id="{9900B1F6-10A2-F087-5B83-28A274A006EF}"/>
              </a:ext>
            </a:extLst>
          </p:cNvPr>
          <p:cNvSpPr txBox="1"/>
          <p:nvPr/>
        </p:nvSpPr>
        <p:spPr>
          <a:xfrm>
            <a:off x="411446" y="1229381"/>
            <a:ext cx="6167775" cy="1384995"/>
          </a:xfrm>
          <a:prstGeom prst="rect">
            <a:avLst/>
          </a:prstGeom>
          <a:noFill/>
        </p:spPr>
        <p:txBody>
          <a:bodyPr wrap="square" rtlCol="0">
            <a:spAutoFit/>
          </a:bodyPr>
          <a:lstStyle/>
          <a:p>
            <a:pPr algn="l"/>
            <a:r>
              <a:rPr lang="en-US" sz="2800" dirty="0">
                <a:solidFill>
                  <a:schemeClr val="tx1"/>
                </a:solidFill>
                <a:effectLst/>
              </a:rPr>
              <a:t>A </a:t>
            </a:r>
            <a:r>
              <a:rPr lang="en-US" sz="2800" dirty="0">
                <a:solidFill>
                  <a:srgbClr val="FA6400"/>
                </a:solidFill>
                <a:effectLst/>
              </a:rPr>
              <a:t>Candidate key </a:t>
            </a:r>
            <a:r>
              <a:rPr lang="en-US" sz="2800" dirty="0">
                <a:solidFill>
                  <a:schemeClr val="tx1"/>
                </a:solidFill>
                <a:effectLst/>
              </a:rPr>
              <a:t>is a column (or a group of columns) that is not a key, but could be</a:t>
            </a:r>
          </a:p>
        </p:txBody>
      </p:sp>
    </p:spTree>
    <p:extLst>
      <p:ext uri="{BB962C8B-B14F-4D97-AF65-F5344CB8AC3E}">
        <p14:creationId xmlns:p14="http://schemas.microsoft.com/office/powerpoint/2010/main" val="27799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F6CB0-77FB-7E85-250B-7468CB19A4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E4DA89-FDD9-5F70-E949-47A36F22EB62}"/>
              </a:ext>
            </a:extLst>
          </p:cNvPr>
          <p:cNvSpPr>
            <a:spLocks noGrp="1"/>
          </p:cNvSpPr>
          <p:nvPr>
            <p:ph type="title"/>
          </p:nvPr>
        </p:nvSpPr>
        <p:spPr/>
        <p:txBody>
          <a:bodyPr/>
          <a:lstStyle/>
          <a:p>
            <a:r>
              <a:rPr lang="en-US" dirty="0"/>
              <a:t>What is a non-key?</a:t>
            </a:r>
          </a:p>
        </p:txBody>
      </p:sp>
      <p:graphicFrame>
        <p:nvGraphicFramePr>
          <p:cNvPr id="8" name="Table 6">
            <a:extLst>
              <a:ext uri="{FF2B5EF4-FFF2-40B4-BE49-F238E27FC236}">
                <a16:creationId xmlns:a16="http://schemas.microsoft.com/office/drawing/2014/main" id="{834BB1DD-4F28-5400-4A8E-FEADD0A66CB0}"/>
              </a:ext>
            </a:extLst>
          </p:cNvPr>
          <p:cNvGraphicFramePr>
            <a:graphicFrameLocks noGrp="1"/>
          </p:cNvGraphicFramePr>
          <p:nvPr/>
        </p:nvGraphicFramePr>
        <p:xfrm>
          <a:off x="591398" y="4851400"/>
          <a:ext cx="4772957" cy="182880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23C00832-CBFB-3247-5941-0D4D7AA50D4D}"/>
              </a:ext>
            </a:extLst>
          </p:cNvPr>
          <p:cNvGraphicFramePr>
            <a:graphicFrameLocks noGrp="1"/>
          </p:cNvGraphicFramePr>
          <p:nvPr/>
        </p:nvGraphicFramePr>
        <p:xfrm>
          <a:off x="8254355" y="1145609"/>
          <a:ext cx="1864163" cy="2103120"/>
        </p:xfrm>
        <a:graphic>
          <a:graphicData uri="http://schemas.openxmlformats.org/drawingml/2006/table">
            <a:tbl>
              <a:tblPr firstRow="1" bandRow="1">
                <a:tableStyleId>{5C22544A-7EE6-4342-B048-85BDC9FD1C3A}</a:tableStyleId>
              </a:tblPr>
              <a:tblGrid>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BDEC0A70-3712-C70B-AF8E-5354D0585F00}"/>
              </a:ext>
            </a:extLst>
          </p:cNvPr>
          <p:cNvGraphicFramePr>
            <a:graphicFrameLocks noGrp="1"/>
          </p:cNvGraphicFramePr>
          <p:nvPr/>
        </p:nvGraphicFramePr>
        <p:xfrm>
          <a:off x="9862458" y="3870204"/>
          <a:ext cx="2182081" cy="2926080"/>
        </p:xfrm>
        <a:graphic>
          <a:graphicData uri="http://schemas.openxmlformats.org/drawingml/2006/table">
            <a:tbl>
              <a:tblPr firstRow="1" bandRow="1">
                <a:tableStyleId>{5C22544A-7EE6-4342-B048-85BDC9FD1C3A}</a:tableStyleId>
              </a:tblPr>
              <a:tblGrid>
                <a:gridCol w="819870">
                  <a:extLst>
                    <a:ext uri="{9D8B030D-6E8A-4147-A177-3AD203B41FA5}">
                      <a16:colId xmlns:a16="http://schemas.microsoft.com/office/drawing/2014/main" val="4168031598"/>
                    </a:ext>
                  </a:extLst>
                </a:gridCol>
                <a:gridCol w="662261">
                  <a:extLst>
                    <a:ext uri="{9D8B030D-6E8A-4147-A177-3AD203B41FA5}">
                      <a16:colId xmlns:a16="http://schemas.microsoft.com/office/drawing/2014/main" val="1050443229"/>
                    </a:ext>
                  </a:extLst>
                </a:gridCol>
                <a:gridCol w="699950">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sp>
        <p:nvSpPr>
          <p:cNvPr id="14" name="TextBox 13">
            <a:extLst>
              <a:ext uri="{FF2B5EF4-FFF2-40B4-BE49-F238E27FC236}">
                <a16:creationId xmlns:a16="http://schemas.microsoft.com/office/drawing/2014/main" id="{D839E8A7-0F90-AAAE-A35B-ABDD9B103749}"/>
              </a:ext>
            </a:extLst>
          </p:cNvPr>
          <p:cNvSpPr txBox="1"/>
          <p:nvPr/>
        </p:nvSpPr>
        <p:spPr>
          <a:xfrm>
            <a:off x="411446" y="1229381"/>
            <a:ext cx="6167775" cy="1384995"/>
          </a:xfrm>
          <a:prstGeom prst="rect">
            <a:avLst/>
          </a:prstGeom>
          <a:noFill/>
        </p:spPr>
        <p:txBody>
          <a:bodyPr wrap="square" rtlCol="0">
            <a:spAutoFit/>
          </a:bodyPr>
          <a:lstStyle/>
          <a:p>
            <a:pPr algn="l"/>
            <a:r>
              <a:rPr lang="en-US" sz="2800" dirty="0">
                <a:solidFill>
                  <a:schemeClr val="tx1"/>
                </a:solidFill>
                <a:effectLst/>
              </a:rPr>
              <a:t>A </a:t>
            </a:r>
            <a:r>
              <a:rPr lang="en-US" sz="2800" dirty="0">
                <a:solidFill>
                  <a:srgbClr val="FA6400"/>
                </a:solidFill>
                <a:effectLst/>
              </a:rPr>
              <a:t>non-key column </a:t>
            </a:r>
            <a:r>
              <a:rPr lang="en-US" sz="2800" dirty="0">
                <a:solidFill>
                  <a:schemeClr val="tx1"/>
                </a:solidFill>
                <a:effectLst/>
              </a:rPr>
              <a:t>is a column that is neither a key, nor a Candidate key</a:t>
            </a:r>
          </a:p>
        </p:txBody>
      </p:sp>
      <p:grpSp>
        <p:nvGrpSpPr>
          <p:cNvPr id="19" name="Group 18">
            <a:extLst>
              <a:ext uri="{FF2B5EF4-FFF2-40B4-BE49-F238E27FC236}">
                <a16:creationId xmlns:a16="http://schemas.microsoft.com/office/drawing/2014/main" id="{9CBE7245-0BC5-462C-7DD2-6C220D790DF6}"/>
              </a:ext>
            </a:extLst>
          </p:cNvPr>
          <p:cNvGrpSpPr/>
          <p:nvPr/>
        </p:nvGrpSpPr>
        <p:grpSpPr>
          <a:xfrm>
            <a:off x="791736" y="1220977"/>
            <a:ext cx="10436889" cy="4031247"/>
            <a:chOff x="791736" y="1220977"/>
            <a:chExt cx="10436889" cy="4031247"/>
          </a:xfrm>
          <a:solidFill>
            <a:schemeClr val="tx1">
              <a:lumMod val="95000"/>
              <a:lumOff val="5000"/>
            </a:schemeClr>
          </a:solidFill>
        </p:grpSpPr>
        <p:sp>
          <p:nvSpPr>
            <p:cNvPr id="7" name="&quot;Not Allowed&quot; Symbol 6">
              <a:extLst>
                <a:ext uri="{FF2B5EF4-FFF2-40B4-BE49-F238E27FC236}">
                  <a16:creationId xmlns:a16="http://schemas.microsoft.com/office/drawing/2014/main" id="{363A2DED-6494-C8D1-458E-3C1B03D4EFE2}"/>
                </a:ext>
              </a:extLst>
            </p:cNvPr>
            <p:cNvSpPr/>
            <p:nvPr/>
          </p:nvSpPr>
          <p:spPr>
            <a:xfrm>
              <a:off x="791736" y="4921412"/>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15" name="&quot;Not Allowed&quot; Symbol 14">
              <a:extLst>
                <a:ext uri="{FF2B5EF4-FFF2-40B4-BE49-F238E27FC236}">
                  <a16:creationId xmlns:a16="http://schemas.microsoft.com/office/drawing/2014/main" id="{E183B8DB-B5CD-C82F-8F8F-EF4332336B41}"/>
                </a:ext>
              </a:extLst>
            </p:cNvPr>
            <p:cNvSpPr/>
            <p:nvPr/>
          </p:nvSpPr>
          <p:spPr>
            <a:xfrm>
              <a:off x="1607633" y="4921412"/>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16" name="&quot;Not Allowed&quot; Symbol 15">
              <a:extLst>
                <a:ext uri="{FF2B5EF4-FFF2-40B4-BE49-F238E27FC236}">
                  <a16:creationId xmlns:a16="http://schemas.microsoft.com/office/drawing/2014/main" id="{A4D58F9A-6C98-7D3E-301C-711DDC727F12}"/>
                </a:ext>
              </a:extLst>
            </p:cNvPr>
            <p:cNvSpPr/>
            <p:nvPr/>
          </p:nvSpPr>
          <p:spPr>
            <a:xfrm>
              <a:off x="8354716" y="1220977"/>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17" name="&quot;Not Allowed&quot; Symbol 16">
              <a:extLst>
                <a:ext uri="{FF2B5EF4-FFF2-40B4-BE49-F238E27FC236}">
                  <a16:creationId xmlns:a16="http://schemas.microsoft.com/office/drawing/2014/main" id="{82C7B857-497A-D044-B57E-653E967458F9}"/>
                </a:ext>
              </a:extLst>
            </p:cNvPr>
            <p:cNvSpPr/>
            <p:nvPr/>
          </p:nvSpPr>
          <p:spPr>
            <a:xfrm>
              <a:off x="10033569" y="3912145"/>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18" name="&quot;Not Allowed&quot; Symbol 17">
              <a:extLst>
                <a:ext uri="{FF2B5EF4-FFF2-40B4-BE49-F238E27FC236}">
                  <a16:creationId xmlns:a16="http://schemas.microsoft.com/office/drawing/2014/main" id="{3BF049EC-CB5B-79CD-D0D1-07B89ADE00B3}"/>
                </a:ext>
              </a:extLst>
            </p:cNvPr>
            <p:cNvSpPr/>
            <p:nvPr/>
          </p:nvSpPr>
          <p:spPr>
            <a:xfrm>
              <a:off x="10849483" y="3912145"/>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grpSp>
    </p:spTree>
    <p:extLst>
      <p:ext uri="{BB962C8B-B14F-4D97-AF65-F5344CB8AC3E}">
        <p14:creationId xmlns:p14="http://schemas.microsoft.com/office/powerpoint/2010/main" val="42399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Normalizing to 3NF</a:t>
            </a:r>
          </a:p>
        </p:txBody>
      </p:sp>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nvGraphicFramePr>
        <p:xfrm>
          <a:off x="591398" y="4851400"/>
          <a:ext cx="4772957" cy="182880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p>
                  </a:txBody>
                  <a:tcPr/>
                </a:tc>
                <a:tc>
                  <a:txBody>
                    <a:bodyPr/>
                    <a:lstStyle/>
                    <a:p>
                      <a:r>
                        <a:rPr lang="en-US" sz="1200" dirty="0"/>
                        <a:t>ManagerName</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DBAD289C-04D4-405F-9B3A-11589849AA1F}"/>
              </a:ext>
            </a:extLst>
          </p:cNvPr>
          <p:cNvGraphicFramePr>
            <a:graphicFrameLocks noGrp="1"/>
          </p:cNvGraphicFramePr>
          <p:nvPr>
            <p:extLst>
              <p:ext uri="{D42A27DB-BD31-4B8C-83A1-F6EECF244321}">
                <p14:modId xmlns:p14="http://schemas.microsoft.com/office/powerpoint/2010/main" val="3573856905"/>
              </p:ext>
            </p:extLst>
          </p:nvPr>
        </p:nvGraphicFramePr>
        <p:xfrm>
          <a:off x="8005489" y="1407360"/>
          <a:ext cx="1864163" cy="2103120"/>
        </p:xfrm>
        <a:graphic>
          <a:graphicData uri="http://schemas.openxmlformats.org/drawingml/2006/table">
            <a:tbl>
              <a:tblPr firstRow="1" bandRow="1">
                <a:tableStyleId>{5C22544A-7EE6-4342-B048-85BDC9FD1C3A}</a:tableStyleId>
              </a:tblPr>
              <a:tblGrid>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B7BACA6E-0D67-42D0-8C2F-EC5DE17B6CD8}"/>
              </a:ext>
            </a:extLst>
          </p:cNvPr>
          <p:cNvGraphicFramePr>
            <a:graphicFrameLocks noGrp="1"/>
          </p:cNvGraphicFramePr>
          <p:nvPr>
            <p:extLst>
              <p:ext uri="{D42A27DB-BD31-4B8C-83A1-F6EECF244321}">
                <p14:modId xmlns:p14="http://schemas.microsoft.com/office/powerpoint/2010/main" val="171801811"/>
              </p:ext>
            </p:extLst>
          </p:nvPr>
        </p:nvGraphicFramePr>
        <p:xfrm>
          <a:off x="9892381" y="3847920"/>
          <a:ext cx="2135699" cy="2926080"/>
        </p:xfrm>
        <a:graphic>
          <a:graphicData uri="http://schemas.openxmlformats.org/drawingml/2006/table">
            <a:tbl>
              <a:tblPr firstRow="1" bandRow="1">
                <a:tableStyleId>{5C22544A-7EE6-4342-B048-85BDC9FD1C3A}</a:tableStyleId>
              </a:tblPr>
              <a:tblGrid>
                <a:gridCol w="827117">
                  <a:extLst>
                    <a:ext uri="{9D8B030D-6E8A-4147-A177-3AD203B41FA5}">
                      <a16:colId xmlns:a16="http://schemas.microsoft.com/office/drawing/2014/main" val="4168031598"/>
                    </a:ext>
                  </a:extLst>
                </a:gridCol>
                <a:gridCol w="632969">
                  <a:extLst>
                    <a:ext uri="{9D8B030D-6E8A-4147-A177-3AD203B41FA5}">
                      <a16:colId xmlns:a16="http://schemas.microsoft.com/office/drawing/2014/main" val="1050443229"/>
                    </a:ext>
                  </a:extLst>
                </a:gridCol>
                <a:gridCol w="675613">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pic>
        <p:nvPicPr>
          <p:cNvPr id="13" name="Picture 12">
            <a:extLst>
              <a:ext uri="{FF2B5EF4-FFF2-40B4-BE49-F238E27FC236}">
                <a16:creationId xmlns:a16="http://schemas.microsoft.com/office/drawing/2014/main" id="{08810DD2-AD1E-446E-B115-F7E8ED76C3F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26" r="11689"/>
          <a:stretch/>
        </p:blipFill>
        <p:spPr>
          <a:xfrm>
            <a:off x="11529005" y="404858"/>
            <a:ext cx="617275" cy="806343"/>
          </a:xfrm>
          <a:prstGeom prst="rect">
            <a:avLst/>
          </a:prstGeom>
        </p:spPr>
      </p:pic>
      <p:sp>
        <p:nvSpPr>
          <p:cNvPr id="12" name="TextBox 11">
            <a:extLst>
              <a:ext uri="{FF2B5EF4-FFF2-40B4-BE49-F238E27FC236}">
                <a16:creationId xmlns:a16="http://schemas.microsoft.com/office/drawing/2014/main" id="{36DCDE22-F13E-47D0-BDA4-5D9D736E9328}"/>
              </a:ext>
            </a:extLst>
          </p:cNvPr>
          <p:cNvSpPr txBox="1"/>
          <p:nvPr/>
        </p:nvSpPr>
        <p:spPr>
          <a:xfrm>
            <a:off x="527754" y="4477615"/>
            <a:ext cx="1729769" cy="338554"/>
          </a:xfrm>
          <a:prstGeom prst="rect">
            <a:avLst/>
          </a:prstGeom>
          <a:noFill/>
        </p:spPr>
        <p:txBody>
          <a:bodyPr wrap="none" rtlCol="0">
            <a:spAutoFit/>
          </a:bodyPr>
          <a:lstStyle/>
          <a:p>
            <a:pPr algn="l"/>
            <a:r>
              <a:rPr lang="en-US" sz="1600" dirty="0">
                <a:solidFill>
                  <a:schemeClr val="tx1"/>
                </a:solidFill>
                <a:effectLst/>
              </a:rPr>
              <a:t>AD_CAMPAIGN</a:t>
            </a:r>
          </a:p>
        </p:txBody>
      </p:sp>
      <p:sp>
        <p:nvSpPr>
          <p:cNvPr id="15" name="TextBox 14">
            <a:extLst>
              <a:ext uri="{FF2B5EF4-FFF2-40B4-BE49-F238E27FC236}">
                <a16:creationId xmlns:a16="http://schemas.microsoft.com/office/drawing/2014/main" id="{C936FF26-726B-4283-B415-E81013EC54FE}"/>
              </a:ext>
            </a:extLst>
          </p:cNvPr>
          <p:cNvSpPr txBox="1"/>
          <p:nvPr/>
        </p:nvSpPr>
        <p:spPr>
          <a:xfrm>
            <a:off x="9636875" y="3510480"/>
            <a:ext cx="2509405" cy="338554"/>
          </a:xfrm>
          <a:prstGeom prst="rect">
            <a:avLst/>
          </a:prstGeom>
          <a:noFill/>
        </p:spPr>
        <p:txBody>
          <a:bodyPr wrap="none" rtlCol="0">
            <a:spAutoFit/>
          </a:bodyPr>
          <a:lstStyle/>
          <a:p>
            <a:pPr algn="l"/>
            <a:r>
              <a:rPr lang="en-US" sz="1600" dirty="0">
                <a:solidFill>
                  <a:schemeClr val="tx1"/>
                </a:solidFill>
                <a:effectLst/>
              </a:rPr>
              <a:t>BUDGET_ALLOCATION</a:t>
            </a:r>
          </a:p>
        </p:txBody>
      </p:sp>
      <p:sp>
        <p:nvSpPr>
          <p:cNvPr id="16" name="TextBox 15">
            <a:extLst>
              <a:ext uri="{FF2B5EF4-FFF2-40B4-BE49-F238E27FC236}">
                <a16:creationId xmlns:a16="http://schemas.microsoft.com/office/drawing/2014/main" id="{1559CE9E-86EA-4656-B2DD-1064D1129638}"/>
              </a:ext>
            </a:extLst>
          </p:cNvPr>
          <p:cNvSpPr txBox="1"/>
          <p:nvPr/>
        </p:nvSpPr>
        <p:spPr>
          <a:xfrm>
            <a:off x="7933096" y="1067471"/>
            <a:ext cx="1936556" cy="338554"/>
          </a:xfrm>
          <a:prstGeom prst="rect">
            <a:avLst/>
          </a:prstGeom>
          <a:noFill/>
        </p:spPr>
        <p:txBody>
          <a:bodyPr wrap="none" rtlCol="0">
            <a:spAutoFit/>
          </a:bodyPr>
          <a:lstStyle/>
          <a:p>
            <a:pPr algn="l"/>
            <a:r>
              <a:rPr lang="en-US" sz="1600" dirty="0">
                <a:solidFill>
                  <a:schemeClr val="tx1"/>
                </a:solidFill>
                <a:effectLst/>
              </a:rPr>
              <a:t>CAMPAIGN_TYPE</a:t>
            </a:r>
          </a:p>
        </p:txBody>
      </p:sp>
      <p:sp>
        <p:nvSpPr>
          <p:cNvPr id="2" name="Callout: Line 1">
            <a:extLst>
              <a:ext uri="{FF2B5EF4-FFF2-40B4-BE49-F238E27FC236}">
                <a16:creationId xmlns:a16="http://schemas.microsoft.com/office/drawing/2014/main" id="{0E325D00-4729-34F0-7464-5333D0821715}"/>
              </a:ext>
            </a:extLst>
          </p:cNvPr>
          <p:cNvSpPr/>
          <p:nvPr/>
        </p:nvSpPr>
        <p:spPr>
          <a:xfrm>
            <a:off x="462280" y="1236748"/>
            <a:ext cx="6462627" cy="1237724"/>
          </a:xfrm>
          <a:prstGeom prst="borderCallout1">
            <a:avLst>
              <a:gd name="adj1" fmla="val -1148"/>
              <a:gd name="adj2" fmla="val 47384"/>
              <a:gd name="adj3" fmla="val -1276"/>
              <a:gd name="adj4" fmla="val 99118"/>
            </a:avLst>
          </a:prstGeom>
          <a:solidFill>
            <a:srgbClr val="FA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ffectLst/>
              </a:rPr>
              <a:t>Test: Does the table have non-key columns dependent on another non-key column?</a:t>
            </a:r>
          </a:p>
        </p:txBody>
      </p:sp>
      <p:sp>
        <p:nvSpPr>
          <p:cNvPr id="4" name="Callout: Line 3">
            <a:extLst>
              <a:ext uri="{FF2B5EF4-FFF2-40B4-BE49-F238E27FC236}">
                <a16:creationId xmlns:a16="http://schemas.microsoft.com/office/drawing/2014/main" id="{135A5573-C49C-8510-B23F-9ABD0D12E9F4}"/>
              </a:ext>
            </a:extLst>
          </p:cNvPr>
          <p:cNvSpPr/>
          <p:nvPr/>
        </p:nvSpPr>
        <p:spPr>
          <a:xfrm>
            <a:off x="462280" y="2711420"/>
            <a:ext cx="4600374" cy="1237724"/>
          </a:xfrm>
          <a:prstGeom prst="borderCallout1">
            <a:avLst>
              <a:gd name="adj1" fmla="val -1148"/>
              <a:gd name="adj2" fmla="val 47384"/>
              <a:gd name="adj3" fmla="val -1010"/>
              <a:gd name="adj4" fmla="val 8505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ffectLst/>
              </a:rPr>
              <a:t>Fix: split the table according to these groupings</a:t>
            </a:r>
          </a:p>
        </p:txBody>
      </p:sp>
      <p:sp>
        <p:nvSpPr>
          <p:cNvPr id="19" name="Rectangle 18">
            <a:extLst>
              <a:ext uri="{FF2B5EF4-FFF2-40B4-BE49-F238E27FC236}">
                <a16:creationId xmlns:a16="http://schemas.microsoft.com/office/drawing/2014/main" id="{6EF0D2E1-4042-4852-AE95-2186ED8DEF2D}"/>
              </a:ext>
            </a:extLst>
          </p:cNvPr>
          <p:cNvSpPr/>
          <p:nvPr/>
        </p:nvSpPr>
        <p:spPr>
          <a:xfrm>
            <a:off x="5846637" y="4796304"/>
            <a:ext cx="3563461" cy="1938992"/>
          </a:xfrm>
          <a:prstGeom prst="rect">
            <a:avLst/>
          </a:prstGeom>
        </p:spPr>
        <p:txBody>
          <a:bodyPr wrap="square">
            <a:spAutoFit/>
          </a:bodyPr>
          <a:lstStyle/>
          <a:p>
            <a:pPr algn="ctr"/>
            <a:r>
              <a:rPr lang="en-US" sz="2000" dirty="0">
                <a:solidFill>
                  <a:schemeClr val="tx1"/>
                </a:solidFill>
                <a:effectLst/>
              </a:rPr>
              <a:t>When a non-key column is functionally dependent</a:t>
            </a:r>
            <a:br>
              <a:rPr lang="en-US" sz="2000" dirty="0">
                <a:solidFill>
                  <a:schemeClr val="tx1"/>
                </a:solidFill>
                <a:effectLst/>
              </a:rPr>
            </a:br>
            <a:r>
              <a:rPr lang="en-US" sz="2000" dirty="0">
                <a:solidFill>
                  <a:schemeClr val="tx1"/>
                </a:solidFill>
                <a:effectLst/>
              </a:rPr>
              <a:t>on one or more non-key columns, we have a </a:t>
            </a:r>
            <a:r>
              <a:rPr lang="en-US" sz="2000" b="1" dirty="0">
                <a:solidFill>
                  <a:srgbClr val="FA6400"/>
                </a:solidFill>
                <a:effectLst/>
              </a:rPr>
              <a:t>transitive</a:t>
            </a:r>
            <a:r>
              <a:rPr lang="en-US" sz="2000" dirty="0">
                <a:solidFill>
                  <a:srgbClr val="FA6400"/>
                </a:solidFill>
                <a:effectLst/>
              </a:rPr>
              <a:t> functional dependency</a:t>
            </a:r>
            <a:r>
              <a:rPr lang="en-US" sz="2000" dirty="0">
                <a:effectLst/>
              </a:rPr>
              <a:t> </a:t>
            </a:r>
            <a:endParaRPr lang="en-US" sz="2000" dirty="0">
              <a:solidFill>
                <a:schemeClr val="tx1"/>
              </a:solidFill>
              <a:effectLst/>
            </a:endParaRPr>
          </a:p>
        </p:txBody>
      </p:sp>
      <p:grpSp>
        <p:nvGrpSpPr>
          <p:cNvPr id="21" name="Group 20">
            <a:extLst>
              <a:ext uri="{FF2B5EF4-FFF2-40B4-BE49-F238E27FC236}">
                <a16:creationId xmlns:a16="http://schemas.microsoft.com/office/drawing/2014/main" id="{C28D69E3-F3E8-0D71-B462-2ECF2E662CFC}"/>
              </a:ext>
            </a:extLst>
          </p:cNvPr>
          <p:cNvGrpSpPr/>
          <p:nvPr/>
        </p:nvGrpSpPr>
        <p:grpSpPr>
          <a:xfrm>
            <a:off x="791736" y="1455147"/>
            <a:ext cx="10436889" cy="3797077"/>
            <a:chOff x="791736" y="1455147"/>
            <a:chExt cx="10436889" cy="3797077"/>
          </a:xfrm>
          <a:solidFill>
            <a:schemeClr val="tx1">
              <a:lumMod val="95000"/>
              <a:lumOff val="5000"/>
            </a:schemeClr>
          </a:solidFill>
        </p:grpSpPr>
        <p:sp>
          <p:nvSpPr>
            <p:cNvPr id="22" name="&quot;Not Allowed&quot; Symbol 21">
              <a:extLst>
                <a:ext uri="{FF2B5EF4-FFF2-40B4-BE49-F238E27FC236}">
                  <a16:creationId xmlns:a16="http://schemas.microsoft.com/office/drawing/2014/main" id="{3B92D855-6F7A-5896-6CD2-A0DFCB2EFDBE}"/>
                </a:ext>
              </a:extLst>
            </p:cNvPr>
            <p:cNvSpPr/>
            <p:nvPr/>
          </p:nvSpPr>
          <p:spPr>
            <a:xfrm>
              <a:off x="791736" y="4921412"/>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23" name="&quot;Not Allowed&quot; Symbol 22">
              <a:extLst>
                <a:ext uri="{FF2B5EF4-FFF2-40B4-BE49-F238E27FC236}">
                  <a16:creationId xmlns:a16="http://schemas.microsoft.com/office/drawing/2014/main" id="{9EE7784F-720B-7CAD-6C70-E1CB71F2670E}"/>
                </a:ext>
              </a:extLst>
            </p:cNvPr>
            <p:cNvSpPr/>
            <p:nvPr/>
          </p:nvSpPr>
          <p:spPr>
            <a:xfrm>
              <a:off x="1607633" y="4921412"/>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24" name="&quot;Not Allowed&quot; Symbol 23">
              <a:extLst>
                <a:ext uri="{FF2B5EF4-FFF2-40B4-BE49-F238E27FC236}">
                  <a16:creationId xmlns:a16="http://schemas.microsoft.com/office/drawing/2014/main" id="{934D8E52-EAB3-09CB-27E2-32A38BB00740}"/>
                </a:ext>
              </a:extLst>
            </p:cNvPr>
            <p:cNvSpPr/>
            <p:nvPr/>
          </p:nvSpPr>
          <p:spPr>
            <a:xfrm>
              <a:off x="8092658" y="1455147"/>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25" name="&quot;Not Allowed&quot; Symbol 24">
              <a:extLst>
                <a:ext uri="{FF2B5EF4-FFF2-40B4-BE49-F238E27FC236}">
                  <a16:creationId xmlns:a16="http://schemas.microsoft.com/office/drawing/2014/main" id="{74F311F9-019F-A4D9-01E6-DA9DC6860694}"/>
                </a:ext>
              </a:extLst>
            </p:cNvPr>
            <p:cNvSpPr/>
            <p:nvPr/>
          </p:nvSpPr>
          <p:spPr>
            <a:xfrm>
              <a:off x="10033569" y="3912145"/>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sp>
          <p:nvSpPr>
            <p:cNvPr id="26" name="&quot;Not Allowed&quot; Symbol 25">
              <a:extLst>
                <a:ext uri="{FF2B5EF4-FFF2-40B4-BE49-F238E27FC236}">
                  <a16:creationId xmlns:a16="http://schemas.microsoft.com/office/drawing/2014/main" id="{E9BEC580-0B46-DE2D-5CF7-9CC3FA8D248C}"/>
                </a:ext>
              </a:extLst>
            </p:cNvPr>
            <p:cNvSpPr/>
            <p:nvPr/>
          </p:nvSpPr>
          <p:spPr>
            <a:xfrm>
              <a:off x="10849483" y="3912145"/>
              <a:ext cx="379142" cy="330812"/>
            </a:xfrm>
            <a:prstGeom prst="noSmoking">
              <a:avLst>
                <a:gd name="adj" fmla="val 119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p:txBody>
        </p:sp>
      </p:grpSp>
      <p:sp>
        <p:nvSpPr>
          <p:cNvPr id="27" name="Rectangle 26">
            <a:extLst>
              <a:ext uri="{FF2B5EF4-FFF2-40B4-BE49-F238E27FC236}">
                <a16:creationId xmlns:a16="http://schemas.microsoft.com/office/drawing/2014/main" id="{F708F637-475F-CF9D-9DC5-F8AA23592D0E}"/>
              </a:ext>
            </a:extLst>
          </p:cNvPr>
          <p:cNvSpPr/>
          <p:nvPr/>
        </p:nvSpPr>
        <p:spPr>
          <a:xfrm>
            <a:off x="3830444" y="4816169"/>
            <a:ext cx="1533910" cy="1864031"/>
          </a:xfrm>
          <a:prstGeom prst="rect">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5579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Normalizing to 3NF</a:t>
            </a:r>
          </a:p>
        </p:txBody>
      </p:sp>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extLst>
              <p:ext uri="{D42A27DB-BD31-4B8C-83A1-F6EECF244321}">
                <p14:modId xmlns:p14="http://schemas.microsoft.com/office/powerpoint/2010/main" val="2866706221"/>
              </p:ext>
            </p:extLst>
          </p:nvPr>
        </p:nvGraphicFramePr>
        <p:xfrm>
          <a:off x="591398" y="4851400"/>
          <a:ext cx="4772957" cy="182880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1008452">
                  <a:extLst>
                    <a:ext uri="{9D8B030D-6E8A-4147-A177-3AD203B41FA5}">
                      <a16:colId xmlns:a16="http://schemas.microsoft.com/office/drawing/2014/main" val="331724206"/>
                    </a:ext>
                  </a:extLst>
                </a:gridCol>
                <a:gridCol w="698564">
                  <a:extLst>
                    <a:ext uri="{9D8B030D-6E8A-4147-A177-3AD203B41FA5}">
                      <a16:colId xmlns:a16="http://schemas.microsoft.com/office/drawing/2014/main" val="2011178124"/>
                    </a:ext>
                  </a:extLst>
                </a:gridCol>
                <a:gridCol w="808441">
                  <a:extLst>
                    <a:ext uri="{9D8B030D-6E8A-4147-A177-3AD203B41FA5}">
                      <a16:colId xmlns:a16="http://schemas.microsoft.com/office/drawing/2014/main" val="1894850722"/>
                    </a:ext>
                  </a:extLst>
                </a:gridCol>
                <a:gridCol w="760893">
                  <a:extLst>
                    <a:ext uri="{9D8B030D-6E8A-4147-A177-3AD203B41FA5}">
                      <a16:colId xmlns:a16="http://schemas.microsoft.com/office/drawing/2014/main" val="1082195345"/>
                    </a:ext>
                  </a:extLst>
                </a:gridCol>
                <a:gridCol w="772946">
                  <a:extLst>
                    <a:ext uri="{9D8B030D-6E8A-4147-A177-3AD203B41FA5}">
                      <a16:colId xmlns:a16="http://schemas.microsoft.com/office/drawing/2014/main" val="150324848"/>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a:t>
                      </a:r>
                      <a:endParaRPr lang="en-US" sz="1200" b="1" dirty="0">
                        <a:solidFill>
                          <a:schemeClr val="accent4"/>
                        </a:solidFill>
                      </a:endParaRPr>
                    </a:p>
                  </a:txBody>
                  <a:tcPr/>
                </a:tc>
                <a:tc>
                  <a:txBody>
                    <a:bodyPr/>
                    <a:lstStyle/>
                    <a:p>
                      <a:r>
                        <a:rPr lang="en-US" sz="1200" dirty="0"/>
                        <a:t>ManagerName</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tc>
                  <a:txBody>
                    <a:bodyPr/>
                    <a:lstStyle/>
                    <a:p>
                      <a:r>
                        <a:rPr lang="en-US" sz="1200" dirty="0"/>
                        <a:t>Roberta</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Sue</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tc>
                  <a:txBody>
                    <a:bodyPr/>
                    <a:lstStyle/>
                    <a:p>
                      <a:r>
                        <a:rPr lang="en-US" sz="1200" dirty="0"/>
                        <a:t>John</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tc>
                  <a:txBody>
                    <a:bodyPr/>
                    <a:lstStyle/>
                    <a:p>
                      <a:r>
                        <a:rPr lang="en-US" sz="1200" dirty="0"/>
                        <a:t>Nancy</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Roberta</a:t>
                      </a:r>
                    </a:p>
                  </a:txBody>
                  <a:tcPr/>
                </a:tc>
                <a:extLst>
                  <a:ext uri="{0D108BD9-81ED-4DB2-BD59-A6C34878D82A}">
                    <a16:rowId xmlns:a16="http://schemas.microsoft.com/office/drawing/2014/main" val="347778489"/>
                  </a:ext>
                </a:extLst>
              </a:tr>
            </a:tbl>
          </a:graphicData>
        </a:graphic>
      </p:graphicFrame>
      <p:sp>
        <p:nvSpPr>
          <p:cNvPr id="11" name="TextBox 10">
            <a:extLst>
              <a:ext uri="{FF2B5EF4-FFF2-40B4-BE49-F238E27FC236}">
                <a16:creationId xmlns:a16="http://schemas.microsoft.com/office/drawing/2014/main" id="{B96764E3-7ACB-4DAC-ACCE-41BED0B7CDF3}"/>
              </a:ext>
            </a:extLst>
          </p:cNvPr>
          <p:cNvSpPr txBox="1"/>
          <p:nvPr/>
        </p:nvSpPr>
        <p:spPr>
          <a:xfrm>
            <a:off x="635801" y="1360860"/>
            <a:ext cx="4249251" cy="1631216"/>
          </a:xfrm>
          <a:prstGeom prst="rect">
            <a:avLst/>
          </a:prstGeom>
          <a:solidFill>
            <a:schemeClr val="bg1"/>
          </a:solidFill>
        </p:spPr>
        <p:txBody>
          <a:bodyPr wrap="square" rtlCol="0">
            <a:spAutoFit/>
          </a:bodyPr>
          <a:lstStyle/>
          <a:p>
            <a:pPr algn="l"/>
            <a:r>
              <a:rPr lang="en-US" sz="2000" b="1" dirty="0">
                <a:solidFill>
                  <a:schemeClr val="tx1"/>
                </a:solidFill>
                <a:effectLst/>
              </a:rPr>
              <a:t>From 75 cells to 78. Mmmm… should we do this? (Hint: yes! Still better than 90)</a:t>
            </a:r>
            <a:br>
              <a:rPr lang="en-US" sz="2000" b="1" dirty="0">
                <a:solidFill>
                  <a:schemeClr val="tx1"/>
                </a:solidFill>
                <a:effectLst/>
              </a:rPr>
            </a:br>
            <a:endParaRPr lang="en-US" sz="2000" b="1" dirty="0">
              <a:solidFill>
                <a:schemeClr val="tx1"/>
              </a:solidFill>
              <a:effectLst/>
            </a:endParaRPr>
          </a:p>
        </p:txBody>
      </p:sp>
      <p:grpSp>
        <p:nvGrpSpPr>
          <p:cNvPr id="7" name="Group 6">
            <a:extLst>
              <a:ext uri="{FF2B5EF4-FFF2-40B4-BE49-F238E27FC236}">
                <a16:creationId xmlns:a16="http://schemas.microsoft.com/office/drawing/2014/main" id="{304C96A2-FFC2-41CF-BF66-B3B4E77D3573}"/>
              </a:ext>
            </a:extLst>
          </p:cNvPr>
          <p:cNvGrpSpPr/>
          <p:nvPr/>
        </p:nvGrpSpPr>
        <p:grpSpPr>
          <a:xfrm>
            <a:off x="4084654" y="4573543"/>
            <a:ext cx="3389939" cy="2106657"/>
            <a:chOff x="4084654" y="4573543"/>
            <a:chExt cx="3389939" cy="2106657"/>
          </a:xfrm>
        </p:grpSpPr>
        <p:grpSp>
          <p:nvGrpSpPr>
            <p:cNvPr id="6" name="Group 5">
              <a:extLst>
                <a:ext uri="{FF2B5EF4-FFF2-40B4-BE49-F238E27FC236}">
                  <a16:creationId xmlns:a16="http://schemas.microsoft.com/office/drawing/2014/main" id="{6F824BD4-8136-4C78-A7AE-4657BA606A22}"/>
                </a:ext>
              </a:extLst>
            </p:cNvPr>
            <p:cNvGrpSpPr/>
            <p:nvPr/>
          </p:nvGrpSpPr>
          <p:grpSpPr>
            <a:xfrm>
              <a:off x="4084654" y="4573543"/>
              <a:ext cx="3389939" cy="2106657"/>
              <a:chOff x="4084654" y="4573543"/>
              <a:chExt cx="3389939" cy="2106657"/>
            </a:xfrm>
          </p:grpSpPr>
          <p:grpSp>
            <p:nvGrpSpPr>
              <p:cNvPr id="16" name="Group 15">
                <a:extLst>
                  <a:ext uri="{FF2B5EF4-FFF2-40B4-BE49-F238E27FC236}">
                    <a16:creationId xmlns:a16="http://schemas.microsoft.com/office/drawing/2014/main" id="{529592F1-3347-4246-916B-38146E9EF0B0}"/>
                  </a:ext>
                </a:extLst>
              </p:cNvPr>
              <p:cNvGrpSpPr/>
              <p:nvPr/>
            </p:nvGrpSpPr>
            <p:grpSpPr>
              <a:xfrm>
                <a:off x="4588045" y="4573543"/>
                <a:ext cx="2886548" cy="2106657"/>
                <a:chOff x="3834418" y="4617467"/>
                <a:chExt cx="2886548" cy="2106657"/>
              </a:xfrm>
            </p:grpSpPr>
            <p:grpSp>
              <p:nvGrpSpPr>
                <p:cNvPr id="4" name="Group 3">
                  <a:extLst>
                    <a:ext uri="{FF2B5EF4-FFF2-40B4-BE49-F238E27FC236}">
                      <a16:creationId xmlns:a16="http://schemas.microsoft.com/office/drawing/2014/main" id="{68F3FCE1-5605-460A-A42C-606DB5A35B12}"/>
                    </a:ext>
                  </a:extLst>
                </p:cNvPr>
                <p:cNvGrpSpPr/>
                <p:nvPr/>
              </p:nvGrpSpPr>
              <p:grpSpPr>
                <a:xfrm>
                  <a:off x="3834418" y="4617467"/>
                  <a:ext cx="1529937" cy="2106657"/>
                  <a:chOff x="3834418" y="4617467"/>
                  <a:chExt cx="1529937" cy="2106657"/>
                </a:xfrm>
              </p:grpSpPr>
              <p:sp>
                <p:nvSpPr>
                  <p:cNvPr id="3" name="Rectangle 2">
                    <a:extLst>
                      <a:ext uri="{FF2B5EF4-FFF2-40B4-BE49-F238E27FC236}">
                        <a16:creationId xmlns:a16="http://schemas.microsoft.com/office/drawing/2014/main" id="{79AD0533-8CF3-4BC0-A15D-85FFFD1C929C}"/>
                      </a:ext>
                    </a:extLst>
                  </p:cNvPr>
                  <p:cNvSpPr/>
                  <p:nvPr/>
                </p:nvSpPr>
                <p:spPr>
                  <a:xfrm>
                    <a:off x="3834418" y="4617467"/>
                    <a:ext cx="1529937" cy="210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4" name="Arrow: Right 13">
                    <a:extLst>
                      <a:ext uri="{FF2B5EF4-FFF2-40B4-BE49-F238E27FC236}">
                        <a16:creationId xmlns:a16="http://schemas.microsoft.com/office/drawing/2014/main" id="{DF0B43B1-FEB8-4D5B-8224-E2621B05D7E8}"/>
                      </a:ext>
                    </a:extLst>
                  </p:cNvPr>
                  <p:cNvSpPr/>
                  <p:nvPr/>
                </p:nvSpPr>
                <p:spPr>
                  <a:xfrm>
                    <a:off x="4032284" y="5685785"/>
                    <a:ext cx="731689" cy="298064"/>
                  </a:xfrm>
                  <a:prstGeom prst="righ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grpSp>
            <p:pic>
              <p:nvPicPr>
                <p:cNvPr id="15" name="Picture 14">
                  <a:extLst>
                    <a:ext uri="{FF2B5EF4-FFF2-40B4-BE49-F238E27FC236}">
                      <a16:creationId xmlns:a16="http://schemas.microsoft.com/office/drawing/2014/main" id="{0C65D7C9-7D1F-4425-AC2D-CE8E31592B93}"/>
                    </a:ext>
                  </a:extLst>
                </p:cNvPr>
                <p:cNvPicPr>
                  <a:picLocks noChangeAspect="1"/>
                </p:cNvPicPr>
                <p:nvPr/>
              </p:nvPicPr>
              <p:blipFill>
                <a:blip r:embed="rId2"/>
                <a:stretch>
                  <a:fillRect/>
                </a:stretch>
              </p:blipFill>
              <p:spPr>
                <a:xfrm>
                  <a:off x="4848242" y="4851400"/>
                  <a:ext cx="1872724" cy="1872724"/>
                </a:xfrm>
                <a:prstGeom prst="rect">
                  <a:avLst/>
                </a:prstGeom>
              </p:spPr>
            </p:pic>
          </p:grpSp>
          <p:sp>
            <p:nvSpPr>
              <p:cNvPr id="2" name="Rectangle 1">
                <a:extLst>
                  <a:ext uri="{FF2B5EF4-FFF2-40B4-BE49-F238E27FC236}">
                    <a16:creationId xmlns:a16="http://schemas.microsoft.com/office/drawing/2014/main" id="{B011C3BD-D69E-47A1-BC13-702D68195317}"/>
                  </a:ext>
                </a:extLst>
              </p:cNvPr>
              <p:cNvSpPr/>
              <p:nvPr/>
            </p:nvSpPr>
            <p:spPr>
              <a:xfrm>
                <a:off x="4084654" y="5084466"/>
                <a:ext cx="457201" cy="165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a:solidFill>
                      <a:schemeClr val="accent4"/>
                    </a:solidFill>
                    <a:effectLst/>
                  </a:rPr>
                  <a:t>(FK)</a:t>
                </a:r>
              </a:p>
            </p:txBody>
          </p:sp>
        </p:grpSp>
        <p:sp>
          <p:nvSpPr>
            <p:cNvPr id="17" name="Rectangle 16">
              <a:extLst>
                <a:ext uri="{FF2B5EF4-FFF2-40B4-BE49-F238E27FC236}">
                  <a16:creationId xmlns:a16="http://schemas.microsoft.com/office/drawing/2014/main" id="{6C5B7E4A-F910-4D53-9DA1-B95D39F2556A}"/>
                </a:ext>
              </a:extLst>
            </p:cNvPr>
            <p:cNvSpPr/>
            <p:nvPr/>
          </p:nvSpPr>
          <p:spPr>
            <a:xfrm>
              <a:off x="5898295" y="5104562"/>
              <a:ext cx="457201" cy="165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a:solidFill>
                    <a:schemeClr val="accent4"/>
                  </a:solidFill>
                  <a:effectLst/>
                </a:rPr>
                <a:t>(PK)</a:t>
              </a:r>
            </a:p>
          </p:txBody>
        </p:sp>
      </p:grpSp>
      <p:sp>
        <p:nvSpPr>
          <p:cNvPr id="18" name="Rectangle 17">
            <a:extLst>
              <a:ext uri="{FF2B5EF4-FFF2-40B4-BE49-F238E27FC236}">
                <a16:creationId xmlns:a16="http://schemas.microsoft.com/office/drawing/2014/main" id="{30B75475-0683-4B1F-9FB8-C090DA035E30}"/>
              </a:ext>
            </a:extLst>
          </p:cNvPr>
          <p:cNvSpPr/>
          <p:nvPr/>
        </p:nvSpPr>
        <p:spPr>
          <a:xfrm rot="1417250">
            <a:off x="10302270" y="1463404"/>
            <a:ext cx="1721597" cy="647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effectLst/>
                <a:latin typeface="Stencil" panose="040409050D0802020404" pitchFamily="82" charset="0"/>
              </a:rPr>
              <a:t>In</a:t>
            </a:r>
            <a:br>
              <a:rPr lang="en-US" sz="2400" dirty="0">
                <a:solidFill>
                  <a:srgbClr val="00B050"/>
                </a:solidFill>
                <a:effectLst/>
                <a:latin typeface="Stencil" panose="040409050D0802020404" pitchFamily="82" charset="0"/>
              </a:rPr>
            </a:br>
            <a:r>
              <a:rPr lang="en-US" sz="2400" dirty="0">
                <a:solidFill>
                  <a:srgbClr val="00B050"/>
                </a:solidFill>
                <a:effectLst/>
                <a:latin typeface="Stencil" panose="040409050D0802020404" pitchFamily="82" charset="0"/>
              </a:rPr>
              <a:t>Third nf</a:t>
            </a:r>
          </a:p>
        </p:txBody>
      </p:sp>
      <p:sp>
        <p:nvSpPr>
          <p:cNvPr id="20" name="TextBox 19">
            <a:extLst>
              <a:ext uri="{FF2B5EF4-FFF2-40B4-BE49-F238E27FC236}">
                <a16:creationId xmlns:a16="http://schemas.microsoft.com/office/drawing/2014/main" id="{1B491BB8-4F0D-4E49-ADE0-A2DD78DD8500}"/>
              </a:ext>
            </a:extLst>
          </p:cNvPr>
          <p:cNvSpPr txBox="1"/>
          <p:nvPr/>
        </p:nvSpPr>
        <p:spPr>
          <a:xfrm>
            <a:off x="545910" y="4558583"/>
            <a:ext cx="1536446" cy="307777"/>
          </a:xfrm>
          <a:prstGeom prst="rect">
            <a:avLst/>
          </a:prstGeom>
          <a:noFill/>
        </p:spPr>
        <p:txBody>
          <a:bodyPr wrap="none" rtlCol="0">
            <a:spAutoFit/>
          </a:bodyPr>
          <a:lstStyle/>
          <a:p>
            <a:pPr algn="l"/>
            <a:r>
              <a:rPr lang="en-US" sz="1400" dirty="0">
                <a:solidFill>
                  <a:schemeClr val="tx1"/>
                </a:solidFill>
                <a:effectLst/>
              </a:rPr>
              <a:t>AD_CAMPAIGN</a:t>
            </a:r>
          </a:p>
        </p:txBody>
      </p:sp>
      <p:sp>
        <p:nvSpPr>
          <p:cNvPr id="21" name="TextBox 20">
            <a:extLst>
              <a:ext uri="{FF2B5EF4-FFF2-40B4-BE49-F238E27FC236}">
                <a16:creationId xmlns:a16="http://schemas.microsoft.com/office/drawing/2014/main" id="{982F50DE-AE9A-4F4C-91CA-51C62668BDBD}"/>
              </a:ext>
            </a:extLst>
          </p:cNvPr>
          <p:cNvSpPr txBox="1"/>
          <p:nvPr/>
        </p:nvSpPr>
        <p:spPr>
          <a:xfrm>
            <a:off x="5548414" y="4484434"/>
            <a:ext cx="1095172" cy="307777"/>
          </a:xfrm>
          <a:prstGeom prst="rect">
            <a:avLst/>
          </a:prstGeom>
          <a:noFill/>
        </p:spPr>
        <p:txBody>
          <a:bodyPr wrap="none" rtlCol="0">
            <a:spAutoFit/>
          </a:bodyPr>
          <a:lstStyle/>
          <a:p>
            <a:pPr algn="l"/>
            <a:r>
              <a:rPr lang="en-US" sz="1400" dirty="0">
                <a:solidFill>
                  <a:schemeClr val="tx1"/>
                </a:solidFill>
                <a:effectLst/>
              </a:rPr>
              <a:t>MANAGER</a:t>
            </a:r>
          </a:p>
        </p:txBody>
      </p:sp>
      <p:graphicFrame>
        <p:nvGraphicFramePr>
          <p:cNvPr id="22" name="Table 6">
            <a:extLst>
              <a:ext uri="{FF2B5EF4-FFF2-40B4-BE49-F238E27FC236}">
                <a16:creationId xmlns:a16="http://schemas.microsoft.com/office/drawing/2014/main" id="{D7A9F8C3-D6AC-4042-BE58-6AC61D70E711}"/>
              </a:ext>
            </a:extLst>
          </p:cNvPr>
          <p:cNvGraphicFramePr>
            <a:graphicFrameLocks noGrp="1"/>
          </p:cNvGraphicFramePr>
          <p:nvPr>
            <p:extLst>
              <p:ext uri="{D42A27DB-BD31-4B8C-83A1-F6EECF244321}">
                <p14:modId xmlns:p14="http://schemas.microsoft.com/office/powerpoint/2010/main" val="3341326795"/>
              </p:ext>
            </p:extLst>
          </p:nvPr>
        </p:nvGraphicFramePr>
        <p:xfrm>
          <a:off x="8028218" y="1408473"/>
          <a:ext cx="1864163" cy="2103120"/>
        </p:xfrm>
        <a:graphic>
          <a:graphicData uri="http://schemas.openxmlformats.org/drawingml/2006/table">
            <a:tbl>
              <a:tblPr firstRow="1" bandRow="1">
                <a:tableStyleId>{5C22544A-7EE6-4342-B048-85BDC9FD1C3A}</a:tableStyleId>
              </a:tblPr>
              <a:tblGrid>
                <a:gridCol w="525401">
                  <a:extLst>
                    <a:ext uri="{9D8B030D-6E8A-4147-A177-3AD203B41FA5}">
                      <a16:colId xmlns:a16="http://schemas.microsoft.com/office/drawing/2014/main" val="1050443229"/>
                    </a:ext>
                  </a:extLst>
                </a:gridCol>
                <a:gridCol w="601180">
                  <a:extLst>
                    <a:ext uri="{9D8B030D-6E8A-4147-A177-3AD203B41FA5}">
                      <a16:colId xmlns:a16="http://schemas.microsoft.com/office/drawing/2014/main" val="2510719676"/>
                    </a:ext>
                  </a:extLst>
                </a:gridCol>
                <a:gridCol w="737582">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23" name="Table 6">
            <a:extLst>
              <a:ext uri="{FF2B5EF4-FFF2-40B4-BE49-F238E27FC236}">
                <a16:creationId xmlns:a16="http://schemas.microsoft.com/office/drawing/2014/main" id="{940B5ECF-F52F-4006-A77B-C1DE8B0FCA23}"/>
              </a:ext>
            </a:extLst>
          </p:cNvPr>
          <p:cNvGraphicFramePr>
            <a:graphicFrameLocks noGrp="1"/>
          </p:cNvGraphicFramePr>
          <p:nvPr>
            <p:extLst>
              <p:ext uri="{D42A27DB-BD31-4B8C-83A1-F6EECF244321}">
                <p14:modId xmlns:p14="http://schemas.microsoft.com/office/powerpoint/2010/main" val="1937490945"/>
              </p:ext>
            </p:extLst>
          </p:nvPr>
        </p:nvGraphicFramePr>
        <p:xfrm>
          <a:off x="9892381" y="3847920"/>
          <a:ext cx="2135699" cy="2926080"/>
        </p:xfrm>
        <a:graphic>
          <a:graphicData uri="http://schemas.openxmlformats.org/drawingml/2006/table">
            <a:tbl>
              <a:tblPr firstRow="1" bandRow="1">
                <a:tableStyleId>{5C22544A-7EE6-4342-B048-85BDC9FD1C3A}</a:tableStyleId>
              </a:tblPr>
              <a:tblGrid>
                <a:gridCol w="827117">
                  <a:extLst>
                    <a:ext uri="{9D8B030D-6E8A-4147-A177-3AD203B41FA5}">
                      <a16:colId xmlns:a16="http://schemas.microsoft.com/office/drawing/2014/main" val="4168031598"/>
                    </a:ext>
                  </a:extLst>
                </a:gridCol>
                <a:gridCol w="632969">
                  <a:extLst>
                    <a:ext uri="{9D8B030D-6E8A-4147-A177-3AD203B41FA5}">
                      <a16:colId xmlns:a16="http://schemas.microsoft.com/office/drawing/2014/main" val="1050443229"/>
                    </a:ext>
                  </a:extLst>
                </a:gridCol>
                <a:gridCol w="675613">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sp>
        <p:nvSpPr>
          <p:cNvPr id="24" name="TextBox 23">
            <a:extLst>
              <a:ext uri="{FF2B5EF4-FFF2-40B4-BE49-F238E27FC236}">
                <a16:creationId xmlns:a16="http://schemas.microsoft.com/office/drawing/2014/main" id="{B3B6F15D-8314-40ED-81AC-2BB7594A06B1}"/>
              </a:ext>
            </a:extLst>
          </p:cNvPr>
          <p:cNvSpPr txBox="1"/>
          <p:nvPr/>
        </p:nvSpPr>
        <p:spPr>
          <a:xfrm>
            <a:off x="9636875" y="3510480"/>
            <a:ext cx="2509405" cy="338554"/>
          </a:xfrm>
          <a:prstGeom prst="rect">
            <a:avLst/>
          </a:prstGeom>
          <a:noFill/>
        </p:spPr>
        <p:txBody>
          <a:bodyPr wrap="none" rtlCol="0">
            <a:spAutoFit/>
          </a:bodyPr>
          <a:lstStyle/>
          <a:p>
            <a:pPr algn="l"/>
            <a:r>
              <a:rPr lang="en-US" sz="1600" dirty="0">
                <a:solidFill>
                  <a:schemeClr val="tx1"/>
                </a:solidFill>
                <a:effectLst/>
              </a:rPr>
              <a:t>BUDGET_ALLOCATION</a:t>
            </a:r>
          </a:p>
        </p:txBody>
      </p:sp>
      <p:sp>
        <p:nvSpPr>
          <p:cNvPr id="25" name="TextBox 24">
            <a:extLst>
              <a:ext uri="{FF2B5EF4-FFF2-40B4-BE49-F238E27FC236}">
                <a16:creationId xmlns:a16="http://schemas.microsoft.com/office/drawing/2014/main" id="{FB597E18-FEF8-4874-A1C8-370D97C65791}"/>
              </a:ext>
            </a:extLst>
          </p:cNvPr>
          <p:cNvSpPr txBox="1"/>
          <p:nvPr/>
        </p:nvSpPr>
        <p:spPr>
          <a:xfrm>
            <a:off x="7933096" y="1067471"/>
            <a:ext cx="1936556" cy="338554"/>
          </a:xfrm>
          <a:prstGeom prst="rect">
            <a:avLst/>
          </a:prstGeom>
          <a:noFill/>
        </p:spPr>
        <p:txBody>
          <a:bodyPr wrap="none" rtlCol="0">
            <a:spAutoFit/>
          </a:bodyPr>
          <a:lstStyle/>
          <a:p>
            <a:pPr algn="l"/>
            <a:r>
              <a:rPr lang="en-US" sz="1600" dirty="0">
                <a:solidFill>
                  <a:schemeClr val="tx1"/>
                </a:solidFill>
                <a:effectLst/>
              </a:rPr>
              <a:t>CAMPAIGN_TYPE</a:t>
            </a:r>
          </a:p>
        </p:txBody>
      </p:sp>
    </p:spTree>
    <p:extLst>
      <p:ext uri="{BB962C8B-B14F-4D97-AF65-F5344CB8AC3E}">
        <p14:creationId xmlns:p14="http://schemas.microsoft.com/office/powerpoint/2010/main" val="26780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A575-293C-D531-7478-8CFD235CC480}"/>
              </a:ext>
            </a:extLst>
          </p:cNvPr>
          <p:cNvSpPr>
            <a:spLocks noGrp="1"/>
          </p:cNvSpPr>
          <p:nvPr>
            <p:ph type="title"/>
          </p:nvPr>
        </p:nvSpPr>
        <p:spPr/>
        <p:txBody>
          <a:bodyPr/>
          <a:lstStyle/>
          <a:p>
            <a:r>
              <a:rPr lang="en-US" dirty="0"/>
              <a:t>Is this (3NF) good design?</a:t>
            </a:r>
          </a:p>
        </p:txBody>
      </p:sp>
      <p:sp>
        <p:nvSpPr>
          <p:cNvPr id="3" name="Text Placeholder 2">
            <a:extLst>
              <a:ext uri="{FF2B5EF4-FFF2-40B4-BE49-F238E27FC236}">
                <a16:creationId xmlns:a16="http://schemas.microsoft.com/office/drawing/2014/main" id="{8002FE6B-7507-6D3B-A974-2C886E7D0DFF}"/>
              </a:ext>
            </a:extLst>
          </p:cNvPr>
          <p:cNvSpPr>
            <a:spLocks noGrp="1"/>
          </p:cNvSpPr>
          <p:nvPr>
            <p:ph type="body" sz="quarter" idx="10"/>
          </p:nvPr>
        </p:nvSpPr>
        <p:spPr/>
        <p:txBody>
          <a:bodyPr/>
          <a:lstStyle/>
          <a:p>
            <a:r>
              <a:rPr lang="en-US" dirty="0"/>
              <a:t>Smaller DB</a:t>
            </a:r>
          </a:p>
          <a:p>
            <a:r>
              <a:rPr lang="en-US" dirty="0"/>
              <a:t>No anomalies = fewer errors</a:t>
            </a:r>
          </a:p>
        </p:txBody>
      </p:sp>
      <p:pic>
        <p:nvPicPr>
          <p:cNvPr id="1026" name="Picture 2" descr="thumbs-up - Evergreen">
            <a:extLst>
              <a:ext uri="{FF2B5EF4-FFF2-40B4-BE49-F238E27FC236}">
                <a16:creationId xmlns:a16="http://schemas.microsoft.com/office/drawing/2014/main" id="{B34409F6-7794-E8B6-8F74-41CB742DB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363" y="3508568"/>
            <a:ext cx="5021637" cy="334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5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extLst>
              <a:ext uri="{FF2B5EF4-FFF2-40B4-BE49-F238E27FC236}">
                <a16:creationId xmlns:a16="http://schemas.microsoft.com/office/drawing/2014/main" id="{75C0B9F2-C94A-4BDF-91E2-BCBE30F55BD3}"/>
              </a:ext>
            </a:extLst>
          </p:cNvPr>
          <p:cNvSpPr/>
          <p:nvPr/>
        </p:nvSpPr>
        <p:spPr>
          <a:xfrm>
            <a:off x="10571326" y="4553999"/>
            <a:ext cx="427018" cy="230500"/>
          </a:xfrm>
          <a:prstGeom prst="leftArrow">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No more </a:t>
            </a:r>
            <a:r>
              <a:rPr lang="en-US" dirty="0">
                <a:solidFill>
                  <a:srgbClr val="FA6400"/>
                </a:solidFill>
              </a:rPr>
              <a:t>insertion anomalies </a:t>
            </a:r>
          </a:p>
        </p:txBody>
      </p:sp>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extLst>
              <p:ext uri="{D42A27DB-BD31-4B8C-83A1-F6EECF244321}">
                <p14:modId xmlns:p14="http://schemas.microsoft.com/office/powerpoint/2010/main" val="1559460246"/>
              </p:ext>
            </p:extLst>
          </p:nvPr>
        </p:nvGraphicFramePr>
        <p:xfrm>
          <a:off x="636865" y="1782412"/>
          <a:ext cx="3911607" cy="1828800"/>
        </p:xfrm>
        <a:graphic>
          <a:graphicData uri="http://schemas.openxmlformats.org/drawingml/2006/table">
            <a:tbl>
              <a:tblPr firstRow="1" bandRow="1">
                <a:tableStyleId>{5C22544A-7EE6-4342-B048-85BDC9FD1C3A}</a:tableStyleId>
              </a:tblPr>
              <a:tblGrid>
                <a:gridCol w="699354">
                  <a:extLst>
                    <a:ext uri="{9D8B030D-6E8A-4147-A177-3AD203B41FA5}">
                      <a16:colId xmlns:a16="http://schemas.microsoft.com/office/drawing/2014/main" val="4168031598"/>
                    </a:ext>
                  </a:extLst>
                </a:gridCol>
                <a:gridCol w="974579">
                  <a:extLst>
                    <a:ext uri="{9D8B030D-6E8A-4147-A177-3AD203B41FA5}">
                      <a16:colId xmlns:a16="http://schemas.microsoft.com/office/drawing/2014/main" val="331724206"/>
                    </a:ext>
                  </a:extLst>
                </a:gridCol>
                <a:gridCol w="675100">
                  <a:extLst>
                    <a:ext uri="{9D8B030D-6E8A-4147-A177-3AD203B41FA5}">
                      <a16:colId xmlns:a16="http://schemas.microsoft.com/office/drawing/2014/main" val="2011178124"/>
                    </a:ext>
                  </a:extLst>
                </a:gridCol>
                <a:gridCol w="781287">
                  <a:extLst>
                    <a:ext uri="{9D8B030D-6E8A-4147-A177-3AD203B41FA5}">
                      <a16:colId xmlns:a16="http://schemas.microsoft.com/office/drawing/2014/main" val="1894850722"/>
                    </a:ext>
                  </a:extLst>
                </a:gridCol>
                <a:gridCol w="781287">
                  <a:extLst>
                    <a:ext uri="{9D8B030D-6E8A-4147-A177-3AD203B41FA5}">
                      <a16:colId xmlns:a16="http://schemas.microsoft.com/office/drawing/2014/main" val="3058034252"/>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 (FK)</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r>
                        <a:rPr lang="en-US" sz="1200" dirty="0"/>
                        <a:t>cm101</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r>
                        <a:rPr lang="en-US" sz="1200" dirty="0"/>
                        <a:t>cm100</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DBAD289C-04D4-405F-9B3A-11589849AA1F}"/>
              </a:ext>
            </a:extLst>
          </p:cNvPr>
          <p:cNvGraphicFramePr>
            <a:graphicFrameLocks noGrp="1"/>
          </p:cNvGraphicFramePr>
          <p:nvPr>
            <p:extLst>
              <p:ext uri="{D42A27DB-BD31-4B8C-83A1-F6EECF244321}">
                <p14:modId xmlns:p14="http://schemas.microsoft.com/office/powerpoint/2010/main" val="893366891"/>
              </p:ext>
            </p:extLst>
          </p:nvPr>
        </p:nvGraphicFramePr>
        <p:xfrm>
          <a:off x="8411116" y="2394114"/>
          <a:ext cx="2114865" cy="2377440"/>
        </p:xfrm>
        <a:graphic>
          <a:graphicData uri="http://schemas.openxmlformats.org/drawingml/2006/table">
            <a:tbl>
              <a:tblPr firstRow="1" bandRow="1">
                <a:tableStyleId>{5C22544A-7EE6-4342-B048-85BDC9FD1C3A}</a:tableStyleId>
              </a:tblPr>
              <a:tblGrid>
                <a:gridCol w="503299">
                  <a:extLst>
                    <a:ext uri="{9D8B030D-6E8A-4147-A177-3AD203B41FA5}">
                      <a16:colId xmlns:a16="http://schemas.microsoft.com/office/drawing/2014/main" val="1050443229"/>
                    </a:ext>
                  </a:extLst>
                </a:gridCol>
                <a:gridCol w="884088">
                  <a:extLst>
                    <a:ext uri="{9D8B030D-6E8A-4147-A177-3AD203B41FA5}">
                      <a16:colId xmlns:a16="http://schemas.microsoft.com/office/drawing/2014/main" val="2510719676"/>
                    </a:ext>
                  </a:extLst>
                </a:gridCol>
                <a:gridCol w="727478">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r h="0">
                <a:tc>
                  <a:txBody>
                    <a:bodyPr/>
                    <a:lstStyle/>
                    <a:p>
                      <a:r>
                        <a:rPr lang="en-US" sz="1200" dirty="0"/>
                        <a:t>7</a:t>
                      </a:r>
                    </a:p>
                  </a:txBody>
                  <a:tcPr/>
                </a:tc>
                <a:tc>
                  <a:txBody>
                    <a:bodyPr/>
                    <a:lstStyle/>
                    <a:p>
                      <a:r>
                        <a:rPr lang="en-US" sz="1200" dirty="0"/>
                        <a:t>Influencer</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414584359"/>
                  </a:ext>
                </a:extLst>
              </a:tr>
            </a:tbl>
          </a:graphicData>
        </a:graphic>
      </p:graphicFrame>
      <p:graphicFrame>
        <p:nvGraphicFramePr>
          <p:cNvPr id="10" name="Table 6">
            <a:extLst>
              <a:ext uri="{FF2B5EF4-FFF2-40B4-BE49-F238E27FC236}">
                <a16:creationId xmlns:a16="http://schemas.microsoft.com/office/drawing/2014/main" id="{B7BACA6E-0D67-42D0-8C2F-EC5DE17B6CD8}"/>
              </a:ext>
            </a:extLst>
          </p:cNvPr>
          <p:cNvGraphicFramePr>
            <a:graphicFrameLocks noGrp="1"/>
          </p:cNvGraphicFramePr>
          <p:nvPr>
            <p:extLst>
              <p:ext uri="{D42A27DB-BD31-4B8C-83A1-F6EECF244321}">
                <p14:modId xmlns:p14="http://schemas.microsoft.com/office/powerpoint/2010/main" val="1178970205"/>
              </p:ext>
            </p:extLst>
          </p:nvPr>
        </p:nvGraphicFramePr>
        <p:xfrm>
          <a:off x="5297047" y="1608528"/>
          <a:ext cx="1926021" cy="310896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525401">
                  <a:extLst>
                    <a:ext uri="{9D8B030D-6E8A-4147-A177-3AD203B41FA5}">
                      <a16:colId xmlns:a16="http://schemas.microsoft.com/office/drawing/2014/main" val="1050443229"/>
                    </a:ext>
                  </a:extLst>
                </a:gridCol>
                <a:gridCol w="676959">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pic>
        <p:nvPicPr>
          <p:cNvPr id="15" name="Picture 14">
            <a:extLst>
              <a:ext uri="{FF2B5EF4-FFF2-40B4-BE49-F238E27FC236}">
                <a16:creationId xmlns:a16="http://schemas.microsoft.com/office/drawing/2014/main" id="{0C65D7C9-7D1F-4425-AC2D-CE8E31592B93}"/>
              </a:ext>
            </a:extLst>
          </p:cNvPr>
          <p:cNvPicPr>
            <a:picLocks noChangeAspect="1"/>
          </p:cNvPicPr>
          <p:nvPr/>
        </p:nvPicPr>
        <p:blipFill>
          <a:blip r:embed="rId2"/>
          <a:stretch>
            <a:fillRect/>
          </a:stretch>
        </p:blipFill>
        <p:spPr>
          <a:xfrm>
            <a:off x="1008773" y="4659583"/>
            <a:ext cx="1872724" cy="1872724"/>
          </a:xfrm>
          <a:prstGeom prst="rect">
            <a:avLst/>
          </a:prstGeom>
        </p:spPr>
      </p:pic>
      <p:sp>
        <p:nvSpPr>
          <p:cNvPr id="17" name="TextBox 16">
            <a:extLst>
              <a:ext uri="{FF2B5EF4-FFF2-40B4-BE49-F238E27FC236}">
                <a16:creationId xmlns:a16="http://schemas.microsoft.com/office/drawing/2014/main" id="{288425D5-FFF7-41BB-9076-EF98BDDE6993}"/>
              </a:ext>
            </a:extLst>
          </p:cNvPr>
          <p:cNvSpPr txBox="1"/>
          <p:nvPr/>
        </p:nvSpPr>
        <p:spPr>
          <a:xfrm>
            <a:off x="3778846" y="5385360"/>
            <a:ext cx="8027523" cy="1200329"/>
          </a:xfrm>
          <a:prstGeom prst="rect">
            <a:avLst/>
          </a:prstGeom>
          <a:noFill/>
        </p:spPr>
        <p:txBody>
          <a:bodyPr wrap="square" rtlCol="0">
            <a:spAutoFit/>
          </a:bodyPr>
          <a:lstStyle/>
          <a:p>
            <a:pPr algn="l"/>
            <a:r>
              <a:rPr lang="en-US" sz="2400" dirty="0">
                <a:solidFill>
                  <a:schemeClr val="tx1"/>
                </a:solidFill>
                <a:effectLst/>
              </a:rPr>
              <a:t>What happens if we create a new campaign Type (7, Influencer, National) which has not been used yet, but we want to store it?</a:t>
            </a:r>
          </a:p>
        </p:txBody>
      </p:sp>
      <p:sp>
        <p:nvSpPr>
          <p:cNvPr id="7" name="Rectangle 6">
            <a:extLst>
              <a:ext uri="{FF2B5EF4-FFF2-40B4-BE49-F238E27FC236}">
                <a16:creationId xmlns:a16="http://schemas.microsoft.com/office/drawing/2014/main" id="{2FC7D10D-B126-446C-8585-81858FBE073F}"/>
              </a:ext>
            </a:extLst>
          </p:cNvPr>
          <p:cNvSpPr/>
          <p:nvPr/>
        </p:nvSpPr>
        <p:spPr>
          <a:xfrm>
            <a:off x="8365771" y="4464646"/>
            <a:ext cx="2869730" cy="40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3" name="TextBox 12">
            <a:extLst>
              <a:ext uri="{FF2B5EF4-FFF2-40B4-BE49-F238E27FC236}">
                <a16:creationId xmlns:a16="http://schemas.microsoft.com/office/drawing/2014/main" id="{2EEC80C3-89C1-41E7-AEA6-E1020F8F0934}"/>
              </a:ext>
            </a:extLst>
          </p:cNvPr>
          <p:cNvSpPr txBox="1"/>
          <p:nvPr/>
        </p:nvSpPr>
        <p:spPr>
          <a:xfrm>
            <a:off x="563118" y="1382302"/>
            <a:ext cx="2111604" cy="400110"/>
          </a:xfrm>
          <a:prstGeom prst="rect">
            <a:avLst/>
          </a:prstGeom>
          <a:noFill/>
        </p:spPr>
        <p:txBody>
          <a:bodyPr wrap="none" rtlCol="0">
            <a:spAutoFit/>
          </a:bodyPr>
          <a:lstStyle/>
          <a:p>
            <a:pPr algn="l"/>
            <a:r>
              <a:rPr lang="en-US" sz="2000" dirty="0">
                <a:solidFill>
                  <a:schemeClr val="tx1"/>
                </a:solidFill>
                <a:effectLst/>
              </a:rPr>
              <a:t>AD_CAMPAIGN</a:t>
            </a:r>
          </a:p>
        </p:txBody>
      </p:sp>
      <p:sp>
        <p:nvSpPr>
          <p:cNvPr id="18" name="TextBox 17">
            <a:extLst>
              <a:ext uri="{FF2B5EF4-FFF2-40B4-BE49-F238E27FC236}">
                <a16:creationId xmlns:a16="http://schemas.microsoft.com/office/drawing/2014/main" id="{B0246D86-2613-48D2-AB98-2EB80CAAF62F}"/>
              </a:ext>
            </a:extLst>
          </p:cNvPr>
          <p:cNvSpPr txBox="1"/>
          <p:nvPr/>
        </p:nvSpPr>
        <p:spPr>
          <a:xfrm>
            <a:off x="4883809" y="1208418"/>
            <a:ext cx="3087833" cy="400110"/>
          </a:xfrm>
          <a:prstGeom prst="rect">
            <a:avLst/>
          </a:prstGeom>
          <a:noFill/>
        </p:spPr>
        <p:txBody>
          <a:bodyPr wrap="none" rtlCol="0">
            <a:spAutoFit/>
          </a:bodyPr>
          <a:lstStyle/>
          <a:p>
            <a:pPr algn="l"/>
            <a:r>
              <a:rPr lang="en-US" sz="2000" dirty="0">
                <a:solidFill>
                  <a:schemeClr val="tx1"/>
                </a:solidFill>
                <a:effectLst/>
              </a:rPr>
              <a:t>BUDGET_ALLOCATION</a:t>
            </a:r>
          </a:p>
        </p:txBody>
      </p:sp>
      <p:sp>
        <p:nvSpPr>
          <p:cNvPr id="19" name="TextBox 18">
            <a:extLst>
              <a:ext uri="{FF2B5EF4-FFF2-40B4-BE49-F238E27FC236}">
                <a16:creationId xmlns:a16="http://schemas.microsoft.com/office/drawing/2014/main" id="{B57A3574-6288-4135-BB1C-5887CD2FB3C1}"/>
              </a:ext>
            </a:extLst>
          </p:cNvPr>
          <p:cNvSpPr txBox="1"/>
          <p:nvPr/>
        </p:nvSpPr>
        <p:spPr>
          <a:xfrm>
            <a:off x="8236212" y="1966211"/>
            <a:ext cx="2371290" cy="400110"/>
          </a:xfrm>
          <a:prstGeom prst="rect">
            <a:avLst/>
          </a:prstGeom>
          <a:noFill/>
        </p:spPr>
        <p:txBody>
          <a:bodyPr wrap="none" rtlCol="0">
            <a:spAutoFit/>
          </a:bodyPr>
          <a:lstStyle/>
          <a:p>
            <a:pPr algn="l"/>
            <a:r>
              <a:rPr lang="en-US" sz="2000" dirty="0">
                <a:solidFill>
                  <a:schemeClr val="tx1"/>
                </a:solidFill>
                <a:effectLst/>
              </a:rPr>
              <a:t>CAMPAIGN_TYPE</a:t>
            </a:r>
          </a:p>
        </p:txBody>
      </p:sp>
      <p:sp>
        <p:nvSpPr>
          <p:cNvPr id="20" name="TextBox 19">
            <a:extLst>
              <a:ext uri="{FF2B5EF4-FFF2-40B4-BE49-F238E27FC236}">
                <a16:creationId xmlns:a16="http://schemas.microsoft.com/office/drawing/2014/main" id="{B0DE550F-A4B5-45C8-8083-7BB5D8910332}"/>
              </a:ext>
            </a:extLst>
          </p:cNvPr>
          <p:cNvSpPr txBox="1"/>
          <p:nvPr/>
        </p:nvSpPr>
        <p:spPr>
          <a:xfrm>
            <a:off x="1157480" y="4233521"/>
            <a:ext cx="1481496" cy="400110"/>
          </a:xfrm>
          <a:prstGeom prst="rect">
            <a:avLst/>
          </a:prstGeom>
          <a:noFill/>
        </p:spPr>
        <p:txBody>
          <a:bodyPr wrap="none" rtlCol="0">
            <a:spAutoFit/>
          </a:bodyPr>
          <a:lstStyle/>
          <a:p>
            <a:pPr algn="l"/>
            <a:r>
              <a:rPr lang="en-US" sz="2000" dirty="0">
                <a:solidFill>
                  <a:schemeClr val="tx1"/>
                </a:solidFill>
                <a:effectLst/>
              </a:rPr>
              <a:t>MANAGER</a:t>
            </a:r>
          </a:p>
        </p:txBody>
      </p:sp>
      <p:grpSp>
        <p:nvGrpSpPr>
          <p:cNvPr id="6" name="Group 5">
            <a:extLst>
              <a:ext uri="{FF2B5EF4-FFF2-40B4-BE49-F238E27FC236}">
                <a16:creationId xmlns:a16="http://schemas.microsoft.com/office/drawing/2014/main" id="{8166D673-371C-4894-926A-2ACF74853CB0}"/>
              </a:ext>
            </a:extLst>
          </p:cNvPr>
          <p:cNvGrpSpPr/>
          <p:nvPr/>
        </p:nvGrpSpPr>
        <p:grpSpPr>
          <a:xfrm>
            <a:off x="1110343" y="4913643"/>
            <a:ext cx="698360" cy="217714"/>
            <a:chOff x="1110343" y="4913643"/>
            <a:chExt cx="698360" cy="217714"/>
          </a:xfrm>
        </p:grpSpPr>
        <p:cxnSp>
          <p:nvCxnSpPr>
            <p:cNvPr id="3" name="Straight Connector 2">
              <a:extLst>
                <a:ext uri="{FF2B5EF4-FFF2-40B4-BE49-F238E27FC236}">
                  <a16:creationId xmlns:a16="http://schemas.microsoft.com/office/drawing/2014/main" id="{35AEF253-278C-49E8-BF86-51D4F930D442}"/>
                </a:ext>
              </a:extLst>
            </p:cNvPr>
            <p:cNvCxnSpPr/>
            <p:nvPr/>
          </p:nvCxnSpPr>
          <p:spPr>
            <a:xfrm>
              <a:off x="1110343" y="4913643"/>
              <a:ext cx="698360" cy="0"/>
            </a:xfrm>
            <a:prstGeom prst="line">
              <a:avLst/>
            </a:prstGeom>
            <a:ln>
              <a:solidFill>
                <a:srgbClr val="F9EF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8494B2-CED5-41AF-8154-1BEAA890D6C8}"/>
                </a:ext>
              </a:extLst>
            </p:cNvPr>
            <p:cNvCxnSpPr>
              <a:cxnSpLocks/>
            </p:cNvCxnSpPr>
            <p:nvPr/>
          </p:nvCxnSpPr>
          <p:spPr>
            <a:xfrm>
              <a:off x="1110343" y="5131357"/>
              <a:ext cx="144026" cy="0"/>
            </a:xfrm>
            <a:prstGeom prst="line">
              <a:avLst/>
            </a:prstGeom>
            <a:ln>
              <a:solidFill>
                <a:srgbClr val="F9EFEF"/>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C390B13-7ADB-4DC1-BDF3-AE36DE38547D}"/>
              </a:ext>
            </a:extLst>
          </p:cNvPr>
          <p:cNvSpPr/>
          <p:nvPr/>
        </p:nvSpPr>
        <p:spPr>
          <a:xfrm rot="1417250">
            <a:off x="10422920" y="1260948"/>
            <a:ext cx="1670841" cy="6828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effectLst/>
                <a:latin typeface="Stencil" panose="040409050D0802020404" pitchFamily="82" charset="0"/>
              </a:rPr>
              <a:t>In</a:t>
            </a:r>
            <a:br>
              <a:rPr lang="en-US" sz="2400" dirty="0">
                <a:solidFill>
                  <a:srgbClr val="00B050"/>
                </a:solidFill>
                <a:effectLst/>
                <a:latin typeface="Stencil" panose="040409050D0802020404" pitchFamily="82" charset="0"/>
              </a:rPr>
            </a:br>
            <a:r>
              <a:rPr lang="en-US" sz="2400" dirty="0">
                <a:solidFill>
                  <a:srgbClr val="00B050"/>
                </a:solidFill>
                <a:effectLst/>
                <a:latin typeface="Stencil" panose="040409050D0802020404" pitchFamily="82" charset="0"/>
              </a:rPr>
              <a:t>Third nf</a:t>
            </a:r>
          </a:p>
        </p:txBody>
      </p:sp>
    </p:spTree>
    <p:extLst>
      <p:ext uri="{BB962C8B-B14F-4D97-AF65-F5344CB8AC3E}">
        <p14:creationId xmlns:p14="http://schemas.microsoft.com/office/powerpoint/2010/main" val="4705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E08C2-4A31-DEDC-E978-9E23A87093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93424-66D8-9DDE-F715-FC0359E5CE6A}"/>
              </a:ext>
            </a:extLst>
          </p:cNvPr>
          <p:cNvSpPr>
            <a:spLocks noGrp="1"/>
          </p:cNvSpPr>
          <p:nvPr>
            <p:ph type="title"/>
          </p:nvPr>
        </p:nvSpPr>
        <p:spPr/>
        <p:txBody>
          <a:bodyPr/>
          <a:lstStyle/>
          <a:p>
            <a:r>
              <a:rPr lang="en-US" dirty="0"/>
              <a:t>Critical thinking: SQL Quiz</a:t>
            </a:r>
          </a:p>
        </p:txBody>
      </p:sp>
      <p:sp>
        <p:nvSpPr>
          <p:cNvPr id="3" name="Text Placeholder 2">
            <a:extLst>
              <a:ext uri="{FF2B5EF4-FFF2-40B4-BE49-F238E27FC236}">
                <a16:creationId xmlns:a16="http://schemas.microsoft.com/office/drawing/2014/main" id="{17F6AD4F-B2EB-95A6-E251-0411B5C695D9}"/>
              </a:ext>
            </a:extLst>
          </p:cNvPr>
          <p:cNvSpPr>
            <a:spLocks noGrp="1"/>
          </p:cNvSpPr>
          <p:nvPr>
            <p:ph type="body" sz="quarter" idx="4294967295"/>
          </p:nvPr>
        </p:nvSpPr>
        <p:spPr>
          <a:xfrm>
            <a:off x="406400" y="1149102"/>
            <a:ext cx="11133559" cy="5283200"/>
          </a:xfrm>
        </p:spPr>
        <p:txBody>
          <a:bodyPr>
            <a:noAutofit/>
          </a:bodyPr>
          <a:lstStyle/>
          <a:p>
            <a:r>
              <a:rPr lang="en-US" sz="3200" dirty="0"/>
              <a:t>N=26</a:t>
            </a:r>
          </a:p>
          <a:p>
            <a:r>
              <a:rPr lang="en-US" sz="3200" dirty="0"/>
              <a:t>83% used GenAI to prepare</a:t>
            </a:r>
          </a:p>
          <a:p>
            <a:r>
              <a:rPr lang="en-US" sz="3200" dirty="0"/>
              <a:t>100% used GenAI during the quiz</a:t>
            </a:r>
          </a:p>
          <a:p>
            <a:r>
              <a:rPr lang="en-US" sz="3200" dirty="0"/>
              <a:t>52% used GenAI to write an initial draft of most queries</a:t>
            </a:r>
          </a:p>
          <a:p>
            <a:r>
              <a:rPr lang="en-US" sz="3200" dirty="0"/>
              <a:t>100% felt GenAI helped them produce better answers</a:t>
            </a:r>
          </a:p>
          <a:p>
            <a:r>
              <a:rPr lang="en-US" sz="3200" dirty="0"/>
              <a:t>100% plan to use GenAI again</a:t>
            </a:r>
          </a:p>
          <a:p>
            <a:r>
              <a:rPr lang="en-US" sz="3200" dirty="0"/>
              <a:t>96% think allowing GenAI was a good idea</a:t>
            </a:r>
          </a:p>
        </p:txBody>
      </p:sp>
      <p:sp>
        <p:nvSpPr>
          <p:cNvPr id="2" name="Oval 1">
            <a:extLst>
              <a:ext uri="{FF2B5EF4-FFF2-40B4-BE49-F238E27FC236}">
                <a16:creationId xmlns:a16="http://schemas.microsoft.com/office/drawing/2014/main" id="{CE6BD6B5-F16B-6C84-4165-85B05D20C626}"/>
              </a:ext>
            </a:extLst>
          </p:cNvPr>
          <p:cNvSpPr/>
          <p:nvPr/>
        </p:nvSpPr>
        <p:spPr>
          <a:xfrm>
            <a:off x="12032166" y="6729761"/>
            <a:ext cx="58234" cy="520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76461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No more </a:t>
            </a:r>
            <a:r>
              <a:rPr lang="en-US" dirty="0">
                <a:solidFill>
                  <a:srgbClr val="FA6400"/>
                </a:solidFill>
              </a:rPr>
              <a:t>deletion anomalies </a:t>
            </a:r>
          </a:p>
        </p:txBody>
      </p:sp>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nvGraphicFramePr>
        <p:xfrm>
          <a:off x="636865" y="1782412"/>
          <a:ext cx="3911607" cy="1828800"/>
        </p:xfrm>
        <a:graphic>
          <a:graphicData uri="http://schemas.openxmlformats.org/drawingml/2006/table">
            <a:tbl>
              <a:tblPr firstRow="1" bandRow="1">
                <a:tableStyleId>{5C22544A-7EE6-4342-B048-85BDC9FD1C3A}</a:tableStyleId>
              </a:tblPr>
              <a:tblGrid>
                <a:gridCol w="699354">
                  <a:extLst>
                    <a:ext uri="{9D8B030D-6E8A-4147-A177-3AD203B41FA5}">
                      <a16:colId xmlns:a16="http://schemas.microsoft.com/office/drawing/2014/main" val="4168031598"/>
                    </a:ext>
                  </a:extLst>
                </a:gridCol>
                <a:gridCol w="974579">
                  <a:extLst>
                    <a:ext uri="{9D8B030D-6E8A-4147-A177-3AD203B41FA5}">
                      <a16:colId xmlns:a16="http://schemas.microsoft.com/office/drawing/2014/main" val="331724206"/>
                    </a:ext>
                  </a:extLst>
                </a:gridCol>
                <a:gridCol w="675100">
                  <a:extLst>
                    <a:ext uri="{9D8B030D-6E8A-4147-A177-3AD203B41FA5}">
                      <a16:colId xmlns:a16="http://schemas.microsoft.com/office/drawing/2014/main" val="2011178124"/>
                    </a:ext>
                  </a:extLst>
                </a:gridCol>
                <a:gridCol w="781287">
                  <a:extLst>
                    <a:ext uri="{9D8B030D-6E8A-4147-A177-3AD203B41FA5}">
                      <a16:colId xmlns:a16="http://schemas.microsoft.com/office/drawing/2014/main" val="1894850722"/>
                    </a:ext>
                  </a:extLst>
                </a:gridCol>
                <a:gridCol w="781287">
                  <a:extLst>
                    <a:ext uri="{9D8B030D-6E8A-4147-A177-3AD203B41FA5}">
                      <a16:colId xmlns:a16="http://schemas.microsoft.com/office/drawing/2014/main" val="3058034252"/>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 (FK)</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r>
                        <a:rPr lang="en-US" sz="1200" dirty="0"/>
                        <a:t>cm101</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r>
                        <a:rPr lang="en-US" sz="1200" dirty="0"/>
                        <a:t>cm100</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DBAD289C-04D4-405F-9B3A-11589849AA1F}"/>
              </a:ext>
            </a:extLst>
          </p:cNvPr>
          <p:cNvGraphicFramePr>
            <a:graphicFrameLocks noGrp="1"/>
          </p:cNvGraphicFramePr>
          <p:nvPr>
            <p:extLst>
              <p:ext uri="{D42A27DB-BD31-4B8C-83A1-F6EECF244321}">
                <p14:modId xmlns:p14="http://schemas.microsoft.com/office/powerpoint/2010/main" val="652551877"/>
              </p:ext>
            </p:extLst>
          </p:nvPr>
        </p:nvGraphicFramePr>
        <p:xfrm>
          <a:off x="8411116" y="2394114"/>
          <a:ext cx="2114865" cy="2103120"/>
        </p:xfrm>
        <a:graphic>
          <a:graphicData uri="http://schemas.openxmlformats.org/drawingml/2006/table">
            <a:tbl>
              <a:tblPr firstRow="1" bandRow="1">
                <a:tableStyleId>{5C22544A-7EE6-4342-B048-85BDC9FD1C3A}</a:tableStyleId>
              </a:tblPr>
              <a:tblGrid>
                <a:gridCol w="503299">
                  <a:extLst>
                    <a:ext uri="{9D8B030D-6E8A-4147-A177-3AD203B41FA5}">
                      <a16:colId xmlns:a16="http://schemas.microsoft.com/office/drawing/2014/main" val="1050443229"/>
                    </a:ext>
                  </a:extLst>
                </a:gridCol>
                <a:gridCol w="884088">
                  <a:extLst>
                    <a:ext uri="{9D8B030D-6E8A-4147-A177-3AD203B41FA5}">
                      <a16:colId xmlns:a16="http://schemas.microsoft.com/office/drawing/2014/main" val="2510719676"/>
                    </a:ext>
                  </a:extLst>
                </a:gridCol>
                <a:gridCol w="727478">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B7BACA6E-0D67-42D0-8C2F-EC5DE17B6CD8}"/>
              </a:ext>
            </a:extLst>
          </p:cNvPr>
          <p:cNvGraphicFramePr>
            <a:graphicFrameLocks noGrp="1"/>
          </p:cNvGraphicFramePr>
          <p:nvPr>
            <p:extLst>
              <p:ext uri="{D42A27DB-BD31-4B8C-83A1-F6EECF244321}">
                <p14:modId xmlns:p14="http://schemas.microsoft.com/office/powerpoint/2010/main" val="2482009541"/>
              </p:ext>
            </p:extLst>
          </p:nvPr>
        </p:nvGraphicFramePr>
        <p:xfrm>
          <a:off x="5297047" y="1608528"/>
          <a:ext cx="1926021" cy="310896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525401">
                  <a:extLst>
                    <a:ext uri="{9D8B030D-6E8A-4147-A177-3AD203B41FA5}">
                      <a16:colId xmlns:a16="http://schemas.microsoft.com/office/drawing/2014/main" val="1050443229"/>
                    </a:ext>
                  </a:extLst>
                </a:gridCol>
                <a:gridCol w="676959">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pic>
        <p:nvPicPr>
          <p:cNvPr id="15" name="Picture 14">
            <a:extLst>
              <a:ext uri="{FF2B5EF4-FFF2-40B4-BE49-F238E27FC236}">
                <a16:creationId xmlns:a16="http://schemas.microsoft.com/office/drawing/2014/main" id="{0C65D7C9-7D1F-4425-AC2D-CE8E31592B93}"/>
              </a:ext>
            </a:extLst>
          </p:cNvPr>
          <p:cNvPicPr>
            <a:picLocks noChangeAspect="1"/>
          </p:cNvPicPr>
          <p:nvPr/>
        </p:nvPicPr>
        <p:blipFill>
          <a:blip r:embed="rId2"/>
          <a:stretch>
            <a:fillRect/>
          </a:stretch>
        </p:blipFill>
        <p:spPr>
          <a:xfrm>
            <a:off x="1008773" y="4659583"/>
            <a:ext cx="1872724" cy="1872724"/>
          </a:xfrm>
          <a:prstGeom prst="rect">
            <a:avLst/>
          </a:prstGeom>
        </p:spPr>
      </p:pic>
      <p:sp>
        <p:nvSpPr>
          <p:cNvPr id="7" name="Rectangle 6">
            <a:extLst>
              <a:ext uri="{FF2B5EF4-FFF2-40B4-BE49-F238E27FC236}">
                <a16:creationId xmlns:a16="http://schemas.microsoft.com/office/drawing/2014/main" id="{2FC7D10D-B126-446C-8585-81858FBE073F}"/>
              </a:ext>
            </a:extLst>
          </p:cNvPr>
          <p:cNvSpPr/>
          <p:nvPr/>
        </p:nvSpPr>
        <p:spPr>
          <a:xfrm>
            <a:off x="373837" y="3071569"/>
            <a:ext cx="4390135" cy="277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3" name="TextBox 12">
            <a:extLst>
              <a:ext uri="{FF2B5EF4-FFF2-40B4-BE49-F238E27FC236}">
                <a16:creationId xmlns:a16="http://schemas.microsoft.com/office/drawing/2014/main" id="{2EEC80C3-89C1-41E7-AEA6-E1020F8F0934}"/>
              </a:ext>
            </a:extLst>
          </p:cNvPr>
          <p:cNvSpPr txBox="1"/>
          <p:nvPr/>
        </p:nvSpPr>
        <p:spPr>
          <a:xfrm>
            <a:off x="563118" y="1382302"/>
            <a:ext cx="2111604" cy="400110"/>
          </a:xfrm>
          <a:prstGeom prst="rect">
            <a:avLst/>
          </a:prstGeom>
          <a:noFill/>
        </p:spPr>
        <p:txBody>
          <a:bodyPr wrap="none" rtlCol="0">
            <a:spAutoFit/>
          </a:bodyPr>
          <a:lstStyle/>
          <a:p>
            <a:pPr algn="l"/>
            <a:r>
              <a:rPr lang="en-US" sz="2000" dirty="0">
                <a:solidFill>
                  <a:schemeClr val="tx1"/>
                </a:solidFill>
                <a:effectLst/>
              </a:rPr>
              <a:t>AD_CAMPAIGN</a:t>
            </a:r>
          </a:p>
        </p:txBody>
      </p:sp>
      <p:sp>
        <p:nvSpPr>
          <p:cNvPr id="18" name="TextBox 17">
            <a:extLst>
              <a:ext uri="{FF2B5EF4-FFF2-40B4-BE49-F238E27FC236}">
                <a16:creationId xmlns:a16="http://schemas.microsoft.com/office/drawing/2014/main" id="{B0246D86-2613-48D2-AB98-2EB80CAAF62F}"/>
              </a:ext>
            </a:extLst>
          </p:cNvPr>
          <p:cNvSpPr txBox="1"/>
          <p:nvPr/>
        </p:nvSpPr>
        <p:spPr>
          <a:xfrm>
            <a:off x="4883809" y="1208418"/>
            <a:ext cx="3087833" cy="400110"/>
          </a:xfrm>
          <a:prstGeom prst="rect">
            <a:avLst/>
          </a:prstGeom>
          <a:noFill/>
        </p:spPr>
        <p:txBody>
          <a:bodyPr wrap="none" rtlCol="0">
            <a:spAutoFit/>
          </a:bodyPr>
          <a:lstStyle/>
          <a:p>
            <a:pPr algn="l"/>
            <a:r>
              <a:rPr lang="en-US" sz="2000" dirty="0">
                <a:solidFill>
                  <a:schemeClr val="tx1"/>
                </a:solidFill>
                <a:effectLst/>
              </a:rPr>
              <a:t>BUDGET_ALLOCATION</a:t>
            </a:r>
          </a:p>
        </p:txBody>
      </p:sp>
      <p:sp>
        <p:nvSpPr>
          <p:cNvPr id="19" name="TextBox 18">
            <a:extLst>
              <a:ext uri="{FF2B5EF4-FFF2-40B4-BE49-F238E27FC236}">
                <a16:creationId xmlns:a16="http://schemas.microsoft.com/office/drawing/2014/main" id="{B57A3574-6288-4135-BB1C-5887CD2FB3C1}"/>
              </a:ext>
            </a:extLst>
          </p:cNvPr>
          <p:cNvSpPr txBox="1"/>
          <p:nvPr/>
        </p:nvSpPr>
        <p:spPr>
          <a:xfrm>
            <a:off x="8236212" y="1966211"/>
            <a:ext cx="2371290" cy="400110"/>
          </a:xfrm>
          <a:prstGeom prst="rect">
            <a:avLst/>
          </a:prstGeom>
          <a:noFill/>
        </p:spPr>
        <p:txBody>
          <a:bodyPr wrap="none" rtlCol="0">
            <a:spAutoFit/>
          </a:bodyPr>
          <a:lstStyle/>
          <a:p>
            <a:pPr algn="l"/>
            <a:r>
              <a:rPr lang="en-US" sz="2000" dirty="0">
                <a:solidFill>
                  <a:schemeClr val="tx1"/>
                </a:solidFill>
                <a:effectLst/>
              </a:rPr>
              <a:t>CAMPAIGN_TYPE</a:t>
            </a:r>
          </a:p>
        </p:txBody>
      </p:sp>
      <p:sp>
        <p:nvSpPr>
          <p:cNvPr id="20" name="TextBox 19">
            <a:extLst>
              <a:ext uri="{FF2B5EF4-FFF2-40B4-BE49-F238E27FC236}">
                <a16:creationId xmlns:a16="http://schemas.microsoft.com/office/drawing/2014/main" id="{B0DE550F-A4B5-45C8-8083-7BB5D8910332}"/>
              </a:ext>
            </a:extLst>
          </p:cNvPr>
          <p:cNvSpPr txBox="1"/>
          <p:nvPr/>
        </p:nvSpPr>
        <p:spPr>
          <a:xfrm>
            <a:off x="1157480" y="4233521"/>
            <a:ext cx="1481496" cy="400110"/>
          </a:xfrm>
          <a:prstGeom prst="rect">
            <a:avLst/>
          </a:prstGeom>
          <a:noFill/>
        </p:spPr>
        <p:txBody>
          <a:bodyPr wrap="none" rtlCol="0">
            <a:spAutoFit/>
          </a:bodyPr>
          <a:lstStyle/>
          <a:p>
            <a:pPr algn="l"/>
            <a:r>
              <a:rPr lang="en-US" sz="2000" dirty="0">
                <a:solidFill>
                  <a:schemeClr val="tx1"/>
                </a:solidFill>
                <a:effectLst/>
              </a:rPr>
              <a:t>MANAGER</a:t>
            </a:r>
          </a:p>
        </p:txBody>
      </p:sp>
      <p:grpSp>
        <p:nvGrpSpPr>
          <p:cNvPr id="6" name="Group 5">
            <a:extLst>
              <a:ext uri="{FF2B5EF4-FFF2-40B4-BE49-F238E27FC236}">
                <a16:creationId xmlns:a16="http://schemas.microsoft.com/office/drawing/2014/main" id="{8166D673-371C-4894-926A-2ACF74853CB0}"/>
              </a:ext>
            </a:extLst>
          </p:cNvPr>
          <p:cNvGrpSpPr/>
          <p:nvPr/>
        </p:nvGrpSpPr>
        <p:grpSpPr>
          <a:xfrm>
            <a:off x="1110343" y="4913643"/>
            <a:ext cx="698360" cy="217714"/>
            <a:chOff x="1110343" y="4913643"/>
            <a:chExt cx="698360" cy="217714"/>
          </a:xfrm>
        </p:grpSpPr>
        <p:cxnSp>
          <p:nvCxnSpPr>
            <p:cNvPr id="3" name="Straight Connector 2">
              <a:extLst>
                <a:ext uri="{FF2B5EF4-FFF2-40B4-BE49-F238E27FC236}">
                  <a16:creationId xmlns:a16="http://schemas.microsoft.com/office/drawing/2014/main" id="{35AEF253-278C-49E8-BF86-51D4F930D442}"/>
                </a:ext>
              </a:extLst>
            </p:cNvPr>
            <p:cNvCxnSpPr/>
            <p:nvPr/>
          </p:nvCxnSpPr>
          <p:spPr>
            <a:xfrm>
              <a:off x="1110343" y="4913643"/>
              <a:ext cx="698360" cy="0"/>
            </a:xfrm>
            <a:prstGeom prst="line">
              <a:avLst/>
            </a:prstGeom>
            <a:ln>
              <a:solidFill>
                <a:srgbClr val="F9EF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8494B2-CED5-41AF-8154-1BEAA890D6C8}"/>
                </a:ext>
              </a:extLst>
            </p:cNvPr>
            <p:cNvCxnSpPr>
              <a:cxnSpLocks/>
            </p:cNvCxnSpPr>
            <p:nvPr/>
          </p:nvCxnSpPr>
          <p:spPr>
            <a:xfrm>
              <a:off x="1110343" y="5131357"/>
              <a:ext cx="144026" cy="0"/>
            </a:xfrm>
            <a:prstGeom prst="line">
              <a:avLst/>
            </a:prstGeom>
            <a:ln>
              <a:solidFill>
                <a:srgbClr val="F9EFEF"/>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C390B13-7ADB-4DC1-BDF3-AE36DE38547D}"/>
              </a:ext>
            </a:extLst>
          </p:cNvPr>
          <p:cNvSpPr/>
          <p:nvPr/>
        </p:nvSpPr>
        <p:spPr>
          <a:xfrm rot="1417250">
            <a:off x="10422920" y="1260948"/>
            <a:ext cx="1670841" cy="6828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effectLst/>
                <a:latin typeface="Stencil" panose="040409050D0802020404" pitchFamily="82" charset="0"/>
              </a:rPr>
              <a:t>In</a:t>
            </a:r>
            <a:br>
              <a:rPr lang="en-US" sz="2400" dirty="0">
                <a:solidFill>
                  <a:srgbClr val="00B050"/>
                </a:solidFill>
                <a:effectLst/>
                <a:latin typeface="Stencil" panose="040409050D0802020404" pitchFamily="82" charset="0"/>
              </a:rPr>
            </a:br>
            <a:r>
              <a:rPr lang="en-US" sz="2400" dirty="0">
                <a:solidFill>
                  <a:srgbClr val="00B050"/>
                </a:solidFill>
                <a:effectLst/>
                <a:latin typeface="Stencil" panose="040409050D0802020404" pitchFamily="82" charset="0"/>
              </a:rPr>
              <a:t>Third nf</a:t>
            </a:r>
          </a:p>
        </p:txBody>
      </p:sp>
      <p:sp>
        <p:nvSpPr>
          <p:cNvPr id="22" name="TextBox 21">
            <a:extLst>
              <a:ext uri="{FF2B5EF4-FFF2-40B4-BE49-F238E27FC236}">
                <a16:creationId xmlns:a16="http://schemas.microsoft.com/office/drawing/2014/main" id="{0DF9D987-98D3-4EB1-A318-0E46380C85FF}"/>
              </a:ext>
            </a:extLst>
          </p:cNvPr>
          <p:cNvSpPr txBox="1"/>
          <p:nvPr/>
        </p:nvSpPr>
        <p:spPr>
          <a:xfrm>
            <a:off x="3778846" y="5385360"/>
            <a:ext cx="8027523" cy="523220"/>
          </a:xfrm>
          <a:prstGeom prst="rect">
            <a:avLst/>
          </a:prstGeom>
          <a:noFill/>
        </p:spPr>
        <p:txBody>
          <a:bodyPr wrap="square" rtlCol="0">
            <a:spAutoFit/>
          </a:bodyPr>
          <a:lstStyle/>
          <a:p>
            <a:pPr algn="l"/>
            <a:r>
              <a:rPr lang="en-US" sz="2800" dirty="0">
                <a:solidFill>
                  <a:schemeClr val="tx1"/>
                </a:solidFill>
                <a:effectLst/>
              </a:rPr>
              <a:t>What happens if we delete Campaign 444?</a:t>
            </a:r>
          </a:p>
        </p:txBody>
      </p:sp>
      <p:sp>
        <p:nvSpPr>
          <p:cNvPr id="23" name="Rectangle 22">
            <a:extLst>
              <a:ext uri="{FF2B5EF4-FFF2-40B4-BE49-F238E27FC236}">
                <a16:creationId xmlns:a16="http://schemas.microsoft.com/office/drawing/2014/main" id="{37344588-F1CA-453B-BCC6-CA9CBC7587A2}"/>
              </a:ext>
            </a:extLst>
          </p:cNvPr>
          <p:cNvSpPr/>
          <p:nvPr/>
        </p:nvSpPr>
        <p:spPr>
          <a:xfrm>
            <a:off x="5223700" y="4170352"/>
            <a:ext cx="2114866" cy="277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27522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No more </a:t>
            </a:r>
            <a:r>
              <a:rPr lang="en-US" dirty="0">
                <a:solidFill>
                  <a:srgbClr val="FA6400"/>
                </a:solidFill>
              </a:rPr>
              <a:t>update anomalies </a:t>
            </a:r>
          </a:p>
        </p:txBody>
      </p:sp>
      <p:graphicFrame>
        <p:nvGraphicFramePr>
          <p:cNvPr id="8" name="Table 6">
            <a:extLst>
              <a:ext uri="{FF2B5EF4-FFF2-40B4-BE49-F238E27FC236}">
                <a16:creationId xmlns:a16="http://schemas.microsoft.com/office/drawing/2014/main" id="{5F97143A-E3AA-401A-843F-3FDF39C5EA44}"/>
              </a:ext>
            </a:extLst>
          </p:cNvPr>
          <p:cNvGraphicFramePr>
            <a:graphicFrameLocks noGrp="1"/>
          </p:cNvGraphicFramePr>
          <p:nvPr/>
        </p:nvGraphicFramePr>
        <p:xfrm>
          <a:off x="636865" y="1782412"/>
          <a:ext cx="3911607" cy="1828800"/>
        </p:xfrm>
        <a:graphic>
          <a:graphicData uri="http://schemas.openxmlformats.org/drawingml/2006/table">
            <a:tbl>
              <a:tblPr firstRow="1" bandRow="1">
                <a:tableStyleId>{5C22544A-7EE6-4342-B048-85BDC9FD1C3A}</a:tableStyleId>
              </a:tblPr>
              <a:tblGrid>
                <a:gridCol w="699354">
                  <a:extLst>
                    <a:ext uri="{9D8B030D-6E8A-4147-A177-3AD203B41FA5}">
                      <a16:colId xmlns:a16="http://schemas.microsoft.com/office/drawing/2014/main" val="4168031598"/>
                    </a:ext>
                  </a:extLst>
                </a:gridCol>
                <a:gridCol w="974579">
                  <a:extLst>
                    <a:ext uri="{9D8B030D-6E8A-4147-A177-3AD203B41FA5}">
                      <a16:colId xmlns:a16="http://schemas.microsoft.com/office/drawing/2014/main" val="331724206"/>
                    </a:ext>
                  </a:extLst>
                </a:gridCol>
                <a:gridCol w="675100">
                  <a:extLst>
                    <a:ext uri="{9D8B030D-6E8A-4147-A177-3AD203B41FA5}">
                      <a16:colId xmlns:a16="http://schemas.microsoft.com/office/drawing/2014/main" val="2011178124"/>
                    </a:ext>
                  </a:extLst>
                </a:gridCol>
                <a:gridCol w="781287">
                  <a:extLst>
                    <a:ext uri="{9D8B030D-6E8A-4147-A177-3AD203B41FA5}">
                      <a16:colId xmlns:a16="http://schemas.microsoft.com/office/drawing/2014/main" val="1894850722"/>
                    </a:ext>
                  </a:extLst>
                </a:gridCol>
                <a:gridCol w="781287">
                  <a:extLst>
                    <a:ext uri="{9D8B030D-6E8A-4147-A177-3AD203B41FA5}">
                      <a16:colId xmlns:a16="http://schemas.microsoft.com/office/drawing/2014/main" val="3058034252"/>
                    </a:ext>
                  </a:extLst>
                </a:gridCol>
              </a:tblGrid>
              <a:tr h="316674">
                <a:tc>
                  <a:txBody>
                    <a:bodyPr/>
                    <a:lstStyle/>
                    <a:p>
                      <a:r>
                        <a:rPr lang="en-US" sz="1200" u="sng" dirty="0"/>
                        <a:t>AdCampaignId</a:t>
                      </a:r>
                    </a:p>
                  </a:txBody>
                  <a:tcPr/>
                </a:tc>
                <a:tc>
                  <a:txBody>
                    <a:bodyPr/>
                    <a:lstStyle/>
                    <a:p>
                      <a:r>
                        <a:rPr lang="en-US" sz="1200" dirty="0"/>
                        <a:t>Name</a:t>
                      </a:r>
                    </a:p>
                  </a:txBody>
                  <a:tcPr/>
                </a:tc>
                <a:tc>
                  <a:txBody>
                    <a:bodyPr/>
                    <a:lstStyle/>
                    <a:p>
                      <a:r>
                        <a:rPr lang="en-US" sz="1200" dirty="0"/>
                        <a:t>Start</a:t>
                      </a:r>
                    </a:p>
                  </a:txBody>
                  <a:tcPr/>
                </a:tc>
                <a:tc>
                  <a:txBody>
                    <a:bodyPr/>
                    <a:lstStyle/>
                    <a:p>
                      <a:r>
                        <a:rPr lang="en-US" sz="1200" dirty="0"/>
                        <a:t>Duration</a:t>
                      </a:r>
                      <a:br>
                        <a:rPr lang="en-US" sz="1200" dirty="0"/>
                      </a:br>
                      <a:r>
                        <a:rPr lang="en-US" sz="1200" dirty="0"/>
                        <a:t>(days)</a:t>
                      </a:r>
                    </a:p>
                  </a:txBody>
                  <a:tcPr/>
                </a:tc>
                <a:tc>
                  <a:txBody>
                    <a:bodyPr/>
                    <a:lstStyle/>
                    <a:p>
                      <a:r>
                        <a:rPr lang="en-US" sz="1200" dirty="0"/>
                        <a:t>ManagerId (FK)</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SummerFun</a:t>
                      </a:r>
                    </a:p>
                  </a:txBody>
                  <a:tcPr/>
                </a:tc>
                <a:tc>
                  <a:txBody>
                    <a:bodyPr/>
                    <a:lstStyle/>
                    <a:p>
                      <a:r>
                        <a:rPr lang="en-US" sz="1200" dirty="0"/>
                        <a:t>6/6/22</a:t>
                      </a:r>
                    </a:p>
                  </a:txBody>
                  <a:tcPr/>
                </a:tc>
                <a:tc>
                  <a:txBody>
                    <a:bodyPr/>
                    <a:lstStyle/>
                    <a:p>
                      <a:r>
                        <a:rPr lang="en-US" sz="1200" dirty="0"/>
                        <a:t>12</a:t>
                      </a:r>
                    </a:p>
                  </a:txBody>
                  <a:tcPr/>
                </a:tc>
                <a:tc>
                  <a:txBody>
                    <a:bodyPr/>
                    <a:lstStyle/>
                    <a:p>
                      <a:r>
                        <a:rPr lang="en-US" sz="1200" dirty="0"/>
                        <a:t>cm100</a:t>
                      </a:r>
                    </a:p>
                  </a:txBody>
                  <a:tcPr/>
                </a:tc>
                <a:extLst>
                  <a:ext uri="{0D108BD9-81ED-4DB2-BD59-A6C34878D82A}">
                    <a16:rowId xmlns:a16="http://schemas.microsoft.com/office/drawing/2014/main" val="3547027517"/>
                  </a:ext>
                </a:extLst>
              </a:tr>
              <a:tr h="0">
                <a:tc>
                  <a:txBody>
                    <a:bodyPr/>
                    <a:lstStyle/>
                    <a:p>
                      <a:r>
                        <a:rPr lang="en-US" sz="12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SummerZing</a:t>
                      </a:r>
                    </a:p>
                  </a:txBody>
                  <a:tcPr/>
                </a:tc>
                <a:tc>
                  <a:txBody>
                    <a:bodyPr/>
                    <a:lstStyle/>
                    <a:p>
                      <a:r>
                        <a:rPr lang="en-US" sz="1200" dirty="0"/>
                        <a:t>6/8/22</a:t>
                      </a:r>
                    </a:p>
                  </a:txBody>
                  <a:tcPr/>
                </a:tc>
                <a:tc>
                  <a:txBody>
                    <a:bodyPr/>
                    <a:lstStyle/>
                    <a:p>
                      <a:r>
                        <a:rPr lang="en-US" sz="1200" dirty="0"/>
                        <a:t>30</a:t>
                      </a:r>
                    </a:p>
                  </a:txBody>
                  <a:tcPr/>
                </a:tc>
                <a:tc>
                  <a:txBody>
                    <a:bodyPr/>
                    <a:lstStyle/>
                    <a:p>
                      <a:r>
                        <a:rPr lang="en-US" sz="1200" dirty="0"/>
                        <a:t>cm101</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FunBall</a:t>
                      </a:r>
                    </a:p>
                  </a:txBody>
                  <a:tcPr/>
                </a:tc>
                <a:tc>
                  <a:txBody>
                    <a:bodyPr/>
                    <a:lstStyle/>
                    <a:p>
                      <a:r>
                        <a:rPr lang="en-US" sz="1200" dirty="0"/>
                        <a:t>6/9/22</a:t>
                      </a:r>
                    </a:p>
                  </a:txBody>
                  <a:tcPr/>
                </a:tc>
                <a:tc>
                  <a:txBody>
                    <a:bodyPr/>
                    <a:lstStyle/>
                    <a:p>
                      <a:r>
                        <a:rPr lang="en-US" sz="1200" dirty="0"/>
                        <a:t>12</a:t>
                      </a:r>
                    </a:p>
                  </a:txBody>
                  <a:tcPr/>
                </a:tc>
                <a:tc>
                  <a:txBody>
                    <a:bodyPr/>
                    <a:lstStyle/>
                    <a:p>
                      <a:r>
                        <a:rPr lang="en-US" sz="1200" dirty="0"/>
                        <a:t>cm102</a:t>
                      </a:r>
                    </a:p>
                  </a:txBody>
                  <a:tcPr/>
                </a:tc>
                <a:extLst>
                  <a:ext uri="{0D108BD9-81ED-4DB2-BD59-A6C34878D82A}">
                    <a16:rowId xmlns:a16="http://schemas.microsoft.com/office/drawing/2014/main" val="2406712928"/>
                  </a:ext>
                </a:extLst>
              </a:tr>
              <a:tr h="0">
                <a:tc>
                  <a:txBody>
                    <a:bodyPr/>
                    <a:lstStyle/>
                    <a:p>
                      <a:r>
                        <a:rPr lang="en-US" sz="1200" dirty="0"/>
                        <a:t>444</a:t>
                      </a:r>
                    </a:p>
                  </a:txBody>
                  <a:tcPr/>
                </a:tc>
                <a:tc>
                  <a:txBody>
                    <a:bodyPr/>
                    <a:lstStyle/>
                    <a:p>
                      <a:r>
                        <a:rPr lang="en-US" sz="12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5</a:t>
                      </a:r>
                    </a:p>
                  </a:txBody>
                  <a:tcPr/>
                </a:tc>
                <a:tc>
                  <a:txBody>
                    <a:bodyPr/>
                    <a:lstStyle/>
                    <a:p>
                      <a:r>
                        <a:rPr lang="en-US" sz="1200" dirty="0"/>
                        <a:t>cm103</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6/9/22</a:t>
                      </a:r>
                    </a:p>
                  </a:txBody>
                  <a:tcPr/>
                </a:tc>
                <a:tc>
                  <a:txBody>
                    <a:bodyPr/>
                    <a:lstStyle/>
                    <a:p>
                      <a:r>
                        <a:rPr lang="en-US" sz="1200" dirty="0"/>
                        <a:t>3</a:t>
                      </a:r>
                    </a:p>
                  </a:txBody>
                  <a:tcPr/>
                </a:tc>
                <a:tc>
                  <a:txBody>
                    <a:bodyPr/>
                    <a:lstStyle/>
                    <a:p>
                      <a:r>
                        <a:rPr lang="en-US" sz="1200" dirty="0"/>
                        <a:t>cm100</a:t>
                      </a:r>
                    </a:p>
                  </a:txBody>
                  <a:tcPr/>
                </a:tc>
                <a:extLst>
                  <a:ext uri="{0D108BD9-81ED-4DB2-BD59-A6C34878D82A}">
                    <a16:rowId xmlns:a16="http://schemas.microsoft.com/office/drawing/2014/main" val="347778489"/>
                  </a:ext>
                </a:extLst>
              </a:tr>
            </a:tbl>
          </a:graphicData>
        </a:graphic>
      </p:graphicFrame>
      <p:graphicFrame>
        <p:nvGraphicFramePr>
          <p:cNvPr id="9" name="Table 6">
            <a:extLst>
              <a:ext uri="{FF2B5EF4-FFF2-40B4-BE49-F238E27FC236}">
                <a16:creationId xmlns:a16="http://schemas.microsoft.com/office/drawing/2014/main" id="{DBAD289C-04D4-405F-9B3A-11589849AA1F}"/>
              </a:ext>
            </a:extLst>
          </p:cNvPr>
          <p:cNvGraphicFramePr>
            <a:graphicFrameLocks noGrp="1"/>
          </p:cNvGraphicFramePr>
          <p:nvPr>
            <p:extLst>
              <p:ext uri="{D42A27DB-BD31-4B8C-83A1-F6EECF244321}">
                <p14:modId xmlns:p14="http://schemas.microsoft.com/office/powerpoint/2010/main" val="1488785069"/>
              </p:ext>
            </p:extLst>
          </p:nvPr>
        </p:nvGraphicFramePr>
        <p:xfrm>
          <a:off x="8411116" y="2394114"/>
          <a:ext cx="2114865" cy="2103120"/>
        </p:xfrm>
        <a:graphic>
          <a:graphicData uri="http://schemas.openxmlformats.org/drawingml/2006/table">
            <a:tbl>
              <a:tblPr firstRow="1" bandRow="1">
                <a:tableStyleId>{5C22544A-7EE6-4342-B048-85BDC9FD1C3A}</a:tableStyleId>
              </a:tblPr>
              <a:tblGrid>
                <a:gridCol w="503299">
                  <a:extLst>
                    <a:ext uri="{9D8B030D-6E8A-4147-A177-3AD203B41FA5}">
                      <a16:colId xmlns:a16="http://schemas.microsoft.com/office/drawing/2014/main" val="1050443229"/>
                    </a:ext>
                  </a:extLst>
                </a:gridCol>
                <a:gridCol w="884088">
                  <a:extLst>
                    <a:ext uri="{9D8B030D-6E8A-4147-A177-3AD203B41FA5}">
                      <a16:colId xmlns:a16="http://schemas.microsoft.com/office/drawing/2014/main" val="2510719676"/>
                    </a:ext>
                  </a:extLst>
                </a:gridCol>
                <a:gridCol w="727478">
                  <a:extLst>
                    <a:ext uri="{9D8B030D-6E8A-4147-A177-3AD203B41FA5}">
                      <a16:colId xmlns:a16="http://schemas.microsoft.com/office/drawing/2014/main" val="1828323274"/>
                    </a:ext>
                  </a:extLst>
                </a:gridCol>
              </a:tblGrid>
              <a:tr h="316674">
                <a:tc>
                  <a:txBody>
                    <a:bodyPr/>
                    <a:lstStyle/>
                    <a:p>
                      <a:r>
                        <a:rPr lang="en-US" sz="1200" u="sng" dirty="0"/>
                        <a:t>TypeId</a:t>
                      </a:r>
                    </a:p>
                  </a:txBody>
                  <a:tcPr/>
                </a:tc>
                <a:tc>
                  <a:txBody>
                    <a:bodyPr/>
                    <a:lstStyle/>
                    <a:p>
                      <a:r>
                        <a:rPr lang="en-US" sz="1200" dirty="0"/>
                        <a:t>Media</a:t>
                      </a:r>
                    </a:p>
                  </a:txBody>
                  <a:tcPr/>
                </a:tc>
                <a:tc>
                  <a:txBody>
                    <a:bodyPr/>
                    <a:lstStyle/>
                    <a:p>
                      <a:r>
                        <a:rPr lang="en-US" sz="1200" dirty="0"/>
                        <a:t>Range</a:t>
                      </a:r>
                    </a:p>
                  </a:txBody>
                  <a:tcPr/>
                </a:tc>
                <a:extLst>
                  <a:ext uri="{0D108BD9-81ED-4DB2-BD59-A6C34878D82A}">
                    <a16:rowId xmlns:a16="http://schemas.microsoft.com/office/drawing/2014/main" val="3487491397"/>
                  </a:ext>
                </a:extLst>
              </a:tr>
              <a:tr h="0">
                <a:tc>
                  <a:txBody>
                    <a:bodyPr/>
                    <a:lstStyle/>
                    <a:p>
                      <a:r>
                        <a:rPr lang="en-US" sz="1200" dirty="0"/>
                        <a:t>1</a:t>
                      </a:r>
                    </a:p>
                  </a:txBody>
                  <a:tcPr/>
                </a:tc>
                <a:tc>
                  <a:txBody>
                    <a:bodyPr/>
                    <a:lstStyle/>
                    <a:p>
                      <a:r>
                        <a:rPr lang="en-US" sz="1200" dirty="0"/>
                        <a:t>TV</a:t>
                      </a:r>
                    </a:p>
                  </a:txBody>
                  <a:tcPr/>
                </a:tc>
                <a:tc>
                  <a:txBody>
                    <a:bodyPr/>
                    <a:lstStyle/>
                    <a:p>
                      <a:r>
                        <a:rPr lang="en-US" sz="1200" dirty="0"/>
                        <a:t>Local</a:t>
                      </a:r>
                    </a:p>
                  </a:txBody>
                  <a:tcPr/>
                </a:tc>
                <a:extLst>
                  <a:ext uri="{0D108BD9-81ED-4DB2-BD59-A6C34878D82A}">
                    <a16:rowId xmlns:a16="http://schemas.microsoft.com/office/drawing/2014/main" val="3547027517"/>
                  </a:ext>
                </a:extLst>
              </a:tr>
              <a:tr h="0">
                <a:tc>
                  <a:txBody>
                    <a:bodyPr/>
                    <a:lstStyle/>
                    <a:p>
                      <a:r>
                        <a:rPr lang="en-US" sz="1200" dirty="0"/>
                        <a:t>2</a:t>
                      </a:r>
                    </a:p>
                  </a:txBody>
                  <a:tcPr/>
                </a:tc>
                <a:tc>
                  <a:txBody>
                    <a:bodyPr/>
                    <a:lstStyle/>
                    <a:p>
                      <a:r>
                        <a:rPr lang="en-US" sz="1200" dirty="0"/>
                        <a:t>TV</a:t>
                      </a:r>
                    </a:p>
                  </a:txBody>
                  <a:tcPr/>
                </a:tc>
                <a:tc>
                  <a:txBody>
                    <a:bodyPr/>
                    <a:lstStyle/>
                    <a:p>
                      <a:r>
                        <a:rPr lang="en-US" sz="1200" dirty="0"/>
                        <a:t>National</a:t>
                      </a:r>
                    </a:p>
                  </a:txBody>
                  <a:tcPr/>
                </a:tc>
                <a:extLst>
                  <a:ext uri="{0D108BD9-81ED-4DB2-BD59-A6C34878D82A}">
                    <a16:rowId xmlns:a16="http://schemas.microsoft.com/office/drawing/2014/main" val="668892952"/>
                  </a:ext>
                </a:extLst>
              </a:tr>
              <a:tr h="0">
                <a:tc>
                  <a:txBody>
                    <a:bodyPr/>
                    <a:lstStyle/>
                    <a:p>
                      <a:r>
                        <a:rPr lang="en-US" sz="1200" dirty="0"/>
                        <a:t>3</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049206759"/>
                  </a:ext>
                </a:extLst>
              </a:tr>
              <a:tr h="0">
                <a:tc>
                  <a:txBody>
                    <a:bodyPr/>
                    <a:lstStyle/>
                    <a:p>
                      <a:r>
                        <a:rPr lang="en-US" sz="1200" dirty="0"/>
                        <a:t>5</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Local</a:t>
                      </a:r>
                    </a:p>
                  </a:txBody>
                  <a:tcPr/>
                </a:tc>
                <a:extLst>
                  <a:ext uri="{0D108BD9-81ED-4DB2-BD59-A6C34878D82A}">
                    <a16:rowId xmlns:a16="http://schemas.microsoft.com/office/drawing/2014/main" val="22904891"/>
                  </a:ext>
                </a:extLst>
              </a:tr>
              <a:tr h="0">
                <a:tc>
                  <a:txBody>
                    <a:bodyPr/>
                    <a:lstStyle/>
                    <a:p>
                      <a:r>
                        <a:rPr lang="en-US" sz="1200" dirty="0"/>
                        <a:t>4</a:t>
                      </a:r>
                    </a:p>
                  </a:txBody>
                  <a:tcPr/>
                </a:tc>
                <a:tc>
                  <a:txBody>
                    <a:bodyPr/>
                    <a:lstStyle/>
                    <a:p>
                      <a:r>
                        <a:rPr lang="en-US" sz="12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3747277646"/>
                  </a:ext>
                </a:extLst>
              </a:tr>
              <a:tr h="0">
                <a:tc>
                  <a:txBody>
                    <a:bodyPr/>
                    <a:lstStyle/>
                    <a:p>
                      <a:r>
                        <a:rPr lang="en-US" sz="1200" dirty="0"/>
                        <a:t>6</a:t>
                      </a:r>
                    </a:p>
                  </a:txBody>
                  <a:tcPr/>
                </a:tc>
                <a:tc>
                  <a:txBody>
                    <a:bodyPr/>
                    <a:lstStyle/>
                    <a:p>
                      <a:r>
                        <a:rPr lang="en-US" sz="12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National</a:t>
                      </a:r>
                    </a:p>
                  </a:txBody>
                  <a:tcPr/>
                </a:tc>
                <a:extLst>
                  <a:ext uri="{0D108BD9-81ED-4DB2-BD59-A6C34878D82A}">
                    <a16:rowId xmlns:a16="http://schemas.microsoft.com/office/drawing/2014/main" val="4024988786"/>
                  </a:ext>
                </a:extLst>
              </a:tr>
            </a:tbl>
          </a:graphicData>
        </a:graphic>
      </p:graphicFrame>
      <p:graphicFrame>
        <p:nvGraphicFramePr>
          <p:cNvPr id="10" name="Table 6">
            <a:extLst>
              <a:ext uri="{FF2B5EF4-FFF2-40B4-BE49-F238E27FC236}">
                <a16:creationId xmlns:a16="http://schemas.microsoft.com/office/drawing/2014/main" id="{B7BACA6E-0D67-42D0-8C2F-EC5DE17B6CD8}"/>
              </a:ext>
            </a:extLst>
          </p:cNvPr>
          <p:cNvGraphicFramePr>
            <a:graphicFrameLocks noGrp="1"/>
          </p:cNvGraphicFramePr>
          <p:nvPr>
            <p:extLst>
              <p:ext uri="{D42A27DB-BD31-4B8C-83A1-F6EECF244321}">
                <p14:modId xmlns:p14="http://schemas.microsoft.com/office/powerpoint/2010/main" val="1358445703"/>
              </p:ext>
            </p:extLst>
          </p:nvPr>
        </p:nvGraphicFramePr>
        <p:xfrm>
          <a:off x="5297047" y="1608528"/>
          <a:ext cx="1926021" cy="3108960"/>
        </p:xfrm>
        <a:graphic>
          <a:graphicData uri="http://schemas.openxmlformats.org/drawingml/2006/table">
            <a:tbl>
              <a:tblPr firstRow="1" bandRow="1">
                <a:tableStyleId>{5C22544A-7EE6-4342-B048-85BDC9FD1C3A}</a:tableStyleId>
              </a:tblPr>
              <a:tblGrid>
                <a:gridCol w="723661">
                  <a:extLst>
                    <a:ext uri="{9D8B030D-6E8A-4147-A177-3AD203B41FA5}">
                      <a16:colId xmlns:a16="http://schemas.microsoft.com/office/drawing/2014/main" val="4168031598"/>
                    </a:ext>
                  </a:extLst>
                </a:gridCol>
                <a:gridCol w="525401">
                  <a:extLst>
                    <a:ext uri="{9D8B030D-6E8A-4147-A177-3AD203B41FA5}">
                      <a16:colId xmlns:a16="http://schemas.microsoft.com/office/drawing/2014/main" val="1050443229"/>
                    </a:ext>
                  </a:extLst>
                </a:gridCol>
                <a:gridCol w="676959">
                  <a:extLst>
                    <a:ext uri="{9D8B030D-6E8A-4147-A177-3AD203B41FA5}">
                      <a16:colId xmlns:a16="http://schemas.microsoft.com/office/drawing/2014/main" val="3777537937"/>
                    </a:ext>
                  </a:extLst>
                </a:gridCol>
              </a:tblGrid>
              <a:tr h="316674">
                <a:tc>
                  <a:txBody>
                    <a:bodyPr/>
                    <a:lstStyle/>
                    <a:p>
                      <a:r>
                        <a:rPr lang="en-US" sz="1200" u="sng" dirty="0"/>
                        <a:t>AdCampaignId (FK)</a:t>
                      </a:r>
                    </a:p>
                  </a:txBody>
                  <a:tcPr/>
                </a:tc>
                <a:tc>
                  <a:txBody>
                    <a:bodyPr/>
                    <a:lstStyle/>
                    <a:p>
                      <a:r>
                        <a:rPr lang="en-US" sz="1200" u="sng" dirty="0"/>
                        <a:t>TypeId (FK)</a:t>
                      </a:r>
                    </a:p>
                  </a:txBody>
                  <a:tcPr/>
                </a:tc>
                <a:tc>
                  <a:txBody>
                    <a:bodyPr/>
                    <a:lstStyle/>
                    <a:p>
                      <a:r>
                        <a:rPr lang="en-US" sz="1200" dirty="0"/>
                        <a:t>BudgetPctg (FK)</a:t>
                      </a:r>
                    </a:p>
                  </a:txBody>
                  <a:tcPr/>
                </a:tc>
                <a:extLst>
                  <a:ext uri="{0D108BD9-81ED-4DB2-BD59-A6C34878D82A}">
                    <a16:rowId xmlns:a16="http://schemas.microsoft.com/office/drawing/2014/main" val="3487491397"/>
                  </a:ext>
                </a:extLst>
              </a:tr>
              <a:tr h="0">
                <a:tc>
                  <a:txBody>
                    <a:bodyPr/>
                    <a:lstStyle/>
                    <a:p>
                      <a:r>
                        <a:rPr lang="en-US" sz="1200" dirty="0"/>
                        <a:t>111</a:t>
                      </a:r>
                    </a:p>
                  </a:txBody>
                  <a:tcPr/>
                </a:tc>
                <a:tc>
                  <a:txBody>
                    <a:bodyPr/>
                    <a:lstStyle/>
                    <a:p>
                      <a:r>
                        <a:rPr lang="en-US" sz="1200" dirty="0"/>
                        <a:t>1</a:t>
                      </a:r>
                    </a:p>
                  </a:txBody>
                  <a:tcPr/>
                </a:tc>
                <a:tc>
                  <a:txBody>
                    <a:bodyPr/>
                    <a:lstStyle/>
                    <a:p>
                      <a:r>
                        <a:rPr lang="en-US" sz="1200" dirty="0"/>
                        <a:t>50%</a:t>
                      </a:r>
                    </a:p>
                  </a:txBody>
                  <a:tcPr/>
                </a:tc>
                <a:extLst>
                  <a:ext uri="{0D108BD9-81ED-4DB2-BD59-A6C34878D82A}">
                    <a16:rowId xmlns:a16="http://schemas.microsoft.com/office/drawing/2014/main" val="3547027517"/>
                  </a:ext>
                </a:extLst>
              </a:tr>
              <a:tr h="0">
                <a:tc>
                  <a:txBody>
                    <a:bodyPr/>
                    <a:lstStyle/>
                    <a:p>
                      <a:r>
                        <a:rPr lang="en-US" sz="1200" dirty="0"/>
                        <a:t>111</a:t>
                      </a:r>
                    </a:p>
                  </a:txBody>
                  <a:tcPr/>
                </a:tc>
                <a:tc>
                  <a:txBody>
                    <a:bodyPr/>
                    <a:lstStyle/>
                    <a:p>
                      <a:r>
                        <a:rPr lang="en-US" sz="1200" dirty="0"/>
                        <a:t>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50%</a:t>
                      </a:r>
                    </a:p>
                  </a:txBody>
                  <a:tcPr/>
                </a:tc>
                <a:extLst>
                  <a:ext uri="{0D108BD9-81ED-4DB2-BD59-A6C34878D82A}">
                    <a16:rowId xmlns:a16="http://schemas.microsoft.com/office/drawing/2014/main" val="668892952"/>
                  </a:ext>
                </a:extLst>
              </a:tr>
              <a:tr h="0">
                <a:tc>
                  <a:txBody>
                    <a:bodyPr/>
                    <a:lstStyle/>
                    <a:p>
                      <a:r>
                        <a:rPr lang="en-US" sz="1200" dirty="0"/>
                        <a:t>222</a:t>
                      </a:r>
                    </a:p>
                  </a:txBody>
                  <a:tcPr/>
                </a:tc>
                <a:tc>
                  <a:txBody>
                    <a:bodyPr/>
                    <a:lstStyle/>
                    <a:p>
                      <a:r>
                        <a:rPr lang="en-US" sz="1200" dirty="0"/>
                        <a:t>1</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a:t>
                      </a:r>
                    </a:p>
                  </a:txBody>
                  <a:tcPr/>
                </a:tc>
                <a:extLst>
                  <a:ext uri="{0D108BD9-81ED-4DB2-BD59-A6C34878D82A}">
                    <a16:rowId xmlns:a16="http://schemas.microsoft.com/office/drawing/2014/main" val="2449496800"/>
                  </a:ext>
                </a:extLst>
              </a:tr>
              <a:tr h="0">
                <a:tc>
                  <a:txBody>
                    <a:bodyPr/>
                    <a:lstStyle/>
                    <a:p>
                      <a:r>
                        <a:rPr lang="en-US" sz="1200" dirty="0"/>
                        <a:t>222</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30%</a:t>
                      </a:r>
                    </a:p>
                  </a:txBody>
                  <a:tcPr/>
                </a:tc>
                <a:extLst>
                  <a:ext uri="{0D108BD9-81ED-4DB2-BD59-A6C34878D82A}">
                    <a16:rowId xmlns:a16="http://schemas.microsoft.com/office/drawing/2014/main" val="2049206759"/>
                  </a:ext>
                </a:extLst>
              </a:tr>
              <a:tr h="0">
                <a:tc>
                  <a:txBody>
                    <a:bodyPr/>
                    <a:lstStyle/>
                    <a:p>
                      <a:r>
                        <a:rPr lang="en-US" sz="1200" dirty="0"/>
                        <a:t>222</a:t>
                      </a:r>
                    </a:p>
                  </a:txBody>
                  <a:tcPr/>
                </a:tc>
                <a:tc>
                  <a:txBody>
                    <a:bodyPr/>
                    <a:lstStyle/>
                    <a:p>
                      <a:r>
                        <a:rPr lang="en-US" sz="1200" dirty="0"/>
                        <a:t>5</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a:t>
                      </a:r>
                    </a:p>
                  </a:txBody>
                  <a:tcPr/>
                </a:tc>
                <a:extLst>
                  <a:ext uri="{0D108BD9-81ED-4DB2-BD59-A6C34878D82A}">
                    <a16:rowId xmlns:a16="http://schemas.microsoft.com/office/drawing/2014/main" val="22904891"/>
                  </a:ext>
                </a:extLst>
              </a:tr>
              <a:tr h="0">
                <a:tc>
                  <a:txBody>
                    <a:bodyPr/>
                    <a:lstStyle/>
                    <a:p>
                      <a:r>
                        <a:rPr lang="en-US" sz="1200" dirty="0"/>
                        <a:t>333</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80%</a:t>
                      </a:r>
                    </a:p>
                  </a:txBody>
                  <a:tcPr/>
                </a:tc>
                <a:extLst>
                  <a:ext uri="{0D108BD9-81ED-4DB2-BD59-A6C34878D82A}">
                    <a16:rowId xmlns:a16="http://schemas.microsoft.com/office/drawing/2014/main" val="2406712928"/>
                  </a:ext>
                </a:extLst>
              </a:tr>
              <a:tr h="0">
                <a:tc>
                  <a:txBody>
                    <a:bodyPr/>
                    <a:lstStyle/>
                    <a:p>
                      <a:r>
                        <a:rPr lang="en-US" sz="1200" dirty="0"/>
                        <a:t>333</a:t>
                      </a:r>
                    </a:p>
                  </a:txBody>
                  <a:tcPr/>
                </a:tc>
                <a:tc>
                  <a:txBody>
                    <a:bodyPr/>
                    <a:lstStyle/>
                    <a:p>
                      <a:r>
                        <a:rPr lang="en-US" sz="1200" dirty="0"/>
                        <a:t>4</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20%</a:t>
                      </a:r>
                    </a:p>
                  </a:txBody>
                  <a:tcPr/>
                </a:tc>
                <a:extLst>
                  <a:ext uri="{0D108BD9-81ED-4DB2-BD59-A6C34878D82A}">
                    <a16:rowId xmlns:a16="http://schemas.microsoft.com/office/drawing/2014/main" val="3747277646"/>
                  </a:ext>
                </a:extLst>
              </a:tr>
              <a:tr h="0">
                <a:tc>
                  <a:txBody>
                    <a:bodyPr/>
                    <a:lstStyle/>
                    <a:p>
                      <a:r>
                        <a:rPr lang="en-US" sz="1200" dirty="0"/>
                        <a:t>444</a:t>
                      </a:r>
                    </a:p>
                  </a:txBody>
                  <a:tcPr/>
                </a:tc>
                <a:tc>
                  <a:txBody>
                    <a:bodyPr/>
                    <a:lstStyle/>
                    <a:p>
                      <a:r>
                        <a:rPr lang="en-US" sz="1200" dirty="0"/>
                        <a:t>6</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4024988786"/>
                  </a:ext>
                </a:extLst>
              </a:tr>
              <a:tr h="0">
                <a:tc>
                  <a:txBody>
                    <a:bodyPr/>
                    <a:lstStyle/>
                    <a:p>
                      <a:r>
                        <a:rPr lang="en-US" sz="1200" dirty="0"/>
                        <a:t>555</a:t>
                      </a:r>
                    </a:p>
                  </a:txBody>
                  <a:tcPr/>
                </a:tc>
                <a:tc>
                  <a:txBody>
                    <a:bodyPr/>
                    <a:lstStyle/>
                    <a:p>
                      <a:r>
                        <a:rPr lang="en-US" sz="12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100%</a:t>
                      </a:r>
                    </a:p>
                  </a:txBody>
                  <a:tcPr/>
                </a:tc>
                <a:extLst>
                  <a:ext uri="{0D108BD9-81ED-4DB2-BD59-A6C34878D82A}">
                    <a16:rowId xmlns:a16="http://schemas.microsoft.com/office/drawing/2014/main" val="347778489"/>
                  </a:ext>
                </a:extLst>
              </a:tr>
            </a:tbl>
          </a:graphicData>
        </a:graphic>
      </p:graphicFrame>
      <p:pic>
        <p:nvPicPr>
          <p:cNvPr id="15" name="Picture 14">
            <a:extLst>
              <a:ext uri="{FF2B5EF4-FFF2-40B4-BE49-F238E27FC236}">
                <a16:creationId xmlns:a16="http://schemas.microsoft.com/office/drawing/2014/main" id="{0C65D7C9-7D1F-4425-AC2D-CE8E31592B93}"/>
              </a:ext>
            </a:extLst>
          </p:cNvPr>
          <p:cNvPicPr>
            <a:picLocks noChangeAspect="1"/>
          </p:cNvPicPr>
          <p:nvPr/>
        </p:nvPicPr>
        <p:blipFill>
          <a:blip r:embed="rId2"/>
          <a:stretch>
            <a:fillRect/>
          </a:stretch>
        </p:blipFill>
        <p:spPr>
          <a:xfrm>
            <a:off x="1008773" y="4659583"/>
            <a:ext cx="1872724" cy="1872724"/>
          </a:xfrm>
          <a:prstGeom prst="rect">
            <a:avLst/>
          </a:prstGeom>
        </p:spPr>
      </p:pic>
      <p:sp>
        <p:nvSpPr>
          <p:cNvPr id="13" name="TextBox 12">
            <a:extLst>
              <a:ext uri="{FF2B5EF4-FFF2-40B4-BE49-F238E27FC236}">
                <a16:creationId xmlns:a16="http://schemas.microsoft.com/office/drawing/2014/main" id="{2EEC80C3-89C1-41E7-AEA6-E1020F8F0934}"/>
              </a:ext>
            </a:extLst>
          </p:cNvPr>
          <p:cNvSpPr txBox="1"/>
          <p:nvPr/>
        </p:nvSpPr>
        <p:spPr>
          <a:xfrm>
            <a:off x="563118" y="1382302"/>
            <a:ext cx="2111604" cy="400110"/>
          </a:xfrm>
          <a:prstGeom prst="rect">
            <a:avLst/>
          </a:prstGeom>
          <a:noFill/>
        </p:spPr>
        <p:txBody>
          <a:bodyPr wrap="none" rtlCol="0">
            <a:spAutoFit/>
          </a:bodyPr>
          <a:lstStyle/>
          <a:p>
            <a:pPr algn="l"/>
            <a:r>
              <a:rPr lang="en-US" sz="2000" dirty="0">
                <a:solidFill>
                  <a:schemeClr val="tx1"/>
                </a:solidFill>
                <a:effectLst/>
              </a:rPr>
              <a:t>AD_CAMPAIGN</a:t>
            </a:r>
          </a:p>
        </p:txBody>
      </p:sp>
      <p:sp>
        <p:nvSpPr>
          <p:cNvPr id="18" name="TextBox 17">
            <a:extLst>
              <a:ext uri="{FF2B5EF4-FFF2-40B4-BE49-F238E27FC236}">
                <a16:creationId xmlns:a16="http://schemas.microsoft.com/office/drawing/2014/main" id="{B0246D86-2613-48D2-AB98-2EB80CAAF62F}"/>
              </a:ext>
            </a:extLst>
          </p:cNvPr>
          <p:cNvSpPr txBox="1"/>
          <p:nvPr/>
        </p:nvSpPr>
        <p:spPr>
          <a:xfrm>
            <a:off x="4883809" y="1208418"/>
            <a:ext cx="3087833" cy="400110"/>
          </a:xfrm>
          <a:prstGeom prst="rect">
            <a:avLst/>
          </a:prstGeom>
          <a:noFill/>
        </p:spPr>
        <p:txBody>
          <a:bodyPr wrap="none" rtlCol="0">
            <a:spAutoFit/>
          </a:bodyPr>
          <a:lstStyle/>
          <a:p>
            <a:pPr algn="l"/>
            <a:r>
              <a:rPr lang="en-US" sz="2000" dirty="0">
                <a:solidFill>
                  <a:schemeClr val="tx1"/>
                </a:solidFill>
                <a:effectLst/>
              </a:rPr>
              <a:t>BUDGET_ALLOCATION</a:t>
            </a:r>
          </a:p>
        </p:txBody>
      </p:sp>
      <p:sp>
        <p:nvSpPr>
          <p:cNvPr id="19" name="TextBox 18">
            <a:extLst>
              <a:ext uri="{FF2B5EF4-FFF2-40B4-BE49-F238E27FC236}">
                <a16:creationId xmlns:a16="http://schemas.microsoft.com/office/drawing/2014/main" id="{B57A3574-6288-4135-BB1C-5887CD2FB3C1}"/>
              </a:ext>
            </a:extLst>
          </p:cNvPr>
          <p:cNvSpPr txBox="1"/>
          <p:nvPr/>
        </p:nvSpPr>
        <p:spPr>
          <a:xfrm>
            <a:off x="8236212" y="1966211"/>
            <a:ext cx="2371290" cy="400110"/>
          </a:xfrm>
          <a:prstGeom prst="rect">
            <a:avLst/>
          </a:prstGeom>
          <a:noFill/>
        </p:spPr>
        <p:txBody>
          <a:bodyPr wrap="none" rtlCol="0">
            <a:spAutoFit/>
          </a:bodyPr>
          <a:lstStyle/>
          <a:p>
            <a:pPr algn="l"/>
            <a:r>
              <a:rPr lang="en-US" sz="2000" dirty="0">
                <a:solidFill>
                  <a:schemeClr val="tx1"/>
                </a:solidFill>
                <a:effectLst/>
              </a:rPr>
              <a:t>CAMPAIGN_TYPE</a:t>
            </a:r>
          </a:p>
        </p:txBody>
      </p:sp>
      <p:sp>
        <p:nvSpPr>
          <p:cNvPr id="20" name="TextBox 19">
            <a:extLst>
              <a:ext uri="{FF2B5EF4-FFF2-40B4-BE49-F238E27FC236}">
                <a16:creationId xmlns:a16="http://schemas.microsoft.com/office/drawing/2014/main" id="{B0DE550F-A4B5-45C8-8083-7BB5D8910332}"/>
              </a:ext>
            </a:extLst>
          </p:cNvPr>
          <p:cNvSpPr txBox="1"/>
          <p:nvPr/>
        </p:nvSpPr>
        <p:spPr>
          <a:xfrm>
            <a:off x="1157480" y="4233521"/>
            <a:ext cx="1481496" cy="400110"/>
          </a:xfrm>
          <a:prstGeom prst="rect">
            <a:avLst/>
          </a:prstGeom>
          <a:noFill/>
        </p:spPr>
        <p:txBody>
          <a:bodyPr wrap="none" rtlCol="0">
            <a:spAutoFit/>
          </a:bodyPr>
          <a:lstStyle/>
          <a:p>
            <a:pPr algn="l"/>
            <a:r>
              <a:rPr lang="en-US" sz="2000" dirty="0">
                <a:solidFill>
                  <a:schemeClr val="tx1"/>
                </a:solidFill>
                <a:effectLst/>
              </a:rPr>
              <a:t>MANAGER</a:t>
            </a:r>
          </a:p>
        </p:txBody>
      </p:sp>
      <p:grpSp>
        <p:nvGrpSpPr>
          <p:cNvPr id="6" name="Group 5">
            <a:extLst>
              <a:ext uri="{FF2B5EF4-FFF2-40B4-BE49-F238E27FC236}">
                <a16:creationId xmlns:a16="http://schemas.microsoft.com/office/drawing/2014/main" id="{8166D673-371C-4894-926A-2ACF74853CB0}"/>
              </a:ext>
            </a:extLst>
          </p:cNvPr>
          <p:cNvGrpSpPr/>
          <p:nvPr/>
        </p:nvGrpSpPr>
        <p:grpSpPr>
          <a:xfrm>
            <a:off x="1110343" y="4913643"/>
            <a:ext cx="698360" cy="217714"/>
            <a:chOff x="1110343" y="4913643"/>
            <a:chExt cx="698360" cy="217714"/>
          </a:xfrm>
        </p:grpSpPr>
        <p:cxnSp>
          <p:nvCxnSpPr>
            <p:cNvPr id="3" name="Straight Connector 2">
              <a:extLst>
                <a:ext uri="{FF2B5EF4-FFF2-40B4-BE49-F238E27FC236}">
                  <a16:creationId xmlns:a16="http://schemas.microsoft.com/office/drawing/2014/main" id="{35AEF253-278C-49E8-BF86-51D4F930D442}"/>
                </a:ext>
              </a:extLst>
            </p:cNvPr>
            <p:cNvCxnSpPr/>
            <p:nvPr/>
          </p:nvCxnSpPr>
          <p:spPr>
            <a:xfrm>
              <a:off x="1110343" y="4913643"/>
              <a:ext cx="698360" cy="0"/>
            </a:xfrm>
            <a:prstGeom prst="line">
              <a:avLst/>
            </a:prstGeom>
            <a:ln>
              <a:solidFill>
                <a:srgbClr val="F9EFE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8494B2-CED5-41AF-8154-1BEAA890D6C8}"/>
                </a:ext>
              </a:extLst>
            </p:cNvPr>
            <p:cNvCxnSpPr>
              <a:cxnSpLocks/>
            </p:cNvCxnSpPr>
            <p:nvPr/>
          </p:nvCxnSpPr>
          <p:spPr>
            <a:xfrm>
              <a:off x="1110343" y="5131357"/>
              <a:ext cx="144026" cy="0"/>
            </a:xfrm>
            <a:prstGeom prst="line">
              <a:avLst/>
            </a:prstGeom>
            <a:ln>
              <a:solidFill>
                <a:srgbClr val="F9EFEF"/>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C390B13-7ADB-4DC1-BDF3-AE36DE38547D}"/>
              </a:ext>
            </a:extLst>
          </p:cNvPr>
          <p:cNvSpPr/>
          <p:nvPr/>
        </p:nvSpPr>
        <p:spPr>
          <a:xfrm rot="1417250">
            <a:off x="10422920" y="1260948"/>
            <a:ext cx="1670841" cy="6828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effectLst/>
                <a:latin typeface="Stencil" panose="040409050D0802020404" pitchFamily="82" charset="0"/>
              </a:rPr>
              <a:t>In</a:t>
            </a:r>
            <a:br>
              <a:rPr lang="en-US" sz="2400" dirty="0">
                <a:solidFill>
                  <a:srgbClr val="00B050"/>
                </a:solidFill>
                <a:effectLst/>
                <a:latin typeface="Stencil" panose="040409050D0802020404" pitchFamily="82" charset="0"/>
              </a:rPr>
            </a:br>
            <a:r>
              <a:rPr lang="en-US" sz="2400" dirty="0">
                <a:solidFill>
                  <a:srgbClr val="00B050"/>
                </a:solidFill>
                <a:effectLst/>
                <a:latin typeface="Stencil" panose="040409050D0802020404" pitchFamily="82" charset="0"/>
              </a:rPr>
              <a:t>Third nf</a:t>
            </a:r>
          </a:p>
        </p:txBody>
      </p:sp>
      <p:sp>
        <p:nvSpPr>
          <p:cNvPr id="22" name="TextBox 21">
            <a:extLst>
              <a:ext uri="{FF2B5EF4-FFF2-40B4-BE49-F238E27FC236}">
                <a16:creationId xmlns:a16="http://schemas.microsoft.com/office/drawing/2014/main" id="{E5A15EE5-50D6-4944-8845-818787ABDA5C}"/>
              </a:ext>
            </a:extLst>
          </p:cNvPr>
          <p:cNvSpPr txBox="1"/>
          <p:nvPr/>
        </p:nvSpPr>
        <p:spPr>
          <a:xfrm>
            <a:off x="4175489" y="5065682"/>
            <a:ext cx="6095158" cy="1384995"/>
          </a:xfrm>
          <a:prstGeom prst="rect">
            <a:avLst/>
          </a:prstGeom>
          <a:noFill/>
        </p:spPr>
        <p:txBody>
          <a:bodyPr wrap="square">
            <a:spAutoFit/>
          </a:bodyPr>
          <a:lstStyle/>
          <a:p>
            <a:pPr algn="l"/>
            <a:r>
              <a:rPr lang="en-US" sz="2800" dirty="0">
                <a:solidFill>
                  <a:schemeClr val="tx1"/>
                </a:solidFill>
                <a:effectLst/>
              </a:rPr>
              <a:t>What happens if we want to change the duration of ‘Summer Zing’ to 45 days?</a:t>
            </a:r>
          </a:p>
        </p:txBody>
      </p:sp>
      <p:sp>
        <p:nvSpPr>
          <p:cNvPr id="23" name="TextBox 22">
            <a:extLst>
              <a:ext uri="{FF2B5EF4-FFF2-40B4-BE49-F238E27FC236}">
                <a16:creationId xmlns:a16="http://schemas.microsoft.com/office/drawing/2014/main" id="{E5B72E2D-037C-4312-A303-17784111E174}"/>
              </a:ext>
            </a:extLst>
          </p:cNvPr>
          <p:cNvSpPr txBox="1"/>
          <p:nvPr/>
        </p:nvSpPr>
        <p:spPr>
          <a:xfrm>
            <a:off x="3001547" y="2515606"/>
            <a:ext cx="328376" cy="276999"/>
          </a:xfrm>
          <a:prstGeom prst="rect">
            <a:avLst/>
          </a:prstGeom>
          <a:solidFill>
            <a:srgbClr val="F9EFEF"/>
          </a:solidFill>
        </p:spPr>
        <p:txBody>
          <a:bodyPr wrap="square" lIns="0" tIns="0" rIns="0" bIns="0" rtlCol="0">
            <a:spAutoFit/>
          </a:bodyPr>
          <a:lstStyle/>
          <a:p>
            <a:pPr algn="l"/>
            <a:r>
              <a:rPr lang="en-US" sz="1800" dirty="0">
                <a:solidFill>
                  <a:schemeClr val="accent5">
                    <a:lumMod val="50000"/>
                    <a:lumOff val="50000"/>
                  </a:schemeClr>
                </a:solidFill>
                <a:effectLst/>
              </a:rPr>
              <a:t>45</a:t>
            </a:r>
          </a:p>
        </p:txBody>
      </p:sp>
      <p:sp>
        <p:nvSpPr>
          <p:cNvPr id="2" name="Oval 1">
            <a:extLst>
              <a:ext uri="{FF2B5EF4-FFF2-40B4-BE49-F238E27FC236}">
                <a16:creationId xmlns:a16="http://schemas.microsoft.com/office/drawing/2014/main" id="{90997946-C258-40EA-BEE2-8F700B66D3DB}"/>
              </a:ext>
            </a:extLst>
          </p:cNvPr>
          <p:cNvSpPr/>
          <p:nvPr/>
        </p:nvSpPr>
        <p:spPr>
          <a:xfrm>
            <a:off x="11929730" y="6637560"/>
            <a:ext cx="170121" cy="147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96096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F2B46-877D-474C-82BA-7F18078851B3}"/>
              </a:ext>
            </a:extLst>
          </p:cNvPr>
          <p:cNvSpPr>
            <a:spLocks noGrp="1"/>
          </p:cNvSpPr>
          <p:nvPr>
            <p:ph type="title"/>
          </p:nvPr>
        </p:nvSpPr>
        <p:spPr/>
        <p:txBody>
          <a:bodyPr/>
          <a:lstStyle/>
          <a:p>
            <a:r>
              <a:rPr lang="en-US" dirty="0">
                <a:solidFill>
                  <a:srgbClr val="E3621B"/>
                </a:solidFill>
              </a:rPr>
              <a:t>Takeaways</a:t>
            </a:r>
            <a:r>
              <a:rPr lang="en-US" dirty="0"/>
              <a:t>….</a:t>
            </a:r>
          </a:p>
        </p:txBody>
      </p:sp>
      <p:sp>
        <p:nvSpPr>
          <p:cNvPr id="5" name="Text Placeholder 4">
            <a:extLst>
              <a:ext uri="{FF2B5EF4-FFF2-40B4-BE49-F238E27FC236}">
                <a16:creationId xmlns:a16="http://schemas.microsoft.com/office/drawing/2014/main" id="{ECFC0DE4-B11D-4DC1-83C3-BE8B578689D9}"/>
              </a:ext>
            </a:extLst>
          </p:cNvPr>
          <p:cNvSpPr>
            <a:spLocks noGrp="1"/>
          </p:cNvSpPr>
          <p:nvPr>
            <p:ph type="body" sz="quarter" idx="10"/>
          </p:nvPr>
        </p:nvSpPr>
        <p:spPr>
          <a:xfrm>
            <a:off x="406400" y="1354360"/>
            <a:ext cx="11379200" cy="5283200"/>
          </a:xfrm>
        </p:spPr>
        <p:txBody>
          <a:bodyPr>
            <a:normAutofit fontScale="92500" lnSpcReduction="10000"/>
          </a:bodyPr>
          <a:lstStyle/>
          <a:p>
            <a:r>
              <a:rPr lang="en-US" dirty="0"/>
              <a:t>Good DB design is important because poorly designed databases have data duplications and may lead to mistakes called ‘data anomalies’.</a:t>
            </a:r>
          </a:p>
          <a:p>
            <a:r>
              <a:rPr lang="en-US" dirty="0">
                <a:solidFill>
                  <a:srgbClr val="FA6400"/>
                </a:solidFill>
              </a:rPr>
              <a:t>Normalization</a:t>
            </a:r>
            <a:r>
              <a:rPr lang="en-US" dirty="0"/>
              <a:t> is a method to improve DB design</a:t>
            </a:r>
          </a:p>
          <a:p>
            <a:r>
              <a:rPr lang="en-US" dirty="0"/>
              <a:t>Five NFs, only the first three are commonly used in business practice.</a:t>
            </a:r>
          </a:p>
          <a:p>
            <a:endParaRPr lang="en-US" dirty="0"/>
          </a:p>
        </p:txBody>
      </p:sp>
      <p:sp>
        <p:nvSpPr>
          <p:cNvPr id="2" name="Oval 1">
            <a:extLst>
              <a:ext uri="{FF2B5EF4-FFF2-40B4-BE49-F238E27FC236}">
                <a16:creationId xmlns:a16="http://schemas.microsoft.com/office/drawing/2014/main" id="{80B9415D-6329-5057-EEF3-A7D22276F65E}"/>
              </a:ext>
            </a:extLst>
          </p:cNvPr>
          <p:cNvSpPr/>
          <p:nvPr/>
        </p:nvSpPr>
        <p:spPr>
          <a:xfrm>
            <a:off x="11929730" y="6637560"/>
            <a:ext cx="170121" cy="147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6433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9528-80FB-4DEB-A5D3-5EA19B04D635}"/>
              </a:ext>
            </a:extLst>
          </p:cNvPr>
          <p:cNvSpPr>
            <a:spLocks noGrp="1"/>
          </p:cNvSpPr>
          <p:nvPr>
            <p:ph type="title"/>
          </p:nvPr>
        </p:nvSpPr>
        <p:spPr/>
        <p:txBody>
          <a:bodyPr/>
          <a:lstStyle/>
          <a:p>
            <a:r>
              <a:rPr lang="en-US" sz="4800" dirty="0"/>
              <a:t>Problems could have been avoided by doing good modeling since the beginning…</a:t>
            </a:r>
          </a:p>
        </p:txBody>
      </p:sp>
      <p:pic>
        <p:nvPicPr>
          <p:cNvPr id="7" name="Picture 6">
            <a:extLst>
              <a:ext uri="{FF2B5EF4-FFF2-40B4-BE49-F238E27FC236}">
                <a16:creationId xmlns:a16="http://schemas.microsoft.com/office/drawing/2014/main" id="{13DAC009-D2A1-446B-9F2D-436D137B4200}"/>
              </a:ext>
            </a:extLst>
          </p:cNvPr>
          <p:cNvPicPr>
            <a:picLocks noChangeAspect="1"/>
          </p:cNvPicPr>
          <p:nvPr/>
        </p:nvPicPr>
        <p:blipFill>
          <a:blip r:embed="rId2"/>
          <a:stretch>
            <a:fillRect/>
          </a:stretch>
        </p:blipFill>
        <p:spPr>
          <a:xfrm>
            <a:off x="894192" y="2304698"/>
            <a:ext cx="9904396" cy="4101154"/>
          </a:xfrm>
          <a:prstGeom prst="rect">
            <a:avLst/>
          </a:prstGeom>
        </p:spPr>
      </p:pic>
      <p:sp>
        <p:nvSpPr>
          <p:cNvPr id="3" name="TextBox 2">
            <a:extLst>
              <a:ext uri="{FF2B5EF4-FFF2-40B4-BE49-F238E27FC236}">
                <a16:creationId xmlns:a16="http://schemas.microsoft.com/office/drawing/2014/main" id="{CD272C36-0CD4-17DA-005B-C07516FD829D}"/>
              </a:ext>
            </a:extLst>
          </p:cNvPr>
          <p:cNvSpPr txBox="1"/>
          <p:nvPr/>
        </p:nvSpPr>
        <p:spPr>
          <a:xfrm>
            <a:off x="5129561" y="2304698"/>
            <a:ext cx="1104790" cy="246221"/>
          </a:xfrm>
          <a:prstGeom prst="rect">
            <a:avLst/>
          </a:prstGeom>
          <a:noFill/>
        </p:spPr>
        <p:txBody>
          <a:bodyPr wrap="none" rtlCol="0">
            <a:spAutoFit/>
          </a:bodyPr>
          <a:lstStyle/>
          <a:p>
            <a:pPr algn="l"/>
            <a:r>
              <a:rPr lang="en-US" dirty="0">
                <a:solidFill>
                  <a:schemeClr val="accent5">
                    <a:lumMod val="50000"/>
                    <a:lumOff val="50000"/>
                  </a:schemeClr>
                </a:solidFill>
                <a:effectLst/>
              </a:rPr>
              <a:t>Many to many</a:t>
            </a:r>
          </a:p>
        </p:txBody>
      </p:sp>
      <p:cxnSp>
        <p:nvCxnSpPr>
          <p:cNvPr id="5" name="Straight Arrow Connector 4">
            <a:extLst>
              <a:ext uri="{FF2B5EF4-FFF2-40B4-BE49-F238E27FC236}">
                <a16:creationId xmlns:a16="http://schemas.microsoft.com/office/drawing/2014/main" id="{DBBBC2A5-6EC8-DDE6-E64C-D17634F3A701}"/>
              </a:ext>
            </a:extLst>
          </p:cNvPr>
          <p:cNvCxnSpPr>
            <a:cxnSpLocks/>
            <a:stCxn id="3" idx="3"/>
          </p:cNvCxnSpPr>
          <p:nvPr/>
        </p:nvCxnSpPr>
        <p:spPr>
          <a:xfrm>
            <a:off x="6234351" y="2427809"/>
            <a:ext cx="2023127" cy="655503"/>
          </a:xfrm>
          <a:prstGeom prst="straightConnector1">
            <a:avLst/>
          </a:prstGeom>
          <a:ln>
            <a:solidFill>
              <a:schemeClr val="accent5">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2DDD8A5-5127-ABEA-19CD-D03995A4086A}"/>
              </a:ext>
            </a:extLst>
          </p:cNvPr>
          <p:cNvCxnSpPr>
            <a:cxnSpLocks/>
            <a:stCxn id="3" idx="1"/>
          </p:cNvCxnSpPr>
          <p:nvPr/>
        </p:nvCxnSpPr>
        <p:spPr>
          <a:xfrm flipH="1">
            <a:off x="3278459" y="2427809"/>
            <a:ext cx="1851102" cy="655503"/>
          </a:xfrm>
          <a:prstGeom prst="straightConnector1">
            <a:avLst/>
          </a:prstGeom>
          <a:ln>
            <a:solidFill>
              <a:schemeClr val="accent5">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66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9528-80FB-4DEB-A5D3-5EA19B04D635}"/>
              </a:ext>
            </a:extLst>
          </p:cNvPr>
          <p:cNvSpPr>
            <a:spLocks noGrp="1"/>
          </p:cNvSpPr>
          <p:nvPr>
            <p:ph type="title"/>
          </p:nvPr>
        </p:nvSpPr>
        <p:spPr/>
        <p:txBody>
          <a:bodyPr/>
          <a:lstStyle/>
          <a:p>
            <a:r>
              <a:rPr lang="en-US" sz="4800" dirty="0"/>
              <a:t>Problems could have been avoided by doing good modeling since the beginning…</a:t>
            </a:r>
          </a:p>
        </p:txBody>
      </p:sp>
      <p:pic>
        <p:nvPicPr>
          <p:cNvPr id="4" name="Picture 3">
            <a:extLst>
              <a:ext uri="{FF2B5EF4-FFF2-40B4-BE49-F238E27FC236}">
                <a16:creationId xmlns:a16="http://schemas.microsoft.com/office/drawing/2014/main" id="{35E7E23D-F607-458F-8B61-653CBB7ECD87}"/>
              </a:ext>
            </a:extLst>
          </p:cNvPr>
          <p:cNvPicPr>
            <a:picLocks noChangeAspect="1"/>
          </p:cNvPicPr>
          <p:nvPr/>
        </p:nvPicPr>
        <p:blipFill>
          <a:blip r:embed="rId2"/>
          <a:stretch>
            <a:fillRect/>
          </a:stretch>
        </p:blipFill>
        <p:spPr>
          <a:xfrm>
            <a:off x="752738" y="2022510"/>
            <a:ext cx="10878497" cy="4658674"/>
          </a:xfrm>
          <a:prstGeom prst="rect">
            <a:avLst/>
          </a:prstGeom>
        </p:spPr>
      </p:pic>
      <p:grpSp>
        <p:nvGrpSpPr>
          <p:cNvPr id="10" name="Group 9">
            <a:extLst>
              <a:ext uri="{FF2B5EF4-FFF2-40B4-BE49-F238E27FC236}">
                <a16:creationId xmlns:a16="http://schemas.microsoft.com/office/drawing/2014/main" id="{BAD01B7D-8648-F5DC-FF79-9ACAD832B0BC}"/>
              </a:ext>
            </a:extLst>
          </p:cNvPr>
          <p:cNvGrpSpPr/>
          <p:nvPr/>
        </p:nvGrpSpPr>
        <p:grpSpPr>
          <a:xfrm>
            <a:off x="3446512" y="4050068"/>
            <a:ext cx="5173253" cy="2719525"/>
            <a:chOff x="3446512" y="4050068"/>
            <a:chExt cx="5173253" cy="2719525"/>
          </a:xfrm>
        </p:grpSpPr>
        <p:pic>
          <p:nvPicPr>
            <p:cNvPr id="8" name="Picture 7">
              <a:extLst>
                <a:ext uri="{FF2B5EF4-FFF2-40B4-BE49-F238E27FC236}">
                  <a16:creationId xmlns:a16="http://schemas.microsoft.com/office/drawing/2014/main" id="{69505FC7-D757-D4F6-022D-193429C1DC90}"/>
                </a:ext>
              </a:extLst>
            </p:cNvPr>
            <p:cNvPicPr>
              <a:picLocks noChangeAspect="1"/>
            </p:cNvPicPr>
            <p:nvPr/>
          </p:nvPicPr>
          <p:blipFill>
            <a:blip r:embed="rId3"/>
            <a:stretch>
              <a:fillRect/>
            </a:stretch>
          </p:blipFill>
          <p:spPr>
            <a:xfrm>
              <a:off x="3446512" y="4050068"/>
              <a:ext cx="5173253" cy="2719525"/>
            </a:xfrm>
            <a:prstGeom prst="rect">
              <a:avLst/>
            </a:prstGeom>
          </p:spPr>
        </p:pic>
        <p:sp>
          <p:nvSpPr>
            <p:cNvPr id="9" name="Rectangle 8">
              <a:extLst>
                <a:ext uri="{FF2B5EF4-FFF2-40B4-BE49-F238E27FC236}">
                  <a16:creationId xmlns:a16="http://schemas.microsoft.com/office/drawing/2014/main" id="{08B3675A-21C7-D20A-C59A-8C5E271CA38E}"/>
                </a:ext>
              </a:extLst>
            </p:cNvPr>
            <p:cNvSpPr/>
            <p:nvPr/>
          </p:nvSpPr>
          <p:spPr>
            <a:xfrm rot="1417250">
              <a:off x="7050842" y="5997509"/>
              <a:ext cx="1399518" cy="52594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B050"/>
                  </a:solidFill>
                  <a:effectLst/>
                  <a:latin typeface="Stencil" panose="040409050D0802020404" pitchFamily="82" charset="0"/>
                </a:rPr>
                <a:t>In</a:t>
              </a:r>
              <a:br>
                <a:rPr lang="en-US" sz="1800" dirty="0">
                  <a:solidFill>
                    <a:srgbClr val="00B050"/>
                  </a:solidFill>
                  <a:effectLst/>
                  <a:latin typeface="Stencil" panose="040409050D0802020404" pitchFamily="82" charset="0"/>
                </a:rPr>
              </a:br>
              <a:r>
                <a:rPr lang="en-US" sz="1800" dirty="0">
                  <a:solidFill>
                    <a:srgbClr val="00B050"/>
                  </a:solidFill>
                  <a:effectLst/>
                  <a:latin typeface="Stencil" panose="040409050D0802020404" pitchFamily="82" charset="0"/>
                </a:rPr>
                <a:t>Third nf</a:t>
              </a:r>
            </a:p>
          </p:txBody>
        </p:sp>
      </p:grpSp>
    </p:spTree>
    <p:extLst>
      <p:ext uri="{BB962C8B-B14F-4D97-AF65-F5344CB8AC3E}">
        <p14:creationId xmlns:p14="http://schemas.microsoft.com/office/powerpoint/2010/main" val="17440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62E8C-2615-0B07-F23F-B8D8A822F7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6A752C-0809-BE04-77A1-6B39BF79BF30}"/>
              </a:ext>
            </a:extLst>
          </p:cNvPr>
          <p:cNvSpPr>
            <a:spLocks noGrp="1"/>
          </p:cNvSpPr>
          <p:nvPr>
            <p:ph type="title"/>
          </p:nvPr>
        </p:nvSpPr>
        <p:spPr/>
        <p:txBody>
          <a:bodyPr/>
          <a:lstStyle/>
          <a:p>
            <a:r>
              <a:rPr lang="en-US" dirty="0"/>
              <a:t>Critical thinking: SQL Quiz</a:t>
            </a:r>
          </a:p>
        </p:txBody>
      </p:sp>
      <p:sp>
        <p:nvSpPr>
          <p:cNvPr id="3" name="Text Placeholder 2">
            <a:extLst>
              <a:ext uri="{FF2B5EF4-FFF2-40B4-BE49-F238E27FC236}">
                <a16:creationId xmlns:a16="http://schemas.microsoft.com/office/drawing/2014/main" id="{C6951960-0906-A218-A2E3-6DA9761271B1}"/>
              </a:ext>
            </a:extLst>
          </p:cNvPr>
          <p:cNvSpPr>
            <a:spLocks noGrp="1"/>
          </p:cNvSpPr>
          <p:nvPr>
            <p:ph type="body" sz="quarter" idx="4294967295"/>
          </p:nvPr>
        </p:nvSpPr>
        <p:spPr>
          <a:xfrm>
            <a:off x="406400" y="1149102"/>
            <a:ext cx="11133559" cy="5283200"/>
          </a:xfrm>
        </p:spPr>
        <p:txBody>
          <a:bodyPr>
            <a:noAutofit/>
          </a:bodyPr>
          <a:lstStyle/>
          <a:p>
            <a:r>
              <a:rPr lang="en-US" sz="3200" dirty="0"/>
              <a:t>Having GenAI draft the whole query </a:t>
            </a:r>
            <a:r>
              <a:rPr lang="en-US" sz="3200" b="1" dirty="0"/>
              <a:t>does not </a:t>
            </a:r>
            <a:r>
              <a:rPr lang="en-US" sz="3200" dirty="0"/>
              <a:t>improve grades</a:t>
            </a:r>
          </a:p>
          <a:p>
            <a:r>
              <a:rPr lang="en-US" sz="3200" dirty="0"/>
              <a:t>Consider writing your own draft of all/the hardest queries and having the GenAI check</a:t>
            </a:r>
          </a:p>
          <a:p>
            <a:r>
              <a:rPr lang="en-US" sz="3200" dirty="0"/>
              <a:t>Asking GenAI for specific issues (e.g., syntax) works better if you have some foundational understanding</a:t>
            </a:r>
          </a:p>
          <a:p>
            <a:endParaRPr lang="en-US" sz="3200" dirty="0"/>
          </a:p>
          <a:p>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57751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9E92A-5844-4578-BF9D-C14A3584F1A2}"/>
              </a:ext>
            </a:extLst>
          </p:cNvPr>
          <p:cNvSpPr>
            <a:spLocks noGrp="1"/>
          </p:cNvSpPr>
          <p:nvPr>
            <p:ph type="title"/>
          </p:nvPr>
        </p:nvSpPr>
        <p:spPr/>
        <p:txBody>
          <a:bodyPr/>
          <a:lstStyle/>
          <a:p>
            <a:r>
              <a:rPr lang="en-US" dirty="0"/>
              <a:t>You do the talking</a:t>
            </a:r>
          </a:p>
        </p:txBody>
      </p:sp>
      <p:sp>
        <p:nvSpPr>
          <p:cNvPr id="3" name="Slide Number Placeholder 2">
            <a:extLst>
              <a:ext uri="{FF2B5EF4-FFF2-40B4-BE49-F238E27FC236}">
                <a16:creationId xmlns:a16="http://schemas.microsoft.com/office/drawing/2014/main" id="{9A60F82E-98D7-4C3B-AA80-F941A4FA453A}"/>
              </a:ext>
            </a:extLst>
          </p:cNvPr>
          <p:cNvSpPr>
            <a:spLocks noGrp="1"/>
          </p:cNvSpPr>
          <p:nvPr>
            <p:ph type="sldNum" sz="quarter" idx="10"/>
          </p:nvPr>
        </p:nvSpPr>
        <p:spPr/>
        <p:txBody>
          <a:bodyPr/>
          <a:lstStyle/>
          <a:p>
            <a:pPr defTabSz="1219170"/>
            <a:fld id="{ED4E8DE7-8107-485D-819E-7A652D98D056}" type="slidenum">
              <a:rPr lang="en-US">
                <a:solidFill>
                  <a:srgbClr val="FFFFFF"/>
                </a:solidFill>
              </a:rPr>
              <a:pPr defTabSz="1219170"/>
              <a:t>5</a:t>
            </a:fld>
            <a:endParaRPr lang="en-US" dirty="0">
              <a:solidFill>
                <a:srgbClr val="FFFFFF"/>
              </a:solidFill>
            </a:endParaRPr>
          </a:p>
        </p:txBody>
      </p:sp>
      <p:sp>
        <p:nvSpPr>
          <p:cNvPr id="5" name="Text Placeholder 4">
            <a:extLst>
              <a:ext uri="{FF2B5EF4-FFF2-40B4-BE49-F238E27FC236}">
                <a16:creationId xmlns:a16="http://schemas.microsoft.com/office/drawing/2014/main" id="{9942DA12-1894-4779-BC92-C6CD8EDB9C09}"/>
              </a:ext>
            </a:extLst>
          </p:cNvPr>
          <p:cNvSpPr>
            <a:spLocks noGrp="1"/>
          </p:cNvSpPr>
          <p:nvPr>
            <p:ph type="body" sz="quarter" idx="11"/>
          </p:nvPr>
        </p:nvSpPr>
        <p:spPr/>
        <p:txBody>
          <a:bodyPr/>
          <a:lstStyle/>
          <a:p>
            <a:r>
              <a:rPr lang="en-US" dirty="0"/>
              <a:t>Name</a:t>
            </a:r>
          </a:p>
          <a:p>
            <a:r>
              <a:rPr lang="en-US" dirty="0"/>
              <a:t>Year, Concentration, Track…</a:t>
            </a:r>
          </a:p>
          <a:p>
            <a:r>
              <a:rPr lang="en-US" dirty="0"/>
              <a:t>Am I more confident with SQL?</a:t>
            </a:r>
          </a:p>
          <a:p>
            <a:r>
              <a:rPr lang="en-US" dirty="0"/>
              <a:t>Course goals wrt GenAI clear?</a:t>
            </a:r>
          </a:p>
          <a:p>
            <a:r>
              <a:rPr lang="en-US" dirty="0"/>
              <a:t>Things I like about the class</a:t>
            </a:r>
          </a:p>
          <a:p>
            <a:r>
              <a:rPr lang="en-US" dirty="0"/>
              <a:t>Things than can be improved</a:t>
            </a:r>
          </a:p>
        </p:txBody>
      </p:sp>
    </p:spTree>
    <p:extLst>
      <p:ext uri="{BB962C8B-B14F-4D97-AF65-F5344CB8AC3E}">
        <p14:creationId xmlns:p14="http://schemas.microsoft.com/office/powerpoint/2010/main" val="167631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42EECA-467D-73E9-CB29-143EC0374F98}"/>
              </a:ext>
            </a:extLst>
          </p:cNvPr>
          <p:cNvSpPr>
            <a:spLocks noGrp="1"/>
          </p:cNvSpPr>
          <p:nvPr>
            <p:ph type="title"/>
          </p:nvPr>
        </p:nvSpPr>
        <p:spPr/>
        <p:txBody>
          <a:bodyPr/>
          <a:lstStyle/>
          <a:p>
            <a:r>
              <a:rPr lang="en-US" sz="5400" dirty="0"/>
              <a:t>Why do we care about good data modeling?</a:t>
            </a:r>
          </a:p>
        </p:txBody>
      </p:sp>
      <p:sp>
        <p:nvSpPr>
          <p:cNvPr id="6" name="Text Placeholder 5">
            <a:extLst>
              <a:ext uri="{FF2B5EF4-FFF2-40B4-BE49-F238E27FC236}">
                <a16:creationId xmlns:a16="http://schemas.microsoft.com/office/drawing/2014/main" id="{10E487D6-BDF1-905E-1A7B-7857951EE654}"/>
              </a:ext>
            </a:extLst>
          </p:cNvPr>
          <p:cNvSpPr>
            <a:spLocks noGrp="1"/>
          </p:cNvSpPr>
          <p:nvPr>
            <p:ph type="body" sz="quarter" idx="4294967295"/>
          </p:nvPr>
        </p:nvSpPr>
        <p:spPr>
          <a:xfrm>
            <a:off x="1176454" y="5940148"/>
            <a:ext cx="4311650" cy="841652"/>
          </a:xfrm>
        </p:spPr>
        <p:txBody>
          <a:bodyPr>
            <a:noAutofit/>
          </a:bodyPr>
          <a:lstStyle/>
          <a:p>
            <a:pPr marL="0" indent="0" algn="ctr">
              <a:buNone/>
            </a:pPr>
            <a:r>
              <a:rPr lang="en-US" sz="1600" dirty="0"/>
              <a:t>Bad data organization: data is hard to find and manage. It is easy to make unforced mistakes called ‘data anomalies’</a:t>
            </a:r>
          </a:p>
        </p:txBody>
      </p:sp>
      <p:pic>
        <p:nvPicPr>
          <p:cNvPr id="8" name="Picture 7">
            <a:extLst>
              <a:ext uri="{FF2B5EF4-FFF2-40B4-BE49-F238E27FC236}">
                <a16:creationId xmlns:a16="http://schemas.microsoft.com/office/drawing/2014/main" id="{B343E124-77F6-18C2-4696-586010530C8E}"/>
              </a:ext>
            </a:extLst>
          </p:cNvPr>
          <p:cNvPicPr>
            <a:picLocks noChangeAspect="1"/>
          </p:cNvPicPr>
          <p:nvPr/>
        </p:nvPicPr>
        <p:blipFill>
          <a:blip r:embed="rId2"/>
          <a:srcRect l="3734" t="3074" r="3390" b="11830"/>
          <a:stretch/>
        </p:blipFill>
        <p:spPr>
          <a:xfrm>
            <a:off x="1597621" y="1884556"/>
            <a:ext cx="3375213" cy="405559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0DC6046-0AF5-11C8-1153-11637E67B5D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3000"/>
                    </a14:imgEffect>
                  </a14:imgLayer>
                </a14:imgProps>
              </a:ext>
            </a:extLst>
          </a:blip>
          <a:srcRect l="6620" r="8083"/>
          <a:stretch/>
        </p:blipFill>
        <p:spPr>
          <a:xfrm>
            <a:off x="6963938" y="1871081"/>
            <a:ext cx="3284034" cy="406973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1" name="Text Placeholder 5">
            <a:extLst>
              <a:ext uri="{FF2B5EF4-FFF2-40B4-BE49-F238E27FC236}">
                <a16:creationId xmlns:a16="http://schemas.microsoft.com/office/drawing/2014/main" id="{BA7586C1-E0EA-D4A6-1A23-524669E22231}"/>
              </a:ext>
            </a:extLst>
          </p:cNvPr>
          <p:cNvSpPr txBox="1">
            <a:spLocks/>
          </p:cNvSpPr>
          <p:nvPr/>
        </p:nvSpPr>
        <p:spPr>
          <a:xfrm>
            <a:off x="6842823" y="5954713"/>
            <a:ext cx="3680752" cy="903287"/>
          </a:xfrm>
          <a:prstGeom prst="rect">
            <a:avLst/>
          </a:prstGeom>
        </p:spPr>
        <p:txBody>
          <a:bodyPr vert="horz" lIns="91440" tIns="45720" rIns="91440" bIns="45720" rtlCol="0">
            <a:normAutofit/>
          </a:bodyPr>
          <a:lstStyle>
            <a:lvl1pPr marL="609585" indent="-609585" algn="l" defTabSz="1219170" rtl="0" eaLnBrk="1" latinLnBrk="0" hangingPunct="1">
              <a:spcBef>
                <a:spcPct val="20000"/>
              </a:spcBef>
              <a:buClr>
                <a:srgbClr val="FF6600"/>
              </a:buClr>
              <a:buFont typeface="Wingdings" panose="05000000000000000000" pitchFamily="2" charset="2"/>
              <a:buChar char="§"/>
              <a:defRPr sz="4800" kern="1200">
                <a:solidFill>
                  <a:schemeClr val="tx1"/>
                </a:solidFill>
                <a:latin typeface="Segoe UI Semilight" panose="020B0402040204020203" pitchFamily="34" charset="0"/>
                <a:ea typeface="+mn-ea"/>
                <a:cs typeface="Segoe UI Semilight" panose="020B0402040204020203" pitchFamily="34" charset="0"/>
              </a:defRPr>
            </a:lvl1pPr>
            <a:lvl2pPr marL="99057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2pPr>
            <a:lvl3pPr marL="160016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3pPr>
            <a:lvl4pPr marL="2209745"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4pPr>
            <a:lvl5pPr marL="2819330" indent="-380990" algn="l" defTabSz="1219170" rtl="0" eaLnBrk="1" latinLnBrk="0" hangingPunct="1">
              <a:spcBef>
                <a:spcPct val="20000"/>
              </a:spcBef>
              <a:buClr>
                <a:srgbClr val="FF6600"/>
              </a:buClr>
              <a:buFont typeface="Wingdings" panose="05000000000000000000" pitchFamily="2" charset="2"/>
              <a:buChar char="§"/>
              <a:defRPr sz="3200" kern="1200">
                <a:solidFill>
                  <a:schemeClr val="tx1"/>
                </a:solidFill>
                <a:latin typeface="Segoe UI Semilight" panose="020B0402040204020203" pitchFamily="34" charset="0"/>
                <a:ea typeface="+mn-ea"/>
                <a:cs typeface="Segoe UI Semilight" panose="020B0402040204020203" pitchFamily="34" charset="0"/>
              </a:defRPr>
            </a:lvl5pPr>
            <a:lvl6pPr marL="3352716" indent="-304792" algn="l" defTabSz="1219170" rtl="0" eaLnBrk="1" latinLnBrk="0" hangingPunct="1">
              <a:spcBef>
                <a:spcPct val="20000"/>
              </a:spcBef>
              <a:buClr>
                <a:schemeClr val="tx1"/>
              </a:buClr>
              <a:buFont typeface="Calibri" pitchFamily="34" charset="0"/>
              <a:buChar char="&gt;"/>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Calibri"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9pPr>
          </a:lstStyle>
          <a:p>
            <a:pPr marL="0" indent="0" algn="ctr" fontAlgn="auto">
              <a:spcAft>
                <a:spcPts val="0"/>
              </a:spcAft>
              <a:buNone/>
            </a:pPr>
            <a:r>
              <a:rPr lang="en-US" sz="1800" dirty="0">
                <a:effectLst/>
              </a:rPr>
              <a:t>Good data organization: data is easier to find, update, and delete</a:t>
            </a:r>
          </a:p>
        </p:txBody>
      </p:sp>
    </p:spTree>
    <p:extLst>
      <p:ext uri="{BB962C8B-B14F-4D97-AF65-F5344CB8AC3E}">
        <p14:creationId xmlns:p14="http://schemas.microsoft.com/office/powerpoint/2010/main" val="418340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FB7A7-CCDE-4E6F-9C61-DC56B59C2381}"/>
              </a:ext>
            </a:extLst>
          </p:cNvPr>
          <p:cNvSpPr>
            <a:spLocks noGrp="1"/>
          </p:cNvSpPr>
          <p:nvPr>
            <p:ph type="ctrTitle"/>
          </p:nvPr>
        </p:nvSpPr>
        <p:spPr>
          <a:xfrm>
            <a:off x="1123406" y="2561330"/>
            <a:ext cx="10865394" cy="2188470"/>
          </a:xfrm>
        </p:spPr>
        <p:txBody>
          <a:bodyPr/>
          <a:lstStyle/>
          <a:p>
            <a:r>
              <a:rPr lang="en-US" sz="6600" dirty="0"/>
              <a:t>The Pressly Ad Agency Story:</a:t>
            </a:r>
            <a:br>
              <a:rPr lang="en-US" sz="6600" dirty="0"/>
            </a:br>
            <a:r>
              <a:rPr lang="en-US" sz="6600" dirty="0"/>
              <a:t>fixing a bad DB design </a:t>
            </a:r>
          </a:p>
        </p:txBody>
      </p:sp>
      <p:sp>
        <p:nvSpPr>
          <p:cNvPr id="4" name="Subtitle 3">
            <a:extLst>
              <a:ext uri="{FF2B5EF4-FFF2-40B4-BE49-F238E27FC236}">
                <a16:creationId xmlns:a16="http://schemas.microsoft.com/office/drawing/2014/main" id="{F2FA306C-CD8E-44A2-8F8D-F131B4392DCA}"/>
              </a:ext>
            </a:extLst>
          </p:cNvPr>
          <p:cNvSpPr>
            <a:spLocks noGrp="1"/>
          </p:cNvSpPr>
          <p:nvPr>
            <p:ph type="subTitle" idx="1"/>
          </p:nvPr>
        </p:nvSpPr>
        <p:spPr/>
        <p:txBody>
          <a:bodyPr/>
          <a:lstStyle/>
          <a:p>
            <a:r>
              <a:rPr lang="en-US" sz="1600" dirty="0"/>
              <a:t>(inspired by the Jukic et al. book)</a:t>
            </a:r>
          </a:p>
          <a:p>
            <a:r>
              <a:rPr lang="en-US" sz="1600" dirty="0"/>
              <a:t>Base case for MP6</a:t>
            </a:r>
            <a:endParaRPr lang="en-US" dirty="0"/>
          </a:p>
        </p:txBody>
      </p:sp>
      <p:pic>
        <p:nvPicPr>
          <p:cNvPr id="1026" name="Picture 2" descr="source:internet">
            <a:extLst>
              <a:ext uri="{FF2B5EF4-FFF2-40B4-BE49-F238E27FC236}">
                <a16:creationId xmlns:a16="http://schemas.microsoft.com/office/drawing/2014/main" id="{579BF868-6EDB-4826-9E44-B7FB236EE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54" y="69552"/>
            <a:ext cx="5034146" cy="267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C05E56-2C6F-4188-9A2A-2BFF8799C3A7}"/>
              </a:ext>
            </a:extLst>
          </p:cNvPr>
          <p:cNvPicPr>
            <a:picLocks noChangeAspect="1"/>
          </p:cNvPicPr>
          <p:nvPr/>
        </p:nvPicPr>
        <p:blipFill rotWithShape="1">
          <a:blip r:embed="rId2"/>
          <a:srcRect b="21620"/>
          <a:stretch/>
        </p:blipFill>
        <p:spPr>
          <a:xfrm>
            <a:off x="1488557" y="1020722"/>
            <a:ext cx="9314533" cy="4360759"/>
          </a:xfrm>
          <a:prstGeom prst="rect">
            <a:avLst/>
          </a:prstGeom>
          <a:ln>
            <a:solidFill>
              <a:schemeClr val="bg1">
                <a:lumMod val="50000"/>
              </a:schemeClr>
            </a:solidFill>
          </a:ln>
        </p:spPr>
      </p:pic>
      <p:sp>
        <p:nvSpPr>
          <p:cNvPr id="7" name="Title 6">
            <a:extLst>
              <a:ext uri="{FF2B5EF4-FFF2-40B4-BE49-F238E27FC236}">
                <a16:creationId xmlns:a16="http://schemas.microsoft.com/office/drawing/2014/main" id="{8F79C108-9A3E-4837-9953-AF6D32ED70B7}"/>
              </a:ext>
            </a:extLst>
          </p:cNvPr>
          <p:cNvSpPr>
            <a:spLocks noGrp="1"/>
          </p:cNvSpPr>
          <p:nvPr>
            <p:ph type="title"/>
          </p:nvPr>
        </p:nvSpPr>
        <p:spPr/>
        <p:txBody>
          <a:bodyPr/>
          <a:lstStyle/>
          <a:p>
            <a:r>
              <a:rPr lang="en-US" sz="6600" dirty="0"/>
              <a:t>Pressly Ad started with Excel…</a:t>
            </a:r>
          </a:p>
        </p:txBody>
      </p:sp>
      <p:sp>
        <p:nvSpPr>
          <p:cNvPr id="8" name="TextBox 7">
            <a:extLst>
              <a:ext uri="{FF2B5EF4-FFF2-40B4-BE49-F238E27FC236}">
                <a16:creationId xmlns:a16="http://schemas.microsoft.com/office/drawing/2014/main" id="{53C2B678-1440-4A08-B901-09391FABB300}"/>
              </a:ext>
            </a:extLst>
          </p:cNvPr>
          <p:cNvSpPr txBox="1"/>
          <p:nvPr/>
        </p:nvSpPr>
        <p:spPr>
          <a:xfrm>
            <a:off x="462280" y="4423065"/>
            <a:ext cx="11605236" cy="2308324"/>
          </a:xfrm>
          <a:prstGeom prst="rect">
            <a:avLst/>
          </a:prstGeom>
          <a:solidFill>
            <a:schemeClr val="bg1"/>
          </a:solidFill>
          <a:ln>
            <a:solidFill>
              <a:srgbClr val="FA6400"/>
            </a:solidFill>
          </a:ln>
          <a:effectLst>
            <a:outerShdw blurRad="50800" dist="38100" dir="2700000" algn="tl" rotWithShape="0">
              <a:prstClr val="black">
                <a:alpha val="40000"/>
              </a:prstClr>
            </a:outerShdw>
          </a:effectLst>
        </p:spPr>
        <p:txBody>
          <a:bodyPr wrap="square" rtlCol="0">
            <a:spAutoFit/>
          </a:bodyPr>
          <a:lstStyle/>
          <a:p>
            <a:pPr algn="l"/>
            <a:r>
              <a:rPr lang="en-US" sz="2400" dirty="0">
                <a:solidFill>
                  <a:schemeClr val="tx1"/>
                </a:solidFill>
                <a:effectLst/>
              </a:rPr>
              <a:t>But…as the company grew, more people started using the spreadsheet concurrently, copies not fully updated were emailed around, data got deleted accidentally, more security was needed because not everybody should be able to change data…</a:t>
            </a:r>
            <a:br>
              <a:rPr lang="en-US" sz="2400" dirty="0">
                <a:solidFill>
                  <a:schemeClr val="tx1"/>
                </a:solidFill>
                <a:effectLst/>
              </a:rPr>
            </a:br>
            <a:r>
              <a:rPr lang="en-US" sz="2400" dirty="0">
                <a:solidFill>
                  <a:schemeClr val="tx1"/>
                </a:solidFill>
                <a:effectLst/>
              </a:rPr>
              <a:t>Management at PresslyAd decided they needed a DB. They hired a consultant…</a:t>
            </a:r>
          </a:p>
        </p:txBody>
      </p:sp>
    </p:spTree>
    <p:extLst>
      <p:ext uri="{BB962C8B-B14F-4D97-AF65-F5344CB8AC3E}">
        <p14:creationId xmlns:p14="http://schemas.microsoft.com/office/powerpoint/2010/main" val="112019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70578-E511-4DA1-92A9-DCE58B5ABE41}"/>
              </a:ext>
            </a:extLst>
          </p:cNvPr>
          <p:cNvSpPr>
            <a:spLocks noGrp="1"/>
          </p:cNvSpPr>
          <p:nvPr>
            <p:ph type="title"/>
          </p:nvPr>
        </p:nvSpPr>
        <p:spPr/>
        <p:txBody>
          <a:bodyPr/>
          <a:lstStyle/>
          <a:p>
            <a:r>
              <a:rPr lang="en-US" dirty="0"/>
              <a:t>The consultant put the Pressly Ad data in a DB ‘as-is’…</a:t>
            </a:r>
          </a:p>
        </p:txBody>
      </p:sp>
      <p:graphicFrame>
        <p:nvGraphicFramePr>
          <p:cNvPr id="10" name="Table 9">
            <a:extLst>
              <a:ext uri="{FF2B5EF4-FFF2-40B4-BE49-F238E27FC236}">
                <a16:creationId xmlns:a16="http://schemas.microsoft.com/office/drawing/2014/main" id="{F18116E0-0FB7-4E75-A138-D91F5E5D4C26}"/>
              </a:ext>
            </a:extLst>
          </p:cNvPr>
          <p:cNvGraphicFramePr>
            <a:graphicFrameLocks noGrp="1"/>
          </p:cNvGraphicFramePr>
          <p:nvPr>
            <p:extLst>
              <p:ext uri="{D42A27DB-BD31-4B8C-83A1-F6EECF244321}">
                <p14:modId xmlns:p14="http://schemas.microsoft.com/office/powerpoint/2010/main" val="645792635"/>
              </p:ext>
            </p:extLst>
          </p:nvPr>
        </p:nvGraphicFramePr>
        <p:xfrm>
          <a:off x="406400" y="2525179"/>
          <a:ext cx="11547909" cy="3302000"/>
        </p:xfrm>
        <a:graphic>
          <a:graphicData uri="http://schemas.openxmlformats.org/drawingml/2006/table">
            <a:tbl>
              <a:tblPr firstRow="1" bandRow="1">
                <a:tableStyleId>{5C22544A-7EE6-4342-B048-85BDC9FD1C3A}</a:tableStyleId>
              </a:tblPr>
              <a:tblGrid>
                <a:gridCol w="1064467">
                  <a:extLst>
                    <a:ext uri="{9D8B030D-6E8A-4147-A177-3AD203B41FA5}">
                      <a16:colId xmlns:a16="http://schemas.microsoft.com/office/drawing/2014/main" val="4168031598"/>
                    </a:ext>
                  </a:extLst>
                </a:gridCol>
                <a:gridCol w="1380767">
                  <a:extLst>
                    <a:ext uri="{9D8B030D-6E8A-4147-A177-3AD203B41FA5}">
                      <a16:colId xmlns:a16="http://schemas.microsoft.com/office/drawing/2014/main" val="331724206"/>
                    </a:ext>
                  </a:extLst>
                </a:gridCol>
                <a:gridCol w="868962">
                  <a:extLst>
                    <a:ext uri="{9D8B030D-6E8A-4147-A177-3AD203B41FA5}">
                      <a16:colId xmlns:a16="http://schemas.microsoft.com/office/drawing/2014/main" val="2011178124"/>
                    </a:ext>
                  </a:extLst>
                </a:gridCol>
                <a:gridCol w="1072228">
                  <a:extLst>
                    <a:ext uri="{9D8B030D-6E8A-4147-A177-3AD203B41FA5}">
                      <a16:colId xmlns:a16="http://schemas.microsoft.com/office/drawing/2014/main" val="1894850722"/>
                    </a:ext>
                  </a:extLst>
                </a:gridCol>
                <a:gridCol w="1234840">
                  <a:extLst>
                    <a:ext uri="{9D8B030D-6E8A-4147-A177-3AD203B41FA5}">
                      <a16:colId xmlns:a16="http://schemas.microsoft.com/office/drawing/2014/main" val="1082195345"/>
                    </a:ext>
                  </a:extLst>
                </a:gridCol>
                <a:gridCol w="1097636">
                  <a:extLst>
                    <a:ext uri="{9D8B030D-6E8A-4147-A177-3AD203B41FA5}">
                      <a16:colId xmlns:a16="http://schemas.microsoft.com/office/drawing/2014/main" val="150324848"/>
                    </a:ext>
                  </a:extLst>
                </a:gridCol>
                <a:gridCol w="863881">
                  <a:extLst>
                    <a:ext uri="{9D8B030D-6E8A-4147-A177-3AD203B41FA5}">
                      <a16:colId xmlns:a16="http://schemas.microsoft.com/office/drawing/2014/main" val="1050443229"/>
                    </a:ext>
                  </a:extLst>
                </a:gridCol>
                <a:gridCol w="1138289">
                  <a:extLst>
                    <a:ext uri="{9D8B030D-6E8A-4147-A177-3AD203B41FA5}">
                      <a16:colId xmlns:a16="http://schemas.microsoft.com/office/drawing/2014/main" val="2510719676"/>
                    </a:ext>
                  </a:extLst>
                </a:gridCol>
                <a:gridCol w="1509249">
                  <a:extLst>
                    <a:ext uri="{9D8B030D-6E8A-4147-A177-3AD203B41FA5}">
                      <a16:colId xmlns:a16="http://schemas.microsoft.com/office/drawing/2014/main" val="1828323274"/>
                    </a:ext>
                  </a:extLst>
                </a:gridCol>
                <a:gridCol w="1317590">
                  <a:extLst>
                    <a:ext uri="{9D8B030D-6E8A-4147-A177-3AD203B41FA5}">
                      <a16:colId xmlns:a16="http://schemas.microsoft.com/office/drawing/2014/main" val="3777537937"/>
                    </a:ext>
                  </a:extLst>
                </a:gridCol>
              </a:tblGrid>
              <a:tr h="370840">
                <a:tc>
                  <a:txBody>
                    <a:bodyPr/>
                    <a:lstStyle/>
                    <a:p>
                      <a:r>
                        <a:rPr lang="en-US" sz="1800" u="none" dirty="0"/>
                        <a:t>AdCampaignId</a:t>
                      </a:r>
                    </a:p>
                  </a:txBody>
                  <a:tcPr/>
                </a:tc>
                <a:tc>
                  <a:txBody>
                    <a:bodyPr/>
                    <a:lstStyle/>
                    <a:p>
                      <a:r>
                        <a:rPr lang="en-US" sz="1800" dirty="0"/>
                        <a:t>Name</a:t>
                      </a:r>
                    </a:p>
                  </a:txBody>
                  <a:tcPr/>
                </a:tc>
                <a:tc>
                  <a:txBody>
                    <a:bodyPr/>
                    <a:lstStyle/>
                    <a:p>
                      <a:r>
                        <a:rPr lang="en-US" sz="1800" dirty="0"/>
                        <a:t>Start</a:t>
                      </a:r>
                    </a:p>
                  </a:txBody>
                  <a:tcPr/>
                </a:tc>
                <a:tc>
                  <a:txBody>
                    <a:bodyPr/>
                    <a:lstStyle/>
                    <a:p>
                      <a:r>
                        <a:rPr lang="en-US" sz="1800" dirty="0"/>
                        <a:t>Duration</a:t>
                      </a:r>
                      <a:br>
                        <a:rPr lang="en-US" sz="1800" dirty="0"/>
                      </a:br>
                      <a:r>
                        <a:rPr lang="en-US" sz="1800" dirty="0"/>
                        <a:t>(days)</a:t>
                      </a:r>
                    </a:p>
                  </a:txBody>
                  <a:tcPr/>
                </a:tc>
                <a:tc>
                  <a:txBody>
                    <a:bodyPr/>
                    <a:lstStyle/>
                    <a:p>
                      <a:r>
                        <a:rPr lang="en-US" sz="1800" dirty="0"/>
                        <a:t>ManagerId</a:t>
                      </a:r>
                    </a:p>
                  </a:txBody>
                  <a:tcPr/>
                </a:tc>
                <a:tc>
                  <a:txBody>
                    <a:bodyPr/>
                    <a:lstStyle/>
                    <a:p>
                      <a:r>
                        <a:rPr lang="en-US" sz="1800" dirty="0"/>
                        <a:t>ManagerName</a:t>
                      </a:r>
                    </a:p>
                  </a:txBody>
                  <a:tcPr/>
                </a:tc>
                <a:tc>
                  <a:txBody>
                    <a:bodyPr/>
                    <a:lstStyle/>
                    <a:p>
                      <a:r>
                        <a:rPr lang="en-US" sz="1800" u="none" dirty="0"/>
                        <a:t>TypeId</a:t>
                      </a:r>
                    </a:p>
                  </a:txBody>
                  <a:tcPr/>
                </a:tc>
                <a:tc>
                  <a:txBody>
                    <a:bodyPr/>
                    <a:lstStyle/>
                    <a:p>
                      <a:r>
                        <a:rPr lang="en-US" sz="1800" dirty="0"/>
                        <a:t>Media</a:t>
                      </a:r>
                    </a:p>
                  </a:txBody>
                  <a:tcPr/>
                </a:tc>
                <a:tc>
                  <a:txBody>
                    <a:bodyPr/>
                    <a:lstStyle/>
                    <a:p>
                      <a:r>
                        <a:rPr lang="en-US" sz="1800" dirty="0"/>
                        <a:t>Range</a:t>
                      </a:r>
                    </a:p>
                  </a:txBody>
                  <a:tcPr/>
                </a:tc>
                <a:tc>
                  <a:txBody>
                    <a:bodyPr/>
                    <a:lstStyle/>
                    <a:p>
                      <a:r>
                        <a:rPr lang="en-US" sz="1800" dirty="0"/>
                        <a:t>BudgetPctg</a:t>
                      </a:r>
                    </a:p>
                  </a:txBody>
                  <a:tcPr/>
                </a:tc>
                <a:extLst>
                  <a:ext uri="{0D108BD9-81ED-4DB2-BD59-A6C34878D82A}">
                    <a16:rowId xmlns:a16="http://schemas.microsoft.com/office/drawing/2014/main" val="3487491397"/>
                  </a:ext>
                </a:extLst>
              </a:tr>
              <a:tr h="370840">
                <a:tc>
                  <a:txBody>
                    <a:bodyPr/>
                    <a:lstStyle/>
                    <a:p>
                      <a:r>
                        <a:rPr lang="en-US" sz="1800" dirty="0"/>
                        <a:t>111</a:t>
                      </a:r>
                    </a:p>
                  </a:txBody>
                  <a:tcPr/>
                </a:tc>
                <a:tc>
                  <a:txBody>
                    <a:bodyPr/>
                    <a:lstStyle/>
                    <a:p>
                      <a:r>
                        <a:rPr lang="en-US" sz="1800" dirty="0"/>
                        <a:t>SummerFun</a:t>
                      </a:r>
                    </a:p>
                  </a:txBody>
                  <a:tcPr/>
                </a:tc>
                <a:tc>
                  <a:txBody>
                    <a:bodyPr/>
                    <a:lstStyle/>
                    <a:p>
                      <a:r>
                        <a:rPr lang="en-US" sz="1800" dirty="0"/>
                        <a:t>6/6/22</a:t>
                      </a:r>
                    </a:p>
                  </a:txBody>
                  <a:tcPr/>
                </a:tc>
                <a:tc>
                  <a:txBody>
                    <a:bodyPr/>
                    <a:lstStyle/>
                    <a:p>
                      <a:r>
                        <a:rPr lang="en-US" sz="1800" dirty="0"/>
                        <a:t>12</a:t>
                      </a:r>
                    </a:p>
                  </a:txBody>
                  <a:tcPr/>
                </a:tc>
                <a:tc>
                  <a:txBody>
                    <a:bodyPr/>
                    <a:lstStyle/>
                    <a:p>
                      <a:r>
                        <a:rPr lang="en-US" sz="1800" dirty="0"/>
                        <a:t>cm100</a:t>
                      </a:r>
                    </a:p>
                  </a:txBody>
                  <a:tcPr/>
                </a:tc>
                <a:tc>
                  <a:txBody>
                    <a:bodyPr/>
                    <a:lstStyle/>
                    <a:p>
                      <a:r>
                        <a:rPr lang="en-US" sz="1800" dirty="0"/>
                        <a:t>Roberta</a:t>
                      </a:r>
                    </a:p>
                  </a:txBody>
                  <a:tcPr/>
                </a:tc>
                <a:tc>
                  <a:txBody>
                    <a:bodyPr/>
                    <a:lstStyle/>
                    <a:p>
                      <a:r>
                        <a:rPr lang="en-US" sz="1800" dirty="0"/>
                        <a:t>1, 2</a:t>
                      </a:r>
                    </a:p>
                  </a:txBody>
                  <a:tcPr/>
                </a:tc>
                <a:tc>
                  <a:txBody>
                    <a:bodyPr/>
                    <a:lstStyle/>
                    <a:p>
                      <a:r>
                        <a:rPr lang="en-US" sz="1800" dirty="0"/>
                        <a:t>TV, TV</a:t>
                      </a:r>
                    </a:p>
                  </a:txBody>
                  <a:tcPr/>
                </a:tc>
                <a:tc>
                  <a:txBody>
                    <a:bodyPr/>
                    <a:lstStyle/>
                    <a:p>
                      <a:r>
                        <a:rPr lang="en-US" sz="1800" dirty="0"/>
                        <a:t>Local, National</a:t>
                      </a:r>
                    </a:p>
                  </a:txBody>
                  <a:tcPr/>
                </a:tc>
                <a:tc>
                  <a:txBody>
                    <a:bodyPr/>
                    <a:lstStyle/>
                    <a:p>
                      <a:r>
                        <a:rPr lang="en-US" sz="1800" dirty="0"/>
                        <a:t>50%, 50%</a:t>
                      </a:r>
                    </a:p>
                  </a:txBody>
                  <a:tcPr/>
                </a:tc>
                <a:extLst>
                  <a:ext uri="{0D108BD9-81ED-4DB2-BD59-A6C34878D82A}">
                    <a16:rowId xmlns:a16="http://schemas.microsoft.com/office/drawing/2014/main" val="3547027517"/>
                  </a:ext>
                </a:extLst>
              </a:tr>
              <a:tr h="370840">
                <a:tc>
                  <a:txBody>
                    <a:bodyPr/>
                    <a:lstStyle/>
                    <a:p>
                      <a:r>
                        <a:rPr lang="en-US" sz="1800" dirty="0"/>
                        <a:t>222</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SummerZing</a:t>
                      </a:r>
                    </a:p>
                  </a:txBody>
                  <a:tcPr/>
                </a:tc>
                <a:tc>
                  <a:txBody>
                    <a:bodyPr/>
                    <a:lstStyle/>
                    <a:p>
                      <a:r>
                        <a:rPr lang="en-US" sz="1800" dirty="0"/>
                        <a:t>6/8/22</a:t>
                      </a:r>
                    </a:p>
                  </a:txBody>
                  <a:tcPr/>
                </a:tc>
                <a:tc>
                  <a:txBody>
                    <a:bodyPr/>
                    <a:lstStyle/>
                    <a:p>
                      <a:r>
                        <a:rPr lang="en-US" sz="1800" dirty="0"/>
                        <a:t>30</a:t>
                      </a:r>
                    </a:p>
                  </a:txBody>
                  <a:tcPr/>
                </a:tc>
                <a:tc>
                  <a:txBody>
                    <a:bodyPr/>
                    <a:lstStyle/>
                    <a:p>
                      <a:r>
                        <a:rPr lang="en-US" sz="1800" dirty="0"/>
                        <a:t>cm101</a:t>
                      </a:r>
                    </a:p>
                  </a:txBody>
                  <a:tcPr/>
                </a:tc>
                <a:tc>
                  <a:txBody>
                    <a:bodyPr/>
                    <a:lstStyle/>
                    <a:p>
                      <a:r>
                        <a:rPr lang="en-US" sz="1800" dirty="0"/>
                        <a:t>Sue</a:t>
                      </a:r>
                    </a:p>
                  </a:txBody>
                  <a:tcPr/>
                </a:tc>
                <a:tc>
                  <a:txBody>
                    <a:bodyPr/>
                    <a:lstStyle/>
                    <a:p>
                      <a:r>
                        <a:rPr lang="en-US" sz="1800" dirty="0"/>
                        <a:t>1, 3, 5</a:t>
                      </a:r>
                    </a:p>
                  </a:txBody>
                  <a:tcPr/>
                </a:tc>
                <a:tc>
                  <a:txBody>
                    <a:bodyPr/>
                    <a:lstStyle/>
                    <a:p>
                      <a:r>
                        <a:rPr lang="en-US" sz="1800" dirty="0"/>
                        <a:t>TV, Social, 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 Local, 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60%, 30%, 10%</a:t>
                      </a:r>
                    </a:p>
                  </a:txBody>
                  <a:tcPr/>
                </a:tc>
                <a:extLst>
                  <a:ext uri="{0D108BD9-81ED-4DB2-BD59-A6C34878D82A}">
                    <a16:rowId xmlns:a16="http://schemas.microsoft.com/office/drawing/2014/main" val="2449496800"/>
                  </a:ext>
                </a:extLst>
              </a:tr>
              <a:tr h="370840">
                <a:tc>
                  <a:txBody>
                    <a:bodyPr/>
                    <a:lstStyle/>
                    <a:p>
                      <a:r>
                        <a:rPr lang="en-US" sz="1800" dirty="0"/>
                        <a:t>333</a:t>
                      </a:r>
                    </a:p>
                  </a:txBody>
                  <a:tcPr/>
                </a:tc>
                <a:tc>
                  <a:txBody>
                    <a:bodyPr/>
                    <a:lstStyle/>
                    <a:p>
                      <a:r>
                        <a:rPr lang="en-US" sz="1800" dirty="0"/>
                        <a:t>FunBall</a:t>
                      </a:r>
                    </a:p>
                  </a:txBody>
                  <a:tcPr/>
                </a:tc>
                <a:tc>
                  <a:txBody>
                    <a:bodyPr/>
                    <a:lstStyle/>
                    <a:p>
                      <a:r>
                        <a:rPr lang="en-US" sz="1800" dirty="0"/>
                        <a:t>6/9/22</a:t>
                      </a:r>
                    </a:p>
                  </a:txBody>
                  <a:tcPr/>
                </a:tc>
                <a:tc>
                  <a:txBody>
                    <a:bodyPr/>
                    <a:lstStyle/>
                    <a:p>
                      <a:r>
                        <a:rPr lang="en-US" sz="1800" dirty="0"/>
                        <a:t>12</a:t>
                      </a:r>
                    </a:p>
                  </a:txBody>
                  <a:tcPr/>
                </a:tc>
                <a:tc>
                  <a:txBody>
                    <a:bodyPr/>
                    <a:lstStyle/>
                    <a:p>
                      <a:r>
                        <a:rPr lang="en-US" sz="1800" dirty="0"/>
                        <a:t>cm102</a:t>
                      </a:r>
                    </a:p>
                  </a:txBody>
                  <a:tcPr/>
                </a:tc>
                <a:tc>
                  <a:txBody>
                    <a:bodyPr/>
                    <a:lstStyle/>
                    <a:p>
                      <a:r>
                        <a:rPr lang="en-US" sz="1800" dirty="0"/>
                        <a:t>John</a:t>
                      </a:r>
                    </a:p>
                  </a:txBody>
                  <a:tcPr/>
                </a:tc>
                <a:tc>
                  <a:txBody>
                    <a:bodyPr/>
                    <a:lstStyle/>
                    <a:p>
                      <a:r>
                        <a:rPr lang="en-US" sz="1800" dirty="0"/>
                        <a:t>3, 4</a:t>
                      </a:r>
                    </a:p>
                  </a:txBody>
                  <a:tcPr/>
                </a:tc>
                <a:tc>
                  <a:txBody>
                    <a:bodyPr/>
                    <a:lstStyle/>
                    <a:p>
                      <a:r>
                        <a:rPr lang="en-US" sz="1800" dirty="0"/>
                        <a:t>Social, 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 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80%, 20%</a:t>
                      </a:r>
                    </a:p>
                  </a:txBody>
                  <a:tcPr/>
                </a:tc>
                <a:extLst>
                  <a:ext uri="{0D108BD9-81ED-4DB2-BD59-A6C34878D82A}">
                    <a16:rowId xmlns:a16="http://schemas.microsoft.com/office/drawing/2014/main" val="2406712928"/>
                  </a:ext>
                </a:extLst>
              </a:tr>
              <a:tr h="370840">
                <a:tc>
                  <a:txBody>
                    <a:bodyPr/>
                    <a:lstStyle/>
                    <a:p>
                      <a:r>
                        <a:rPr lang="en-US" sz="1800" dirty="0"/>
                        <a:t>444</a:t>
                      </a:r>
                    </a:p>
                  </a:txBody>
                  <a:tcPr/>
                </a:tc>
                <a:tc>
                  <a:txBody>
                    <a:bodyPr/>
                    <a:lstStyle/>
                    <a:p>
                      <a:r>
                        <a:rPr lang="en-US" sz="1800" dirty="0"/>
                        <a:t>FallStyle</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5</a:t>
                      </a:r>
                    </a:p>
                  </a:txBody>
                  <a:tcPr/>
                </a:tc>
                <a:tc>
                  <a:txBody>
                    <a:bodyPr/>
                    <a:lstStyle/>
                    <a:p>
                      <a:r>
                        <a:rPr lang="en-US" sz="1800" dirty="0"/>
                        <a:t>cm103</a:t>
                      </a:r>
                    </a:p>
                  </a:txBody>
                  <a:tcPr/>
                </a:tc>
                <a:tc>
                  <a:txBody>
                    <a:bodyPr/>
                    <a:lstStyle/>
                    <a:p>
                      <a:r>
                        <a:rPr lang="en-US" sz="1800" dirty="0"/>
                        <a:t>Nancy</a:t>
                      </a:r>
                    </a:p>
                  </a:txBody>
                  <a:tcPr/>
                </a:tc>
                <a:tc>
                  <a:txBody>
                    <a:bodyPr/>
                    <a:lstStyle/>
                    <a:p>
                      <a:r>
                        <a:rPr lang="en-US" sz="1800" dirty="0"/>
                        <a:t>6</a:t>
                      </a:r>
                    </a:p>
                  </a:txBody>
                  <a:tcPr/>
                </a:tc>
                <a:tc>
                  <a:txBody>
                    <a:bodyPr/>
                    <a:lstStyle/>
                    <a:p>
                      <a:r>
                        <a:rPr lang="en-US" sz="1800" dirty="0"/>
                        <a:t>Web</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National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4024988786"/>
                  </a:ext>
                </a:extLst>
              </a:tr>
              <a:tr h="370840">
                <a:tc>
                  <a:txBody>
                    <a:bodyPr/>
                    <a:lstStyle/>
                    <a:p>
                      <a:r>
                        <a:rPr lang="en-US" sz="1800" dirty="0"/>
                        <a:t>555</a:t>
                      </a:r>
                    </a:p>
                  </a:txBody>
                  <a:tcPr/>
                </a:tc>
                <a:tc>
                  <a:txBody>
                    <a:bodyPr/>
                    <a:lstStyle/>
                    <a:p>
                      <a:r>
                        <a:rPr lang="en-US" sz="1800" dirty="0"/>
                        <a:t>FallColors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6/9/22</a:t>
                      </a:r>
                    </a:p>
                  </a:txBody>
                  <a:tcPr/>
                </a:tc>
                <a:tc>
                  <a:txBody>
                    <a:bodyPr/>
                    <a:lstStyle/>
                    <a:p>
                      <a:r>
                        <a:rPr lang="en-US" sz="1800" dirty="0"/>
                        <a:t>3</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cm100</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Roberta</a:t>
                      </a:r>
                    </a:p>
                  </a:txBody>
                  <a:tcPr/>
                </a:tc>
                <a:tc>
                  <a:txBody>
                    <a:bodyPr/>
                    <a:lstStyle/>
                    <a:p>
                      <a:r>
                        <a:rPr lang="en-US" sz="1800" dirty="0"/>
                        <a:t>3</a:t>
                      </a:r>
                    </a:p>
                  </a:txBody>
                  <a:tcPr/>
                </a:tc>
                <a:tc>
                  <a:txBody>
                    <a:bodyPr/>
                    <a:lstStyle/>
                    <a:p>
                      <a:r>
                        <a:rPr lang="en-US" sz="1800" dirty="0"/>
                        <a:t>Social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Local</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t>100%</a:t>
                      </a:r>
                    </a:p>
                  </a:txBody>
                  <a:tcPr/>
                </a:tc>
                <a:extLst>
                  <a:ext uri="{0D108BD9-81ED-4DB2-BD59-A6C34878D82A}">
                    <a16:rowId xmlns:a16="http://schemas.microsoft.com/office/drawing/2014/main" val="347778489"/>
                  </a:ext>
                </a:extLst>
              </a:tr>
            </a:tbl>
          </a:graphicData>
        </a:graphic>
      </p:graphicFrame>
      <p:sp>
        <p:nvSpPr>
          <p:cNvPr id="3" name="TextBox 2">
            <a:extLst>
              <a:ext uri="{FF2B5EF4-FFF2-40B4-BE49-F238E27FC236}">
                <a16:creationId xmlns:a16="http://schemas.microsoft.com/office/drawing/2014/main" id="{03F5B343-CA57-43E6-821C-70A1979CFFC1}"/>
              </a:ext>
            </a:extLst>
          </p:cNvPr>
          <p:cNvSpPr txBox="1"/>
          <p:nvPr/>
        </p:nvSpPr>
        <p:spPr>
          <a:xfrm>
            <a:off x="462280" y="5888030"/>
            <a:ext cx="6250429" cy="400110"/>
          </a:xfrm>
          <a:prstGeom prst="rect">
            <a:avLst/>
          </a:prstGeom>
          <a:noFill/>
        </p:spPr>
        <p:txBody>
          <a:bodyPr wrap="none" rtlCol="0">
            <a:spAutoFit/>
          </a:bodyPr>
          <a:lstStyle/>
          <a:p>
            <a:pPr algn="l"/>
            <a:r>
              <a:rPr lang="en-US" sz="2000" dirty="0">
                <a:solidFill>
                  <a:schemeClr val="accent5">
                    <a:lumMod val="75000"/>
                    <a:lumOff val="25000"/>
                  </a:schemeClr>
                </a:solidFill>
                <a:effectLst/>
                <a:latin typeface="Consolas" panose="020B0609020204030204" pitchFamily="49" charset="0"/>
              </a:rPr>
              <a:t>Select * from BIG_TABLE where Media = ‘TV’</a:t>
            </a:r>
          </a:p>
        </p:txBody>
      </p:sp>
      <p:sp>
        <p:nvSpPr>
          <p:cNvPr id="11" name="TextBox 10">
            <a:extLst>
              <a:ext uri="{FF2B5EF4-FFF2-40B4-BE49-F238E27FC236}">
                <a16:creationId xmlns:a16="http://schemas.microsoft.com/office/drawing/2014/main" id="{26279213-5D3F-4C5A-ADF4-2A0D9F173FCD}"/>
              </a:ext>
            </a:extLst>
          </p:cNvPr>
          <p:cNvSpPr txBox="1"/>
          <p:nvPr/>
        </p:nvSpPr>
        <p:spPr>
          <a:xfrm>
            <a:off x="462280" y="2110190"/>
            <a:ext cx="1454244" cy="400110"/>
          </a:xfrm>
          <a:prstGeom prst="rect">
            <a:avLst/>
          </a:prstGeom>
          <a:noFill/>
        </p:spPr>
        <p:txBody>
          <a:bodyPr wrap="none" rtlCol="0">
            <a:spAutoFit/>
          </a:bodyPr>
          <a:lstStyle/>
          <a:p>
            <a:pPr algn="l"/>
            <a:r>
              <a:rPr lang="en-US" sz="2000" dirty="0">
                <a:solidFill>
                  <a:schemeClr val="tx1"/>
                </a:solidFill>
                <a:effectLst/>
                <a:latin typeface="Consolas" panose="020B0609020204030204" pitchFamily="49" charset="0"/>
              </a:rPr>
              <a:t>BIG_TABLE</a:t>
            </a:r>
          </a:p>
        </p:txBody>
      </p:sp>
      <p:pic>
        <p:nvPicPr>
          <p:cNvPr id="12" name="Picture 11">
            <a:extLst>
              <a:ext uri="{FF2B5EF4-FFF2-40B4-BE49-F238E27FC236}">
                <a16:creationId xmlns:a16="http://schemas.microsoft.com/office/drawing/2014/main" id="{6EF111C6-4FB7-47A0-AACE-165B9132559F}"/>
              </a:ext>
            </a:extLst>
          </p:cNvPr>
          <p:cNvPicPr>
            <a:picLocks noChangeAspect="1"/>
          </p:cNvPicPr>
          <p:nvPr/>
        </p:nvPicPr>
        <p:blipFill rotWithShape="1">
          <a:blip r:embed="rId2"/>
          <a:srcRect b="21620"/>
          <a:stretch/>
        </p:blipFill>
        <p:spPr>
          <a:xfrm>
            <a:off x="6909313" y="943911"/>
            <a:ext cx="2524767" cy="1182013"/>
          </a:xfrm>
          <a:prstGeom prst="rect">
            <a:avLst/>
          </a:prstGeom>
          <a:ln>
            <a:solidFill>
              <a:schemeClr val="bg1">
                <a:lumMod val="50000"/>
              </a:schemeClr>
            </a:solidFill>
          </a:ln>
        </p:spPr>
      </p:pic>
      <p:sp>
        <p:nvSpPr>
          <p:cNvPr id="4" name="Arrow: Down 3">
            <a:extLst>
              <a:ext uri="{FF2B5EF4-FFF2-40B4-BE49-F238E27FC236}">
                <a16:creationId xmlns:a16="http://schemas.microsoft.com/office/drawing/2014/main" id="{E790E68F-5BD7-409B-9DB3-2321932F3289}"/>
              </a:ext>
            </a:extLst>
          </p:cNvPr>
          <p:cNvSpPr/>
          <p:nvPr/>
        </p:nvSpPr>
        <p:spPr>
          <a:xfrm>
            <a:off x="7625556" y="2156350"/>
            <a:ext cx="546141" cy="343438"/>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13" name="TextBox 12">
            <a:extLst>
              <a:ext uri="{FF2B5EF4-FFF2-40B4-BE49-F238E27FC236}">
                <a16:creationId xmlns:a16="http://schemas.microsoft.com/office/drawing/2014/main" id="{78ED89D1-CDC3-4357-962F-85BB4FCCA062}"/>
              </a:ext>
            </a:extLst>
          </p:cNvPr>
          <p:cNvSpPr txBox="1"/>
          <p:nvPr/>
        </p:nvSpPr>
        <p:spPr>
          <a:xfrm>
            <a:off x="462280" y="6348991"/>
            <a:ext cx="11328742" cy="400110"/>
          </a:xfrm>
          <a:prstGeom prst="rect">
            <a:avLst/>
          </a:prstGeom>
          <a:noFill/>
        </p:spPr>
        <p:txBody>
          <a:bodyPr wrap="none" rtlCol="0">
            <a:spAutoFit/>
          </a:bodyPr>
          <a:lstStyle/>
          <a:p>
            <a:pPr algn="l"/>
            <a:r>
              <a:rPr lang="en-US" sz="2000" dirty="0">
                <a:solidFill>
                  <a:schemeClr val="accent5">
                    <a:lumMod val="75000"/>
                    <a:lumOff val="25000"/>
                  </a:schemeClr>
                </a:solidFill>
                <a:effectLst/>
                <a:latin typeface="Consolas" panose="020B0609020204030204" pitchFamily="49" charset="0"/>
              </a:rPr>
              <a:t>Select BudgetPctg from BIG_TABLE where Name = ‘SummerZing’ and Media = ‘Social’</a:t>
            </a:r>
          </a:p>
        </p:txBody>
      </p:sp>
      <p:sp>
        <p:nvSpPr>
          <p:cNvPr id="7" name="Rectangle 6">
            <a:extLst>
              <a:ext uri="{FF2B5EF4-FFF2-40B4-BE49-F238E27FC236}">
                <a16:creationId xmlns:a16="http://schemas.microsoft.com/office/drawing/2014/main" id="{19D336A7-8682-4629-98D2-B78F5DE19502}"/>
              </a:ext>
            </a:extLst>
          </p:cNvPr>
          <p:cNvSpPr/>
          <p:nvPr/>
        </p:nvSpPr>
        <p:spPr>
          <a:xfrm rot="1545720">
            <a:off x="9194151" y="1227496"/>
            <a:ext cx="2636802" cy="1796854"/>
          </a:xfrm>
          <a:prstGeom prst="rect">
            <a:avLst/>
          </a:prstGeom>
          <a:solidFill>
            <a:schemeClr val="bg1">
              <a:alpha val="73000"/>
            </a:schemeClr>
          </a:solidFill>
          <a:ln>
            <a:solidFill>
              <a:schemeClr val="accent5">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lumMod val="50000"/>
                    <a:lumOff val="50000"/>
                  </a:schemeClr>
                </a:solidFill>
                <a:effectLst/>
                <a:latin typeface="Stencil" panose="040409050D0802020404" pitchFamily="82" charset="0"/>
              </a:rPr>
              <a:t>EPIC FAIL!</a:t>
            </a:r>
          </a:p>
        </p:txBody>
      </p:sp>
    </p:spTree>
    <p:extLst>
      <p:ext uri="{BB962C8B-B14F-4D97-AF65-F5344CB8AC3E}">
        <p14:creationId xmlns:p14="http://schemas.microsoft.com/office/powerpoint/2010/main" val="34793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M4DM 2024">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dirty="0" smtClean="0">
            <a:solidFill>
              <a:schemeClr val="tx1"/>
            </a:solidFill>
            <a:effectLst/>
          </a:defRPr>
        </a:defPPr>
      </a:lstStyle>
    </a:txDef>
  </a:objectDefaults>
  <a:extraClrSchemeLst/>
  <a:extLst>
    <a:ext uri="{05A4C25C-085E-4340-85A3-A5531E510DB2}">
      <thm15:themeFamily xmlns:thm15="http://schemas.microsoft.com/office/thememl/2012/main" name="DM4DM 2024" id="{5C2DBB5A-4F1D-4D0B-A31B-6444BFE20988}" vid="{A57FF521-D386-4A98-AB6C-70B0E7955C25}"/>
    </a:ext>
  </a:extLst>
</a:theme>
</file>

<file path=ppt/theme/theme2.xml><?xml version="1.0" encoding="utf-8"?>
<a:theme xmlns:a="http://schemas.openxmlformats.org/drawingml/2006/main" name="DB for UG 2021">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B for UG 2021" id="{092D74B9-EAA8-4393-B01A-75FCD4479F7B}" vid="{EC334371-1D61-46E9-897A-FEAC9B15CF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DM4DM 2024</Template>
  <TotalTime>2577</TotalTime>
  <Words>3532</Words>
  <Application>Microsoft Office PowerPoint</Application>
  <PresentationFormat>Widescreen</PresentationFormat>
  <Paragraphs>1956</Paragraphs>
  <Slides>34</Slides>
  <Notes>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Aptos</vt:lpstr>
      <vt:lpstr>Arial</vt:lpstr>
      <vt:lpstr>Calibri</vt:lpstr>
      <vt:lpstr>Consolas</vt:lpstr>
      <vt:lpstr>Segoe UI Light</vt:lpstr>
      <vt:lpstr>Segoe UI Semilight</vt:lpstr>
      <vt:lpstr>Stencil</vt:lpstr>
      <vt:lpstr>Verdana</vt:lpstr>
      <vt:lpstr>Wingdings</vt:lpstr>
      <vt:lpstr>DM4DM 2024</vt:lpstr>
      <vt:lpstr>DB for UG 2021</vt:lpstr>
      <vt:lpstr>Good DB designs</vt:lpstr>
      <vt:lpstr>Critical thinking</vt:lpstr>
      <vt:lpstr>Critical thinking: SQL Quiz</vt:lpstr>
      <vt:lpstr>Critical thinking: SQL Quiz</vt:lpstr>
      <vt:lpstr>You do the talking</vt:lpstr>
      <vt:lpstr>Why do we care about good data modeling?</vt:lpstr>
      <vt:lpstr>The Pressly Ad Agency Story: fixing a bad DB design </vt:lpstr>
      <vt:lpstr>Pressly Ad started with Excel…</vt:lpstr>
      <vt:lpstr>The consultant put the Pressly Ad data in a DB ‘as-is’…</vt:lpstr>
      <vt:lpstr>Normalization = better design</vt:lpstr>
      <vt:lpstr>Is this table in 1st NF?</vt:lpstr>
      <vt:lpstr>Getting it into 1st NF</vt:lpstr>
      <vt:lpstr>1NF is better, but not perfect: frequent column-group repetitions are symptoms of questionable design. Can you see any?</vt:lpstr>
      <vt:lpstr>Why is this still a bad design? 1. Insertion anomalies</vt:lpstr>
      <vt:lpstr>Why is this still a bad design? 2. Deletion anomalies</vt:lpstr>
      <vt:lpstr>Why is this still a bad design? 3. Update anomalies</vt:lpstr>
      <vt:lpstr>Why is this still a bad design? Duplications!</vt:lpstr>
      <vt:lpstr>Normalization, step two</vt:lpstr>
      <vt:lpstr>Is this table in 2nd Normal form?</vt:lpstr>
      <vt:lpstr>Normalizing to 2NF</vt:lpstr>
      <vt:lpstr>Is the 2NF DB better?</vt:lpstr>
      <vt:lpstr>WINIT</vt:lpstr>
      <vt:lpstr>Normalization</vt:lpstr>
      <vt:lpstr>What is a Candidate key?</vt:lpstr>
      <vt:lpstr>What is a non-key?</vt:lpstr>
      <vt:lpstr>Normalizing to 3NF</vt:lpstr>
      <vt:lpstr>Normalizing to 3NF</vt:lpstr>
      <vt:lpstr>Is this (3NF) good design?</vt:lpstr>
      <vt:lpstr>No more insertion anomalies </vt:lpstr>
      <vt:lpstr>No more deletion anomalies </vt:lpstr>
      <vt:lpstr>No more update anomalies </vt:lpstr>
      <vt:lpstr>Takeaways….</vt:lpstr>
      <vt:lpstr>Problems could have been avoided by doing good modeling since the beginning…</vt:lpstr>
      <vt:lpstr>Problems could have been avoided by doing good modeling since the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 Campaign Mix example</dc:title>
  <dc:creator>Grazioli, Stefano (sg6m)</dc:creator>
  <cp:lastModifiedBy>Grazioli, Stefano (sg6m)</cp:lastModifiedBy>
  <cp:revision>101</cp:revision>
  <dcterms:created xsi:type="dcterms:W3CDTF">2021-09-27T02:34:08Z</dcterms:created>
  <dcterms:modified xsi:type="dcterms:W3CDTF">2025-10-16T14:51:24Z</dcterms:modified>
</cp:coreProperties>
</file>