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08" r:id="rId2"/>
  </p:sldMasterIdLst>
  <p:notesMasterIdLst>
    <p:notesMasterId r:id="rId28"/>
  </p:notesMasterIdLst>
  <p:sldIdLst>
    <p:sldId id="256" r:id="rId3"/>
    <p:sldId id="409" r:id="rId4"/>
    <p:sldId id="823" r:id="rId5"/>
    <p:sldId id="832" r:id="rId6"/>
    <p:sldId id="826" r:id="rId7"/>
    <p:sldId id="840" r:id="rId8"/>
    <p:sldId id="841" r:id="rId9"/>
    <p:sldId id="843" r:id="rId10"/>
    <p:sldId id="842" r:id="rId11"/>
    <p:sldId id="835" r:id="rId12"/>
    <p:sldId id="827" r:id="rId13"/>
    <p:sldId id="829" r:id="rId14"/>
    <p:sldId id="816" r:id="rId15"/>
    <p:sldId id="828" r:id="rId16"/>
    <p:sldId id="830" r:id="rId17"/>
    <p:sldId id="846" r:id="rId18"/>
    <p:sldId id="776" r:id="rId19"/>
    <p:sldId id="769" r:id="rId20"/>
    <p:sldId id="795" r:id="rId21"/>
    <p:sldId id="844" r:id="rId22"/>
    <p:sldId id="820" r:id="rId23"/>
    <p:sldId id="837" r:id="rId24"/>
    <p:sldId id="845" r:id="rId25"/>
    <p:sldId id="839" r:id="rId26"/>
    <p:sldId id="810" r:id="rId27"/>
  </p:sldIdLst>
  <p:sldSz cx="12192000" cy="6858000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320"/>
    <a:srgbClr val="E3621B"/>
    <a:srgbClr val="3A699A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85605" autoAdjust="0"/>
  </p:normalViewPr>
  <p:slideViewPr>
    <p:cSldViewPr snapToGrid="0">
      <p:cViewPr varScale="1">
        <p:scale>
          <a:sx n="95" d="100"/>
          <a:sy n="95" d="100"/>
        </p:scale>
        <p:origin x="102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9056B-F9C2-4ACA-AE6C-D3E57306515B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A6A68-A18D-4AC5-BF5B-CD540CB984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46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008CC-61D5-4D5B-9BCD-C05CE07C5C1E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8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B1CA3-55E6-3A0A-C4BF-EBD2B0C00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9CCDEC-FFFF-506D-922D-52A08356C0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008CC-61D5-4D5B-9BCD-C05CE07C5C1E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28E1BD87-3816-4976-2C70-6E37391670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1979B761-F157-A9BD-6FE8-1F8F33D5A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5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A6A68-A18D-4AC5-BF5B-CD540CB9842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59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9325" y="517525"/>
            <a:ext cx="4595813" cy="25860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03C0D-9709-44A1-97A4-17FD0528CAD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9325" y="517525"/>
            <a:ext cx="4595813" cy="25860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03C0D-9709-44A1-97A4-17FD0528CAD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61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Ralph Kimball described the DW more simply: a copy of transaction data structured specifically for query and analysis. His emphasis is on dimensional modeling and on ease of use for business users.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A6A68-A18D-4AC5-BF5B-CD540CB9842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90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time</a:t>
            </a:r>
            <a:br>
              <a:rPr lang="en-US" dirty="0"/>
            </a:br>
            <a:r>
              <a:rPr lang="en-US" dirty="0"/>
              <a:t>Local Vet invoices</a:t>
            </a:r>
          </a:p>
          <a:p>
            <a:r>
              <a:rPr lang="en-US" dirty="0"/>
              <a:t>Capital one future rate prediction</a:t>
            </a:r>
          </a:p>
          <a:p>
            <a:r>
              <a:rPr lang="en-US" dirty="0"/>
              <a:t>Mastercard pos</a:t>
            </a:r>
          </a:p>
          <a:p>
            <a:r>
              <a:rPr lang="en-US" dirty="0"/>
              <a:t>Met life insurance customer analysis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A6A68-A18D-4AC5-BF5B-CD540CB9842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54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DED06-19FF-776A-B1E8-B5CDA58EA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38358-7FBB-E62A-8F98-98149CD7A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59163-565F-A50A-1700-2CF552FC1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DD5AF-CE7F-F5E4-8945-A9C03357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A6A68-A18D-4AC5-BF5B-CD540CB9842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57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5B4E3-0E63-1021-0DC6-C77BD2251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330B01-AE66-DE17-B36B-4F23B9FB9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E629D-EBCE-F4E5-4834-39B6A970F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Ralph Kimball described the DW more simply: a copy of transaction data structured specifically for query and analysis. His emphasis is on dimensional modeling and on ease of use for business users.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10CD7-9AD6-8F8A-BE3A-CAFBAB039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7A6A68-A18D-4AC5-BF5B-CD540CB9842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" y="0"/>
            <a:ext cx="10033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905000"/>
            <a:ext cx="9956800" cy="28448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88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156200"/>
            <a:ext cx="9956800" cy="1117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86392" y="279401"/>
            <a:ext cx="182098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032000" y="4851400"/>
            <a:ext cx="99568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-2917856" y="3098511"/>
            <a:ext cx="6781803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E8B27-95F9-3412-981A-3052F0A6D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5365" y="213828"/>
            <a:ext cx="811372" cy="72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WI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839200" y="1955800"/>
            <a:ext cx="3149600" cy="28448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88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WINIT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32000" y="5156200"/>
            <a:ext cx="9956800" cy="1117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What Is New in 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86392" y="279401"/>
            <a:ext cx="182098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032000" y="4851400"/>
            <a:ext cx="99568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ED20A74-6754-49A6-A2D8-34032962D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09" y="939802"/>
            <a:ext cx="7644252" cy="38607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A582E-7BD0-4A21-8EA2-A0F86F30A927}"/>
              </a:ext>
            </a:extLst>
          </p:cNvPr>
          <p:cNvSpPr/>
          <p:nvPr/>
        </p:nvSpPr>
        <p:spPr>
          <a:xfrm>
            <a:off x="2" y="0"/>
            <a:ext cx="10033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0E3261-791F-9BFD-F1CC-C5017BD0B1FD}"/>
              </a:ext>
            </a:extLst>
          </p:cNvPr>
          <p:cNvSpPr txBox="1"/>
          <p:nvPr/>
        </p:nvSpPr>
        <p:spPr>
          <a:xfrm rot="16200000">
            <a:off x="-2917856" y="3098511"/>
            <a:ext cx="6781803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36736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6840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574800"/>
            <a:ext cx="11379200" cy="52832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33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2280" y="177800"/>
            <a:ext cx="11684000" cy="647176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Title No Text Layout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9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ritical Thi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Critical Thinking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89AED-2E1B-4B0F-8BC8-2DEBFA881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629149"/>
            <a:ext cx="3962400" cy="22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5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ou do the 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You do the talking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rhp3rpah[1]">
            <a:extLst>
              <a:ext uri="{FF2B5EF4-FFF2-40B4-BE49-F238E27FC236}">
                <a16:creationId xmlns:a16="http://schemas.microsoft.com/office/drawing/2014/main" id="{B78BB5D3-653A-4C17-BCE8-C0C18FDDA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66401" y="41657"/>
            <a:ext cx="1478535" cy="123673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4933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00" y="76200"/>
            <a:ext cx="11684000" cy="1625600"/>
          </a:xfrm>
          <a:solidFill>
            <a:schemeClr val="bg1"/>
          </a:solidFill>
        </p:spPr>
        <p:txBody>
          <a:bodyPr/>
          <a:lstStyle>
            <a:lvl1pPr>
              <a:defRPr sz="5867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905000"/>
            <a:ext cx="11379200" cy="4953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E65866-1D19-E385-920A-CD22EB1D455E}"/>
              </a:ext>
            </a:extLst>
          </p:cNvPr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28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00" y="76200"/>
            <a:ext cx="11684000" cy="1625600"/>
          </a:xfrm>
          <a:solidFill>
            <a:schemeClr val="bg1"/>
          </a:solidFill>
        </p:spPr>
        <p:txBody>
          <a:bodyPr/>
          <a:lstStyle>
            <a:lvl1pPr>
              <a:defRPr sz="5867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D469B8-DA16-FCF7-4162-757345901728}"/>
              </a:ext>
            </a:extLst>
          </p:cNvPr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4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F25C6-8323-4BCC-B87E-6821B1A51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F51ED-5A7C-4576-BFE8-E6D46C3B6B44}"/>
              </a:ext>
            </a:extLst>
          </p:cNvPr>
          <p:cNvSpPr/>
          <p:nvPr/>
        </p:nvSpPr>
        <p:spPr>
          <a:xfrm>
            <a:off x="304800" y="990600"/>
            <a:ext cx="11785600" cy="20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E2338F-B6CD-4125-A509-C60F4FFAD79A}"/>
              </a:ext>
            </a:extLst>
          </p:cNvPr>
          <p:cNvSpPr/>
          <p:nvPr/>
        </p:nvSpPr>
        <p:spPr>
          <a:xfrm>
            <a:off x="304800" y="990600"/>
            <a:ext cx="11785600" cy="20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/>
          </a:p>
        </p:txBody>
      </p:sp>
    </p:spTree>
    <p:extLst>
      <p:ext uri="{BB962C8B-B14F-4D97-AF65-F5344CB8AC3E}">
        <p14:creationId xmlns:p14="http://schemas.microsoft.com/office/powerpoint/2010/main" val="9065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279400"/>
            <a:ext cx="11785600" cy="6400800"/>
          </a:xfrm>
        </p:spPr>
        <p:txBody>
          <a:bodyPr/>
          <a:lstStyle>
            <a:lvl1pPr algn="ctr">
              <a:defRPr sz="10666"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Cool Things.</a:t>
            </a:r>
          </a:p>
        </p:txBody>
      </p:sp>
    </p:spTree>
    <p:extLst>
      <p:ext uri="{BB962C8B-B14F-4D97-AF65-F5344CB8AC3E}">
        <p14:creationId xmlns:p14="http://schemas.microsoft.com/office/powerpoint/2010/main" val="4869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94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6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ritical Thi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Critical Thinking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F27BB-9130-4BD7-B7A9-6790E95179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00" y="1193800"/>
            <a:ext cx="7721600" cy="528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602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You do the 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You do the talking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14399B-D46C-4969-ABEA-B12C900E82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00" y="1278467"/>
            <a:ext cx="9448800" cy="5300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1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" y="0"/>
            <a:ext cx="10033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905000"/>
            <a:ext cx="9956800" cy="28448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88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5156200"/>
            <a:ext cx="9956800" cy="1117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86392" y="279401"/>
            <a:ext cx="182098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032000" y="4851400"/>
            <a:ext cx="99568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-2917856" y="3098511"/>
            <a:ext cx="6781803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E8B27-95F9-3412-981A-3052F0A6D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5365" y="213828"/>
            <a:ext cx="811372" cy="72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4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WI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839200" y="1955800"/>
            <a:ext cx="3149600" cy="28448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88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WINIT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32000" y="5156200"/>
            <a:ext cx="9956800" cy="1117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What Is New in 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186392" y="279401"/>
            <a:ext cx="182098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032000" y="4851400"/>
            <a:ext cx="99568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ED20A74-6754-49A6-A2D8-34032962D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09" y="939802"/>
            <a:ext cx="7644252" cy="38607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A582E-7BD0-4A21-8EA2-A0F86F30A927}"/>
              </a:ext>
            </a:extLst>
          </p:cNvPr>
          <p:cNvSpPr/>
          <p:nvPr/>
        </p:nvSpPr>
        <p:spPr>
          <a:xfrm>
            <a:off x="2" y="0"/>
            <a:ext cx="10033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0E3261-791F-9BFD-F1CC-C5017BD0B1FD}"/>
              </a:ext>
            </a:extLst>
          </p:cNvPr>
          <p:cNvSpPr txBox="1"/>
          <p:nvPr/>
        </p:nvSpPr>
        <p:spPr>
          <a:xfrm rot="16200000">
            <a:off x="-2917856" y="3098511"/>
            <a:ext cx="6781803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491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6840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574800"/>
            <a:ext cx="11379200" cy="52832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2280" y="177800"/>
            <a:ext cx="11684000" cy="647176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Title No Text Layout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5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ritical Thi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Critical Thinking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89AED-2E1B-4B0F-8BC8-2DEBFA881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629149"/>
            <a:ext cx="3962400" cy="22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2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ou do the 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You do the talking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rhp3rpah[1]">
            <a:extLst>
              <a:ext uri="{FF2B5EF4-FFF2-40B4-BE49-F238E27FC236}">
                <a16:creationId xmlns:a16="http://schemas.microsoft.com/office/drawing/2014/main" id="{B78BB5D3-653A-4C17-BCE8-C0C18FDDA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66401" y="41657"/>
            <a:ext cx="1478535" cy="123673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3168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00" y="76200"/>
            <a:ext cx="11684000" cy="1625600"/>
          </a:xfrm>
          <a:solidFill>
            <a:schemeClr val="bg1"/>
          </a:solidFill>
        </p:spPr>
        <p:txBody>
          <a:bodyPr/>
          <a:lstStyle>
            <a:lvl1pPr>
              <a:defRPr sz="5867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1905000"/>
            <a:ext cx="11379200" cy="4953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E65866-1D19-E385-920A-CD22EB1D455E}"/>
              </a:ext>
            </a:extLst>
          </p:cNvPr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21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00" y="76200"/>
            <a:ext cx="11684000" cy="1625600"/>
          </a:xfrm>
          <a:solidFill>
            <a:schemeClr val="bg1"/>
          </a:solidFill>
        </p:spPr>
        <p:txBody>
          <a:bodyPr/>
          <a:lstStyle>
            <a:lvl1pPr>
              <a:defRPr sz="5867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D469B8-DA16-FCF7-4162-757345901728}"/>
              </a:ext>
            </a:extLst>
          </p:cNvPr>
          <p:cNvCxnSpPr/>
          <p:nvPr/>
        </p:nvCxnSpPr>
        <p:spPr>
          <a:xfrm>
            <a:off x="406400" y="1803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F25C6-8323-4BCC-B87E-6821B1A51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F51ED-5A7C-4576-BFE8-E6D46C3B6B44}"/>
              </a:ext>
            </a:extLst>
          </p:cNvPr>
          <p:cNvSpPr/>
          <p:nvPr/>
        </p:nvSpPr>
        <p:spPr>
          <a:xfrm>
            <a:off x="304800" y="990600"/>
            <a:ext cx="11785600" cy="20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E2338F-B6CD-4125-A509-C60F4FFAD79A}"/>
              </a:ext>
            </a:extLst>
          </p:cNvPr>
          <p:cNvSpPr/>
          <p:nvPr/>
        </p:nvSpPr>
        <p:spPr>
          <a:xfrm>
            <a:off x="304800" y="990600"/>
            <a:ext cx="11785600" cy="20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/>
          </a:p>
        </p:txBody>
      </p:sp>
    </p:spTree>
    <p:extLst>
      <p:ext uri="{BB962C8B-B14F-4D97-AF65-F5344CB8AC3E}">
        <p14:creationId xmlns:p14="http://schemas.microsoft.com/office/powerpoint/2010/main" val="137099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279400"/>
            <a:ext cx="11785600" cy="6400800"/>
          </a:xfrm>
        </p:spPr>
        <p:txBody>
          <a:bodyPr/>
          <a:lstStyle>
            <a:lvl1pPr algn="ctr">
              <a:defRPr sz="10666"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Cool Things.</a:t>
            </a:r>
          </a:p>
        </p:txBody>
      </p:sp>
    </p:spTree>
    <p:extLst>
      <p:ext uri="{BB962C8B-B14F-4D97-AF65-F5344CB8AC3E}">
        <p14:creationId xmlns:p14="http://schemas.microsoft.com/office/powerpoint/2010/main" val="70493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24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77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68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295400"/>
            <a:ext cx="114808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06400" y="10922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65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3" grpId="8" animBg="1"/>
      <p:bldP spid="13" grpId="9" animBg="1"/>
      <p:bldP spid="13" grpId="10" animBg="1"/>
      <p:bldP spid="13" grpId="11" animBg="1"/>
      <p:bldP spid="13" grpId="12" animBg="1"/>
      <p:bldP spid="13" grpId="13" animBg="1"/>
    </p:bldLst>
  </p:timing>
  <p:txStyles>
    <p:titleStyle>
      <a:lvl1pPr algn="l" defTabSz="1219170" rtl="0" eaLnBrk="1" latinLnBrk="0" hangingPunct="1">
        <a:spcBef>
          <a:spcPct val="0"/>
        </a:spcBef>
        <a:buNone/>
        <a:defRPr sz="7200" b="0" kern="1200" cap="none" spc="0">
          <a:ln>
            <a:noFill/>
          </a:ln>
          <a:solidFill>
            <a:schemeClr val="tx1"/>
          </a:solidFill>
          <a:effectLst/>
          <a:latin typeface="Segoe UI Semilight" panose="020B0402040204020203" pitchFamily="34" charset="0"/>
          <a:ea typeface="+mj-ea"/>
          <a:cs typeface="Segoe UI Semilight" panose="020B0402040204020203" pitchFamily="34" charset="0"/>
        </a:defRPr>
      </a:lvl1pPr>
    </p:titleStyle>
    <p:bodyStyle>
      <a:lvl1pPr marL="609585" indent="-609585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4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2pPr>
      <a:lvl3pPr marL="1600160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3pPr>
      <a:lvl4pPr marL="2209745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4pPr>
      <a:lvl5pPr marL="2819330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Calibri" pitchFamily="34" charset="0"/>
        <a:buChar char="+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68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295400"/>
            <a:ext cx="114808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06400" y="10922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" y="6471853"/>
            <a:ext cx="304801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333">
                <a:solidFill>
                  <a:schemeClr val="bg1"/>
                </a:solidFill>
                <a:effectLst/>
              </a:defRPr>
            </a:lvl1pPr>
          </a:lstStyle>
          <a:p>
            <a:fld id="{BDF78FF0-1A77-4C05-B95C-0B17E793F1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1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3" grpId="8" animBg="1"/>
      <p:bldP spid="13" grpId="9" animBg="1"/>
      <p:bldP spid="13" grpId="10" animBg="1"/>
      <p:bldP spid="13" grpId="11" animBg="1"/>
      <p:bldP spid="13" grpId="12" animBg="1"/>
      <p:bldP spid="13" grpId="13" animBg="1"/>
    </p:bldLst>
  </p:timing>
  <p:txStyles>
    <p:titleStyle>
      <a:lvl1pPr algn="l" defTabSz="1219170" rtl="0" eaLnBrk="1" latinLnBrk="0" hangingPunct="1">
        <a:spcBef>
          <a:spcPct val="0"/>
        </a:spcBef>
        <a:buNone/>
        <a:defRPr sz="7200" b="0" kern="1200" cap="none" spc="0">
          <a:ln>
            <a:noFill/>
          </a:ln>
          <a:solidFill>
            <a:schemeClr val="tx1"/>
          </a:solidFill>
          <a:effectLst/>
          <a:latin typeface="Segoe UI Semilight" panose="020B0402040204020203" pitchFamily="34" charset="0"/>
          <a:ea typeface="+mj-ea"/>
          <a:cs typeface="Segoe UI Semilight" panose="020B0402040204020203" pitchFamily="34" charset="0"/>
        </a:defRPr>
      </a:lvl1pPr>
    </p:titleStyle>
    <p:bodyStyle>
      <a:lvl1pPr marL="609585" indent="-609585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4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2pPr>
      <a:lvl3pPr marL="1600160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3pPr>
      <a:lvl4pPr marL="2209745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4pPr>
      <a:lvl5pPr marL="2819330" indent="-380990" algn="l" defTabSz="121917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Calibri" pitchFamily="34" charset="0"/>
        <a:buChar char="+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gif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gif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CF1F5-A0C7-4989-9B75-C35A10E9C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302" y="1905000"/>
            <a:ext cx="7797497" cy="2844800"/>
          </a:xfrm>
        </p:spPr>
        <p:txBody>
          <a:bodyPr/>
          <a:lstStyle/>
          <a:p>
            <a:r>
              <a:rPr lang="en-US" sz="7200" dirty="0"/>
              <a:t>Business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549E1-88BB-4773-92DC-1FF0F6E0D7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second ‘DM’ in ‘DM4DM’</a:t>
            </a:r>
            <a:br>
              <a:rPr lang="en-US" dirty="0"/>
            </a:br>
            <a:r>
              <a:rPr lang="en-US" dirty="0"/>
              <a:t>Part II of the course</a:t>
            </a:r>
          </a:p>
        </p:txBody>
      </p:sp>
    </p:spTree>
    <p:extLst>
      <p:ext uri="{BB962C8B-B14F-4D97-AF65-F5344CB8AC3E}">
        <p14:creationId xmlns:p14="http://schemas.microsoft.com/office/powerpoint/2010/main" val="70687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thinking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358815" y="1277938"/>
            <a:ext cx="10712410" cy="5300662"/>
          </a:xfrm>
        </p:spPr>
        <p:txBody>
          <a:bodyPr/>
          <a:lstStyle/>
          <a:p>
            <a:r>
              <a:rPr lang="en-US" dirty="0"/>
              <a:t>Hand in MP5</a:t>
            </a:r>
          </a:p>
          <a:p>
            <a:r>
              <a:rPr lang="en-US" dirty="0"/>
              <a:t>Questions on MP6 (Pressly)?</a:t>
            </a:r>
          </a:p>
          <a:p>
            <a:r>
              <a:rPr lang="en-US" dirty="0"/>
              <a:t>Pressly is due next Tue (more time)</a:t>
            </a:r>
          </a:p>
          <a:p>
            <a:r>
              <a:rPr lang="en-US" dirty="0"/>
              <a:t>Starting the second part of the course: Business Intelligence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1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9898-F6BA-4EF9-A3CA-9BDF6A58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Creating and deleting tables with FKs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68CFC9-1821-40B9-8135-6E3BCA0E9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800" y="3737518"/>
            <a:ext cx="11379200" cy="30442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TABLE CREATION</a:t>
            </a:r>
            <a:br>
              <a:rPr lang="en-US" dirty="0"/>
            </a:br>
            <a:r>
              <a:rPr lang="en-US" dirty="0"/>
              <a:t>   Must create Doctor first – why?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TABLE DELETION</a:t>
            </a:r>
            <a:br>
              <a:rPr lang="en-US" dirty="0"/>
            </a:br>
            <a:r>
              <a:rPr lang="en-US" dirty="0"/>
              <a:t>   Must delete Patient first – why?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EB2875-8529-1AE5-331C-554F5416838B}"/>
              </a:ext>
            </a:extLst>
          </p:cNvPr>
          <p:cNvGrpSpPr/>
          <p:nvPr/>
        </p:nvGrpSpPr>
        <p:grpSpPr>
          <a:xfrm>
            <a:off x="5213815" y="1204332"/>
            <a:ext cx="6876585" cy="2609386"/>
            <a:chOff x="5213815" y="1204332"/>
            <a:chExt cx="6876585" cy="26093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5883826-0D00-48B9-9040-321D824CC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38" t="8061" r="5203" b="8417"/>
            <a:stretch/>
          </p:blipFill>
          <p:spPr>
            <a:xfrm>
              <a:off x="5213815" y="1204332"/>
              <a:ext cx="6876585" cy="2609386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7B848B7-E6B7-CF18-E854-3204E3A7C34C}"/>
                </a:ext>
              </a:extLst>
            </p:cNvPr>
            <p:cNvSpPr/>
            <p:nvPr/>
          </p:nvSpPr>
          <p:spPr>
            <a:xfrm>
              <a:off x="9258836" y="2443427"/>
              <a:ext cx="100483" cy="15072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6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9EBD6-3A92-F50B-59C4-DA049C54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94B0968-CEC0-D414-6631-1B5C23B04A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do the talking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77B71F5-236A-A754-5034-65140E7B040E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76654" y="1277938"/>
            <a:ext cx="11070078" cy="5300662"/>
          </a:xfrm>
        </p:spPr>
        <p:txBody>
          <a:bodyPr/>
          <a:lstStyle/>
          <a:p>
            <a:r>
              <a:rPr lang="en-US" dirty="0"/>
              <a:t>Name, major…</a:t>
            </a:r>
          </a:p>
          <a:p>
            <a:r>
              <a:rPr lang="en-US" dirty="0"/>
              <a:t>Most challenging aspect of MP4/5?</a:t>
            </a:r>
          </a:p>
          <a:p>
            <a:r>
              <a:rPr lang="en-US" dirty="0"/>
              <a:t>Things you like about the class</a:t>
            </a:r>
          </a:p>
          <a:p>
            <a:r>
              <a:rPr lang="en-US" dirty="0"/>
              <a:t>Things that can be improved</a:t>
            </a:r>
          </a:p>
        </p:txBody>
      </p:sp>
    </p:spTree>
    <p:extLst>
      <p:ext uri="{BB962C8B-B14F-4D97-AF65-F5344CB8AC3E}">
        <p14:creationId xmlns:p14="http://schemas.microsoft.com/office/powerpoint/2010/main" val="5055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2E63-D229-4F8D-A936-ECCBFACFA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Orange words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76F7A-B061-4B1A-A824-2FFE2A9451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00" y="1193800"/>
            <a:ext cx="11264490" cy="5283200"/>
          </a:xfrm>
        </p:spPr>
        <p:txBody>
          <a:bodyPr/>
          <a:lstStyle/>
          <a:p>
            <a:r>
              <a:rPr lang="en-US" dirty="0">
                <a:solidFill>
                  <a:srgbClr val="F47320"/>
                </a:solidFill>
              </a:rPr>
              <a:t>View</a:t>
            </a:r>
          </a:p>
          <a:p>
            <a:r>
              <a:rPr lang="en-US" dirty="0">
                <a:solidFill>
                  <a:srgbClr val="F47320"/>
                </a:solidFill>
              </a:rPr>
              <a:t>Denormalization</a:t>
            </a:r>
          </a:p>
          <a:p>
            <a:endParaRPr lang="en-US" dirty="0">
              <a:solidFill>
                <a:srgbClr val="F473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6C2-8F81-8D5F-5644-6017CFCB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Business Intelligence in one slide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FC8A50-F1A2-DC6F-BB32-A185B7EE48F6}"/>
              </a:ext>
            </a:extLst>
          </p:cNvPr>
          <p:cNvGrpSpPr/>
          <p:nvPr/>
        </p:nvGrpSpPr>
        <p:grpSpPr>
          <a:xfrm>
            <a:off x="462280" y="1212259"/>
            <a:ext cx="5542385" cy="1704348"/>
            <a:chOff x="6170645" y="1478222"/>
            <a:chExt cx="4316963" cy="1368490"/>
          </a:xfrm>
        </p:grpSpPr>
        <p:pic>
          <p:nvPicPr>
            <p:cNvPr id="1028" name="Picture 4" descr="Objectives Png - Aims And Objectives Png Transparent PNG - 787x760 ...">
              <a:extLst>
                <a:ext uri="{FF2B5EF4-FFF2-40B4-BE49-F238E27FC236}">
                  <a16:creationId xmlns:a16="http://schemas.microsoft.com/office/drawing/2014/main" id="{813A9A1E-5B40-D4E8-7C29-507E693766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479" y="1595568"/>
              <a:ext cx="1077511" cy="1125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14E0306-4542-3847-42FB-4DA687A486C1}"/>
                </a:ext>
              </a:extLst>
            </p:cNvPr>
            <p:cNvSpPr/>
            <p:nvPr/>
          </p:nvSpPr>
          <p:spPr>
            <a:xfrm>
              <a:off x="6170645" y="1478222"/>
              <a:ext cx="4316963" cy="1368490"/>
            </a:xfrm>
            <a:prstGeom prst="roundRect">
              <a:avLst/>
            </a:prstGeom>
            <a:noFill/>
            <a:ln>
              <a:solidFill>
                <a:srgbClr val="F473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r>
                <a:rPr lang="en-US" sz="2400" b="1" dirty="0">
                  <a:solidFill>
                    <a:srgbClr val="E3621B"/>
                  </a:solidFill>
                  <a:effectLst/>
                </a:rPr>
                <a:t>BI Objective</a:t>
              </a:r>
              <a:r>
                <a:rPr lang="en-US" sz="2400" b="1" dirty="0">
                  <a:solidFill>
                    <a:schemeClr val="tx1"/>
                  </a:solidFill>
                  <a:effectLst/>
                </a:rPr>
                <a:t>:</a:t>
              </a:r>
              <a:br>
                <a:rPr lang="en-US" sz="2400" b="1" dirty="0">
                  <a:solidFill>
                    <a:schemeClr val="tx1"/>
                  </a:solidFill>
                  <a:effectLst/>
                </a:rPr>
              </a:br>
              <a:r>
                <a:rPr lang="en-US" sz="2400" dirty="0">
                  <a:solidFill>
                    <a:schemeClr val="tx1"/>
                  </a:solidFill>
                  <a:effectLst/>
                </a:rPr>
                <a:t>To support decision making by </a:t>
              </a:r>
              <a:br>
                <a:rPr lang="en-US" sz="2400" dirty="0">
                  <a:solidFill>
                    <a:schemeClr val="tx1"/>
                  </a:solidFill>
                  <a:effectLst/>
                </a:rPr>
              </a:br>
              <a:r>
                <a:rPr lang="en-US" sz="2400" dirty="0">
                  <a:solidFill>
                    <a:schemeClr val="tx1"/>
                  </a:solidFill>
                  <a:effectLst/>
                </a:rPr>
                <a:t>transforming raw data into</a:t>
              </a:r>
              <a:br>
                <a:rPr lang="en-US" sz="2400" dirty="0">
                  <a:solidFill>
                    <a:schemeClr val="tx1"/>
                  </a:solidFill>
                  <a:effectLst/>
                </a:rPr>
              </a:br>
              <a:r>
                <a:rPr lang="en-US" sz="2400" i="1" dirty="0">
                  <a:solidFill>
                    <a:schemeClr val="tx1"/>
                  </a:solidFill>
                  <a:effectLst/>
                </a:rPr>
                <a:t>actionable insights</a:t>
              </a:r>
              <a:r>
                <a:rPr lang="en-US" sz="2400" dirty="0">
                  <a:solidFill>
                    <a:schemeClr val="tx1"/>
                  </a:solidFill>
                  <a:effectLst/>
                </a:rPr>
                <a:t>.</a:t>
              </a:r>
            </a:p>
          </p:txBody>
        </p:sp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AF740CE-C6F8-4565-96E2-052275D7DC3F}"/>
              </a:ext>
            </a:extLst>
          </p:cNvPr>
          <p:cNvSpPr/>
          <p:nvPr/>
        </p:nvSpPr>
        <p:spPr>
          <a:xfrm>
            <a:off x="462280" y="3111275"/>
            <a:ext cx="6432696" cy="1704348"/>
          </a:xfrm>
          <a:prstGeom prst="roundRect">
            <a:avLst/>
          </a:prstGeom>
          <a:noFill/>
          <a:ln>
            <a:solidFill>
              <a:srgbClr val="F473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US" sz="2400" b="1" dirty="0">
                <a:solidFill>
                  <a:srgbClr val="E3621B"/>
                </a:solidFill>
                <a:effectLst/>
              </a:rPr>
              <a:t>BI Definition</a:t>
            </a:r>
            <a:r>
              <a:rPr lang="en-US" sz="2400" b="1" dirty="0">
                <a:solidFill>
                  <a:schemeClr val="tx1"/>
                </a:solidFill>
                <a:effectLst/>
              </a:rPr>
              <a:t>:</a:t>
            </a:r>
            <a:br>
              <a:rPr lang="en-US" sz="2400" b="1" dirty="0">
                <a:solidFill>
                  <a:schemeClr val="tx1"/>
                </a:solidFill>
                <a:effectLst/>
              </a:rPr>
            </a:br>
            <a:r>
              <a:rPr lang="en-US" sz="2400" dirty="0">
                <a:solidFill>
                  <a:schemeClr val="tx1"/>
                </a:solidFill>
                <a:effectLst/>
              </a:rPr>
              <a:t>BI</a:t>
            </a:r>
            <a:r>
              <a:rPr lang="en-US" sz="24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</a:rPr>
              <a:t>is the overall processes and tools that organizations use to collect, analyze, and present business data to make informed decisions.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10072A-BB8A-FC39-8FBC-DE365C48D8A6}"/>
              </a:ext>
            </a:extLst>
          </p:cNvPr>
          <p:cNvGrpSpPr/>
          <p:nvPr/>
        </p:nvGrpSpPr>
        <p:grpSpPr>
          <a:xfrm>
            <a:off x="8075767" y="1358195"/>
            <a:ext cx="3981648" cy="5227316"/>
            <a:chOff x="563597" y="1164322"/>
            <a:chExt cx="3981648" cy="522731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A3C050-C1D0-732C-0D04-7E74D0388BCA}"/>
                </a:ext>
              </a:extLst>
            </p:cNvPr>
            <p:cNvSpPr/>
            <p:nvPr/>
          </p:nvSpPr>
          <p:spPr>
            <a:xfrm>
              <a:off x="563597" y="4127535"/>
              <a:ext cx="3899546" cy="988430"/>
            </a:xfrm>
            <a:custGeom>
              <a:avLst/>
              <a:gdLst>
                <a:gd name="connsiteX0" fmla="*/ 0 w 1054317"/>
                <a:gd name="connsiteY0" fmla="*/ 52716 h 1265180"/>
                <a:gd name="connsiteX1" fmla="*/ 52716 w 1054317"/>
                <a:gd name="connsiteY1" fmla="*/ 0 h 1265180"/>
                <a:gd name="connsiteX2" fmla="*/ 1001601 w 1054317"/>
                <a:gd name="connsiteY2" fmla="*/ 0 h 1265180"/>
                <a:gd name="connsiteX3" fmla="*/ 1054317 w 1054317"/>
                <a:gd name="connsiteY3" fmla="*/ 52716 h 1265180"/>
                <a:gd name="connsiteX4" fmla="*/ 1054317 w 1054317"/>
                <a:gd name="connsiteY4" fmla="*/ 1212464 h 1265180"/>
                <a:gd name="connsiteX5" fmla="*/ 1001601 w 1054317"/>
                <a:gd name="connsiteY5" fmla="*/ 1265180 h 1265180"/>
                <a:gd name="connsiteX6" fmla="*/ 52716 w 1054317"/>
                <a:gd name="connsiteY6" fmla="*/ 1265180 h 1265180"/>
                <a:gd name="connsiteX7" fmla="*/ 0 w 1054317"/>
                <a:gd name="connsiteY7" fmla="*/ 1212464 h 1265180"/>
                <a:gd name="connsiteX8" fmla="*/ 0 w 1054317"/>
                <a:gd name="connsiteY8" fmla="*/ 52716 h 126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317" h="1265180">
                  <a:moveTo>
                    <a:pt x="1010387" y="1"/>
                  </a:moveTo>
                  <a:cubicBezTo>
                    <a:pt x="1034648" y="1"/>
                    <a:pt x="1054317" y="28323"/>
                    <a:pt x="1054317" y="63260"/>
                  </a:cubicBezTo>
                  <a:lnTo>
                    <a:pt x="1054317" y="1201920"/>
                  </a:lnTo>
                  <a:cubicBezTo>
                    <a:pt x="1054317" y="1236857"/>
                    <a:pt x="1034648" y="1265179"/>
                    <a:pt x="1010387" y="1265179"/>
                  </a:cubicBezTo>
                  <a:lnTo>
                    <a:pt x="43930" y="1265179"/>
                  </a:lnTo>
                  <a:cubicBezTo>
                    <a:pt x="19669" y="1265179"/>
                    <a:pt x="0" y="1236857"/>
                    <a:pt x="0" y="1201920"/>
                  </a:cubicBezTo>
                  <a:lnTo>
                    <a:pt x="0" y="63260"/>
                  </a:lnTo>
                  <a:cubicBezTo>
                    <a:pt x="0" y="28323"/>
                    <a:pt x="19669" y="1"/>
                    <a:pt x="43930" y="1"/>
                  </a:cubicBezTo>
                  <a:lnTo>
                    <a:pt x="1010387" y="1"/>
                  </a:lnTo>
                  <a:close/>
                </a:path>
              </a:pathLst>
            </a:custGeom>
            <a:solidFill>
              <a:srgbClr val="F4732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27732" tIns="30862" rIns="40006" bIns="843454" numCol="1" spcCol="1270" anchor="t" anchorCtr="0">
              <a:noAutofit/>
            </a:bodyPr>
            <a:lstStyle/>
            <a:p>
              <a:pPr marL="0" lvl="0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bg2"/>
                  </a:solidFill>
                  <a:effectLst/>
                </a:rPr>
                <a:t>Data Analysis:</a:t>
              </a:r>
              <a:br>
                <a:rPr lang="en-US" sz="2000" b="1" dirty="0">
                  <a:solidFill>
                    <a:schemeClr val="bg2"/>
                  </a:solidFill>
                  <a:effectLst/>
                </a:rPr>
              </a:br>
              <a:r>
                <a:rPr lang="en-US" sz="2000" b="1" dirty="0">
                  <a:solidFill>
                    <a:schemeClr val="bg2"/>
                  </a:solidFill>
                  <a:effectLst/>
                </a:rPr>
                <a:t>BI </a:t>
              </a:r>
              <a:r>
                <a:rPr lang="en-US" sz="2000" kern="1200" dirty="0">
                  <a:solidFill>
                    <a:schemeClr val="bg2"/>
                  </a:solidFill>
                  <a:effectLst/>
                </a:rPr>
                <a:t>focuses on description and diagnosis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5346D-B2A1-FA65-1209-3305A7924497}"/>
                </a:ext>
              </a:extLst>
            </p:cNvPr>
            <p:cNvSpPr/>
            <p:nvPr/>
          </p:nvSpPr>
          <p:spPr>
            <a:xfrm>
              <a:off x="563597" y="2387894"/>
              <a:ext cx="3899546" cy="1504969"/>
            </a:xfrm>
            <a:custGeom>
              <a:avLst/>
              <a:gdLst>
                <a:gd name="connsiteX0" fmla="*/ 0 w 1054317"/>
                <a:gd name="connsiteY0" fmla="*/ 52716 h 1265180"/>
                <a:gd name="connsiteX1" fmla="*/ 52716 w 1054317"/>
                <a:gd name="connsiteY1" fmla="*/ 0 h 1265180"/>
                <a:gd name="connsiteX2" fmla="*/ 1001601 w 1054317"/>
                <a:gd name="connsiteY2" fmla="*/ 0 h 1265180"/>
                <a:gd name="connsiteX3" fmla="*/ 1054317 w 1054317"/>
                <a:gd name="connsiteY3" fmla="*/ 52716 h 1265180"/>
                <a:gd name="connsiteX4" fmla="*/ 1054317 w 1054317"/>
                <a:gd name="connsiteY4" fmla="*/ 1212464 h 1265180"/>
                <a:gd name="connsiteX5" fmla="*/ 1001601 w 1054317"/>
                <a:gd name="connsiteY5" fmla="*/ 1265180 h 1265180"/>
                <a:gd name="connsiteX6" fmla="*/ 52716 w 1054317"/>
                <a:gd name="connsiteY6" fmla="*/ 1265180 h 1265180"/>
                <a:gd name="connsiteX7" fmla="*/ 0 w 1054317"/>
                <a:gd name="connsiteY7" fmla="*/ 1212464 h 1265180"/>
                <a:gd name="connsiteX8" fmla="*/ 0 w 1054317"/>
                <a:gd name="connsiteY8" fmla="*/ 52716 h 126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317" h="1265180">
                  <a:moveTo>
                    <a:pt x="1010387" y="1"/>
                  </a:moveTo>
                  <a:cubicBezTo>
                    <a:pt x="1034648" y="1"/>
                    <a:pt x="1054317" y="28323"/>
                    <a:pt x="1054317" y="63260"/>
                  </a:cubicBezTo>
                  <a:lnTo>
                    <a:pt x="1054317" y="1201920"/>
                  </a:lnTo>
                  <a:cubicBezTo>
                    <a:pt x="1054317" y="1236857"/>
                    <a:pt x="1034648" y="1265179"/>
                    <a:pt x="1010387" y="1265179"/>
                  </a:cubicBezTo>
                  <a:lnTo>
                    <a:pt x="43930" y="1265179"/>
                  </a:lnTo>
                  <a:cubicBezTo>
                    <a:pt x="19669" y="1265179"/>
                    <a:pt x="0" y="1236857"/>
                    <a:pt x="0" y="1201920"/>
                  </a:cubicBezTo>
                  <a:lnTo>
                    <a:pt x="0" y="63260"/>
                  </a:lnTo>
                  <a:cubicBezTo>
                    <a:pt x="0" y="28323"/>
                    <a:pt x="19669" y="1"/>
                    <a:pt x="43930" y="1"/>
                  </a:cubicBezTo>
                  <a:lnTo>
                    <a:pt x="1010387" y="1"/>
                  </a:lnTo>
                  <a:close/>
                </a:path>
              </a:pathLst>
            </a:custGeom>
            <a:solidFill>
              <a:srgbClr val="F4732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27733" tIns="30864" rIns="40005" bIns="843452" numCol="1" spcCol="1270" anchor="t" anchorCtr="0">
              <a:noAutofit/>
            </a:bodyPr>
            <a:lstStyle/>
            <a:p>
              <a:pPr marL="0" lvl="0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bg2"/>
                  </a:solidFill>
                  <a:effectLst/>
                </a:rPr>
                <a:t>Data Collection: </a:t>
              </a:r>
              <a:br>
                <a:rPr lang="en-US" sz="2000" kern="1200" dirty="0">
                  <a:solidFill>
                    <a:schemeClr val="bg2"/>
                  </a:solidFill>
                  <a:effectLst/>
                </a:rPr>
              </a:br>
              <a:r>
                <a:rPr lang="en-US" sz="2000" kern="1200" dirty="0">
                  <a:solidFill>
                    <a:schemeClr val="bg2"/>
                  </a:solidFill>
                  <a:effectLst/>
                </a:rPr>
                <a:t>Gathering data from various sources like operational DBs,</a:t>
              </a:r>
              <a:r>
                <a:rPr lang="en-US" sz="2000" dirty="0">
                  <a:solidFill>
                    <a:schemeClr val="bg2"/>
                  </a:solidFill>
                  <a:effectLst/>
                </a:rPr>
                <a:t> </a:t>
              </a:r>
              <a:r>
                <a:rPr lang="en-US" sz="2000" kern="1200" dirty="0">
                  <a:solidFill>
                    <a:schemeClr val="bg2"/>
                  </a:solidFill>
                  <a:effectLst/>
                </a:rPr>
                <a:t>financial/accounting systems, and external platforms.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696D6B6-6656-8AB8-55A1-4481DDBE30D2}"/>
                </a:ext>
              </a:extLst>
            </p:cNvPr>
            <p:cNvSpPr/>
            <p:nvPr/>
          </p:nvSpPr>
          <p:spPr>
            <a:xfrm>
              <a:off x="563597" y="5403209"/>
              <a:ext cx="3981648" cy="988429"/>
            </a:xfrm>
            <a:custGeom>
              <a:avLst/>
              <a:gdLst>
                <a:gd name="connsiteX0" fmla="*/ 0 w 1054317"/>
                <a:gd name="connsiteY0" fmla="*/ 52716 h 1265180"/>
                <a:gd name="connsiteX1" fmla="*/ 52716 w 1054317"/>
                <a:gd name="connsiteY1" fmla="*/ 0 h 1265180"/>
                <a:gd name="connsiteX2" fmla="*/ 1001601 w 1054317"/>
                <a:gd name="connsiteY2" fmla="*/ 0 h 1265180"/>
                <a:gd name="connsiteX3" fmla="*/ 1054317 w 1054317"/>
                <a:gd name="connsiteY3" fmla="*/ 52716 h 1265180"/>
                <a:gd name="connsiteX4" fmla="*/ 1054317 w 1054317"/>
                <a:gd name="connsiteY4" fmla="*/ 1212464 h 1265180"/>
                <a:gd name="connsiteX5" fmla="*/ 1001601 w 1054317"/>
                <a:gd name="connsiteY5" fmla="*/ 1265180 h 1265180"/>
                <a:gd name="connsiteX6" fmla="*/ 52716 w 1054317"/>
                <a:gd name="connsiteY6" fmla="*/ 1265180 h 1265180"/>
                <a:gd name="connsiteX7" fmla="*/ 0 w 1054317"/>
                <a:gd name="connsiteY7" fmla="*/ 1212464 h 1265180"/>
                <a:gd name="connsiteX8" fmla="*/ 0 w 1054317"/>
                <a:gd name="connsiteY8" fmla="*/ 52716 h 126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317" h="1265180">
                  <a:moveTo>
                    <a:pt x="1010387" y="1"/>
                  </a:moveTo>
                  <a:cubicBezTo>
                    <a:pt x="1034648" y="1"/>
                    <a:pt x="1054317" y="28323"/>
                    <a:pt x="1054317" y="63260"/>
                  </a:cubicBezTo>
                  <a:lnTo>
                    <a:pt x="1054317" y="1201920"/>
                  </a:lnTo>
                  <a:cubicBezTo>
                    <a:pt x="1054317" y="1236857"/>
                    <a:pt x="1034648" y="1265179"/>
                    <a:pt x="1010387" y="1265179"/>
                  </a:cubicBezTo>
                  <a:lnTo>
                    <a:pt x="43930" y="1265179"/>
                  </a:lnTo>
                  <a:cubicBezTo>
                    <a:pt x="19669" y="1265179"/>
                    <a:pt x="0" y="1236857"/>
                    <a:pt x="0" y="1201920"/>
                  </a:cubicBezTo>
                  <a:lnTo>
                    <a:pt x="0" y="63260"/>
                  </a:lnTo>
                  <a:cubicBezTo>
                    <a:pt x="0" y="28323"/>
                    <a:pt x="19669" y="1"/>
                    <a:pt x="43930" y="1"/>
                  </a:cubicBezTo>
                  <a:lnTo>
                    <a:pt x="1010387" y="1"/>
                  </a:lnTo>
                  <a:close/>
                </a:path>
              </a:pathLst>
            </a:custGeom>
            <a:solidFill>
              <a:srgbClr val="F4732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27732" tIns="30863" rIns="40006" bIns="843453" numCol="1" spcCol="1270" anchor="t" anchorCtr="0">
              <a:noAutofit/>
            </a:bodyPr>
            <a:lstStyle/>
            <a:p>
              <a:pPr marL="0" lvl="0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bg2"/>
                  </a:solidFill>
                  <a:effectLst/>
                </a:rPr>
                <a:t>Reporting &amp; Visualization: </a:t>
              </a:r>
              <a:r>
                <a:rPr lang="en-US" sz="2000" kern="1200" dirty="0">
                  <a:solidFill>
                    <a:schemeClr val="bg2"/>
                  </a:solidFill>
                  <a:effectLst/>
                </a:rPr>
                <a:t>Presenting findings through dashboards, charts, and reports.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417105B-D162-4EAE-9269-9D815AE58E2E}"/>
                </a:ext>
              </a:extLst>
            </p:cNvPr>
            <p:cNvSpPr/>
            <p:nvPr/>
          </p:nvSpPr>
          <p:spPr>
            <a:xfrm>
              <a:off x="588550" y="1164322"/>
              <a:ext cx="3899546" cy="936328"/>
            </a:xfrm>
            <a:custGeom>
              <a:avLst/>
              <a:gdLst>
                <a:gd name="connsiteX0" fmla="*/ 0 w 1054317"/>
                <a:gd name="connsiteY0" fmla="*/ 52716 h 1265180"/>
                <a:gd name="connsiteX1" fmla="*/ 52716 w 1054317"/>
                <a:gd name="connsiteY1" fmla="*/ 0 h 1265180"/>
                <a:gd name="connsiteX2" fmla="*/ 1001601 w 1054317"/>
                <a:gd name="connsiteY2" fmla="*/ 0 h 1265180"/>
                <a:gd name="connsiteX3" fmla="*/ 1054317 w 1054317"/>
                <a:gd name="connsiteY3" fmla="*/ 52716 h 1265180"/>
                <a:gd name="connsiteX4" fmla="*/ 1054317 w 1054317"/>
                <a:gd name="connsiteY4" fmla="*/ 1212464 h 1265180"/>
                <a:gd name="connsiteX5" fmla="*/ 1001601 w 1054317"/>
                <a:gd name="connsiteY5" fmla="*/ 1265180 h 1265180"/>
                <a:gd name="connsiteX6" fmla="*/ 52716 w 1054317"/>
                <a:gd name="connsiteY6" fmla="*/ 1265180 h 1265180"/>
                <a:gd name="connsiteX7" fmla="*/ 0 w 1054317"/>
                <a:gd name="connsiteY7" fmla="*/ 1212464 h 1265180"/>
                <a:gd name="connsiteX8" fmla="*/ 0 w 1054317"/>
                <a:gd name="connsiteY8" fmla="*/ 52716 h 126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317" h="1265180">
                  <a:moveTo>
                    <a:pt x="1010387" y="1"/>
                  </a:moveTo>
                  <a:cubicBezTo>
                    <a:pt x="1034648" y="1"/>
                    <a:pt x="1054317" y="28323"/>
                    <a:pt x="1054317" y="63260"/>
                  </a:cubicBezTo>
                  <a:lnTo>
                    <a:pt x="1054317" y="1201920"/>
                  </a:lnTo>
                  <a:cubicBezTo>
                    <a:pt x="1054317" y="1236857"/>
                    <a:pt x="1034648" y="1265179"/>
                    <a:pt x="1010387" y="1265179"/>
                  </a:cubicBezTo>
                  <a:lnTo>
                    <a:pt x="43930" y="1265179"/>
                  </a:lnTo>
                  <a:cubicBezTo>
                    <a:pt x="19669" y="1265179"/>
                    <a:pt x="0" y="1236857"/>
                    <a:pt x="0" y="1201920"/>
                  </a:cubicBezTo>
                  <a:lnTo>
                    <a:pt x="0" y="63260"/>
                  </a:lnTo>
                  <a:cubicBezTo>
                    <a:pt x="0" y="28323"/>
                    <a:pt x="19669" y="1"/>
                    <a:pt x="43930" y="1"/>
                  </a:cubicBezTo>
                  <a:lnTo>
                    <a:pt x="1010387" y="1"/>
                  </a:lnTo>
                  <a:close/>
                </a:path>
              </a:pathLst>
            </a:custGeom>
            <a:solidFill>
              <a:srgbClr val="F47320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27733" tIns="30864" rIns="40005" bIns="843452" numCol="1" spcCol="1270" anchor="t" anchorCtr="0">
              <a:noAutofit/>
            </a:bodyPr>
            <a:lstStyle/>
            <a:p>
              <a:pPr marL="0" lvl="0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bg2"/>
                  </a:solidFill>
                  <a:effectLst/>
                </a:rPr>
                <a:t>Data Modeling: </a:t>
              </a:r>
              <a:br>
                <a:rPr lang="en-US" sz="2000" kern="1200" dirty="0">
                  <a:solidFill>
                    <a:schemeClr val="bg2"/>
                  </a:solidFill>
                  <a:effectLst/>
                </a:rPr>
              </a:br>
              <a:r>
                <a:rPr lang="en-US" sz="2000" kern="1200" dirty="0">
                  <a:solidFill>
                    <a:schemeClr val="bg2"/>
                  </a:solidFill>
                  <a:effectLst/>
                </a:rPr>
                <a:t>Understanding the meaning of the data and organizing them for use</a:t>
              </a:r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0CC7B148-3EF8-EA68-EE45-C9205C621011}"/>
                </a:ext>
              </a:extLst>
            </p:cNvPr>
            <p:cNvSpPr/>
            <p:nvPr/>
          </p:nvSpPr>
          <p:spPr>
            <a:xfrm rot="10800000">
              <a:off x="2365089" y="2125520"/>
              <a:ext cx="296562" cy="23750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02560B82-2E82-BF56-7D6B-3ADE235C85AE}"/>
                </a:ext>
              </a:extLst>
            </p:cNvPr>
            <p:cNvSpPr/>
            <p:nvPr/>
          </p:nvSpPr>
          <p:spPr>
            <a:xfrm rot="10800000">
              <a:off x="2365089" y="3917733"/>
              <a:ext cx="296562" cy="23750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9463D11-75BA-E371-975F-6E4F41E39488}"/>
                </a:ext>
              </a:extLst>
            </p:cNvPr>
            <p:cNvSpPr/>
            <p:nvPr/>
          </p:nvSpPr>
          <p:spPr>
            <a:xfrm rot="10800000">
              <a:off x="2374395" y="5165706"/>
              <a:ext cx="296562" cy="23750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0A2B112-63DE-AD10-093A-7D391AA34074}"/>
              </a:ext>
            </a:extLst>
          </p:cNvPr>
          <p:cNvSpPr/>
          <p:nvPr/>
        </p:nvSpPr>
        <p:spPr>
          <a:xfrm>
            <a:off x="528598" y="5667543"/>
            <a:ext cx="2850706" cy="677597"/>
          </a:xfrm>
          <a:prstGeom prst="wedgeRoundRectCallout">
            <a:avLst>
              <a:gd name="adj1" fmla="val -50901"/>
              <a:gd name="adj2" fmla="val 12161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I am taking a class on Business Analytics… what is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323357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17459-FF5B-BF9C-F20F-3AE9213C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87C2873-89B7-01F0-F6DA-024CA5B897A6}"/>
              </a:ext>
            </a:extLst>
          </p:cNvPr>
          <p:cNvSpPr/>
          <p:nvPr/>
        </p:nvSpPr>
        <p:spPr>
          <a:xfrm>
            <a:off x="1082853" y="1512146"/>
            <a:ext cx="6583720" cy="424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l"/>
            <a:r>
              <a:rPr lang="en-US" sz="4000" dirty="0">
                <a:solidFill>
                  <a:schemeClr val="tx1"/>
                </a:solidFill>
                <a:effectLst/>
              </a:rPr>
              <a:t>Business intelligence:</a:t>
            </a:r>
            <a:br>
              <a:rPr lang="en-US" sz="4000" dirty="0">
                <a:solidFill>
                  <a:schemeClr val="tx1"/>
                </a:solidFill>
                <a:effectLst/>
              </a:rPr>
            </a:br>
            <a:r>
              <a:rPr lang="en-US" sz="4000" dirty="0">
                <a:solidFill>
                  <a:schemeClr val="tx1"/>
                </a:solidFill>
                <a:effectLst/>
              </a:rPr>
              <a:t>focuses on description and diagnosis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D979F-0A14-CBCC-913C-D1A193C9A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>
                <a:solidFill>
                  <a:srgbClr val="F47320"/>
                </a:solidFill>
              </a:rPr>
              <a:t>Business Intelligence vs Analytics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158274D-8706-1AD4-2452-FF0843E34E88}"/>
              </a:ext>
            </a:extLst>
          </p:cNvPr>
          <p:cNvSpPr/>
          <p:nvPr/>
        </p:nvSpPr>
        <p:spPr>
          <a:xfrm>
            <a:off x="4621178" y="2215978"/>
            <a:ext cx="7039070" cy="4339265"/>
          </a:xfrm>
          <a:prstGeom prst="ellipse">
            <a:avLst/>
          </a:prstGeom>
          <a:solidFill>
            <a:schemeClr val="accent6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en-US" sz="4000" dirty="0">
                <a:solidFill>
                  <a:schemeClr val="tx1"/>
                </a:solidFill>
                <a:effectLst/>
              </a:rPr>
              <a:t>Business Analytics</a:t>
            </a:r>
            <a:br>
              <a:rPr lang="en-US" sz="4000" dirty="0">
                <a:solidFill>
                  <a:schemeClr val="tx1"/>
                </a:solidFill>
                <a:effectLst/>
              </a:rPr>
            </a:br>
            <a:r>
              <a:rPr lang="en-US" sz="4000" dirty="0">
                <a:solidFill>
                  <a:schemeClr val="tx1"/>
                </a:solidFill>
                <a:effectLst/>
              </a:rPr>
              <a:t>focuses on</a:t>
            </a:r>
            <a:br>
              <a:rPr lang="en-US" sz="4000" dirty="0">
                <a:solidFill>
                  <a:schemeClr val="tx1"/>
                </a:solidFill>
                <a:effectLst/>
              </a:rPr>
            </a:br>
            <a:r>
              <a:rPr lang="en-US" sz="4000" dirty="0">
                <a:solidFill>
                  <a:schemeClr val="tx1"/>
                </a:solidFill>
                <a:effectLst/>
              </a:rPr>
              <a:t>prediction and prescription </a:t>
            </a:r>
          </a:p>
        </p:txBody>
      </p:sp>
    </p:spTree>
    <p:extLst>
      <p:ext uri="{BB962C8B-B14F-4D97-AF65-F5344CB8AC3E}">
        <p14:creationId xmlns:p14="http://schemas.microsoft.com/office/powerpoint/2010/main" val="348242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1F433-1F54-0AA0-B873-77173C17E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4D9A60-2214-E5B3-5346-1194A42C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Transactions,BI,or BA?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94A00D-3DC2-17B3-F29E-DB83ADFE6E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4271" y="1549200"/>
            <a:ext cx="11379200" cy="5283200"/>
          </a:xfrm>
        </p:spPr>
        <p:txBody>
          <a:bodyPr>
            <a:normAutofit fontScale="92500"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sz="2400" dirty="0"/>
              <a:t>A retail chain’s regional managers check a weekly dashboard of sales, inventory turnover, and shrinkage by store.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 hospital’s CFO drills down from a spike in quarterly costs to find that it came mainly from overtime in two surgical units.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 customer transfers $500 from checking to savings through a mobile banking app.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An airline adjusts seat prices continuously based on remaining capacity, booking pace, competitor fares, and days until departure.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 telecom company scores each subscriber monthly on their likelihood of canceling in the next 90 days and routes high-risk customers to a retention team.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 student registers for three courses. The registration system checks seat availability, then confirms enrollment.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2400" dirty="0"/>
              <a:t>A bank’s compliance team receives a standard monthly report listing all transactions above regulatory reporting thresholds.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49E9DA-F31D-D33C-07D2-AEE54310B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AF461EA-CFDE-8128-532C-36475239CE43}"/>
              </a:ext>
            </a:extLst>
          </p:cNvPr>
          <p:cNvGrpSpPr/>
          <p:nvPr/>
        </p:nvGrpSpPr>
        <p:grpSpPr>
          <a:xfrm>
            <a:off x="7634589" y="115874"/>
            <a:ext cx="3718971" cy="1433326"/>
            <a:chOff x="1082853" y="1512146"/>
            <a:chExt cx="11767766" cy="510977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4D6608A-12C0-5CEC-9533-472953CE98D0}"/>
                </a:ext>
              </a:extLst>
            </p:cNvPr>
            <p:cNvSpPr/>
            <p:nvPr/>
          </p:nvSpPr>
          <p:spPr>
            <a:xfrm>
              <a:off x="1082853" y="1512146"/>
              <a:ext cx="6583720" cy="4248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l"/>
              <a:r>
                <a:rPr lang="en-US" sz="1800" b="1" dirty="0">
                  <a:solidFill>
                    <a:schemeClr val="tx1"/>
                  </a:solidFill>
                  <a:effectLst/>
                </a:rPr>
                <a:t>BI: description</a:t>
              </a:r>
              <a:br>
                <a:rPr lang="en-US" sz="1800" b="1" dirty="0">
                  <a:solidFill>
                    <a:schemeClr val="tx1"/>
                  </a:solidFill>
                  <a:effectLst/>
                </a:rPr>
              </a:br>
              <a:r>
                <a:rPr lang="en-US" sz="1800" b="1" dirty="0">
                  <a:solidFill>
                    <a:schemeClr val="tx1"/>
                  </a:solidFill>
                  <a:effectLst/>
                </a:rPr>
                <a:t>and diagnosis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B512BA7-6B07-4369-266E-54D9983C865F}"/>
                </a:ext>
              </a:extLst>
            </p:cNvPr>
            <p:cNvSpPr/>
            <p:nvPr/>
          </p:nvSpPr>
          <p:spPr>
            <a:xfrm>
              <a:off x="5316282" y="2282659"/>
              <a:ext cx="7534337" cy="433926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0" rtlCol="0" anchor="ctr"/>
            <a:lstStyle/>
            <a:p>
              <a:r>
                <a:rPr lang="en-US" sz="1800" b="1" dirty="0">
                  <a:solidFill>
                    <a:schemeClr val="tx1"/>
                  </a:solidFill>
                  <a:effectLst/>
                </a:rPr>
                <a:t>BA: prediction</a:t>
              </a:r>
              <a:br>
                <a:rPr lang="en-US" sz="1800" b="1" dirty="0">
                  <a:solidFill>
                    <a:schemeClr val="tx1"/>
                  </a:solidFill>
                  <a:effectLst/>
                </a:rPr>
              </a:br>
              <a:r>
                <a:rPr lang="en-US" sz="1800" b="1" dirty="0">
                  <a:solidFill>
                    <a:schemeClr val="tx1"/>
                  </a:solidFill>
                  <a:effectLst/>
                </a:rPr>
                <a:t>and prescription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72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D7D983-799F-3AFE-134C-D2EA64DB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Transactions,BI,or BA?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0FB27C-8AAF-D71C-A66D-CAF485CE05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4271" y="1549200"/>
            <a:ext cx="11379200" cy="5283200"/>
          </a:xfrm>
        </p:spPr>
        <p:txBody>
          <a:bodyPr>
            <a:normAutofit fontScale="77500" lnSpcReduction="20000"/>
          </a:bodyPr>
          <a:lstStyle/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consumer goods firm uses historical sales, promotions, weather, and holidays to forecast demand by SKU for the next 12 weeks.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customer buys groceries at a self-checkout. The point-of-sale system records the sale, decrements inventory, and processes the card payment.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logistics company computes the delivery routes that minimize fuel and labor cost, subject to time windows and truck capacity.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university’s admissions office compares this year’s application volumes with the previous five years, broken down by program and geography.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credit card issuer flags each transaction in real time with a probability that it is fraudulent.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An airline agent rebooks a passenger onto a later flight after a cancellation and issues a new boarding pass.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r>
              <a:rPr lang="en-US" sz="2800" dirty="0"/>
              <a:t>A software company’s executives review a scorecard showing actual quarterly ARR, churn, and customer acquisition cost against targets.</a:t>
            </a:r>
          </a:p>
          <a:p>
            <a:pPr marL="914400" indent="-914400">
              <a:lnSpc>
                <a:spcPct val="120000"/>
              </a:lnSpc>
              <a:buFont typeface="+mj-lt"/>
              <a:buAutoNum type="arabicPeriod" startAt="8"/>
            </a:pP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854AD4-5CCC-310C-FBB7-CE5D0C181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45881EC-6B7A-603E-FFB0-F12D16150866}"/>
              </a:ext>
            </a:extLst>
          </p:cNvPr>
          <p:cNvGrpSpPr/>
          <p:nvPr/>
        </p:nvGrpSpPr>
        <p:grpSpPr>
          <a:xfrm>
            <a:off x="7715147" y="115874"/>
            <a:ext cx="3718971" cy="1433326"/>
            <a:chOff x="1082853" y="1512146"/>
            <a:chExt cx="11767766" cy="510977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461A4D8-EF20-BD3F-1C0D-764FF6363337}"/>
                </a:ext>
              </a:extLst>
            </p:cNvPr>
            <p:cNvSpPr/>
            <p:nvPr/>
          </p:nvSpPr>
          <p:spPr>
            <a:xfrm>
              <a:off x="1082853" y="1512146"/>
              <a:ext cx="6583720" cy="4248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l"/>
              <a:r>
                <a:rPr lang="en-US" sz="1800" b="1" dirty="0">
                  <a:solidFill>
                    <a:schemeClr val="tx1"/>
                  </a:solidFill>
                  <a:effectLst/>
                </a:rPr>
                <a:t>BI: description</a:t>
              </a:r>
              <a:br>
                <a:rPr lang="en-US" sz="1800" b="1" dirty="0">
                  <a:solidFill>
                    <a:schemeClr val="tx1"/>
                  </a:solidFill>
                  <a:effectLst/>
                </a:rPr>
              </a:br>
              <a:r>
                <a:rPr lang="en-US" sz="1800" b="1" dirty="0">
                  <a:solidFill>
                    <a:schemeClr val="tx1"/>
                  </a:solidFill>
                  <a:effectLst/>
                </a:rPr>
                <a:t>and diagnosis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4F98997-C25C-D075-FB55-B753FD4046CB}"/>
                </a:ext>
              </a:extLst>
            </p:cNvPr>
            <p:cNvSpPr/>
            <p:nvPr/>
          </p:nvSpPr>
          <p:spPr>
            <a:xfrm>
              <a:off x="5316282" y="2282659"/>
              <a:ext cx="7534337" cy="433926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0" rtlCol="0" anchor="ctr"/>
            <a:lstStyle/>
            <a:p>
              <a:r>
                <a:rPr lang="en-US" sz="1800" b="1" dirty="0">
                  <a:solidFill>
                    <a:schemeClr val="tx1"/>
                  </a:solidFill>
                  <a:effectLst/>
                </a:rPr>
                <a:t>BA: prediction</a:t>
              </a:r>
              <a:br>
                <a:rPr lang="en-US" sz="1800" b="1" dirty="0">
                  <a:solidFill>
                    <a:schemeClr val="tx1"/>
                  </a:solidFill>
                  <a:effectLst/>
                </a:rPr>
              </a:br>
              <a:r>
                <a:rPr lang="en-US" sz="1800" b="1" dirty="0">
                  <a:solidFill>
                    <a:schemeClr val="tx1"/>
                  </a:solidFill>
                  <a:effectLst/>
                </a:rPr>
                <a:t>and prescription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331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7F02F-3A3E-285B-8AD4-EE533238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TP, BI, or BA?</a:t>
            </a:r>
            <a:br>
              <a:rPr lang="en-US" sz="6600" dirty="0"/>
            </a:br>
            <a:r>
              <a:rPr lang="en-US" sz="6600" dirty="0"/>
              <a:t>Start with the question.</a:t>
            </a:r>
            <a:br>
              <a:rPr lang="en-US" sz="6600" dirty="0"/>
            </a:br>
            <a:r>
              <a:rPr lang="en-US" sz="6600" dirty="0"/>
              <a:t>Your question decides how the data should be organized and which tools to use.</a:t>
            </a:r>
          </a:p>
        </p:txBody>
      </p:sp>
    </p:spTree>
    <p:extLst>
      <p:ext uri="{BB962C8B-B14F-4D97-AF65-F5344CB8AC3E}">
        <p14:creationId xmlns:p14="http://schemas.microsoft.com/office/powerpoint/2010/main" val="190343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8987F5-D6B2-4968-8C98-99E89328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DB is better/faster?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EF9A0-29A9-4C78-89C7-3104280F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79A1B07-69D1-4A05-94CA-29DE35924B0D}"/>
              </a:ext>
            </a:extLst>
          </p:cNvPr>
          <p:cNvGraphicFramePr>
            <a:graphicFrameLocks noGrp="1"/>
          </p:cNvGraphicFramePr>
          <p:nvPr/>
        </p:nvGraphicFramePr>
        <p:xfrm>
          <a:off x="5411551" y="1768682"/>
          <a:ext cx="6678850" cy="341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0811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920869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591012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614758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718955">
                  <a:extLst>
                    <a:ext uri="{9D8B030D-6E8A-4147-A177-3AD203B41FA5}">
                      <a16:colId xmlns:a16="http://schemas.microsoft.com/office/drawing/2014/main" val="1082195345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150324848"/>
                    </a:ext>
                  </a:extLst>
                </a:gridCol>
                <a:gridCol w="633675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595841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653738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  <a:gridCol w="591076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AdCampaign 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Duration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(days)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 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TypeId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Range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Budget in millions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$ 6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$ 3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$ 8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$ 2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FallStyle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Nancy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FallColors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9DEF1FAA-943A-4D20-B433-A9F325CBFD01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4841596"/>
          <a:ext cx="4412709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99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1036864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702129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1088031">
                  <a:extLst>
                    <a:ext uri="{9D8B030D-6E8A-4147-A177-3AD203B41FA5}">
                      <a16:colId xmlns:a16="http://schemas.microsoft.com/office/drawing/2014/main" val="305803425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AdCampaignID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Start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Duration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(days)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ManagerID (FK)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SummerFun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6/6/22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SummerZing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6/8/22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FunBall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FallStyle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FallColors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29483699-A4E1-4FC8-82B8-4F5FA47EC83B}"/>
              </a:ext>
            </a:extLst>
          </p:cNvPr>
          <p:cNvGraphicFramePr>
            <a:graphicFrameLocks noGrp="1"/>
          </p:cNvGraphicFramePr>
          <p:nvPr/>
        </p:nvGraphicFramePr>
        <p:xfrm>
          <a:off x="2943167" y="2465686"/>
          <a:ext cx="2172164" cy="23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06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681204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775354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</a:tblGrid>
              <a:tr h="476715">
                <a:tc>
                  <a:txBody>
                    <a:bodyPr/>
                    <a:lstStyle/>
                    <a:p>
                      <a:r>
                        <a:rPr lang="en-US" sz="1200" u="sng" dirty="0"/>
                        <a:t>TypeId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Media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877968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8A7F8BF-C53D-42CF-9C9F-E68E356B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562" y="5259063"/>
            <a:ext cx="1483497" cy="1483497"/>
          </a:xfrm>
          <a:prstGeom prst="rect">
            <a:avLst/>
          </a:prstGeom>
          <a:ln>
            <a:noFill/>
          </a:ln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94B1E73B-BF14-4140-BD1B-BE21AC44F1AE}"/>
              </a:ext>
            </a:extLst>
          </p:cNvPr>
          <p:cNvSpPr txBox="1">
            <a:spLocks/>
          </p:cNvSpPr>
          <p:nvPr/>
        </p:nvSpPr>
        <p:spPr>
          <a:xfrm>
            <a:off x="406401" y="1091284"/>
            <a:ext cx="11684000" cy="566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000" dirty="0">
                <a:solidFill>
                  <a:schemeClr val="accent1"/>
                </a:solidFill>
              </a:rPr>
              <a:t>Normalized </a:t>
            </a:r>
            <a:r>
              <a:rPr lang="en-US" sz="4000" dirty="0">
                <a:solidFill>
                  <a:srgbClr val="E3621B"/>
                </a:solidFill>
              </a:rPr>
              <a:t>      </a:t>
            </a:r>
            <a:r>
              <a:rPr lang="en-US" sz="4000" dirty="0"/>
              <a:t> vs.            </a:t>
            </a:r>
            <a:r>
              <a:rPr lang="en-US" sz="4000" dirty="0">
                <a:solidFill>
                  <a:srgbClr val="00B0F0"/>
                </a:solidFill>
              </a:rPr>
              <a:t>Denormalized data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4A3FF9D-800B-45FD-86A7-9EC081DFD3F7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1658210"/>
          <a:ext cx="2399290" cy="3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304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566821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827165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06951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 Campaign ID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sng" dirty="0"/>
                        <a:t>Type Id</a:t>
                      </a:r>
                    </a:p>
                  </a:txBody>
                  <a:tcPr marL="121920" marR="121920" marT="60960" marB="6096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Budget in millions</a:t>
                      </a:r>
                    </a:p>
                  </a:txBody>
                  <a:tcPr marL="121920" marR="1219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$ 6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$ 3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$ 8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$ 2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84901805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081691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6588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CD6D23A-699D-46C3-AC41-C7CEFB4B54B9}"/>
              </a:ext>
            </a:extLst>
          </p:cNvPr>
          <p:cNvSpPr txBox="1"/>
          <p:nvPr/>
        </p:nvSpPr>
        <p:spPr>
          <a:xfrm>
            <a:off x="6878528" y="5583503"/>
            <a:ext cx="4597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effectLst/>
              </a:rPr>
              <a:t>Change ‘SummerZing’ into ‘SummerFlash’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9D3E8-5703-D2C7-8381-9A339DA2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5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8987F5-D6B2-4968-8C98-99E89328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DB is better/faster?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EF9A0-29A9-4C78-89C7-3104280F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79A1B07-69D1-4A05-94CA-29DE35924B0D}"/>
              </a:ext>
            </a:extLst>
          </p:cNvPr>
          <p:cNvGraphicFramePr>
            <a:graphicFrameLocks noGrp="1"/>
          </p:cNvGraphicFramePr>
          <p:nvPr/>
        </p:nvGraphicFramePr>
        <p:xfrm>
          <a:off x="5411551" y="1768682"/>
          <a:ext cx="6678850" cy="341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0811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920869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591012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614758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718955">
                  <a:extLst>
                    <a:ext uri="{9D8B030D-6E8A-4147-A177-3AD203B41FA5}">
                      <a16:colId xmlns:a16="http://schemas.microsoft.com/office/drawing/2014/main" val="1082195345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150324848"/>
                    </a:ext>
                  </a:extLst>
                </a:gridCol>
                <a:gridCol w="633675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595841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653738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  <a:gridCol w="591076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AdCampaign 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Duration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(days)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 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TypeId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Range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Budget in millions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$ 6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$ 3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$ 8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$ 2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FallStyle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Nancy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FallColors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9DEF1FAA-943A-4D20-B433-A9F325CBFD01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4841596"/>
          <a:ext cx="4412709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99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1036864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702129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1088031">
                  <a:extLst>
                    <a:ext uri="{9D8B030D-6E8A-4147-A177-3AD203B41FA5}">
                      <a16:colId xmlns:a16="http://schemas.microsoft.com/office/drawing/2014/main" val="305803425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AdCampaignID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Start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Duration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(days)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ManagerID (FK)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SummerFun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6/6/22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SummerZing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6/8/22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FunBall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FallStyle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FallColors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29483699-A4E1-4FC8-82B8-4F5FA47EC83B}"/>
              </a:ext>
            </a:extLst>
          </p:cNvPr>
          <p:cNvGraphicFramePr>
            <a:graphicFrameLocks noGrp="1"/>
          </p:cNvGraphicFramePr>
          <p:nvPr/>
        </p:nvGraphicFramePr>
        <p:xfrm>
          <a:off x="2943167" y="2465686"/>
          <a:ext cx="2172164" cy="23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06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681204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775354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</a:tblGrid>
              <a:tr h="476715">
                <a:tc>
                  <a:txBody>
                    <a:bodyPr/>
                    <a:lstStyle/>
                    <a:p>
                      <a:r>
                        <a:rPr lang="en-US" sz="1200" u="sng" dirty="0"/>
                        <a:t>TypeId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Media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877968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8A7F8BF-C53D-42CF-9C9F-E68E356B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562" y="5259063"/>
            <a:ext cx="1483497" cy="1483497"/>
          </a:xfrm>
          <a:prstGeom prst="rect">
            <a:avLst/>
          </a:prstGeom>
          <a:ln>
            <a:noFill/>
          </a:ln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94B1E73B-BF14-4140-BD1B-BE21AC44F1AE}"/>
              </a:ext>
            </a:extLst>
          </p:cNvPr>
          <p:cNvSpPr txBox="1">
            <a:spLocks/>
          </p:cNvSpPr>
          <p:nvPr/>
        </p:nvSpPr>
        <p:spPr>
          <a:xfrm>
            <a:off x="406401" y="1091284"/>
            <a:ext cx="11684000" cy="566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000" dirty="0">
                <a:solidFill>
                  <a:schemeClr val="accent1"/>
                </a:solidFill>
              </a:rPr>
              <a:t>Normalized </a:t>
            </a:r>
            <a:r>
              <a:rPr lang="en-US" sz="4000" dirty="0">
                <a:solidFill>
                  <a:srgbClr val="E3621B"/>
                </a:solidFill>
              </a:rPr>
              <a:t>      </a:t>
            </a:r>
            <a:r>
              <a:rPr lang="en-US" sz="4000" dirty="0"/>
              <a:t> vs.            </a:t>
            </a:r>
            <a:r>
              <a:rPr lang="en-US" sz="4000" dirty="0">
                <a:solidFill>
                  <a:srgbClr val="00B0F0"/>
                </a:solidFill>
              </a:rPr>
              <a:t>Denormalized data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4A3FF9D-800B-45FD-86A7-9EC081DFD3F7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1658210"/>
          <a:ext cx="2399290" cy="3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304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566821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827165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06951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 Campaign ID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sng" dirty="0"/>
                        <a:t>Type Id</a:t>
                      </a:r>
                    </a:p>
                  </a:txBody>
                  <a:tcPr marL="121920" marR="121920" marT="60960" marB="6096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Budget in millions</a:t>
                      </a:r>
                    </a:p>
                  </a:txBody>
                  <a:tcPr marL="121920" marR="1219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$ 6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$ 3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$ 8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$ 2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84901805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081691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6588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4119D7D-94F0-4C3E-AF63-2444B8EC4900}"/>
              </a:ext>
            </a:extLst>
          </p:cNvPr>
          <p:cNvSpPr txBox="1"/>
          <p:nvPr/>
        </p:nvSpPr>
        <p:spPr>
          <a:xfrm>
            <a:off x="6739954" y="5222057"/>
            <a:ext cx="5142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effectLst/>
              </a:rPr>
              <a:t>What is Roberta total budget?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D21ED-1706-7AE5-EC00-8CB041BF5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8987F5-D6B2-4968-8C98-99E89328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DB is better/faster?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EF9A0-29A9-4C78-89C7-3104280F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79A1B07-69D1-4A05-94CA-29DE35924B0D}"/>
              </a:ext>
            </a:extLst>
          </p:cNvPr>
          <p:cNvGraphicFramePr>
            <a:graphicFrameLocks noGrp="1"/>
          </p:cNvGraphicFramePr>
          <p:nvPr/>
        </p:nvGraphicFramePr>
        <p:xfrm>
          <a:off x="5411551" y="1768682"/>
          <a:ext cx="6678850" cy="341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0811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920869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591012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614758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718955">
                  <a:extLst>
                    <a:ext uri="{9D8B030D-6E8A-4147-A177-3AD203B41FA5}">
                      <a16:colId xmlns:a16="http://schemas.microsoft.com/office/drawing/2014/main" val="1082195345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150324848"/>
                    </a:ext>
                  </a:extLst>
                </a:gridCol>
                <a:gridCol w="633675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595841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653738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  <a:gridCol w="591076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AdCampaign 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Duration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(days)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 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TypeId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Range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Budget in millions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$ 6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$ 3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$ 8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$ 2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FallStyle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Nancy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FallColors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9DEF1FAA-943A-4D20-B433-A9F325CBF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568880"/>
              </p:ext>
            </p:extLst>
          </p:nvPr>
        </p:nvGraphicFramePr>
        <p:xfrm>
          <a:off x="406401" y="4841596"/>
          <a:ext cx="4412709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99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1036864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702129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1088031">
                  <a:extLst>
                    <a:ext uri="{9D8B030D-6E8A-4147-A177-3AD203B41FA5}">
                      <a16:colId xmlns:a16="http://schemas.microsoft.com/office/drawing/2014/main" val="305803425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AdCampaignID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Start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Duration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(days)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ManagerID (FK)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SummerFun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6/6/22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SummerZing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6/8/22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FunBall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FallStyle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FallColors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29483699-A4E1-4FC8-82B8-4F5FA47EC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997933"/>
              </p:ext>
            </p:extLst>
          </p:nvPr>
        </p:nvGraphicFramePr>
        <p:xfrm>
          <a:off x="2943167" y="2465686"/>
          <a:ext cx="2172164" cy="23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06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681204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775354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</a:tblGrid>
              <a:tr h="476715">
                <a:tc>
                  <a:txBody>
                    <a:bodyPr/>
                    <a:lstStyle/>
                    <a:p>
                      <a:r>
                        <a:rPr lang="en-US" sz="1200" u="sng" dirty="0"/>
                        <a:t>TypeId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Media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877968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8A7F8BF-C53D-42CF-9C9F-E68E356B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562" y="5259063"/>
            <a:ext cx="1483497" cy="1483497"/>
          </a:xfrm>
          <a:prstGeom prst="rect">
            <a:avLst/>
          </a:prstGeom>
          <a:ln>
            <a:noFill/>
          </a:ln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94B1E73B-BF14-4140-BD1B-BE21AC44F1AE}"/>
              </a:ext>
            </a:extLst>
          </p:cNvPr>
          <p:cNvSpPr txBox="1">
            <a:spLocks/>
          </p:cNvSpPr>
          <p:nvPr/>
        </p:nvSpPr>
        <p:spPr>
          <a:xfrm>
            <a:off x="406401" y="1091284"/>
            <a:ext cx="11684000" cy="566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000" dirty="0">
                <a:solidFill>
                  <a:schemeClr val="accent1"/>
                </a:solidFill>
              </a:rPr>
              <a:t>Normalized </a:t>
            </a:r>
            <a:r>
              <a:rPr lang="en-US" sz="4000" dirty="0">
                <a:solidFill>
                  <a:srgbClr val="E3621B"/>
                </a:solidFill>
              </a:rPr>
              <a:t>      </a:t>
            </a:r>
            <a:r>
              <a:rPr lang="en-US" sz="4000" dirty="0"/>
              <a:t> vs.            </a:t>
            </a:r>
            <a:r>
              <a:rPr lang="en-US" sz="4000" dirty="0">
                <a:solidFill>
                  <a:srgbClr val="00B0F0"/>
                </a:solidFill>
              </a:rPr>
              <a:t>Denormalized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FA8EB3-651A-45CD-8D9A-F0780EF65695}"/>
              </a:ext>
            </a:extLst>
          </p:cNvPr>
          <p:cNvSpPr txBox="1"/>
          <p:nvPr/>
        </p:nvSpPr>
        <p:spPr>
          <a:xfrm>
            <a:off x="7006865" y="5517746"/>
            <a:ext cx="4597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effectLst/>
              </a:rPr>
              <a:t>Assign John to ‘</a:t>
            </a:r>
            <a:r>
              <a:rPr lang="en-US" sz="2800" b="1" dirty="0" err="1">
                <a:solidFill>
                  <a:schemeClr val="tx1"/>
                </a:solidFill>
                <a:effectLst/>
              </a:rPr>
              <a:t>SummerZing</a:t>
            </a:r>
            <a:r>
              <a:rPr lang="en-US" sz="2800" b="1" dirty="0">
                <a:solidFill>
                  <a:schemeClr val="tx1"/>
                </a:solidFill>
                <a:effectLst/>
              </a:rPr>
              <a:t>’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4A3FF9D-800B-45FD-86A7-9EC081DFD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07608"/>
              </p:ext>
            </p:extLst>
          </p:nvPr>
        </p:nvGraphicFramePr>
        <p:xfrm>
          <a:off x="406401" y="1658210"/>
          <a:ext cx="2399290" cy="3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304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566821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827165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06951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 Campaign ID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sng" dirty="0"/>
                        <a:t>Type Id</a:t>
                      </a:r>
                    </a:p>
                  </a:txBody>
                  <a:tcPr marL="121920" marR="121920" marT="60960" marB="6096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Budget in millions</a:t>
                      </a:r>
                    </a:p>
                  </a:txBody>
                  <a:tcPr marL="121920" marR="1219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$ 6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$ 3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$ 8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$ 2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84901805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081691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6588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988C679-A96A-F739-291E-5F613562E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8987F5-D6B2-4968-8C98-99E89328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DB is better/faster?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EF9A0-29A9-4C78-89C7-3104280F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79A1B07-69D1-4A05-94CA-29DE35924B0D}"/>
              </a:ext>
            </a:extLst>
          </p:cNvPr>
          <p:cNvGraphicFramePr>
            <a:graphicFrameLocks noGrp="1"/>
          </p:cNvGraphicFramePr>
          <p:nvPr/>
        </p:nvGraphicFramePr>
        <p:xfrm>
          <a:off x="5411551" y="1768682"/>
          <a:ext cx="6678850" cy="341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0811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920869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591012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614758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718955">
                  <a:extLst>
                    <a:ext uri="{9D8B030D-6E8A-4147-A177-3AD203B41FA5}">
                      <a16:colId xmlns:a16="http://schemas.microsoft.com/office/drawing/2014/main" val="1082195345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150324848"/>
                    </a:ext>
                  </a:extLst>
                </a:gridCol>
                <a:gridCol w="633675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595841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653738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  <a:gridCol w="591076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AdCampaign 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Duration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(days)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 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TypeId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Range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Budget in millions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$ 6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$ 3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$ 8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$ 2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FallStyle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Nancy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FallColors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9DEF1FAA-943A-4D20-B433-A9F325CBFD01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4841596"/>
          <a:ext cx="4412709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99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1036864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702129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1088031">
                  <a:extLst>
                    <a:ext uri="{9D8B030D-6E8A-4147-A177-3AD203B41FA5}">
                      <a16:colId xmlns:a16="http://schemas.microsoft.com/office/drawing/2014/main" val="305803425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AdCampaignID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Start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Duration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(days)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ManagerID (FK)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SummerFun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6/6/22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SummerZing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6/8/22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FunBall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FallStyle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FallColors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29483699-A4E1-4FC8-82B8-4F5FA47EC83B}"/>
              </a:ext>
            </a:extLst>
          </p:cNvPr>
          <p:cNvGraphicFramePr>
            <a:graphicFrameLocks noGrp="1"/>
          </p:cNvGraphicFramePr>
          <p:nvPr/>
        </p:nvGraphicFramePr>
        <p:xfrm>
          <a:off x="2943167" y="2465686"/>
          <a:ext cx="2172164" cy="23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06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681204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775354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</a:tblGrid>
              <a:tr h="476715">
                <a:tc>
                  <a:txBody>
                    <a:bodyPr/>
                    <a:lstStyle/>
                    <a:p>
                      <a:r>
                        <a:rPr lang="en-US" sz="1200" u="sng" dirty="0"/>
                        <a:t>TypeId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Media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877968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8A7F8BF-C53D-42CF-9C9F-E68E356B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562" y="5259063"/>
            <a:ext cx="1483497" cy="1483497"/>
          </a:xfrm>
          <a:prstGeom prst="rect">
            <a:avLst/>
          </a:prstGeom>
          <a:ln>
            <a:noFill/>
          </a:ln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94B1E73B-BF14-4140-BD1B-BE21AC44F1AE}"/>
              </a:ext>
            </a:extLst>
          </p:cNvPr>
          <p:cNvSpPr txBox="1">
            <a:spLocks/>
          </p:cNvSpPr>
          <p:nvPr/>
        </p:nvSpPr>
        <p:spPr>
          <a:xfrm>
            <a:off x="406401" y="1091284"/>
            <a:ext cx="11684000" cy="566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000" dirty="0">
                <a:solidFill>
                  <a:schemeClr val="accent1"/>
                </a:solidFill>
              </a:rPr>
              <a:t>Normalized </a:t>
            </a:r>
            <a:r>
              <a:rPr lang="en-US" sz="4000" dirty="0">
                <a:solidFill>
                  <a:srgbClr val="E3621B"/>
                </a:solidFill>
              </a:rPr>
              <a:t>      </a:t>
            </a:r>
            <a:r>
              <a:rPr lang="en-US" sz="4000" dirty="0"/>
              <a:t> vs.            </a:t>
            </a:r>
            <a:r>
              <a:rPr lang="en-US" sz="4000" dirty="0">
                <a:solidFill>
                  <a:srgbClr val="00B0F0"/>
                </a:solidFill>
              </a:rPr>
              <a:t>Denormalized data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4A3FF9D-800B-45FD-86A7-9EC081DFD3F7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1658210"/>
          <a:ext cx="2399290" cy="3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304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566821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827165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06951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 Campaign ID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sng" dirty="0"/>
                        <a:t>Type Id</a:t>
                      </a:r>
                    </a:p>
                  </a:txBody>
                  <a:tcPr marL="121920" marR="121920" marT="60960" marB="6096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Budget in millions</a:t>
                      </a:r>
                    </a:p>
                  </a:txBody>
                  <a:tcPr marL="121920" marR="1219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$ 6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$ 3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$ 8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$ 2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84901805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081691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6588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A6C60C9-4CD9-43C1-A395-07FAEF8FF8F4}"/>
              </a:ext>
            </a:extLst>
          </p:cNvPr>
          <p:cNvSpPr txBox="1"/>
          <p:nvPr/>
        </p:nvSpPr>
        <p:spPr>
          <a:xfrm>
            <a:off x="6633511" y="5542231"/>
            <a:ext cx="5273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  <a:effectLst/>
              </a:rPr>
              <a:t>Create a new campaign type 7, Influencer, National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4F8911-2D14-1286-6470-8C4C35EC7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8987F5-D6B2-4968-8C98-99E89328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DB is better/faster?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EF9A0-29A9-4C78-89C7-3104280F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79A1B07-69D1-4A05-94CA-29DE35924B0D}"/>
              </a:ext>
            </a:extLst>
          </p:cNvPr>
          <p:cNvGraphicFramePr>
            <a:graphicFrameLocks noGrp="1"/>
          </p:cNvGraphicFramePr>
          <p:nvPr/>
        </p:nvGraphicFramePr>
        <p:xfrm>
          <a:off x="5411551" y="1768682"/>
          <a:ext cx="6678850" cy="3413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60811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920869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591012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614758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718955">
                  <a:extLst>
                    <a:ext uri="{9D8B030D-6E8A-4147-A177-3AD203B41FA5}">
                      <a16:colId xmlns:a16="http://schemas.microsoft.com/office/drawing/2014/main" val="1082195345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150324848"/>
                    </a:ext>
                  </a:extLst>
                </a:gridCol>
                <a:gridCol w="633675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595841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653738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  <a:gridCol w="591076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AdCampaign 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Duration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(days)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Manager Name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/>
                        <a:t>TypeId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Range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Budget in millions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SummerFun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6/6/22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$ 5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TV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$ 6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$ 3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SummerZing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6/8/22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cm101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$ 8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FunBall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John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$ 2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444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FallStyle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cm103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Nancy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Web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555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FallColors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6/9/22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cm100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Roberta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0" marR="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$ 10</a:t>
                      </a:r>
                    </a:p>
                  </a:txBody>
                  <a:tcPr marL="0" marR="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9DEF1FAA-943A-4D20-B433-A9F325CBFD01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4841596"/>
          <a:ext cx="4412709" cy="199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599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1036864">
                  <a:extLst>
                    <a:ext uri="{9D8B030D-6E8A-4147-A177-3AD203B41FA5}">
                      <a16:colId xmlns:a16="http://schemas.microsoft.com/office/drawing/2014/main" val="331724206"/>
                    </a:ext>
                  </a:extLst>
                </a:gridCol>
                <a:gridCol w="702129">
                  <a:extLst>
                    <a:ext uri="{9D8B030D-6E8A-4147-A177-3AD203B41FA5}">
                      <a16:colId xmlns:a16="http://schemas.microsoft.com/office/drawing/2014/main" val="2011178124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894850722"/>
                    </a:ext>
                  </a:extLst>
                </a:gridCol>
                <a:gridCol w="1088031">
                  <a:extLst>
                    <a:ext uri="{9D8B030D-6E8A-4147-A177-3AD203B41FA5}">
                      <a16:colId xmlns:a16="http://schemas.microsoft.com/office/drawing/2014/main" val="305803425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AdCampaignID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Name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Start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Duration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(days)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ManagerID (FK)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SummerFun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6/6/22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SummerZing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6/8/22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FunBall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FallStyle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2498878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FallColors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6/9/22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cm100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7778489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29483699-A4E1-4FC8-82B8-4F5FA47EC83B}"/>
              </a:ext>
            </a:extLst>
          </p:cNvPr>
          <p:cNvGraphicFramePr>
            <a:graphicFrameLocks noGrp="1"/>
          </p:cNvGraphicFramePr>
          <p:nvPr/>
        </p:nvGraphicFramePr>
        <p:xfrm>
          <a:off x="2943167" y="2465686"/>
          <a:ext cx="2172164" cy="23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06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681204">
                  <a:extLst>
                    <a:ext uri="{9D8B030D-6E8A-4147-A177-3AD203B41FA5}">
                      <a16:colId xmlns:a16="http://schemas.microsoft.com/office/drawing/2014/main" val="2510719676"/>
                    </a:ext>
                  </a:extLst>
                </a:gridCol>
                <a:gridCol w="775354">
                  <a:extLst>
                    <a:ext uri="{9D8B030D-6E8A-4147-A177-3AD203B41FA5}">
                      <a16:colId xmlns:a16="http://schemas.microsoft.com/office/drawing/2014/main" val="1828323274"/>
                    </a:ext>
                  </a:extLst>
                </a:gridCol>
              </a:tblGrid>
              <a:tr h="476715">
                <a:tc>
                  <a:txBody>
                    <a:bodyPr/>
                    <a:lstStyle/>
                    <a:p>
                      <a:r>
                        <a:rPr lang="en-US" sz="1200" u="sng" dirty="0"/>
                        <a:t>TypeId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Media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Range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TV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Local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Social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47277646"/>
                  </a:ext>
                </a:extLst>
              </a:tr>
              <a:tr h="301920"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National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9877968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8A7F8BF-C53D-42CF-9C9F-E68E356B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562" y="5259063"/>
            <a:ext cx="1483497" cy="1483497"/>
          </a:xfrm>
          <a:prstGeom prst="rect">
            <a:avLst/>
          </a:prstGeom>
          <a:ln>
            <a:noFill/>
          </a:ln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94B1E73B-BF14-4140-BD1B-BE21AC44F1AE}"/>
              </a:ext>
            </a:extLst>
          </p:cNvPr>
          <p:cNvSpPr txBox="1">
            <a:spLocks/>
          </p:cNvSpPr>
          <p:nvPr/>
        </p:nvSpPr>
        <p:spPr>
          <a:xfrm>
            <a:off x="406401" y="1091284"/>
            <a:ext cx="11684000" cy="566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000" dirty="0">
                <a:solidFill>
                  <a:schemeClr val="accent1"/>
                </a:solidFill>
              </a:rPr>
              <a:t>Normalized </a:t>
            </a:r>
            <a:r>
              <a:rPr lang="en-US" sz="4000" dirty="0">
                <a:solidFill>
                  <a:srgbClr val="E3621B"/>
                </a:solidFill>
              </a:rPr>
              <a:t>      </a:t>
            </a:r>
            <a:r>
              <a:rPr lang="en-US" sz="4000" dirty="0"/>
              <a:t> vs.            </a:t>
            </a:r>
            <a:r>
              <a:rPr lang="en-US" sz="4000" dirty="0">
                <a:solidFill>
                  <a:srgbClr val="00B0F0"/>
                </a:solidFill>
              </a:rPr>
              <a:t>Denormalized data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14A3FF9D-800B-45FD-86A7-9EC081DFD3F7}"/>
              </a:ext>
            </a:extLst>
          </p:cNvPr>
          <p:cNvGraphicFramePr>
            <a:graphicFrameLocks noGrp="1"/>
          </p:cNvGraphicFramePr>
          <p:nvPr/>
        </p:nvGraphicFramePr>
        <p:xfrm>
          <a:off x="406401" y="1658210"/>
          <a:ext cx="2399290" cy="3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304">
                  <a:extLst>
                    <a:ext uri="{9D8B030D-6E8A-4147-A177-3AD203B41FA5}">
                      <a16:colId xmlns:a16="http://schemas.microsoft.com/office/drawing/2014/main" val="4168031598"/>
                    </a:ext>
                  </a:extLst>
                </a:gridCol>
                <a:gridCol w="566821">
                  <a:extLst>
                    <a:ext uri="{9D8B030D-6E8A-4147-A177-3AD203B41FA5}">
                      <a16:colId xmlns:a16="http://schemas.microsoft.com/office/drawing/2014/main" val="1050443229"/>
                    </a:ext>
                  </a:extLst>
                </a:gridCol>
                <a:gridCol w="827165">
                  <a:extLst>
                    <a:ext uri="{9D8B030D-6E8A-4147-A177-3AD203B41FA5}">
                      <a16:colId xmlns:a16="http://schemas.microsoft.com/office/drawing/2014/main" val="3777537937"/>
                    </a:ext>
                  </a:extLst>
                </a:gridCol>
              </a:tblGrid>
              <a:tr h="506951">
                <a:tc>
                  <a:txBody>
                    <a:bodyPr/>
                    <a:lstStyle/>
                    <a:p>
                      <a:r>
                        <a:rPr lang="en-US" sz="1100" u="sng" dirty="0"/>
                        <a:t>Ad Campaign ID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sng" dirty="0"/>
                        <a:t>Type Id</a:t>
                      </a:r>
                    </a:p>
                  </a:txBody>
                  <a:tcPr marL="121920" marR="121920" marT="60960" marB="6096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Budget in millions</a:t>
                      </a:r>
                    </a:p>
                  </a:txBody>
                  <a:tcPr marL="121920" marR="1219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8749139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7027517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111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$ 5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889295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$ 6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496800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$ 3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49206759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222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4891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$ 8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6712928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333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$ 2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84901805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444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0816912"/>
                  </a:ext>
                </a:extLst>
              </a:tr>
              <a:tr h="234928">
                <a:tc>
                  <a:txBody>
                    <a:bodyPr/>
                    <a:lstStyle/>
                    <a:p>
                      <a:r>
                        <a:rPr lang="en-US" sz="1100" dirty="0"/>
                        <a:t>555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</a:t>
                      </a:r>
                    </a:p>
                  </a:txBody>
                  <a:tcPr marL="121920" marR="121920" marT="60960" marB="6096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$ 10</a:t>
                      </a:r>
                    </a:p>
                  </a:txBody>
                  <a:tcPr marL="121920" marR="121920" marT="60960" marB="6096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16588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CB3C136-FBA5-4F08-8E26-E8334D142005}"/>
              </a:ext>
            </a:extLst>
          </p:cNvPr>
          <p:cNvSpPr txBox="1"/>
          <p:nvPr/>
        </p:nvSpPr>
        <p:spPr>
          <a:xfrm>
            <a:off x="6739954" y="5222057"/>
            <a:ext cx="5142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/>
                </a:solidFill>
                <a:effectLst/>
              </a:rPr>
              <a:t>What is the total budget for national campaigns?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26DF6C-9C6A-3E6D-9A2C-920C51BF2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560" y="397757"/>
            <a:ext cx="838440" cy="83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4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D54A-EA23-571F-5E3A-E750E486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we learned?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9770F80-C71A-D8F8-D168-7E7DF5A04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31647"/>
              </p:ext>
            </p:extLst>
          </p:nvPr>
        </p:nvGraphicFramePr>
        <p:xfrm>
          <a:off x="831353" y="1288081"/>
          <a:ext cx="10189156" cy="33514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26324">
                  <a:extLst>
                    <a:ext uri="{9D8B030D-6E8A-4147-A177-3AD203B41FA5}">
                      <a16:colId xmlns:a16="http://schemas.microsoft.com/office/drawing/2014/main" val="3579493812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3154440225"/>
                    </a:ext>
                  </a:extLst>
                </a:gridCol>
                <a:gridCol w="3927945">
                  <a:extLst>
                    <a:ext uri="{9D8B030D-6E8A-4147-A177-3AD203B41FA5}">
                      <a16:colId xmlns:a16="http://schemas.microsoft.com/office/drawing/2014/main" val="3474836947"/>
                    </a:ext>
                  </a:extLst>
                </a:gridCol>
              </a:tblGrid>
              <a:tr h="887136">
                <a:tc>
                  <a:txBody>
                    <a:bodyPr/>
                    <a:lstStyle/>
                    <a:p>
                      <a:r>
                        <a:rPr lang="en-US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Best way to store the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253132"/>
                  </a:ext>
                </a:extLst>
              </a:tr>
              <a:tr h="492853">
                <a:tc>
                  <a:txBody>
                    <a:bodyPr/>
                    <a:lstStyle/>
                    <a:p>
                      <a:r>
                        <a:rPr lang="en-US" dirty="0"/>
                        <a:t>Change ‘</a:t>
                      </a:r>
                      <a:r>
                        <a:rPr lang="en-US" dirty="0" err="1"/>
                        <a:t>SummerZing</a:t>
                      </a:r>
                      <a:r>
                        <a:rPr lang="en-US" dirty="0"/>
                        <a:t>’ to ‘</a:t>
                      </a:r>
                      <a:r>
                        <a:rPr lang="en-US" dirty="0" err="1"/>
                        <a:t>SummerFlash</a:t>
                      </a:r>
                      <a:r>
                        <a:rPr lang="en-US" dirty="0"/>
                        <a:t>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1219170" rtl="0" eaLnBrk="1" latinLnBrk="0" hangingPunct="1"/>
                      <a:r>
                        <a:rPr lang="en-US" sz="2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Normalized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704235"/>
                  </a:ext>
                </a:extLst>
              </a:tr>
              <a:tr h="492853">
                <a:tc>
                  <a:txBody>
                    <a:bodyPr/>
                    <a:lstStyle/>
                    <a:p>
                      <a:r>
                        <a:rPr lang="en-US" dirty="0"/>
                        <a:t>Roberta’s total budget?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accent5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Denormalized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95626"/>
                  </a:ext>
                </a:extLst>
              </a:tr>
              <a:tr h="492853">
                <a:tc>
                  <a:txBody>
                    <a:bodyPr/>
                    <a:lstStyle/>
                    <a:p>
                      <a:r>
                        <a:rPr lang="en-US" dirty="0"/>
                        <a:t>Assign John to ‘</a:t>
                      </a:r>
                      <a:r>
                        <a:rPr lang="en-US" dirty="0" err="1"/>
                        <a:t>SummerZing</a:t>
                      </a:r>
                      <a:r>
                        <a:rPr lang="en-US" dirty="0"/>
                        <a:t>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Normalized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752501"/>
                  </a:ext>
                </a:extLst>
              </a:tr>
              <a:tr h="492853">
                <a:tc>
                  <a:txBody>
                    <a:bodyPr/>
                    <a:lstStyle/>
                    <a:p>
                      <a:r>
                        <a:rPr lang="en-US" dirty="0"/>
                        <a:t>Create a new Campaign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Normalized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78845"/>
                  </a:ext>
                </a:extLst>
              </a:tr>
              <a:tr h="492853">
                <a:tc>
                  <a:txBody>
                    <a:bodyPr/>
                    <a:lstStyle/>
                    <a:p>
                      <a:r>
                        <a:rPr lang="en-US" dirty="0"/>
                        <a:t>Total Budget for National campaigns?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5">
                              <a:lumMod val="50000"/>
                              <a:lumOff val="50000"/>
                            </a:schemeClr>
                          </a:solidFill>
                        </a:rPr>
                        <a:t>Denormalized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2100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35906F-5522-C9C7-B31E-62E8F84DA4D3}"/>
              </a:ext>
            </a:extLst>
          </p:cNvPr>
          <p:cNvSpPr txBox="1"/>
          <p:nvPr/>
        </p:nvSpPr>
        <p:spPr>
          <a:xfrm>
            <a:off x="462280" y="4997071"/>
            <a:ext cx="57364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effectLst/>
              </a:rPr>
              <a:t>The way data is organized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r>
              <a:rPr lang="en-US" sz="3200" dirty="0">
                <a:solidFill>
                  <a:schemeClr val="tx1"/>
                </a:solidFill>
                <a:effectLst/>
              </a:rPr>
              <a:t>makes certain tasks easier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r>
              <a:rPr lang="en-US" sz="3200" dirty="0">
                <a:solidFill>
                  <a:schemeClr val="tx1"/>
                </a:solidFill>
                <a:effectLst/>
              </a:rPr>
              <a:t>and others more difficult.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4696D7-A768-9A0D-4433-1388C0AFBC3E}"/>
              </a:ext>
            </a:extLst>
          </p:cNvPr>
          <p:cNvSpPr txBox="1"/>
          <p:nvPr/>
        </p:nvSpPr>
        <p:spPr>
          <a:xfrm>
            <a:off x="6409856" y="4997071"/>
            <a:ext cx="57364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effectLst/>
              </a:rPr>
              <a:t>Therefore, pick the right data organization for the task you have to do.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273C4EC-FEC3-5022-2195-1D7502B0D12B}"/>
              </a:ext>
            </a:extLst>
          </p:cNvPr>
          <p:cNvSpPr/>
          <p:nvPr/>
        </p:nvSpPr>
        <p:spPr>
          <a:xfrm>
            <a:off x="11959200" y="6680200"/>
            <a:ext cx="129600" cy="1134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406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093F9-C05D-493C-A87A-D1BB362937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D242E-E2E8-426F-809A-768E105CF9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New in IT</a:t>
            </a:r>
          </a:p>
        </p:txBody>
      </p:sp>
    </p:spTree>
    <p:extLst>
      <p:ext uri="{BB962C8B-B14F-4D97-AF65-F5344CB8AC3E}">
        <p14:creationId xmlns:p14="http://schemas.microsoft.com/office/powerpoint/2010/main" val="83644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data model is the skeleton of your database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0974" name="Picture 14" descr="http://chestofbooks.com/animals/Manual-Of-Zoology/images/Fig-282-Skeleton-of-the-common-Frog-Rana-temporaria-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7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82339" y="2108202"/>
            <a:ext cx="3298485" cy="269534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 bwMode="auto">
          <a:xfrm>
            <a:off x="304800" y="5005628"/>
            <a:ext cx="5588000" cy="861774"/>
          </a:xfrm>
          <a:prstGeom prst="rect">
            <a:avLst/>
          </a:prstGeom>
          <a:noFill/>
          <a:ln>
            <a:noFill/>
            <a:headEnd/>
            <a:tailEnd/>
          </a:ln>
          <a:effectLst/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matte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Good for jumping,</a:t>
            </a:r>
            <a:b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not so good for carrying weight</a:t>
            </a:r>
          </a:p>
        </p:txBody>
      </p:sp>
      <p:pic>
        <p:nvPicPr>
          <p:cNvPr id="40964" name="Picture 4" descr="[Elephant skeleton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8719" y="1701801"/>
            <a:ext cx="4131173" cy="324844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 bwMode="auto">
          <a:xfrm>
            <a:off x="6502400" y="5005627"/>
            <a:ext cx="5283200" cy="861774"/>
          </a:xfrm>
          <a:prstGeom prst="rect">
            <a:avLst/>
          </a:prstGeom>
          <a:noFill/>
          <a:ln>
            <a:noFill/>
            <a:headEnd/>
            <a:tailEnd/>
          </a:ln>
          <a:effectLst/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matte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Good for carrying weight,</a:t>
            </a:r>
            <a:b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not so good for jumping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C111A-5016-4B1B-8E49-4385C2D31CB3}"/>
              </a:ext>
            </a:extLst>
          </p:cNvPr>
          <p:cNvSpPr txBox="1"/>
          <p:nvPr/>
        </p:nvSpPr>
        <p:spPr bwMode="auto">
          <a:xfrm>
            <a:off x="3302000" y="6256409"/>
            <a:ext cx="5588000" cy="430887"/>
          </a:xfrm>
          <a:prstGeom prst="rect">
            <a:avLst/>
          </a:prstGeom>
          <a:noFill/>
          <a:ln>
            <a:noFill/>
            <a:headEnd/>
            <a:tailEnd/>
          </a:ln>
          <a:effectLst/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matte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2800" dirty="0">
                <a:solidFill>
                  <a:srgbClr val="F47320"/>
                </a:solidFill>
                <a:effectLst/>
                <a:latin typeface="Arial" pitchFamily="34" charset="0"/>
                <a:cs typeface="Arial" pitchFamily="34" charset="0"/>
              </a:rPr>
              <a:t>Which is the best skeleton?</a:t>
            </a:r>
          </a:p>
        </p:txBody>
      </p:sp>
    </p:spTree>
    <p:extLst>
      <p:ext uri="{BB962C8B-B14F-4D97-AF65-F5344CB8AC3E}">
        <p14:creationId xmlns:p14="http://schemas.microsoft.com/office/powerpoint/2010/main" val="140212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47320"/>
                </a:solidFill>
              </a:rPr>
              <a:t>There is no ‘best’ DB design.</a:t>
            </a:r>
            <a:r>
              <a:rPr lang="en-US" sz="4400" dirty="0"/>
              <a:t> The best design depends on what you need to do.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0974" name="Picture 14" descr="http://chestofbooks.com/animals/Manual-Of-Zoology/images/Fig-282-Skeleton-of-the-common-Frog-Rana-temporaria-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7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382339" y="2108202"/>
            <a:ext cx="3298485" cy="269534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 bwMode="auto">
          <a:xfrm>
            <a:off x="406400" y="4919950"/>
            <a:ext cx="5588000" cy="1846659"/>
          </a:xfrm>
          <a:prstGeom prst="rect">
            <a:avLst/>
          </a:prstGeom>
          <a:noFill/>
          <a:ln>
            <a:noFill/>
            <a:headEnd/>
            <a:tailEnd/>
          </a:ln>
          <a:effectLst/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matte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  <a:t>Normalized: best if you do a lot of</a:t>
            </a:r>
            <a:br>
              <a:rPr lang="en-US" sz="2400" dirty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  <a:t>fast, short, single-row operations, when data quality (fewer anomalies) is very important, and you want smaller DBs.</a:t>
            </a:r>
            <a:br>
              <a:rPr lang="en-US" sz="2400" dirty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 Best for business transactions</a:t>
            </a:r>
          </a:p>
        </p:txBody>
      </p:sp>
      <p:pic>
        <p:nvPicPr>
          <p:cNvPr id="40964" name="Picture 4" descr="[Elephant skeleton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8719" y="1701801"/>
            <a:ext cx="4131173" cy="324844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 bwMode="auto">
          <a:xfrm>
            <a:off x="6197602" y="4919949"/>
            <a:ext cx="5787983" cy="1846659"/>
          </a:xfrm>
          <a:prstGeom prst="rect">
            <a:avLst/>
          </a:prstGeom>
          <a:noFill/>
          <a:ln>
            <a:noFill/>
            <a:headEnd/>
            <a:tailEnd/>
          </a:ln>
          <a:effectLst/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matte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  <a:effectLst/>
                <a:latin typeface="Arial" pitchFamily="34" charset="0"/>
                <a:cs typeface="Arial" pitchFamily="34" charset="0"/>
              </a:rPr>
              <a:t>Denormalized: easier to understand for users and best for avoiding joins that slow down your system if you have lots of data to aggregate/analyze:</a:t>
            </a:r>
            <a:br>
              <a:rPr lang="en-US" sz="2400" dirty="0">
                <a:solidFill>
                  <a:schemeClr val="accent6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accent6"/>
                </a:solidFill>
                <a:effectLst/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Best for BI and BA</a:t>
            </a:r>
          </a:p>
        </p:txBody>
      </p:sp>
    </p:spTree>
    <p:extLst>
      <p:ext uri="{BB962C8B-B14F-4D97-AF65-F5344CB8AC3E}">
        <p14:creationId xmlns:p14="http://schemas.microsoft.com/office/powerpoint/2010/main" val="164616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89DFB-C86A-C207-9C92-1A39D1381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7262-B386-7572-8E97-80E03458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Denormalized relational databases are called</a:t>
            </a:r>
            <a:br>
              <a:rPr lang="en-US" sz="6600" dirty="0"/>
            </a:br>
            <a:r>
              <a:rPr lang="en-US" sz="6600" dirty="0">
                <a:solidFill>
                  <a:srgbClr val="F47320"/>
                </a:solidFill>
              </a:rPr>
              <a:t>Data Warehouses</a:t>
            </a:r>
            <a:r>
              <a:rPr lang="en-US" sz="6600" dirty="0"/>
              <a:t>.</a:t>
            </a:r>
            <a:br>
              <a:rPr lang="en-US" sz="6600" dirty="0"/>
            </a:br>
            <a:r>
              <a:rPr lang="en-US" sz="6600" dirty="0"/>
              <a:t>Best for BA/BI tasks.</a:t>
            </a:r>
          </a:p>
        </p:txBody>
      </p:sp>
    </p:spTree>
    <p:extLst>
      <p:ext uri="{BB962C8B-B14F-4D97-AF65-F5344CB8AC3E}">
        <p14:creationId xmlns:p14="http://schemas.microsoft.com/office/powerpoint/2010/main" val="239585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2EABAEF-2A8E-4D29-84F0-764D2F855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28" t="7140" r="5917" b="7807"/>
          <a:stretch/>
        </p:blipFill>
        <p:spPr>
          <a:xfrm>
            <a:off x="2506316" y="1370422"/>
            <a:ext cx="6758908" cy="49121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EF57C7-F5EC-4091-8C35-4F044C50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Two ways to organize your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EDB41-B3AF-4D31-B8C7-583BE2BDDD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6533" y="2216399"/>
            <a:ext cx="5399088" cy="4164012"/>
          </a:xfrm>
          <a:solidFill>
            <a:schemeClr val="bg1">
              <a:alpha val="39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E3621B"/>
                </a:solidFill>
              </a:rPr>
              <a:t>Better data quality</a:t>
            </a:r>
            <a:r>
              <a:rPr lang="en-US" sz="3600" dirty="0"/>
              <a:t>: no insert, update &amp; delete anomalies</a:t>
            </a:r>
          </a:p>
          <a:p>
            <a:r>
              <a:rPr lang="en-US" sz="3600" dirty="0">
                <a:solidFill>
                  <a:srgbClr val="E3621B"/>
                </a:solidFill>
              </a:rPr>
              <a:t>Less data duplication</a:t>
            </a:r>
          </a:p>
          <a:p>
            <a:r>
              <a:rPr lang="en-US" sz="3600" dirty="0">
                <a:solidFill>
                  <a:srgbClr val="E3621B"/>
                </a:solidFill>
              </a:rPr>
              <a:t>Faster single-table answers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16DC0B50-7741-4B7C-975C-A12F48D4257A}"/>
              </a:ext>
            </a:extLst>
          </p:cNvPr>
          <p:cNvSpPr txBox="1">
            <a:spLocks/>
          </p:cNvSpPr>
          <p:nvPr/>
        </p:nvSpPr>
        <p:spPr>
          <a:xfrm>
            <a:off x="534337" y="1240183"/>
            <a:ext cx="11531600" cy="56692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72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4800" dirty="0">
                <a:solidFill>
                  <a:schemeClr val="accent1"/>
                </a:solidFill>
              </a:rPr>
              <a:t>Normalized </a:t>
            </a:r>
            <a:r>
              <a:rPr lang="en-US" sz="4800" dirty="0">
                <a:solidFill>
                  <a:srgbClr val="E3621B"/>
                </a:solidFill>
              </a:rPr>
              <a:t>         </a:t>
            </a:r>
            <a:r>
              <a:rPr lang="en-US" sz="4800" dirty="0"/>
              <a:t>        </a:t>
            </a:r>
            <a:r>
              <a:rPr lang="en-US" sz="4800" dirty="0">
                <a:solidFill>
                  <a:srgbClr val="00B0F0"/>
                </a:solidFill>
              </a:rPr>
              <a:t>Denormalized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97DE253-9471-4E46-AEF7-C1448224DD79}"/>
              </a:ext>
            </a:extLst>
          </p:cNvPr>
          <p:cNvSpPr txBox="1">
            <a:spLocks/>
          </p:cNvSpPr>
          <p:nvPr/>
        </p:nvSpPr>
        <p:spPr>
          <a:xfrm>
            <a:off x="6096000" y="2037568"/>
            <a:ext cx="5358493" cy="4163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609585" indent="-609585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48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marL="1600160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2209745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819330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>
              <a:effectLst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B3CEB82-1C08-4A85-92C0-504BF50FCF1A}"/>
              </a:ext>
            </a:extLst>
          </p:cNvPr>
          <p:cNvSpPr txBox="1">
            <a:spLocks/>
          </p:cNvSpPr>
          <p:nvPr/>
        </p:nvSpPr>
        <p:spPr>
          <a:xfrm>
            <a:off x="5982853" y="2216625"/>
            <a:ext cx="6209147" cy="416378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609585" indent="-609585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48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marL="1600160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2209745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819330" indent="-380990" algn="l" defTabSz="1219170" rtl="0" eaLnBrk="1" latinLnBrk="0" hangingPunct="1">
              <a:spcBef>
                <a:spcPct val="20000"/>
              </a:spcBef>
              <a:buClr>
                <a:srgbClr val="FF66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600" dirty="0">
                <a:solidFill>
                  <a:srgbClr val="E3621B"/>
                </a:solidFill>
                <a:effectLst/>
              </a:rPr>
              <a:t>Fewer joins = faster  answers to complex queries</a:t>
            </a:r>
          </a:p>
          <a:p>
            <a:pPr fontAlgn="auto">
              <a:spcAft>
                <a:spcPts val="0"/>
              </a:spcAft>
            </a:pPr>
            <a:r>
              <a:rPr lang="en-US" sz="3600" dirty="0">
                <a:effectLst/>
              </a:rPr>
              <a:t>Required input to </a:t>
            </a:r>
            <a:r>
              <a:rPr lang="en-US" sz="3600" dirty="0">
                <a:solidFill>
                  <a:srgbClr val="F47320"/>
                </a:solidFill>
                <a:effectLst/>
              </a:rPr>
              <a:t>stat. software</a:t>
            </a:r>
          </a:p>
          <a:p>
            <a:pPr fontAlgn="auto">
              <a:spcAft>
                <a:spcPts val="0"/>
              </a:spcAft>
            </a:pPr>
            <a:r>
              <a:rPr lang="en-US" sz="3600" dirty="0">
                <a:solidFill>
                  <a:srgbClr val="E3621B"/>
                </a:solidFill>
                <a:effectLst/>
              </a:rPr>
              <a:t>Easier to understand for users</a:t>
            </a:r>
          </a:p>
        </p:txBody>
      </p:sp>
    </p:spTree>
    <p:extLst>
      <p:ext uri="{BB962C8B-B14F-4D97-AF65-F5344CB8AC3E}">
        <p14:creationId xmlns:p14="http://schemas.microsoft.com/office/powerpoint/2010/main" val="408514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65E65-2B84-70DA-F07F-CC3CEB3AE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2125D94-2ADF-87AD-633C-CCBFD1389626}"/>
              </a:ext>
            </a:extLst>
          </p:cNvPr>
          <p:cNvGrpSpPr/>
          <p:nvPr/>
        </p:nvGrpSpPr>
        <p:grpSpPr>
          <a:xfrm>
            <a:off x="3420919" y="4070525"/>
            <a:ext cx="7806233" cy="2019709"/>
            <a:chOff x="3420919" y="4070525"/>
            <a:chExt cx="7806233" cy="2019709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EEE392E-385F-3D92-F2DD-E2DFE5BDB556}"/>
                </a:ext>
              </a:extLst>
            </p:cNvPr>
            <p:cNvCxnSpPr>
              <a:cxnSpLocks/>
            </p:cNvCxnSpPr>
            <p:nvPr/>
          </p:nvCxnSpPr>
          <p:spPr>
            <a:xfrm>
              <a:off x="5753878" y="5528128"/>
              <a:ext cx="3495869" cy="0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0EF49F-76F4-A0EB-6326-AEAB40639968}"/>
                </a:ext>
              </a:extLst>
            </p:cNvPr>
            <p:cNvCxnSpPr>
              <a:cxnSpLocks/>
            </p:cNvCxnSpPr>
            <p:nvPr/>
          </p:nvCxnSpPr>
          <p:spPr>
            <a:xfrm>
              <a:off x="3420919" y="4070525"/>
              <a:ext cx="2265352" cy="1541185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1253F2-4142-B835-B6AE-AD0414705DD3}"/>
                </a:ext>
              </a:extLst>
            </p:cNvPr>
            <p:cNvSpPr/>
            <p:nvPr/>
          </p:nvSpPr>
          <p:spPr>
            <a:xfrm>
              <a:off x="5268372" y="4888941"/>
              <a:ext cx="1897537" cy="1201293"/>
            </a:xfrm>
            <a:custGeom>
              <a:avLst/>
              <a:gdLst>
                <a:gd name="connsiteX0" fmla="*/ 0 w 1790115"/>
                <a:gd name="connsiteY0" fmla="*/ 79886 h 798861"/>
                <a:gd name="connsiteX1" fmla="*/ 79886 w 1790115"/>
                <a:gd name="connsiteY1" fmla="*/ 0 h 798861"/>
                <a:gd name="connsiteX2" fmla="*/ 1710229 w 1790115"/>
                <a:gd name="connsiteY2" fmla="*/ 0 h 798861"/>
                <a:gd name="connsiteX3" fmla="*/ 1790115 w 1790115"/>
                <a:gd name="connsiteY3" fmla="*/ 79886 h 798861"/>
                <a:gd name="connsiteX4" fmla="*/ 1790115 w 1790115"/>
                <a:gd name="connsiteY4" fmla="*/ 718975 h 798861"/>
                <a:gd name="connsiteX5" fmla="*/ 1710229 w 1790115"/>
                <a:gd name="connsiteY5" fmla="*/ 798861 h 798861"/>
                <a:gd name="connsiteX6" fmla="*/ 79886 w 1790115"/>
                <a:gd name="connsiteY6" fmla="*/ 798861 h 798861"/>
                <a:gd name="connsiteX7" fmla="*/ 0 w 1790115"/>
                <a:gd name="connsiteY7" fmla="*/ 718975 h 798861"/>
                <a:gd name="connsiteX8" fmla="*/ 0 w 1790115"/>
                <a:gd name="connsiteY8" fmla="*/ 79886 h 79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115" h="798861">
                  <a:moveTo>
                    <a:pt x="0" y="79886"/>
                  </a:moveTo>
                  <a:cubicBezTo>
                    <a:pt x="0" y="35766"/>
                    <a:pt x="35766" y="0"/>
                    <a:pt x="79886" y="0"/>
                  </a:cubicBezTo>
                  <a:lnTo>
                    <a:pt x="1710229" y="0"/>
                  </a:lnTo>
                  <a:cubicBezTo>
                    <a:pt x="1754349" y="0"/>
                    <a:pt x="1790115" y="35766"/>
                    <a:pt x="1790115" y="79886"/>
                  </a:cubicBezTo>
                  <a:lnTo>
                    <a:pt x="1790115" y="718975"/>
                  </a:lnTo>
                  <a:cubicBezTo>
                    <a:pt x="1790115" y="763095"/>
                    <a:pt x="1754349" y="798861"/>
                    <a:pt x="1710229" y="798861"/>
                  </a:cubicBezTo>
                  <a:lnTo>
                    <a:pt x="79886" y="798861"/>
                  </a:lnTo>
                  <a:cubicBezTo>
                    <a:pt x="35766" y="798861"/>
                    <a:pt x="0" y="763095"/>
                    <a:pt x="0" y="718975"/>
                  </a:cubicBezTo>
                  <a:lnTo>
                    <a:pt x="0" y="7988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587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838" tIns="114838" rIns="114838" bIns="11483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FFFFFF"/>
                  </a:solidFill>
                  <a:latin typeface="Calibri"/>
                  <a:ea typeface="+mn-ea"/>
                  <a:cs typeface="+mn-cs"/>
                </a:rPr>
                <a:t>Analytics with unstructured data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15EDF5-968A-008E-F03D-99C9E40660CA}"/>
                </a:ext>
              </a:extLst>
            </p:cNvPr>
            <p:cNvSpPr/>
            <p:nvPr/>
          </p:nvSpPr>
          <p:spPr>
            <a:xfrm>
              <a:off x="7331485" y="5004359"/>
              <a:ext cx="3895667" cy="1018252"/>
            </a:xfrm>
            <a:custGeom>
              <a:avLst/>
              <a:gdLst>
                <a:gd name="connsiteX0" fmla="*/ 0 w 3773059"/>
                <a:gd name="connsiteY0" fmla="*/ 88200 h 882004"/>
                <a:gd name="connsiteX1" fmla="*/ 88200 w 3773059"/>
                <a:gd name="connsiteY1" fmla="*/ 0 h 882004"/>
                <a:gd name="connsiteX2" fmla="*/ 3684859 w 3773059"/>
                <a:gd name="connsiteY2" fmla="*/ 0 h 882004"/>
                <a:gd name="connsiteX3" fmla="*/ 3773059 w 3773059"/>
                <a:gd name="connsiteY3" fmla="*/ 88200 h 882004"/>
                <a:gd name="connsiteX4" fmla="*/ 3773059 w 3773059"/>
                <a:gd name="connsiteY4" fmla="*/ 793804 h 882004"/>
                <a:gd name="connsiteX5" fmla="*/ 3684859 w 3773059"/>
                <a:gd name="connsiteY5" fmla="*/ 882004 h 882004"/>
                <a:gd name="connsiteX6" fmla="*/ 88200 w 3773059"/>
                <a:gd name="connsiteY6" fmla="*/ 882004 h 882004"/>
                <a:gd name="connsiteX7" fmla="*/ 0 w 3773059"/>
                <a:gd name="connsiteY7" fmla="*/ 793804 h 882004"/>
                <a:gd name="connsiteX8" fmla="*/ 0 w 3773059"/>
                <a:gd name="connsiteY8" fmla="*/ 88200 h 88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73059" h="882004">
                  <a:moveTo>
                    <a:pt x="0" y="88200"/>
                  </a:moveTo>
                  <a:cubicBezTo>
                    <a:pt x="0" y="39488"/>
                    <a:pt x="39488" y="0"/>
                    <a:pt x="88200" y="0"/>
                  </a:cubicBezTo>
                  <a:lnTo>
                    <a:pt x="3684859" y="0"/>
                  </a:lnTo>
                  <a:cubicBezTo>
                    <a:pt x="3733571" y="0"/>
                    <a:pt x="3773059" y="39488"/>
                    <a:pt x="3773059" y="88200"/>
                  </a:cubicBezTo>
                  <a:lnTo>
                    <a:pt x="3773059" y="793804"/>
                  </a:lnTo>
                  <a:cubicBezTo>
                    <a:pt x="3773059" y="842516"/>
                    <a:pt x="3733571" y="882004"/>
                    <a:pt x="3684859" y="882004"/>
                  </a:cubicBezTo>
                  <a:lnTo>
                    <a:pt x="88200" y="882004"/>
                  </a:lnTo>
                  <a:cubicBezTo>
                    <a:pt x="39488" y="882004"/>
                    <a:pt x="0" y="842516"/>
                    <a:pt x="0" y="793804"/>
                  </a:cubicBezTo>
                  <a:lnTo>
                    <a:pt x="0" y="882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073" tIns="41073" rIns="41073" bIns="41073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dirty="0"/>
                <a:t>Non relational databases (‘NoSQL’, data lakes)</a:t>
              </a:r>
              <a:endParaRPr lang="en-US" sz="2400" kern="12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488490-9A3D-790F-3063-91FC21FE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47320"/>
                </a:solidFill>
              </a:rPr>
              <a:t>Interview question: are there different types of DBs? Why? Which one would you pick?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E30BC9-4699-1871-D335-ADE2681CDD28}"/>
              </a:ext>
            </a:extLst>
          </p:cNvPr>
          <p:cNvGrpSpPr/>
          <p:nvPr/>
        </p:nvGrpSpPr>
        <p:grpSpPr>
          <a:xfrm>
            <a:off x="1406284" y="1990639"/>
            <a:ext cx="9820868" cy="2023760"/>
            <a:chOff x="1406284" y="1990639"/>
            <a:chExt cx="9820868" cy="202376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A06F76F-DD28-AB33-98C9-F80909B67400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594330"/>
              <a:ext cx="2967135" cy="0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9B61E51-DF16-BCFC-AB3A-8680694247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6284" y="2520845"/>
              <a:ext cx="3296345" cy="1493554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E4C12E7-CC7B-979D-F651-D884D0A05FC4}"/>
                </a:ext>
              </a:extLst>
            </p:cNvPr>
            <p:cNvSpPr/>
            <p:nvPr/>
          </p:nvSpPr>
          <p:spPr>
            <a:xfrm>
              <a:off x="3349885" y="1990639"/>
              <a:ext cx="3252101" cy="976057"/>
            </a:xfrm>
            <a:custGeom>
              <a:avLst/>
              <a:gdLst>
                <a:gd name="connsiteX0" fmla="*/ 0 w 2029087"/>
                <a:gd name="connsiteY0" fmla="*/ 87814 h 878140"/>
                <a:gd name="connsiteX1" fmla="*/ 87814 w 2029087"/>
                <a:gd name="connsiteY1" fmla="*/ 0 h 878140"/>
                <a:gd name="connsiteX2" fmla="*/ 1941273 w 2029087"/>
                <a:gd name="connsiteY2" fmla="*/ 0 h 878140"/>
                <a:gd name="connsiteX3" fmla="*/ 2029087 w 2029087"/>
                <a:gd name="connsiteY3" fmla="*/ 87814 h 878140"/>
                <a:gd name="connsiteX4" fmla="*/ 2029087 w 2029087"/>
                <a:gd name="connsiteY4" fmla="*/ 790326 h 878140"/>
                <a:gd name="connsiteX5" fmla="*/ 1941273 w 2029087"/>
                <a:gd name="connsiteY5" fmla="*/ 878140 h 878140"/>
                <a:gd name="connsiteX6" fmla="*/ 87814 w 2029087"/>
                <a:gd name="connsiteY6" fmla="*/ 878140 h 878140"/>
                <a:gd name="connsiteX7" fmla="*/ 0 w 2029087"/>
                <a:gd name="connsiteY7" fmla="*/ 790326 h 878140"/>
                <a:gd name="connsiteX8" fmla="*/ 0 w 2029087"/>
                <a:gd name="connsiteY8" fmla="*/ 87814 h 8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9087" h="878140">
                  <a:moveTo>
                    <a:pt x="0" y="87814"/>
                  </a:moveTo>
                  <a:cubicBezTo>
                    <a:pt x="0" y="39316"/>
                    <a:pt x="39316" y="0"/>
                    <a:pt x="87814" y="0"/>
                  </a:cubicBezTo>
                  <a:lnTo>
                    <a:pt x="1941273" y="0"/>
                  </a:lnTo>
                  <a:cubicBezTo>
                    <a:pt x="1989771" y="0"/>
                    <a:pt x="2029087" y="39316"/>
                    <a:pt x="2029087" y="87814"/>
                  </a:cubicBezTo>
                  <a:lnTo>
                    <a:pt x="2029087" y="790326"/>
                  </a:lnTo>
                  <a:cubicBezTo>
                    <a:pt x="2029087" y="838824"/>
                    <a:pt x="1989771" y="878140"/>
                    <a:pt x="1941273" y="878140"/>
                  </a:cubicBezTo>
                  <a:lnTo>
                    <a:pt x="87814" y="878140"/>
                  </a:lnTo>
                  <a:cubicBezTo>
                    <a:pt x="39316" y="878140"/>
                    <a:pt x="0" y="838824"/>
                    <a:pt x="0" y="790326"/>
                  </a:cubicBezTo>
                  <a:lnTo>
                    <a:pt x="0" y="87814"/>
                  </a:lnTo>
                  <a:close/>
                </a:path>
              </a:pathLst>
            </a:custGeom>
            <a:solidFill>
              <a:srgbClr val="336699">
                <a:tint val="99000"/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7160" tIns="117160" rIns="117160" bIns="11716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F47320"/>
                  </a:solidFill>
                  <a:latin typeface="Calibri"/>
                  <a:ea typeface="+mn-ea"/>
                  <a:cs typeface="+mn-cs"/>
                </a:rPr>
                <a:t>Operations</a:t>
              </a:r>
              <a:r>
                <a:rPr lang="en-US" sz="2000" kern="1200" dirty="0">
                  <a:solidFill>
                    <a:srgbClr val="F47320"/>
                  </a:solidFill>
                </a:rPr>
                <a:t>, Transactions</a:t>
              </a:r>
              <a:br>
                <a:rPr lang="en-US" sz="2000" kern="1200" dirty="0"/>
              </a:br>
              <a:r>
                <a:rPr lang="en-US" sz="2000" kern="1200" dirty="0"/>
                <a:t>“Short” queries, data integrity, efficiency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E6692D-3307-9BD8-3475-74435DFCAE0E}"/>
                </a:ext>
              </a:extLst>
            </p:cNvPr>
            <p:cNvSpPr/>
            <p:nvPr/>
          </p:nvSpPr>
          <p:spPr>
            <a:xfrm>
              <a:off x="7304138" y="2149727"/>
              <a:ext cx="3923014" cy="816970"/>
            </a:xfrm>
            <a:custGeom>
              <a:avLst/>
              <a:gdLst>
                <a:gd name="connsiteX0" fmla="*/ 0 w 3923014"/>
                <a:gd name="connsiteY0" fmla="*/ 62424 h 624242"/>
                <a:gd name="connsiteX1" fmla="*/ 62424 w 3923014"/>
                <a:gd name="connsiteY1" fmla="*/ 0 h 624242"/>
                <a:gd name="connsiteX2" fmla="*/ 3860590 w 3923014"/>
                <a:gd name="connsiteY2" fmla="*/ 0 h 624242"/>
                <a:gd name="connsiteX3" fmla="*/ 3923014 w 3923014"/>
                <a:gd name="connsiteY3" fmla="*/ 62424 h 624242"/>
                <a:gd name="connsiteX4" fmla="*/ 3923014 w 3923014"/>
                <a:gd name="connsiteY4" fmla="*/ 561818 h 624242"/>
                <a:gd name="connsiteX5" fmla="*/ 3860590 w 3923014"/>
                <a:gd name="connsiteY5" fmla="*/ 624242 h 624242"/>
                <a:gd name="connsiteX6" fmla="*/ 62424 w 3923014"/>
                <a:gd name="connsiteY6" fmla="*/ 624242 h 624242"/>
                <a:gd name="connsiteX7" fmla="*/ 0 w 3923014"/>
                <a:gd name="connsiteY7" fmla="*/ 561818 h 624242"/>
                <a:gd name="connsiteX8" fmla="*/ 0 w 3923014"/>
                <a:gd name="connsiteY8" fmla="*/ 62424 h 624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3014" h="624242">
                  <a:moveTo>
                    <a:pt x="0" y="62424"/>
                  </a:moveTo>
                  <a:cubicBezTo>
                    <a:pt x="0" y="27948"/>
                    <a:pt x="27948" y="0"/>
                    <a:pt x="62424" y="0"/>
                  </a:cubicBezTo>
                  <a:lnTo>
                    <a:pt x="3860590" y="0"/>
                  </a:lnTo>
                  <a:cubicBezTo>
                    <a:pt x="3895066" y="0"/>
                    <a:pt x="3923014" y="27948"/>
                    <a:pt x="3923014" y="62424"/>
                  </a:cubicBezTo>
                  <a:lnTo>
                    <a:pt x="3923014" y="561818"/>
                  </a:lnTo>
                  <a:cubicBezTo>
                    <a:pt x="3923014" y="596294"/>
                    <a:pt x="3895066" y="624242"/>
                    <a:pt x="3860590" y="624242"/>
                  </a:cubicBezTo>
                  <a:lnTo>
                    <a:pt x="62424" y="624242"/>
                  </a:lnTo>
                  <a:cubicBezTo>
                    <a:pt x="27948" y="624242"/>
                    <a:pt x="0" y="596294"/>
                    <a:pt x="0" y="561818"/>
                  </a:cubicBezTo>
                  <a:lnTo>
                    <a:pt x="0" y="62424"/>
                  </a:lnTo>
                  <a:close/>
                </a:path>
              </a:pathLst>
            </a:custGeom>
            <a:solidFill>
              <a:srgbClr val="E3621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523" tIns="33523" rIns="33523" bIns="33523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Normalized Relational DBMS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E6A2EF-6439-837E-F6F1-66369BD60605}"/>
              </a:ext>
            </a:extLst>
          </p:cNvPr>
          <p:cNvGrpSpPr/>
          <p:nvPr/>
        </p:nvGrpSpPr>
        <p:grpSpPr>
          <a:xfrm>
            <a:off x="1191201" y="3338197"/>
            <a:ext cx="10035951" cy="1868285"/>
            <a:chOff x="1191201" y="3338197"/>
            <a:chExt cx="10035951" cy="1868285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CE5F667-C5CA-26B8-353D-E4322AE363FB}"/>
                </a:ext>
              </a:extLst>
            </p:cNvPr>
            <p:cNvCxnSpPr>
              <a:cxnSpLocks/>
            </p:cNvCxnSpPr>
            <p:nvPr/>
          </p:nvCxnSpPr>
          <p:spPr>
            <a:xfrm>
              <a:off x="6152290" y="4033688"/>
              <a:ext cx="3495869" cy="0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50CBA83-FAA7-3712-CB34-D1E199DBB59C}"/>
                </a:ext>
              </a:extLst>
            </p:cNvPr>
            <p:cNvCxnSpPr>
              <a:cxnSpLocks/>
            </p:cNvCxnSpPr>
            <p:nvPr/>
          </p:nvCxnSpPr>
          <p:spPr>
            <a:xfrm>
              <a:off x="1191201" y="4033688"/>
              <a:ext cx="2250652" cy="21874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3DA4C13-2097-DD01-1188-026F24D3BBBD}"/>
                </a:ext>
              </a:extLst>
            </p:cNvPr>
            <p:cNvCxnSpPr>
              <a:cxnSpLocks/>
            </p:cNvCxnSpPr>
            <p:nvPr/>
          </p:nvCxnSpPr>
          <p:spPr>
            <a:xfrm>
              <a:off x="3630748" y="4055562"/>
              <a:ext cx="2055523" cy="29926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50E0C9-6C7E-164B-CEA6-934C34A088FE}"/>
                </a:ext>
              </a:extLst>
            </p:cNvPr>
            <p:cNvSpPr/>
            <p:nvPr/>
          </p:nvSpPr>
          <p:spPr>
            <a:xfrm>
              <a:off x="2469502" y="3588284"/>
              <a:ext cx="2585046" cy="1618198"/>
            </a:xfrm>
            <a:custGeom>
              <a:avLst/>
              <a:gdLst>
                <a:gd name="connsiteX0" fmla="*/ 0 w 1771537"/>
                <a:gd name="connsiteY0" fmla="*/ 66631 h 666310"/>
                <a:gd name="connsiteX1" fmla="*/ 66631 w 1771537"/>
                <a:gd name="connsiteY1" fmla="*/ 0 h 666310"/>
                <a:gd name="connsiteX2" fmla="*/ 1704906 w 1771537"/>
                <a:gd name="connsiteY2" fmla="*/ 0 h 666310"/>
                <a:gd name="connsiteX3" fmla="*/ 1771537 w 1771537"/>
                <a:gd name="connsiteY3" fmla="*/ 66631 h 666310"/>
                <a:gd name="connsiteX4" fmla="*/ 1771537 w 1771537"/>
                <a:gd name="connsiteY4" fmla="*/ 599679 h 666310"/>
                <a:gd name="connsiteX5" fmla="*/ 1704906 w 1771537"/>
                <a:gd name="connsiteY5" fmla="*/ 666310 h 666310"/>
                <a:gd name="connsiteX6" fmla="*/ 66631 w 1771537"/>
                <a:gd name="connsiteY6" fmla="*/ 666310 h 666310"/>
                <a:gd name="connsiteX7" fmla="*/ 0 w 1771537"/>
                <a:gd name="connsiteY7" fmla="*/ 599679 h 666310"/>
                <a:gd name="connsiteX8" fmla="*/ 0 w 1771537"/>
                <a:gd name="connsiteY8" fmla="*/ 66631 h 666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1537" h="666310">
                  <a:moveTo>
                    <a:pt x="0" y="66631"/>
                  </a:moveTo>
                  <a:cubicBezTo>
                    <a:pt x="0" y="29832"/>
                    <a:pt x="29832" y="0"/>
                    <a:pt x="66631" y="0"/>
                  </a:cubicBezTo>
                  <a:lnTo>
                    <a:pt x="1704906" y="0"/>
                  </a:lnTo>
                  <a:cubicBezTo>
                    <a:pt x="1741705" y="0"/>
                    <a:pt x="1771537" y="29832"/>
                    <a:pt x="1771537" y="66631"/>
                  </a:cubicBezTo>
                  <a:lnTo>
                    <a:pt x="1771537" y="599679"/>
                  </a:lnTo>
                  <a:cubicBezTo>
                    <a:pt x="1771537" y="636478"/>
                    <a:pt x="1741705" y="666310"/>
                    <a:pt x="1704906" y="666310"/>
                  </a:cubicBezTo>
                  <a:lnTo>
                    <a:pt x="66631" y="666310"/>
                  </a:lnTo>
                  <a:cubicBezTo>
                    <a:pt x="29832" y="666310"/>
                    <a:pt x="0" y="636478"/>
                    <a:pt x="0" y="599679"/>
                  </a:cubicBezTo>
                  <a:lnTo>
                    <a:pt x="0" y="66631"/>
                  </a:lnTo>
                  <a:close/>
                </a:path>
              </a:pathLst>
            </a:custGeom>
            <a:solidFill>
              <a:srgbClr val="336699">
                <a:tint val="99000"/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956" tIns="110956" rIns="110956" bIns="110956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F47320"/>
                  </a:solidFill>
                </a:rPr>
                <a:t>Business Intelligence,</a:t>
              </a:r>
              <a:br>
                <a:rPr lang="en-US" sz="2000" kern="1200" dirty="0">
                  <a:solidFill>
                    <a:srgbClr val="F47320"/>
                  </a:solidFill>
                </a:rPr>
              </a:br>
              <a:r>
                <a:rPr lang="en-US" sz="2000" kern="1200" dirty="0">
                  <a:solidFill>
                    <a:srgbClr val="F47320"/>
                  </a:solidFill>
                </a:rPr>
                <a:t>Business Analytics</a:t>
              </a:r>
              <a:br>
                <a:rPr lang="en-US" sz="2000" kern="1200" dirty="0"/>
              </a:br>
              <a:r>
                <a:rPr lang="en-US" sz="2000" kern="1200" dirty="0"/>
                <a:t>“</a:t>
              </a:r>
              <a:r>
                <a:rPr lang="en-US" sz="2000" dirty="0"/>
                <a:t>L</a:t>
              </a:r>
              <a:r>
                <a:rPr lang="en-US" sz="2000" kern="1200" dirty="0"/>
                <a:t>ong” queries,</a:t>
              </a:r>
              <a:br>
                <a:rPr lang="en-US" sz="2000" kern="1200" dirty="0"/>
              </a:br>
              <a:r>
                <a:rPr lang="en-US" sz="2000" kern="1200" dirty="0"/>
                <a:t>trade redundancy </a:t>
              </a:r>
              <a:br>
                <a:rPr lang="en-US" sz="2000" kern="1200" dirty="0"/>
              </a:br>
              <a:r>
                <a:rPr lang="en-US" sz="2000" kern="1200" dirty="0"/>
                <a:t>for speed </a:t>
              </a:r>
              <a:endParaRPr lang="en-US" sz="2000" kern="1200" dirty="0">
                <a:solidFill>
                  <a:srgbClr val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70CA8D-64A9-5958-D11D-799E95F3FF09}"/>
                </a:ext>
              </a:extLst>
            </p:cNvPr>
            <p:cNvSpPr/>
            <p:nvPr/>
          </p:nvSpPr>
          <p:spPr>
            <a:xfrm>
              <a:off x="5268372" y="3338198"/>
              <a:ext cx="1897537" cy="1255260"/>
            </a:xfrm>
            <a:custGeom>
              <a:avLst/>
              <a:gdLst>
                <a:gd name="connsiteX0" fmla="*/ 0 w 2386416"/>
                <a:gd name="connsiteY0" fmla="*/ 83475 h 834749"/>
                <a:gd name="connsiteX1" fmla="*/ 83475 w 2386416"/>
                <a:gd name="connsiteY1" fmla="*/ 0 h 834749"/>
                <a:gd name="connsiteX2" fmla="*/ 2302941 w 2386416"/>
                <a:gd name="connsiteY2" fmla="*/ 0 h 834749"/>
                <a:gd name="connsiteX3" fmla="*/ 2386416 w 2386416"/>
                <a:gd name="connsiteY3" fmla="*/ 83475 h 834749"/>
                <a:gd name="connsiteX4" fmla="*/ 2386416 w 2386416"/>
                <a:gd name="connsiteY4" fmla="*/ 751274 h 834749"/>
                <a:gd name="connsiteX5" fmla="*/ 2302941 w 2386416"/>
                <a:gd name="connsiteY5" fmla="*/ 834749 h 834749"/>
                <a:gd name="connsiteX6" fmla="*/ 83475 w 2386416"/>
                <a:gd name="connsiteY6" fmla="*/ 834749 h 834749"/>
                <a:gd name="connsiteX7" fmla="*/ 0 w 2386416"/>
                <a:gd name="connsiteY7" fmla="*/ 751274 h 834749"/>
                <a:gd name="connsiteX8" fmla="*/ 0 w 2386416"/>
                <a:gd name="connsiteY8" fmla="*/ 83475 h 83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6416" h="834749">
                  <a:moveTo>
                    <a:pt x="0" y="83475"/>
                  </a:moveTo>
                  <a:cubicBezTo>
                    <a:pt x="0" y="37373"/>
                    <a:pt x="37373" y="0"/>
                    <a:pt x="83475" y="0"/>
                  </a:cubicBezTo>
                  <a:lnTo>
                    <a:pt x="2302941" y="0"/>
                  </a:lnTo>
                  <a:cubicBezTo>
                    <a:pt x="2349043" y="0"/>
                    <a:pt x="2386416" y="37373"/>
                    <a:pt x="2386416" y="83475"/>
                  </a:cubicBezTo>
                  <a:lnTo>
                    <a:pt x="2386416" y="751274"/>
                  </a:lnTo>
                  <a:cubicBezTo>
                    <a:pt x="2386416" y="797376"/>
                    <a:pt x="2349043" y="834749"/>
                    <a:pt x="2302941" y="834749"/>
                  </a:cubicBezTo>
                  <a:lnTo>
                    <a:pt x="83475" y="834749"/>
                  </a:lnTo>
                  <a:cubicBezTo>
                    <a:pt x="37373" y="834749"/>
                    <a:pt x="0" y="797376"/>
                    <a:pt x="0" y="751274"/>
                  </a:cubicBezTo>
                  <a:lnTo>
                    <a:pt x="0" y="83475"/>
                  </a:lnTo>
                  <a:close/>
                </a:path>
              </a:pathLst>
            </a:custGeom>
            <a:solidFill>
              <a:srgbClr val="336699">
                <a:tint val="99000"/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5889" tIns="115889" rIns="115889" bIns="115889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Business intelligence &amp; </a:t>
              </a:r>
              <a:r>
                <a:rPr lang="en-US" sz="2000" dirty="0"/>
                <a:t> Analytics with structured data</a:t>
              </a:r>
              <a:endParaRPr lang="en-US" sz="2000" kern="120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20A467-0CA1-8D1A-920E-EA63F163B393}"/>
                </a:ext>
              </a:extLst>
            </p:cNvPr>
            <p:cNvSpPr/>
            <p:nvPr/>
          </p:nvSpPr>
          <p:spPr>
            <a:xfrm>
              <a:off x="7313064" y="3338197"/>
              <a:ext cx="3914088" cy="1321699"/>
            </a:xfrm>
            <a:custGeom>
              <a:avLst/>
              <a:gdLst>
                <a:gd name="connsiteX0" fmla="*/ 0 w 3914088"/>
                <a:gd name="connsiteY0" fmla="*/ 84530 h 845299"/>
                <a:gd name="connsiteX1" fmla="*/ 84530 w 3914088"/>
                <a:gd name="connsiteY1" fmla="*/ 0 h 845299"/>
                <a:gd name="connsiteX2" fmla="*/ 3829558 w 3914088"/>
                <a:gd name="connsiteY2" fmla="*/ 0 h 845299"/>
                <a:gd name="connsiteX3" fmla="*/ 3914088 w 3914088"/>
                <a:gd name="connsiteY3" fmla="*/ 84530 h 845299"/>
                <a:gd name="connsiteX4" fmla="*/ 3914088 w 3914088"/>
                <a:gd name="connsiteY4" fmla="*/ 760769 h 845299"/>
                <a:gd name="connsiteX5" fmla="*/ 3829558 w 3914088"/>
                <a:gd name="connsiteY5" fmla="*/ 845299 h 845299"/>
                <a:gd name="connsiteX6" fmla="*/ 84530 w 3914088"/>
                <a:gd name="connsiteY6" fmla="*/ 845299 h 845299"/>
                <a:gd name="connsiteX7" fmla="*/ 0 w 3914088"/>
                <a:gd name="connsiteY7" fmla="*/ 760769 h 845299"/>
                <a:gd name="connsiteX8" fmla="*/ 0 w 3914088"/>
                <a:gd name="connsiteY8" fmla="*/ 84530 h 84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4088" h="845299">
                  <a:moveTo>
                    <a:pt x="0" y="84530"/>
                  </a:moveTo>
                  <a:cubicBezTo>
                    <a:pt x="0" y="37845"/>
                    <a:pt x="37845" y="0"/>
                    <a:pt x="84530" y="0"/>
                  </a:cubicBezTo>
                  <a:lnTo>
                    <a:pt x="3829558" y="0"/>
                  </a:lnTo>
                  <a:cubicBezTo>
                    <a:pt x="3876243" y="0"/>
                    <a:pt x="3914088" y="37845"/>
                    <a:pt x="3914088" y="84530"/>
                  </a:cubicBezTo>
                  <a:lnTo>
                    <a:pt x="3914088" y="760769"/>
                  </a:lnTo>
                  <a:cubicBezTo>
                    <a:pt x="3914088" y="807454"/>
                    <a:pt x="3876243" y="845299"/>
                    <a:pt x="3829558" y="845299"/>
                  </a:cubicBezTo>
                  <a:lnTo>
                    <a:pt x="84530" y="845299"/>
                  </a:lnTo>
                  <a:cubicBezTo>
                    <a:pt x="37845" y="845299"/>
                    <a:pt x="0" y="807454"/>
                    <a:pt x="0" y="760769"/>
                  </a:cubicBezTo>
                  <a:lnTo>
                    <a:pt x="0" y="84530"/>
                  </a:lnTo>
                  <a:close/>
                </a:path>
              </a:pathLst>
            </a:custGeom>
            <a:solidFill>
              <a:srgbClr val="E3621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998" tIns="39998" rIns="39998" bIns="399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Data Warehouse (DW):</a:t>
              </a:r>
              <a:br>
                <a:rPr lang="en-US" sz="2400" kern="1200" dirty="0"/>
              </a:br>
              <a:r>
                <a:rPr lang="en-US" sz="2400" dirty="0"/>
                <a:t>I</a:t>
              </a:r>
              <a:r>
                <a:rPr lang="en-US" sz="2400" kern="1200" dirty="0"/>
                <a:t>ntentionally Denormalized Relational DBMS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5E18BBD-DA1E-1A17-AE3F-F4AC6F869E3A}"/>
              </a:ext>
            </a:extLst>
          </p:cNvPr>
          <p:cNvSpPr txBox="1"/>
          <p:nvPr/>
        </p:nvSpPr>
        <p:spPr>
          <a:xfrm>
            <a:off x="8172707" y="1805973"/>
            <a:ext cx="194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chemeClr val="tx1"/>
                </a:solidFill>
                <a:effectLst/>
              </a:rPr>
              <a:t>Likely</a:t>
            </a:r>
            <a:r>
              <a:rPr lang="en-US" sz="1800" dirty="0">
                <a:solidFill>
                  <a:schemeClr val="tx1"/>
                </a:solidFill>
                <a:effectLst/>
              </a:rPr>
              <a:t> best tool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4B06B8-FFC9-853D-D074-CF54F85B2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140" y="2396259"/>
            <a:ext cx="294014" cy="24021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06E5C5A-126E-15F7-0AB0-9C8819E44277}"/>
              </a:ext>
            </a:extLst>
          </p:cNvPr>
          <p:cNvGrpSpPr/>
          <p:nvPr/>
        </p:nvGrpSpPr>
        <p:grpSpPr>
          <a:xfrm>
            <a:off x="4565758" y="4264756"/>
            <a:ext cx="383870" cy="310140"/>
            <a:chOff x="4189692" y="4325900"/>
            <a:chExt cx="383870" cy="31014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4D7147-3E2E-1DC6-6D1D-D8721D240571}"/>
                </a:ext>
              </a:extLst>
            </p:cNvPr>
            <p:cNvSpPr/>
            <p:nvPr/>
          </p:nvSpPr>
          <p:spPr>
            <a:xfrm>
              <a:off x="4189692" y="4325900"/>
              <a:ext cx="379605" cy="310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DFFD40-B336-3C1D-9360-BCE917B7A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3244" y="4343271"/>
              <a:ext cx="350318" cy="27539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A03B39E-F0A2-2F84-E55D-21EAA9EAB7D8}"/>
              </a:ext>
            </a:extLst>
          </p:cNvPr>
          <p:cNvSpPr txBox="1"/>
          <p:nvPr/>
        </p:nvSpPr>
        <p:spPr>
          <a:xfrm>
            <a:off x="11451225" y="3354928"/>
            <a:ext cx="6867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Comm 3220 so far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E010C32-023D-42FC-2ADC-9D56FD16C11D}"/>
              </a:ext>
            </a:extLst>
          </p:cNvPr>
          <p:cNvSpPr/>
          <p:nvPr/>
        </p:nvSpPr>
        <p:spPr>
          <a:xfrm>
            <a:off x="11579071" y="2380445"/>
            <a:ext cx="260430" cy="91216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630BDE4-8795-05E0-8556-B1B67EB9AFF4}"/>
              </a:ext>
            </a:extLst>
          </p:cNvPr>
          <p:cNvSpPr/>
          <p:nvPr/>
        </p:nvSpPr>
        <p:spPr>
          <a:xfrm>
            <a:off x="11579071" y="3971250"/>
            <a:ext cx="260430" cy="261735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10155EE-60B8-082E-4533-6DB15D0E652C}"/>
              </a:ext>
            </a:extLst>
          </p:cNvPr>
          <p:cNvSpPr txBox="1"/>
          <p:nvPr/>
        </p:nvSpPr>
        <p:spPr>
          <a:xfrm>
            <a:off x="298063" y="6519461"/>
            <a:ext cx="6066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tx1"/>
                </a:solidFill>
                <a:effectLst/>
              </a:rPr>
              <a:t>Data lakes and DW are merging in a new technology called Data Lakehouse</a:t>
            </a:r>
            <a:endParaRPr lang="en-US" sz="12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40F5A2B-B894-D2DC-86C6-E13013EF8493}"/>
              </a:ext>
            </a:extLst>
          </p:cNvPr>
          <p:cNvSpPr/>
          <p:nvPr/>
        </p:nvSpPr>
        <p:spPr>
          <a:xfrm>
            <a:off x="502434" y="3268513"/>
            <a:ext cx="1520754" cy="1461068"/>
          </a:xfrm>
          <a:custGeom>
            <a:avLst/>
            <a:gdLst>
              <a:gd name="connsiteX0" fmla="*/ 0 w 1520754"/>
              <a:gd name="connsiteY0" fmla="*/ 116388 h 1163875"/>
              <a:gd name="connsiteX1" fmla="*/ 116388 w 1520754"/>
              <a:gd name="connsiteY1" fmla="*/ 0 h 1163875"/>
              <a:gd name="connsiteX2" fmla="*/ 1404367 w 1520754"/>
              <a:gd name="connsiteY2" fmla="*/ 0 h 1163875"/>
              <a:gd name="connsiteX3" fmla="*/ 1520755 w 1520754"/>
              <a:gd name="connsiteY3" fmla="*/ 116388 h 1163875"/>
              <a:gd name="connsiteX4" fmla="*/ 1520754 w 1520754"/>
              <a:gd name="connsiteY4" fmla="*/ 1047488 h 1163875"/>
              <a:gd name="connsiteX5" fmla="*/ 1404366 w 1520754"/>
              <a:gd name="connsiteY5" fmla="*/ 1163876 h 1163875"/>
              <a:gd name="connsiteX6" fmla="*/ 116388 w 1520754"/>
              <a:gd name="connsiteY6" fmla="*/ 1163875 h 1163875"/>
              <a:gd name="connsiteX7" fmla="*/ 0 w 1520754"/>
              <a:gd name="connsiteY7" fmla="*/ 1047487 h 1163875"/>
              <a:gd name="connsiteX8" fmla="*/ 0 w 1520754"/>
              <a:gd name="connsiteY8" fmla="*/ 116388 h 116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754" h="1163875">
                <a:moveTo>
                  <a:pt x="0" y="116388"/>
                </a:moveTo>
                <a:cubicBezTo>
                  <a:pt x="0" y="52109"/>
                  <a:pt x="52109" y="0"/>
                  <a:pt x="116388" y="0"/>
                </a:cubicBezTo>
                <a:lnTo>
                  <a:pt x="1404367" y="0"/>
                </a:lnTo>
                <a:cubicBezTo>
                  <a:pt x="1468646" y="0"/>
                  <a:pt x="1520755" y="52109"/>
                  <a:pt x="1520755" y="116388"/>
                </a:cubicBezTo>
                <a:cubicBezTo>
                  <a:pt x="1520755" y="426755"/>
                  <a:pt x="1520754" y="737121"/>
                  <a:pt x="1520754" y="1047488"/>
                </a:cubicBezTo>
                <a:cubicBezTo>
                  <a:pt x="1520754" y="1111767"/>
                  <a:pt x="1468645" y="1163876"/>
                  <a:pt x="1404366" y="1163876"/>
                </a:cubicBezTo>
                <a:lnTo>
                  <a:pt x="116388" y="1163875"/>
                </a:lnTo>
                <a:cubicBezTo>
                  <a:pt x="52109" y="1163875"/>
                  <a:pt x="0" y="1111766"/>
                  <a:pt x="0" y="1047487"/>
                </a:cubicBezTo>
                <a:lnTo>
                  <a:pt x="0" y="116388"/>
                </a:lnTo>
                <a:close/>
              </a:path>
            </a:pathLst>
          </a:custGeom>
          <a:solidFill>
            <a:srgbClr val="336699">
              <a:tint val="99000"/>
              <a:hueOff val="0"/>
              <a:satOff val="0"/>
              <a:lumOff val="0"/>
              <a:alphaOff val="0"/>
            </a:srgbClr>
          </a:solidFill>
          <a:ln w="15875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5529" tIns="125529" rIns="125529" bIns="125529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Needs</a:t>
            </a:r>
            <a:r>
              <a:rPr lang="en-US" sz="2000" kern="1200" dirty="0"/>
              <a:t> of the business</a:t>
            </a:r>
            <a:r>
              <a:rPr lang="en-US" sz="2000" dirty="0"/>
              <a:t>: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OPS?BI?BA?</a:t>
            </a:r>
          </a:p>
        </p:txBody>
      </p:sp>
    </p:spTree>
    <p:extLst>
      <p:ext uri="{BB962C8B-B14F-4D97-AF65-F5344CB8AC3E}">
        <p14:creationId xmlns:p14="http://schemas.microsoft.com/office/powerpoint/2010/main" val="24684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2974A-220E-FC96-93E0-17E9B882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92BDD-B3E2-7BA5-1228-D2849F99F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Often, organizations build both:</a:t>
            </a:r>
            <a:br>
              <a:rPr lang="en-US" sz="6600" dirty="0"/>
            </a:br>
            <a:r>
              <a:rPr lang="en-US" sz="6600" dirty="0">
                <a:solidFill>
                  <a:srgbClr val="F47320"/>
                </a:solidFill>
              </a:rPr>
              <a:t>Transactional DB</a:t>
            </a:r>
            <a:r>
              <a:rPr lang="en-US" sz="6600" dirty="0"/>
              <a:t>s for operations, </a:t>
            </a:r>
            <a:br>
              <a:rPr lang="en-US" sz="6600" dirty="0"/>
            </a:br>
            <a:r>
              <a:rPr lang="en-US" sz="6600" dirty="0"/>
              <a:t>then copy part of that data into </a:t>
            </a:r>
            <a:r>
              <a:rPr lang="en-US" sz="6600" dirty="0">
                <a:solidFill>
                  <a:srgbClr val="F47320"/>
                </a:solidFill>
              </a:rPr>
              <a:t>Data Warehouses </a:t>
            </a:r>
            <a:r>
              <a:rPr lang="en-US" sz="6600" dirty="0"/>
              <a:t>for BA/BI tasks.</a:t>
            </a:r>
          </a:p>
        </p:txBody>
      </p:sp>
    </p:spTree>
    <p:extLst>
      <p:ext uri="{BB962C8B-B14F-4D97-AF65-F5344CB8AC3E}">
        <p14:creationId xmlns:p14="http://schemas.microsoft.com/office/powerpoint/2010/main" val="126714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EA3BB1-A59B-C3B2-30E8-53026FAA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6200"/>
            <a:ext cx="11684000" cy="914400"/>
          </a:xfrm>
        </p:spPr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66476-C7CA-9BDA-D1CB-A945ACBF1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800" y="1195859"/>
            <a:ext cx="11379200" cy="5283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BI is the processes and tools that organizations use to collect, analyze, and present business data in order to make informed decisions.</a:t>
            </a:r>
          </a:p>
          <a:p>
            <a:pPr>
              <a:lnSpc>
                <a:spcPct val="120000"/>
              </a:lnSpc>
            </a:pPr>
            <a:r>
              <a:rPr lang="en-US" dirty="0"/>
              <a:t>It is not as simple as: “Normalized = good; Denormalized = bad”</a:t>
            </a:r>
            <a:br>
              <a:rPr lang="en-US" dirty="0"/>
            </a:br>
            <a:r>
              <a:rPr lang="en-US" dirty="0"/>
              <a:t>It depends on the needs of the business.</a:t>
            </a:r>
          </a:p>
          <a:p>
            <a:pPr>
              <a:lnSpc>
                <a:spcPct val="120000"/>
              </a:lnSpc>
            </a:pPr>
            <a:r>
              <a:rPr lang="en-US" dirty="0"/>
              <a:t>BI and BA often require intentionally denormalized relational DBs called Data Warehouses.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2D1904-A990-030C-6CB3-2C7F2F4B5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633" y="5603369"/>
            <a:ext cx="3118778" cy="102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24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M4DM 2024">
  <a:themeElements>
    <a:clrScheme name="MSCommerc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CC0000"/>
      </a:accent1>
      <a:accent2>
        <a:srgbClr val="FF0000"/>
      </a:accent2>
      <a:accent3>
        <a:srgbClr val="336699"/>
      </a:accent3>
      <a:accent4>
        <a:srgbClr val="FFFF00"/>
      </a:accent4>
      <a:accent5>
        <a:srgbClr val="000032"/>
      </a:accent5>
      <a:accent6>
        <a:srgbClr val="00B0F0"/>
      </a:accent6>
      <a:hlink>
        <a:srgbClr val="336699"/>
      </a:hlink>
      <a:folHlink>
        <a:srgbClr val="9A0000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effectLst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defRPr dirty="0" smtClean="0">
            <a:solidFill>
              <a:schemeClr val="tx1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M4DM 2024" id="{5C2DBB5A-4F1D-4D0B-A31B-6444BFE20988}" vid="{A57FF521-D386-4A98-AB6C-70B0E7955C25}"/>
    </a:ext>
  </a:extLst>
</a:theme>
</file>

<file path=ppt/theme/theme2.xml><?xml version="1.0" encoding="utf-8"?>
<a:theme xmlns:a="http://schemas.openxmlformats.org/drawingml/2006/main" name="1_DM4DM 2024">
  <a:themeElements>
    <a:clrScheme name="MSCommerc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CC0000"/>
      </a:accent1>
      <a:accent2>
        <a:srgbClr val="FF0000"/>
      </a:accent2>
      <a:accent3>
        <a:srgbClr val="336699"/>
      </a:accent3>
      <a:accent4>
        <a:srgbClr val="FFFF00"/>
      </a:accent4>
      <a:accent5>
        <a:srgbClr val="000032"/>
      </a:accent5>
      <a:accent6>
        <a:srgbClr val="00B0F0"/>
      </a:accent6>
      <a:hlink>
        <a:srgbClr val="336699"/>
      </a:hlink>
      <a:folHlink>
        <a:srgbClr val="9A0000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effectLst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defRPr dirty="0" smtClean="0">
            <a:solidFill>
              <a:schemeClr val="tx1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M4DM 2024" id="{5C2DBB5A-4F1D-4D0B-A31B-6444BFE20988}" vid="{A57FF521-D386-4A98-AB6C-70B0E7955C2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DB for UG 2021</Template>
  <TotalTime>3672</TotalTime>
  <Words>2398</Words>
  <Application>Microsoft Office PowerPoint</Application>
  <PresentationFormat>Widescreen</PresentationFormat>
  <Paragraphs>1048</Paragraphs>
  <Slides>25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Comic Sans MS</vt:lpstr>
      <vt:lpstr>Segoe UI Light</vt:lpstr>
      <vt:lpstr>Segoe UI Semilight</vt:lpstr>
      <vt:lpstr>Verdana</vt:lpstr>
      <vt:lpstr>Wingdings</vt:lpstr>
      <vt:lpstr>DM4DM 2024</vt:lpstr>
      <vt:lpstr>1_DM4DM 2024</vt:lpstr>
      <vt:lpstr>Business Intelligence</vt:lpstr>
      <vt:lpstr>Critical thinking</vt:lpstr>
      <vt:lpstr>Creating and deleting tables with FKs</vt:lpstr>
      <vt:lpstr>You do the talking</vt:lpstr>
      <vt:lpstr>Orange words</vt:lpstr>
      <vt:lpstr>Business Intelligence in one slide</vt:lpstr>
      <vt:lpstr>Business Intelligence vs Analytics</vt:lpstr>
      <vt:lpstr>Transactions,BI,or BA?</vt:lpstr>
      <vt:lpstr>Transactions,BI,or BA?</vt:lpstr>
      <vt:lpstr>TP, BI, or BA? Start with the question. Your question decides how the data should be organized and which tools to use.</vt:lpstr>
      <vt:lpstr>Which DB is better/faster?</vt:lpstr>
      <vt:lpstr>Which DB is better/faster?</vt:lpstr>
      <vt:lpstr>Which DB is better/faster?</vt:lpstr>
      <vt:lpstr>Which DB is better/faster?</vt:lpstr>
      <vt:lpstr>Which DB is better/faster?</vt:lpstr>
      <vt:lpstr>What have we learned?</vt:lpstr>
      <vt:lpstr>PowerPoint Presentation</vt:lpstr>
      <vt:lpstr>The data model is the skeleton of your database</vt:lpstr>
      <vt:lpstr>There is no ‘best’ DB design. The best design depends on what you need to do.</vt:lpstr>
      <vt:lpstr>Denormalized relational databases are called Data Warehouses. Best for BA/BI tasks.</vt:lpstr>
      <vt:lpstr>Two ways to organize your data</vt:lpstr>
      <vt:lpstr>Interview question: are there different types of DBs? Why? Which one would you pick?</vt:lpstr>
      <vt:lpstr>Often, organizations build both: Transactional DBs for operations,  then copy part of that data into Data Warehouses for BA/BI tasks.</vt:lpstr>
      <vt:lpstr>Takeaways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Grazioli, Stefano (sg6m)</dc:creator>
  <cp:lastModifiedBy>Grazioli, Stefano (sg6m)</cp:lastModifiedBy>
  <cp:revision>114</cp:revision>
  <dcterms:created xsi:type="dcterms:W3CDTF">2021-10-25T04:53:00Z</dcterms:created>
  <dcterms:modified xsi:type="dcterms:W3CDTF">2026-10-20T21:06:45Z</dcterms:modified>
</cp:coreProperties>
</file>