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20"/>
  </p:notesMasterIdLst>
  <p:sldIdLst>
    <p:sldId id="256" r:id="rId2"/>
    <p:sldId id="775" r:id="rId3"/>
    <p:sldId id="823" r:id="rId4"/>
    <p:sldId id="824" r:id="rId5"/>
    <p:sldId id="264" r:id="rId6"/>
    <p:sldId id="790" r:id="rId7"/>
    <p:sldId id="782" r:id="rId8"/>
    <p:sldId id="794" r:id="rId9"/>
    <p:sldId id="797" r:id="rId10"/>
    <p:sldId id="795" r:id="rId11"/>
    <p:sldId id="825" r:id="rId12"/>
    <p:sldId id="779" r:id="rId13"/>
    <p:sldId id="806" r:id="rId14"/>
    <p:sldId id="792" r:id="rId15"/>
    <p:sldId id="813" r:id="rId16"/>
    <p:sldId id="458" r:id="rId17"/>
    <p:sldId id="805" r:id="rId18"/>
    <p:sldId id="814" r:id="rId19"/>
  </p:sldIdLst>
  <p:sldSz cx="12192000" cy="6858000"/>
  <p:notesSz cx="7010400" cy="92964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11273F"/>
    <a:srgbClr val="713520"/>
    <a:srgbClr val="383139"/>
    <a:srgbClr val="98BFDA"/>
    <a:srgbClr val="0D0DB3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6" autoAdjust="0"/>
    <p:restoredTop sz="92571" autoAdjust="0"/>
  </p:normalViewPr>
  <p:slideViewPr>
    <p:cSldViewPr snapToGrid="0">
      <p:cViewPr varScale="1">
        <p:scale>
          <a:sx n="146" d="100"/>
          <a:sy n="146" d="100"/>
        </p:scale>
        <p:origin x="900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2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659056B-F9C2-4ACA-AE6C-D3E57306515B}" type="datetimeFigureOut">
              <a:rPr lang="en-US" smtClean="0"/>
              <a:t>10/27/2025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47A6A68-A18D-4AC5-BF5B-CD540CB984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461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B5CB7-1674-6D4C-9A38-1B923AAAB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34829C-8A62-7C6F-32D9-62ADADD412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401B9C-8343-17D6-E3CE-B01E34688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1B684-B28A-BCD7-116B-1BACCB5B7E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9CF38-8699-48C4-87B3-C7762D02BFC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961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9CF38-8699-48C4-87B3-C7762D02BFC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571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9CF38-8699-48C4-87B3-C7762D02BFC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8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" y="0"/>
            <a:ext cx="1003300" cy="68580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1905000"/>
            <a:ext cx="9956800" cy="28448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88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5156200"/>
            <a:ext cx="9956800" cy="1117600"/>
          </a:xfrm>
        </p:spPr>
        <p:txBody>
          <a:bodyPr>
            <a:normAutofit/>
          </a:bodyPr>
          <a:lstStyle>
            <a:lvl1pPr marL="0" indent="0" algn="r">
              <a:buNone/>
              <a:defRPr sz="32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186392" y="279401"/>
            <a:ext cx="182098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2032000" y="4851400"/>
            <a:ext cx="9956800" cy="0"/>
          </a:xfrm>
          <a:prstGeom prst="line">
            <a:avLst/>
          </a:prstGeom>
          <a:ln w="127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2917856" y="3098511"/>
            <a:ext cx="678180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Management for Decision Making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E8B27-95F9-3412-981A-3052F0A6D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5365" y="213828"/>
            <a:ext cx="811372" cy="72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200" y="279400"/>
            <a:ext cx="11785600" cy="6400800"/>
          </a:xfrm>
        </p:spPr>
        <p:txBody>
          <a:bodyPr/>
          <a:lstStyle>
            <a:lvl1pPr algn="ctr">
              <a:defRPr sz="10666"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Cool Things.</a:t>
            </a:r>
          </a:p>
        </p:txBody>
      </p:sp>
    </p:spTree>
    <p:extLst>
      <p:ext uri="{BB962C8B-B14F-4D97-AF65-F5344CB8AC3E}">
        <p14:creationId xmlns:p14="http://schemas.microsoft.com/office/powerpoint/2010/main" val="201958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8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08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Critical Thinking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78FF0-1A77-4C05-B95C-0B17E793F1F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F27BB-9130-4BD7-B7A9-6790E95179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400" y="1193800"/>
            <a:ext cx="7721600" cy="528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088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You do the 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You do the talking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78FF0-1A77-4C05-B95C-0B17E793F1F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14399B-D46C-4969-ABEA-B12C900E82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400" y="1278467"/>
            <a:ext cx="9448800" cy="53001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298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6840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1" y="1574800"/>
            <a:ext cx="5444532" cy="5283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0012E9-52C6-4803-B40A-9314E81517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09881" y="1574800"/>
            <a:ext cx="5880519" cy="52632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501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WI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39200" y="1955800"/>
            <a:ext cx="3149600" cy="28448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88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WINIT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32000" y="5156200"/>
            <a:ext cx="9956800" cy="1117600"/>
          </a:xfrm>
        </p:spPr>
        <p:txBody>
          <a:bodyPr>
            <a:normAutofit/>
          </a:bodyPr>
          <a:lstStyle>
            <a:lvl1pPr marL="0" indent="0" algn="r">
              <a:buNone/>
              <a:defRPr sz="32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What Is New in IT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186392" y="279401"/>
            <a:ext cx="182098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2032000" y="4851400"/>
            <a:ext cx="9956800" cy="0"/>
          </a:xfrm>
          <a:prstGeom prst="line">
            <a:avLst/>
          </a:prstGeom>
          <a:ln w="127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ED20A74-6754-49A6-A2D8-34032962D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509" y="939802"/>
            <a:ext cx="7644252" cy="38607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1A582E-7BD0-4A21-8EA2-A0F86F30A927}"/>
              </a:ext>
            </a:extLst>
          </p:cNvPr>
          <p:cNvSpPr/>
          <p:nvPr/>
        </p:nvSpPr>
        <p:spPr>
          <a:xfrm>
            <a:off x="2" y="0"/>
            <a:ext cx="1003300" cy="68580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0E3261-791F-9BFD-F1CC-C5017BD0B1FD}"/>
              </a:ext>
            </a:extLst>
          </p:cNvPr>
          <p:cNvSpPr txBox="1"/>
          <p:nvPr/>
        </p:nvSpPr>
        <p:spPr>
          <a:xfrm rot="16200000">
            <a:off x="-2917856" y="3098511"/>
            <a:ext cx="678180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Management for Decision Making</a:t>
            </a:r>
          </a:p>
        </p:txBody>
      </p:sp>
    </p:spTree>
    <p:extLst>
      <p:ext uri="{BB962C8B-B14F-4D97-AF65-F5344CB8AC3E}">
        <p14:creationId xmlns:p14="http://schemas.microsoft.com/office/powerpoint/2010/main" val="309563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  <p:bldP spid="9" grpId="6" animBg="1"/>
      <p:bldP spid="9" grpId="7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6840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574800"/>
            <a:ext cx="11379200" cy="5283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83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62280" y="177800"/>
            <a:ext cx="11684000" cy="64717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Title No Text Layout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BDF78FF0-1A77-4C05-B95C-0B17E793F1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03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Critical Thinking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78FF0-1A77-4C05-B95C-0B17E793F1F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89AED-2E1B-4B0F-8BC8-2DEBFA88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4629149"/>
            <a:ext cx="3962400" cy="222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ou do the 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You do the talking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78FF0-1A77-4C05-B95C-0B17E793F1F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 descr="rhp3rpah[1]">
            <a:extLst>
              <a:ext uri="{FF2B5EF4-FFF2-40B4-BE49-F238E27FC236}">
                <a16:creationId xmlns:a16="http://schemas.microsoft.com/office/drawing/2014/main" id="{B78BB5D3-653A-4C17-BCE8-C0C18FDDA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6401" y="41657"/>
            <a:ext cx="1478535" cy="123673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187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76200"/>
            <a:ext cx="11684000" cy="1625600"/>
          </a:xfrm>
          <a:solidFill>
            <a:schemeClr val="bg1"/>
          </a:solidFill>
        </p:spPr>
        <p:txBody>
          <a:bodyPr/>
          <a:lstStyle>
            <a:lvl1pPr>
              <a:defRPr sz="5867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905000"/>
            <a:ext cx="11379200" cy="4953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BDF78FF0-1A77-4C05-B95C-0B17E793F1F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E65866-1D19-E385-920A-CD22EB1D455E}"/>
              </a:ext>
            </a:extLst>
          </p:cNvPr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77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76200"/>
            <a:ext cx="11684000" cy="1625600"/>
          </a:xfrm>
          <a:solidFill>
            <a:schemeClr val="bg1"/>
          </a:solidFill>
        </p:spPr>
        <p:txBody>
          <a:bodyPr/>
          <a:lstStyle>
            <a:lvl1pPr>
              <a:defRPr sz="5867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BDF78FF0-1A77-4C05-B95C-0B17E793F1F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D469B8-DA16-FCF7-4162-757345901728}"/>
              </a:ext>
            </a:extLst>
          </p:cNvPr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13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CF25C6-8323-4BCC-B87E-6821B1A51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78FF0-1A77-4C05-B95C-0B17E793F1F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EF51ED-5A7C-4576-BFE8-E6D46C3B6B44}"/>
              </a:ext>
            </a:extLst>
          </p:cNvPr>
          <p:cNvSpPr/>
          <p:nvPr/>
        </p:nvSpPr>
        <p:spPr>
          <a:xfrm>
            <a:off x="304800" y="990600"/>
            <a:ext cx="11785600" cy="20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E2338F-B6CD-4125-A509-C60F4FFAD79A}"/>
              </a:ext>
            </a:extLst>
          </p:cNvPr>
          <p:cNvSpPr/>
          <p:nvPr/>
        </p:nvSpPr>
        <p:spPr>
          <a:xfrm>
            <a:off x="304800" y="990600"/>
            <a:ext cx="11785600" cy="20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/>
          </a:p>
        </p:txBody>
      </p:sp>
    </p:spTree>
    <p:extLst>
      <p:ext uri="{BB962C8B-B14F-4D97-AF65-F5344CB8AC3E}">
        <p14:creationId xmlns:p14="http://schemas.microsoft.com/office/powerpoint/2010/main" val="260843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68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0" y="1295400"/>
            <a:ext cx="11480800" cy="54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06400" y="1092200"/>
            <a:ext cx="11684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BDF78FF0-1A77-4C05-B95C-0B17E793F1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63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674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3" grpId="6" animBg="1"/>
      <p:bldP spid="13" grpId="7" animBg="1"/>
      <p:bldP spid="13" grpId="8" animBg="1"/>
      <p:bldP spid="13" grpId="9" animBg="1"/>
      <p:bldP spid="13" grpId="10" animBg="1"/>
      <p:bldP spid="13" grpId="11" animBg="1"/>
      <p:bldP spid="13" grpId="12" animBg="1"/>
      <p:bldP spid="13" grpId="13" animBg="1"/>
    </p:bldLst>
  </p:timing>
  <p:txStyles>
    <p:titleStyle>
      <a:lvl1pPr algn="l" defTabSz="1219170" rtl="0" eaLnBrk="1" latinLnBrk="0" hangingPunct="1">
        <a:spcBef>
          <a:spcPct val="0"/>
        </a:spcBef>
        <a:buNone/>
        <a:defRPr sz="7200" b="0" kern="1200" cap="none" spc="0">
          <a:ln>
            <a:noFill/>
          </a:ln>
          <a:solidFill>
            <a:schemeClr val="tx1"/>
          </a:solidFill>
          <a:effectLst/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609585" indent="-609585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4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600160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2209745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819330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Calibri" pitchFamily="34" charset="0"/>
        <a:buChar char="+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CF1F5-A0C7-4989-9B75-C35A10E9CB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Building a DW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8549E1-88BB-4773-92DC-1FF0F6E0D7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‘REI_not’ case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B0716C-1547-45C0-9487-67F998AA1199}"/>
              </a:ext>
            </a:extLst>
          </p:cNvPr>
          <p:cNvGrpSpPr/>
          <p:nvPr/>
        </p:nvGrpSpPr>
        <p:grpSpPr>
          <a:xfrm>
            <a:off x="1096512" y="1013186"/>
            <a:ext cx="1999026" cy="1373473"/>
            <a:chOff x="2589752" y="1598627"/>
            <a:chExt cx="4717060" cy="30323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F6CA28-ECF6-4E68-A2EB-160292C9A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89752" y="1598627"/>
              <a:ext cx="4717060" cy="303239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602E01-5E15-4913-90E3-629034625169}"/>
                </a:ext>
              </a:extLst>
            </p:cNvPr>
            <p:cNvSpPr/>
            <p:nvPr/>
          </p:nvSpPr>
          <p:spPr>
            <a:xfrm>
              <a:off x="4269996" y="3967993"/>
              <a:ext cx="3028426" cy="662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637163-00CC-4FD4-8E5F-0D1D7E2EF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119" t="23975" r="17857" b="36281"/>
            <a:stretch/>
          </p:blipFill>
          <p:spPr>
            <a:xfrm>
              <a:off x="4328719" y="4060871"/>
              <a:ext cx="2969703" cy="402372"/>
            </a:xfrm>
            <a:prstGeom prst="rect">
              <a:avLst/>
            </a:prstGeom>
          </p:spPr>
        </p:pic>
      </p:grpSp>
      <p:pic>
        <p:nvPicPr>
          <p:cNvPr id="10" name="Picture 9" descr="A group of people in a room with computers&#10;&#10;Description automatically generated">
            <a:extLst>
              <a:ext uri="{FF2B5EF4-FFF2-40B4-BE49-F238E27FC236}">
                <a16:creationId xmlns:a16="http://schemas.microsoft.com/office/drawing/2014/main" id="{C4AD678D-D8B6-BB91-E27C-25AE7996A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89" y="147274"/>
            <a:ext cx="5530362" cy="316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7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F8624-7234-4EA5-836B-A03CB7DE2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operational queries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6F7CF-10E2-40DF-B376-4361CD4417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9496" y="1281788"/>
            <a:ext cx="11490904" cy="5283200"/>
          </a:xfrm>
        </p:spPr>
        <p:txBody>
          <a:bodyPr>
            <a:normAutofit fontScale="92500"/>
          </a:bodyPr>
          <a:lstStyle/>
          <a:p>
            <a:r>
              <a:rPr lang="en-US" sz="4000" dirty="0"/>
              <a:t>Is Stephen Strange</a:t>
            </a:r>
            <a:br>
              <a:rPr lang="en-US" sz="4000" dirty="0"/>
            </a:br>
            <a:r>
              <a:rPr lang="en-US" sz="4000" dirty="0"/>
              <a:t>a member?</a:t>
            </a:r>
          </a:p>
          <a:p>
            <a:r>
              <a:rPr lang="en-US" sz="4000" dirty="0"/>
              <a:t>Create a new customer</a:t>
            </a:r>
          </a:p>
          <a:p>
            <a:r>
              <a:rPr lang="en-US" sz="4000" dirty="0"/>
              <a:t>What is the price of a</a:t>
            </a:r>
            <a:br>
              <a:rPr lang="en-US" sz="4000" dirty="0"/>
            </a:br>
            <a:r>
              <a:rPr lang="en-US" sz="4000" dirty="0"/>
              <a:t>“Galaxy” tent?</a:t>
            </a:r>
          </a:p>
          <a:p>
            <a:r>
              <a:rPr lang="en-US" sz="4000" dirty="0"/>
              <a:t>Dr. Strange’s buys a Galaxy</a:t>
            </a:r>
            <a:br>
              <a:rPr lang="en-US" sz="4000" dirty="0"/>
            </a:br>
            <a:r>
              <a:rPr lang="en-US" sz="4000" dirty="0"/>
              <a:t>tent and 10 hiking socks.</a:t>
            </a:r>
          </a:p>
          <a:p>
            <a:r>
              <a:rPr lang="en-US" sz="4000" dirty="0"/>
              <a:t>Decrease inventory based on Dr. Strange’s purchase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86765-875C-464E-A42D-14F24F200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D79F5E-C390-48EA-8D2F-6FBB6C43C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34"/>
          <a:stretch/>
        </p:blipFill>
        <p:spPr>
          <a:xfrm>
            <a:off x="6887003" y="1279525"/>
            <a:ext cx="5203398" cy="31747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54B126-D724-40EA-A5F2-E1752C018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5091" y="4590471"/>
            <a:ext cx="1145309" cy="11066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49DF04-784C-4C2D-A51C-2B0E9E8C6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003" y="4590471"/>
            <a:ext cx="1477469" cy="1106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E7BCC7-8D5D-43BC-B48E-5ACECE975E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618"/>
          <a:stretch/>
        </p:blipFill>
        <p:spPr>
          <a:xfrm>
            <a:off x="8674110" y="4595710"/>
            <a:ext cx="1981431" cy="110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3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4DFE7-6FA4-6C89-0042-7F7A8447A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F142687-7C0E-539A-3FAA-00AB3DABC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597" y="3055084"/>
            <a:ext cx="1322377" cy="1611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99643-2EEB-139C-3CC2-02D0DEEB7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867" dirty="0"/>
              <a:t>BI at REI_not: Current state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712A9D-A323-13B0-E845-0922A9DC05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58522" y="1688895"/>
            <a:ext cx="5359445" cy="43920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 company built the Richmond DB first, and then copied it for the Atlanta and Charleston stores.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FEA9B-9398-4871-3E27-46ADC1547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00FE1E4-8891-879A-55A3-2DDD48F8FA14}"/>
              </a:ext>
            </a:extLst>
          </p:cNvPr>
          <p:cNvCxnSpPr>
            <a:cxnSpLocks/>
          </p:cNvCxnSpPr>
          <p:nvPr/>
        </p:nvCxnSpPr>
        <p:spPr bwMode="auto">
          <a:xfrm>
            <a:off x="1798381" y="5471065"/>
            <a:ext cx="655751" cy="19197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05B97D50-571D-BAE9-2FE4-52BB38467D13}"/>
              </a:ext>
            </a:extLst>
          </p:cNvPr>
          <p:cNvCxnSpPr/>
          <p:nvPr/>
        </p:nvCxnSpPr>
        <p:spPr bwMode="auto">
          <a:xfrm>
            <a:off x="2540000" y="5471065"/>
            <a:ext cx="1219200" cy="1219200"/>
          </a:xfrm>
          <a:prstGeom prst="bentConnector3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Can 10">
            <a:extLst>
              <a:ext uri="{FF2B5EF4-FFF2-40B4-BE49-F238E27FC236}">
                <a16:creationId xmlns:a16="http://schemas.microsoft.com/office/drawing/2014/main" id="{33F6B660-72A8-6F2F-A79F-D729F26091F1}"/>
              </a:ext>
            </a:extLst>
          </p:cNvPr>
          <p:cNvSpPr/>
          <p:nvPr/>
        </p:nvSpPr>
        <p:spPr>
          <a:xfrm>
            <a:off x="2631003" y="2116503"/>
            <a:ext cx="1207545" cy="848788"/>
          </a:xfrm>
          <a:prstGeom prst="can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Local DB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Store 1</a:t>
            </a:r>
          </a:p>
        </p:txBody>
      </p:sp>
      <p:sp>
        <p:nvSpPr>
          <p:cNvPr id="34" name="Can 33">
            <a:extLst>
              <a:ext uri="{FF2B5EF4-FFF2-40B4-BE49-F238E27FC236}">
                <a16:creationId xmlns:a16="http://schemas.microsoft.com/office/drawing/2014/main" id="{8ABCB2D4-3FE5-BE68-605D-CF20D004DA0E}"/>
              </a:ext>
            </a:extLst>
          </p:cNvPr>
          <p:cNvSpPr/>
          <p:nvPr/>
        </p:nvSpPr>
        <p:spPr>
          <a:xfrm>
            <a:off x="2271820" y="3567057"/>
            <a:ext cx="1498600" cy="1053723"/>
          </a:xfrm>
          <a:prstGeom prst="can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Local DB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Store 2</a:t>
            </a:r>
          </a:p>
        </p:txBody>
      </p:sp>
      <p:sp>
        <p:nvSpPr>
          <p:cNvPr id="36" name="Can 35">
            <a:extLst>
              <a:ext uri="{FF2B5EF4-FFF2-40B4-BE49-F238E27FC236}">
                <a16:creationId xmlns:a16="http://schemas.microsoft.com/office/drawing/2014/main" id="{48DBF9DE-F56B-185E-1A16-B2DFA3C1FD6E}"/>
              </a:ext>
            </a:extLst>
          </p:cNvPr>
          <p:cNvSpPr/>
          <p:nvPr/>
        </p:nvSpPr>
        <p:spPr>
          <a:xfrm>
            <a:off x="2567051" y="4914668"/>
            <a:ext cx="1581592" cy="1219200"/>
          </a:xfrm>
          <a:prstGeom prst="can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Local DB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Store 3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81F29F1-CE1B-A383-6431-07E82B3AE5F1}"/>
              </a:ext>
            </a:extLst>
          </p:cNvPr>
          <p:cNvCxnSpPr/>
          <p:nvPr/>
        </p:nvCxnSpPr>
        <p:spPr bwMode="auto">
          <a:xfrm flipV="1">
            <a:off x="1827748" y="4062481"/>
            <a:ext cx="397579" cy="10031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50067DC-D1C1-4544-79C2-4C4EBE3C3B23}"/>
              </a:ext>
            </a:extLst>
          </p:cNvPr>
          <p:cNvSpPr txBox="1"/>
          <p:nvPr/>
        </p:nvSpPr>
        <p:spPr>
          <a:xfrm>
            <a:off x="528970" y="1971790"/>
            <a:ext cx="1694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Richmond Store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D6F231-4947-1278-BD0F-08248F964721}"/>
              </a:ext>
            </a:extLst>
          </p:cNvPr>
          <p:cNvSpPr txBox="1"/>
          <p:nvPr/>
        </p:nvSpPr>
        <p:spPr>
          <a:xfrm>
            <a:off x="307807" y="3530987"/>
            <a:ext cx="1694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Atlanta Store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D9B553F-4487-A71F-1841-2280A3CE7A01}"/>
              </a:ext>
            </a:extLst>
          </p:cNvPr>
          <p:cNvCxnSpPr>
            <a:cxnSpLocks/>
          </p:cNvCxnSpPr>
          <p:nvPr/>
        </p:nvCxnSpPr>
        <p:spPr bwMode="auto">
          <a:xfrm>
            <a:off x="2001994" y="2399434"/>
            <a:ext cx="538006" cy="150694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03294C61-B9B9-6422-1515-F8E01E190F79}"/>
              </a:ext>
            </a:extLst>
          </p:cNvPr>
          <p:cNvSpPr txBox="1"/>
          <p:nvPr/>
        </p:nvSpPr>
        <p:spPr>
          <a:xfrm>
            <a:off x="332442" y="5108355"/>
            <a:ext cx="1694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Charleston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Store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D183DE6-DFA7-3D24-74E2-089FFD7B23A9}"/>
              </a:ext>
            </a:extLst>
          </p:cNvPr>
          <p:cNvGrpSpPr/>
          <p:nvPr/>
        </p:nvGrpSpPr>
        <p:grpSpPr>
          <a:xfrm>
            <a:off x="991502" y="1452408"/>
            <a:ext cx="568323" cy="464271"/>
            <a:chOff x="2589752" y="1598627"/>
            <a:chExt cx="4717060" cy="3032396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686C55F-9D0F-8353-5B42-50F6AE717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9752" y="1598627"/>
              <a:ext cx="4717060" cy="3032396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8FA2CC8-E225-B39A-7673-D8A036A8981E}"/>
                </a:ext>
              </a:extLst>
            </p:cNvPr>
            <p:cNvSpPr/>
            <p:nvPr/>
          </p:nvSpPr>
          <p:spPr>
            <a:xfrm>
              <a:off x="4269996" y="3967993"/>
              <a:ext cx="3028426" cy="662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C1C3C36-FE42-61D8-665F-1715FCC60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119" t="23975" r="17857" b="36281"/>
            <a:stretch/>
          </p:blipFill>
          <p:spPr>
            <a:xfrm>
              <a:off x="4328719" y="4060871"/>
              <a:ext cx="2969703" cy="40237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C792F2-C006-77EA-7B7D-BBEFD720147C}"/>
              </a:ext>
            </a:extLst>
          </p:cNvPr>
          <p:cNvGrpSpPr/>
          <p:nvPr/>
        </p:nvGrpSpPr>
        <p:grpSpPr>
          <a:xfrm>
            <a:off x="789062" y="3140961"/>
            <a:ext cx="568323" cy="464271"/>
            <a:chOff x="2589752" y="1598627"/>
            <a:chExt cx="4717060" cy="303239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CB0E2E2-089F-397E-4B00-EAE7CC43E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9752" y="1598627"/>
              <a:ext cx="4717060" cy="3032396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23290C1-EFF3-1019-6C16-C00613A5CD21}"/>
                </a:ext>
              </a:extLst>
            </p:cNvPr>
            <p:cNvSpPr/>
            <p:nvPr/>
          </p:nvSpPr>
          <p:spPr>
            <a:xfrm>
              <a:off x="4269996" y="3967993"/>
              <a:ext cx="3028426" cy="662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09B30E3-DAD2-675F-3B35-5F667241B3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119" t="23975" r="17857" b="36281"/>
            <a:stretch/>
          </p:blipFill>
          <p:spPr>
            <a:xfrm>
              <a:off x="4328719" y="4060871"/>
              <a:ext cx="2969703" cy="402372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DB17D8-7831-8092-48D5-5B5F71E2369C}"/>
              </a:ext>
            </a:extLst>
          </p:cNvPr>
          <p:cNvGrpSpPr/>
          <p:nvPr/>
        </p:nvGrpSpPr>
        <p:grpSpPr>
          <a:xfrm>
            <a:off x="795195" y="4666864"/>
            <a:ext cx="568323" cy="464271"/>
            <a:chOff x="2589752" y="1598627"/>
            <a:chExt cx="4717060" cy="3032396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3D0FEE0-6D36-5A41-F3E3-F13DE5A47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9752" y="1598627"/>
              <a:ext cx="4717060" cy="3032396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60AD504-CC81-33B2-A8C0-454C7186C959}"/>
                </a:ext>
              </a:extLst>
            </p:cNvPr>
            <p:cNvSpPr/>
            <p:nvPr/>
          </p:nvSpPr>
          <p:spPr>
            <a:xfrm>
              <a:off x="4269996" y="3967993"/>
              <a:ext cx="3028426" cy="662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0CC7633-E180-07F6-ABB0-1A75C4113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119" t="23975" r="17857" b="36281"/>
            <a:stretch/>
          </p:blipFill>
          <p:spPr>
            <a:xfrm>
              <a:off x="4328719" y="4060871"/>
              <a:ext cx="2969703" cy="40237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A4AEB4C-E721-29ED-65F9-6943646F0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207" y="1248211"/>
            <a:ext cx="944515" cy="11512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C4B1AD-2C8F-D293-2E30-E503479F1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192" y="4939982"/>
            <a:ext cx="1527376" cy="18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4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9C01E-0859-4DAC-B3DB-5B28F2EF20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63CBE3-9393-4A5C-8411-15E12144E0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IS NEW IN IT?</a:t>
            </a:r>
          </a:p>
        </p:txBody>
      </p:sp>
    </p:spTree>
    <p:extLst>
      <p:ext uri="{BB962C8B-B14F-4D97-AF65-F5344CB8AC3E}">
        <p14:creationId xmlns:p14="http://schemas.microsoft.com/office/powerpoint/2010/main" val="6807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79ABA-87E5-4C57-AADC-3DC754F3FC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/>
              <a:t>Problems at REI_not: reporting and analytics</a:t>
            </a:r>
            <a:br>
              <a:rPr lang="en-US" sz="6600" dirty="0"/>
            </a:br>
            <a:r>
              <a:rPr lang="en-US" sz="6600" dirty="0"/>
              <a:t>are broken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BBD4ED-D9B2-408A-985B-5D6854608A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is going on?</a:t>
            </a:r>
          </a:p>
        </p:txBody>
      </p:sp>
    </p:spTree>
    <p:extLst>
      <p:ext uri="{BB962C8B-B14F-4D97-AF65-F5344CB8AC3E}">
        <p14:creationId xmlns:p14="http://schemas.microsoft.com/office/powerpoint/2010/main" val="174402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17468-CE38-4EE6-B546-3F7268359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questions from HQ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4D278-20E8-4322-AAC0-2F422126EC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3557" y="1441116"/>
            <a:ext cx="7099202" cy="5283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Revenue by store for the</a:t>
            </a:r>
            <a:br>
              <a:rPr lang="en-US" dirty="0"/>
            </a:br>
            <a:r>
              <a:rPr lang="en-US" dirty="0"/>
              <a:t>year?</a:t>
            </a:r>
          </a:p>
          <a:p>
            <a:r>
              <a:rPr lang="en-US" dirty="0"/>
              <a:t>Revenue by product</a:t>
            </a:r>
            <a:br>
              <a:rPr lang="en-US" dirty="0"/>
            </a:br>
            <a:r>
              <a:rPr lang="en-US" dirty="0"/>
              <a:t>in Q3?</a:t>
            </a:r>
          </a:p>
          <a:p>
            <a:r>
              <a:rPr lang="en-US" dirty="0"/>
              <a:t>Tent sales by store?</a:t>
            </a:r>
          </a:p>
          <a:p>
            <a:r>
              <a:rPr lang="en-US" dirty="0"/>
              <a:t>Revenue by store layout (traditional vs modern)</a:t>
            </a:r>
          </a:p>
          <a:p>
            <a:r>
              <a:rPr lang="en-US" dirty="0"/>
              <a:t>Sales by store by month</a:t>
            </a:r>
          </a:p>
        </p:txBody>
      </p:sp>
      <p:pic>
        <p:nvPicPr>
          <p:cNvPr id="7170" name="Picture 2" descr="WORD OF THE DAY: Charrette – REI INK">
            <a:extLst>
              <a:ext uri="{FF2B5EF4-FFF2-40B4-BE49-F238E27FC236}">
                <a16:creationId xmlns:a16="http://schemas.microsoft.com/office/drawing/2014/main" id="{867C2E53-D4B3-42E8-8389-8E335E59D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423" y="1181100"/>
            <a:ext cx="4343977" cy="253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B05022-3966-425C-84BF-DA39B30C64C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5000"/>
                    </a14:imgEffect>
                    <a14:imgEffect>
                      <a14:colorTemperature colorTemp="8800"/>
                    </a14:imgEffect>
                    <a14:imgEffect>
                      <a14:saturation sat="164000"/>
                    </a14:imgEffect>
                    <a14:imgEffect>
                      <a14:brightnessContrast bright="-30000" contrast="-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9249" y="1371844"/>
            <a:ext cx="832716" cy="532427"/>
          </a:xfrm>
          <a:prstGeom prst="rect">
            <a:avLst/>
          </a:prstGeom>
          <a:ln w="88900" cap="sq" cmpd="thickThin">
            <a:solidFill>
              <a:srgbClr val="71352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50CC90-6ECB-D067-67A9-0135FD1AF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4203" y="3903518"/>
            <a:ext cx="3135657" cy="283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3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F8669A-8DE7-4F07-BE68-EF0165E72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REI_not analysts use ADS to produce Excel files with single-store answers and email them to HQ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A54E5-DA20-4EBA-825C-7A584F7B7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04330B-D9A6-4DD2-B225-605A1B817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025" y="1936485"/>
            <a:ext cx="9983331" cy="4845315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4AAC6C-965A-493B-9ADD-6B2BD8AE3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0384" y="2745749"/>
            <a:ext cx="542591" cy="585267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33210815-C0CC-44D4-A612-E3F1D383D274}"/>
              </a:ext>
            </a:extLst>
          </p:cNvPr>
          <p:cNvSpPr/>
          <p:nvPr/>
        </p:nvSpPr>
        <p:spPr>
          <a:xfrm rot="2487377">
            <a:off x="389535" y="2408689"/>
            <a:ext cx="2022478" cy="1259388"/>
          </a:xfrm>
          <a:prstGeom prst="rightArrow">
            <a:avLst/>
          </a:prstGeom>
          <a:solidFill>
            <a:srgbClr val="FF66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000" dirty="0">
                <a:effectLst/>
              </a:rPr>
              <a:t>Save results as Excel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78E8F4-B9A8-4784-BB62-DE8BDFA402CF}"/>
              </a:ext>
            </a:extLst>
          </p:cNvPr>
          <p:cNvSpPr/>
          <p:nvPr/>
        </p:nvSpPr>
        <p:spPr>
          <a:xfrm>
            <a:off x="2140527" y="3719945"/>
            <a:ext cx="311727" cy="297873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8664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AD9315-A7BF-8DBE-6945-F88CA8384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616" y="5818366"/>
            <a:ext cx="713294" cy="871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8F1454-FC21-C2F8-726C-E6AC51B65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936" y="4379011"/>
            <a:ext cx="526551" cy="6435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E405EA-A14A-D6EF-B015-6E1EC77F2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851" y="1428350"/>
            <a:ext cx="711897" cy="8676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867" dirty="0"/>
              <a:t>BI at REI_not: Current state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32" name="Straight Arrow Connector 31"/>
          <p:cNvCxnSpPr>
            <a:cxnSpLocks/>
          </p:cNvCxnSpPr>
          <p:nvPr/>
        </p:nvCxnSpPr>
        <p:spPr bwMode="auto">
          <a:xfrm flipV="1">
            <a:off x="1798381" y="5384796"/>
            <a:ext cx="574759" cy="86269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Elbow Connector 32"/>
          <p:cNvCxnSpPr/>
          <p:nvPr/>
        </p:nvCxnSpPr>
        <p:spPr bwMode="auto">
          <a:xfrm>
            <a:off x="2540000" y="5471065"/>
            <a:ext cx="1219200" cy="1219200"/>
          </a:xfrm>
          <a:prstGeom prst="bentConnector3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Can 10"/>
          <p:cNvSpPr/>
          <p:nvPr/>
        </p:nvSpPr>
        <p:spPr>
          <a:xfrm>
            <a:off x="2701515" y="2305295"/>
            <a:ext cx="1546424" cy="942927"/>
          </a:xfrm>
          <a:prstGeom prst="can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Local DB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Store 1</a:t>
            </a:r>
          </a:p>
        </p:txBody>
      </p:sp>
      <p:sp>
        <p:nvSpPr>
          <p:cNvPr id="34" name="Can 33"/>
          <p:cNvSpPr/>
          <p:nvPr/>
        </p:nvSpPr>
        <p:spPr>
          <a:xfrm>
            <a:off x="2271820" y="3567057"/>
            <a:ext cx="1498600" cy="1053723"/>
          </a:xfrm>
          <a:prstGeom prst="can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Local DB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Store 2</a:t>
            </a:r>
          </a:p>
        </p:txBody>
      </p:sp>
      <p:sp>
        <p:nvSpPr>
          <p:cNvPr id="36" name="Can 35"/>
          <p:cNvSpPr/>
          <p:nvPr/>
        </p:nvSpPr>
        <p:spPr>
          <a:xfrm>
            <a:off x="2467453" y="4884540"/>
            <a:ext cx="1581592" cy="1219200"/>
          </a:xfrm>
          <a:prstGeom prst="can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Local DB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Store 3</a:t>
            </a:r>
          </a:p>
        </p:txBody>
      </p:sp>
      <p:cxnSp>
        <p:nvCxnSpPr>
          <p:cNvPr id="38" name="Straight Arrow Connector 37"/>
          <p:cNvCxnSpPr/>
          <p:nvPr/>
        </p:nvCxnSpPr>
        <p:spPr bwMode="auto">
          <a:xfrm flipV="1">
            <a:off x="1827748" y="4062481"/>
            <a:ext cx="397579" cy="10031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C4D61FE-F4EA-4AD9-B7C8-E159194A110C}"/>
              </a:ext>
            </a:extLst>
          </p:cNvPr>
          <p:cNvSpPr txBox="1"/>
          <p:nvPr/>
        </p:nvSpPr>
        <p:spPr>
          <a:xfrm>
            <a:off x="532802" y="2229409"/>
            <a:ext cx="1694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Richmond Store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3BEC009-ED79-4725-AE1D-7179658D3A94}"/>
              </a:ext>
            </a:extLst>
          </p:cNvPr>
          <p:cNvSpPr txBox="1"/>
          <p:nvPr/>
        </p:nvSpPr>
        <p:spPr>
          <a:xfrm>
            <a:off x="307807" y="3530987"/>
            <a:ext cx="1694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Atlanta Store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8CEF997-F5F6-4846-A3EB-911AD0100A8E}"/>
              </a:ext>
            </a:extLst>
          </p:cNvPr>
          <p:cNvCxnSpPr>
            <a:cxnSpLocks/>
          </p:cNvCxnSpPr>
          <p:nvPr/>
        </p:nvCxnSpPr>
        <p:spPr bwMode="auto">
          <a:xfrm>
            <a:off x="2013449" y="2750197"/>
            <a:ext cx="526551" cy="74695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BA162669-5519-44F0-8246-4ECFF03032A6}"/>
              </a:ext>
            </a:extLst>
          </p:cNvPr>
          <p:cNvSpPr txBox="1"/>
          <p:nvPr/>
        </p:nvSpPr>
        <p:spPr>
          <a:xfrm>
            <a:off x="332442" y="5108355"/>
            <a:ext cx="1694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Charleston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Store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D0D8C14-343C-4704-9A91-DA3695BB7D49}"/>
              </a:ext>
            </a:extLst>
          </p:cNvPr>
          <p:cNvGrpSpPr/>
          <p:nvPr/>
        </p:nvGrpSpPr>
        <p:grpSpPr>
          <a:xfrm>
            <a:off x="1073224" y="1866901"/>
            <a:ext cx="568323" cy="464271"/>
            <a:chOff x="2589752" y="1598627"/>
            <a:chExt cx="4717060" cy="3032396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CAA9C37-749F-48A6-A18D-6C8F2B04B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89752" y="1598627"/>
              <a:ext cx="4717060" cy="3032396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B48328A-E0F7-430B-8321-BCED33B472DD}"/>
                </a:ext>
              </a:extLst>
            </p:cNvPr>
            <p:cNvSpPr/>
            <p:nvPr/>
          </p:nvSpPr>
          <p:spPr>
            <a:xfrm>
              <a:off x="4269996" y="3967993"/>
              <a:ext cx="3028426" cy="662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65501AF-AF34-40DD-91AD-F6618A4D0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119" t="23975" r="17857" b="36281"/>
            <a:stretch/>
          </p:blipFill>
          <p:spPr>
            <a:xfrm>
              <a:off x="4328719" y="4060871"/>
              <a:ext cx="2969703" cy="40237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4033E02-1AB1-427B-8672-7F72AA153868}"/>
              </a:ext>
            </a:extLst>
          </p:cNvPr>
          <p:cNvGrpSpPr/>
          <p:nvPr/>
        </p:nvGrpSpPr>
        <p:grpSpPr>
          <a:xfrm>
            <a:off x="789062" y="3140961"/>
            <a:ext cx="568323" cy="464271"/>
            <a:chOff x="2589752" y="1598627"/>
            <a:chExt cx="4717060" cy="303239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8E243B4-1566-4396-AEFB-F6D1EE25D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89752" y="1598627"/>
              <a:ext cx="4717060" cy="3032396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0B3D1FB-6AD9-47AF-B697-86374386E316}"/>
                </a:ext>
              </a:extLst>
            </p:cNvPr>
            <p:cNvSpPr/>
            <p:nvPr/>
          </p:nvSpPr>
          <p:spPr>
            <a:xfrm>
              <a:off x="4269996" y="3967993"/>
              <a:ext cx="3028426" cy="662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8E31822-F966-418A-99A1-FD8A3B7675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119" t="23975" r="17857" b="36281"/>
            <a:stretch/>
          </p:blipFill>
          <p:spPr>
            <a:xfrm>
              <a:off x="4328719" y="4060871"/>
              <a:ext cx="2969703" cy="402372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FDE17C2-A699-4B18-BE5B-CADDFCB6D5EA}"/>
              </a:ext>
            </a:extLst>
          </p:cNvPr>
          <p:cNvGrpSpPr/>
          <p:nvPr/>
        </p:nvGrpSpPr>
        <p:grpSpPr>
          <a:xfrm>
            <a:off x="795195" y="4666864"/>
            <a:ext cx="568323" cy="464271"/>
            <a:chOff x="2589752" y="1598627"/>
            <a:chExt cx="4717060" cy="3032396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A4C70FF-0710-4D9D-8BFA-9228A1579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89752" y="1598627"/>
              <a:ext cx="4717060" cy="3032396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E4DBF8E-CCF8-4EC1-BBBB-531BF4986DFF}"/>
                </a:ext>
              </a:extLst>
            </p:cNvPr>
            <p:cNvSpPr/>
            <p:nvPr/>
          </p:nvSpPr>
          <p:spPr>
            <a:xfrm>
              <a:off x="4269996" y="3967993"/>
              <a:ext cx="3028426" cy="662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0AB2385-E385-45F4-A933-1DE96E9CE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119" t="23975" r="17857" b="36281"/>
            <a:stretch/>
          </p:blipFill>
          <p:spPr>
            <a:xfrm>
              <a:off x="4328719" y="4060871"/>
              <a:ext cx="2969703" cy="402372"/>
            </a:xfrm>
            <a:prstGeom prst="rect">
              <a:avLst/>
            </a:prstGeom>
          </p:spPr>
        </p:pic>
      </p:grpSp>
      <p:pic>
        <p:nvPicPr>
          <p:cNvPr id="1028" name="Picture 4" descr="Microsoft Excel 2013 Icon | Simply Styled Iconset | dAKirby309">
            <a:extLst>
              <a:ext uri="{FF2B5EF4-FFF2-40B4-BE49-F238E27FC236}">
                <a16:creationId xmlns:a16="http://schemas.microsoft.com/office/drawing/2014/main" id="{095787E9-532F-4BFA-A251-7285B03BB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524" y="2274682"/>
            <a:ext cx="821140" cy="82114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Azure Data Studio gets support for PostgreSQL, SQL Notebooks and more  extensions">
            <a:extLst>
              <a:ext uri="{FF2B5EF4-FFF2-40B4-BE49-F238E27FC236}">
                <a16:creationId xmlns:a16="http://schemas.microsoft.com/office/drawing/2014/main" id="{CB145EFB-EF31-4437-834E-0604D4471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3" r="23632"/>
          <a:stretch/>
        </p:blipFill>
        <p:spPr bwMode="auto">
          <a:xfrm>
            <a:off x="4533363" y="2153725"/>
            <a:ext cx="530674" cy="56984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8" name="Picture 4" descr="Microsoft Excel 2013 Icon | Simply Styled Iconset | dAKirby309">
            <a:extLst>
              <a:ext uri="{FF2B5EF4-FFF2-40B4-BE49-F238E27FC236}">
                <a16:creationId xmlns:a16="http://schemas.microsoft.com/office/drawing/2014/main" id="{CD6C3611-2F46-47AE-B853-0F46CF902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924" y="2427082"/>
            <a:ext cx="821140" cy="82114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Microsoft Excel 2013 Icon | Simply Styled Iconset | dAKirby309">
            <a:extLst>
              <a:ext uri="{FF2B5EF4-FFF2-40B4-BE49-F238E27FC236}">
                <a16:creationId xmlns:a16="http://schemas.microsoft.com/office/drawing/2014/main" id="{7F00E11D-D778-48E6-9F94-E080A9A98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324" y="2641858"/>
            <a:ext cx="821140" cy="82114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Microsoft Excel 2013 Icon | Simply Styled Iconset | dAKirby309">
            <a:extLst>
              <a:ext uri="{FF2B5EF4-FFF2-40B4-BE49-F238E27FC236}">
                <a16:creationId xmlns:a16="http://schemas.microsoft.com/office/drawing/2014/main" id="{3DADB721-9981-419B-8F2F-729F40369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765" y="3719926"/>
            <a:ext cx="821140" cy="82114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Microsoft Excel 2013 Icon | Simply Styled Iconset | dAKirby309">
            <a:extLst>
              <a:ext uri="{FF2B5EF4-FFF2-40B4-BE49-F238E27FC236}">
                <a16:creationId xmlns:a16="http://schemas.microsoft.com/office/drawing/2014/main" id="{1B840A7D-6F72-405A-9015-BA384A730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480" y="3972901"/>
            <a:ext cx="821140" cy="82114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41DD1BA7-3076-4427-BF09-47BB9FDF12A6}"/>
              </a:ext>
            </a:extLst>
          </p:cNvPr>
          <p:cNvSpPr/>
          <p:nvPr/>
        </p:nvSpPr>
        <p:spPr>
          <a:xfrm>
            <a:off x="4358279" y="2675562"/>
            <a:ext cx="945509" cy="32462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pic>
        <p:nvPicPr>
          <p:cNvPr id="81" name="Picture 4" descr="Microsoft Excel 2013 Icon | Simply Styled Iconset | dAKirby309">
            <a:extLst>
              <a:ext uri="{FF2B5EF4-FFF2-40B4-BE49-F238E27FC236}">
                <a16:creationId xmlns:a16="http://schemas.microsoft.com/office/drawing/2014/main" id="{BD8E2432-AD1C-401C-9E1F-CE9F0042B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524" y="3672804"/>
            <a:ext cx="821140" cy="82114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" descr="Azure Data Studio gets support for PostgreSQL, SQL Notebooks and more  extensions">
            <a:extLst>
              <a:ext uri="{FF2B5EF4-FFF2-40B4-BE49-F238E27FC236}">
                <a16:creationId xmlns:a16="http://schemas.microsoft.com/office/drawing/2014/main" id="{A733D566-D3FC-4CAD-AD89-43A57AFDB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3" r="23632"/>
          <a:stretch/>
        </p:blipFill>
        <p:spPr bwMode="auto">
          <a:xfrm>
            <a:off x="4362715" y="3669749"/>
            <a:ext cx="530674" cy="56984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3" name="Picture 4" descr="Microsoft Excel 2013 Icon | Simply Styled Iconset | dAKirby309">
            <a:extLst>
              <a:ext uri="{FF2B5EF4-FFF2-40B4-BE49-F238E27FC236}">
                <a16:creationId xmlns:a16="http://schemas.microsoft.com/office/drawing/2014/main" id="{77890E66-AD68-4E28-B0F8-D348DF48C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924" y="3825204"/>
            <a:ext cx="821140" cy="82114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4" descr="Microsoft Excel 2013 Icon | Simply Styled Iconset | dAKirby309">
            <a:extLst>
              <a:ext uri="{FF2B5EF4-FFF2-40B4-BE49-F238E27FC236}">
                <a16:creationId xmlns:a16="http://schemas.microsoft.com/office/drawing/2014/main" id="{17257B2D-B000-446D-AFD4-C7AACB158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324" y="4039980"/>
            <a:ext cx="821140" cy="82114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Arrow: Right 84">
            <a:extLst>
              <a:ext uri="{FF2B5EF4-FFF2-40B4-BE49-F238E27FC236}">
                <a16:creationId xmlns:a16="http://schemas.microsoft.com/office/drawing/2014/main" id="{783F58E7-212D-46D1-ACAD-565702378D2E}"/>
              </a:ext>
            </a:extLst>
          </p:cNvPr>
          <p:cNvSpPr/>
          <p:nvPr/>
        </p:nvSpPr>
        <p:spPr>
          <a:xfrm rot="1793775">
            <a:off x="6939298" y="3230200"/>
            <a:ext cx="945509" cy="32462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pic>
        <p:nvPicPr>
          <p:cNvPr id="86" name="Picture 4" descr="Microsoft Excel 2013 Icon | Simply Styled Iconset | dAKirby309">
            <a:extLst>
              <a:ext uri="{FF2B5EF4-FFF2-40B4-BE49-F238E27FC236}">
                <a16:creationId xmlns:a16="http://schemas.microsoft.com/office/drawing/2014/main" id="{9DEEA1AC-F6F8-419F-AED3-DF5A9C45B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83" y="5083570"/>
            <a:ext cx="821140" cy="82114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" descr="Azure Data Studio gets support for PostgreSQL, SQL Notebooks and more  extensions">
            <a:extLst>
              <a:ext uri="{FF2B5EF4-FFF2-40B4-BE49-F238E27FC236}">
                <a16:creationId xmlns:a16="http://schemas.microsoft.com/office/drawing/2014/main" id="{C6DBC9D0-8D01-4F43-B30E-699DCCCDD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3" r="23632"/>
          <a:stretch/>
        </p:blipFill>
        <p:spPr bwMode="auto">
          <a:xfrm>
            <a:off x="4423922" y="4962613"/>
            <a:ext cx="530674" cy="56984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8" name="Picture 4" descr="Microsoft Excel 2013 Icon | Simply Styled Iconset | dAKirby309">
            <a:extLst>
              <a:ext uri="{FF2B5EF4-FFF2-40B4-BE49-F238E27FC236}">
                <a16:creationId xmlns:a16="http://schemas.microsoft.com/office/drawing/2014/main" id="{A89B7197-6CAA-4322-8A29-D60960A90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483" y="5235970"/>
            <a:ext cx="821140" cy="82114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Microsoft Excel 2013 Icon | Simply Styled Iconset | dAKirby309">
            <a:extLst>
              <a:ext uri="{FF2B5EF4-FFF2-40B4-BE49-F238E27FC236}">
                <a16:creationId xmlns:a16="http://schemas.microsoft.com/office/drawing/2014/main" id="{64A1D7E1-A3D8-45AB-A371-5D337742F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883" y="5450746"/>
            <a:ext cx="821140" cy="82114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Arrow: Right 89">
            <a:extLst>
              <a:ext uri="{FF2B5EF4-FFF2-40B4-BE49-F238E27FC236}">
                <a16:creationId xmlns:a16="http://schemas.microsoft.com/office/drawing/2014/main" id="{E795D79E-99CE-4E49-8470-137F9E1E6A1F}"/>
              </a:ext>
            </a:extLst>
          </p:cNvPr>
          <p:cNvSpPr/>
          <p:nvPr/>
        </p:nvSpPr>
        <p:spPr>
          <a:xfrm>
            <a:off x="4248838" y="5484450"/>
            <a:ext cx="945509" cy="32462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sp>
        <p:nvSpPr>
          <p:cNvPr id="91" name="Arrow: Right 90">
            <a:extLst>
              <a:ext uri="{FF2B5EF4-FFF2-40B4-BE49-F238E27FC236}">
                <a16:creationId xmlns:a16="http://schemas.microsoft.com/office/drawing/2014/main" id="{F31D2B1F-CFF9-4E94-93F0-8C33B2C37C3D}"/>
              </a:ext>
            </a:extLst>
          </p:cNvPr>
          <p:cNvSpPr/>
          <p:nvPr/>
        </p:nvSpPr>
        <p:spPr>
          <a:xfrm>
            <a:off x="4204724" y="4194911"/>
            <a:ext cx="945509" cy="32462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sp>
        <p:nvSpPr>
          <p:cNvPr id="92" name="Arrow: Right 91">
            <a:extLst>
              <a:ext uri="{FF2B5EF4-FFF2-40B4-BE49-F238E27FC236}">
                <a16:creationId xmlns:a16="http://schemas.microsoft.com/office/drawing/2014/main" id="{B6D4E09E-DA94-4F1A-B96E-7F5F398AD738}"/>
              </a:ext>
            </a:extLst>
          </p:cNvPr>
          <p:cNvSpPr/>
          <p:nvPr/>
        </p:nvSpPr>
        <p:spPr>
          <a:xfrm>
            <a:off x="6751216" y="4172158"/>
            <a:ext cx="945509" cy="32462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sp>
        <p:nvSpPr>
          <p:cNvPr id="93" name="Arrow: Right 92">
            <a:extLst>
              <a:ext uri="{FF2B5EF4-FFF2-40B4-BE49-F238E27FC236}">
                <a16:creationId xmlns:a16="http://schemas.microsoft.com/office/drawing/2014/main" id="{73D0A121-C964-4AFE-BDCA-95D9DD71F50B}"/>
              </a:ext>
            </a:extLst>
          </p:cNvPr>
          <p:cNvSpPr/>
          <p:nvPr/>
        </p:nvSpPr>
        <p:spPr>
          <a:xfrm rot="20185292">
            <a:off x="6863986" y="5186353"/>
            <a:ext cx="945509" cy="32462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pic>
        <p:nvPicPr>
          <p:cNvPr id="1030" name="Picture 6" descr="Email Icon Isolated on White Background. Email Icon in Trendy Design Style  Stock Vector - Illustration of email, information: 183701610">
            <a:extLst>
              <a:ext uri="{FF2B5EF4-FFF2-40B4-BE49-F238E27FC236}">
                <a16:creationId xmlns:a16="http://schemas.microsoft.com/office/drawing/2014/main" id="{50CF060C-B374-4E87-AB20-C5B257295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9" b="15129"/>
          <a:stretch/>
        </p:blipFill>
        <p:spPr bwMode="auto">
          <a:xfrm rot="1843097">
            <a:off x="7190520" y="2777237"/>
            <a:ext cx="750788" cy="55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6" descr="Email Icon Isolated on White Background. Email Icon in Trendy Design Style  Stock Vector - Illustration of email, information: 183701610">
            <a:extLst>
              <a:ext uri="{FF2B5EF4-FFF2-40B4-BE49-F238E27FC236}">
                <a16:creationId xmlns:a16="http://schemas.microsoft.com/office/drawing/2014/main" id="{DA2A3D30-0A6E-4CF5-A0B8-B123E2BB3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9" b="15129"/>
          <a:stretch/>
        </p:blipFill>
        <p:spPr bwMode="auto">
          <a:xfrm>
            <a:off x="6688434" y="3697641"/>
            <a:ext cx="750788" cy="55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6" descr="Email Icon Isolated on White Background. Email Icon in Trendy Design Style  Stock Vector - Illustration of email, information: 183701610">
            <a:extLst>
              <a:ext uri="{FF2B5EF4-FFF2-40B4-BE49-F238E27FC236}">
                <a16:creationId xmlns:a16="http://schemas.microsoft.com/office/drawing/2014/main" id="{C5128F3D-8F9C-41A2-9167-1A4EA7176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9" b="15129"/>
          <a:stretch/>
        </p:blipFill>
        <p:spPr bwMode="auto">
          <a:xfrm rot="20038124">
            <a:off x="6723917" y="4771663"/>
            <a:ext cx="750788" cy="55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Microsoft Excel 2013 Icon | Simply Styled Iconset | dAKirby309">
            <a:extLst>
              <a:ext uri="{FF2B5EF4-FFF2-40B4-BE49-F238E27FC236}">
                <a16:creationId xmlns:a16="http://schemas.microsoft.com/office/drawing/2014/main" id="{1EF49961-CE5D-4CCD-9F64-49A2AC08A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693" y="4258773"/>
            <a:ext cx="821140" cy="82114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9303D82-7982-A046-F6BE-7553F8000D45}"/>
              </a:ext>
            </a:extLst>
          </p:cNvPr>
          <p:cNvGrpSpPr/>
          <p:nvPr/>
        </p:nvGrpSpPr>
        <p:grpSpPr>
          <a:xfrm>
            <a:off x="10087922" y="2739899"/>
            <a:ext cx="1973084" cy="2855675"/>
            <a:chOff x="10087922" y="2739899"/>
            <a:chExt cx="1973084" cy="2855675"/>
          </a:xfrm>
        </p:grpSpPr>
        <p:sp>
          <p:nvSpPr>
            <p:cNvPr id="46" name="TextBox 45"/>
            <p:cNvSpPr txBox="1"/>
            <p:nvPr/>
          </p:nvSpPr>
          <p:spPr>
            <a:xfrm>
              <a:off x="10087922" y="5010799"/>
              <a:ext cx="19350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effectLst/>
                </a:rPr>
                <a:t>Managers &amp;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  <a:effectLst/>
                </a:rPr>
                <a:t>Decision makers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10087922" y="2739899"/>
              <a:ext cx="1973084" cy="9754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Reports, visualizations…</a:t>
              </a:r>
            </a:p>
          </p:txBody>
        </p:sp>
        <p:pic>
          <p:nvPicPr>
            <p:cNvPr id="10" name="Picture 2" descr="WORD OF THE DAY: Charrette – REI INK">
              <a:extLst>
                <a:ext uri="{FF2B5EF4-FFF2-40B4-BE49-F238E27FC236}">
                  <a16:creationId xmlns:a16="http://schemas.microsoft.com/office/drawing/2014/main" id="{652B0CF1-3E5F-E16C-6409-60C274DC5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7922" y="3759457"/>
              <a:ext cx="1973084" cy="115002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1971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867" dirty="0"/>
              <a:t>BI at REI_not: Future state (MP7)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2181969" y="2209800"/>
            <a:ext cx="136059" cy="416262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1333" dirty="0"/>
          </a:p>
        </p:txBody>
      </p:sp>
      <p:cxnSp>
        <p:nvCxnSpPr>
          <p:cNvPr id="32" name="Straight Arrow Connector 31"/>
          <p:cNvCxnSpPr>
            <a:cxnSpLocks/>
            <a:stCxn id="56" idx="3"/>
          </p:cNvCxnSpPr>
          <p:nvPr/>
        </p:nvCxnSpPr>
        <p:spPr bwMode="auto">
          <a:xfrm>
            <a:off x="2018386" y="5202557"/>
            <a:ext cx="354754" cy="182239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Elbow Connector 32"/>
          <p:cNvCxnSpPr/>
          <p:nvPr/>
        </p:nvCxnSpPr>
        <p:spPr bwMode="auto">
          <a:xfrm>
            <a:off x="2540000" y="5471065"/>
            <a:ext cx="1219200" cy="1219200"/>
          </a:xfrm>
          <a:prstGeom prst="bentConnector3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Can 10"/>
          <p:cNvSpPr/>
          <p:nvPr/>
        </p:nvSpPr>
        <p:spPr>
          <a:xfrm>
            <a:off x="2588824" y="2305295"/>
            <a:ext cx="1659115" cy="1053723"/>
          </a:xfrm>
          <a:prstGeom prst="can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Local DB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Store 1</a:t>
            </a:r>
          </a:p>
        </p:txBody>
      </p:sp>
      <p:sp>
        <p:nvSpPr>
          <p:cNvPr id="34" name="Can 33"/>
          <p:cNvSpPr/>
          <p:nvPr/>
        </p:nvSpPr>
        <p:spPr>
          <a:xfrm>
            <a:off x="2271820" y="3567057"/>
            <a:ext cx="1498600" cy="1053723"/>
          </a:xfrm>
          <a:prstGeom prst="can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Local DB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Store 2</a:t>
            </a:r>
          </a:p>
        </p:txBody>
      </p:sp>
      <p:sp>
        <p:nvSpPr>
          <p:cNvPr id="36" name="Can 35"/>
          <p:cNvSpPr/>
          <p:nvPr/>
        </p:nvSpPr>
        <p:spPr>
          <a:xfrm>
            <a:off x="2513872" y="4816039"/>
            <a:ext cx="1498600" cy="1053723"/>
          </a:xfrm>
          <a:prstGeom prst="can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Local DB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Store 3</a:t>
            </a:r>
          </a:p>
        </p:txBody>
      </p:sp>
      <p:cxnSp>
        <p:nvCxnSpPr>
          <p:cNvPr id="38" name="Straight Arrow Connector 37"/>
          <p:cNvCxnSpPr/>
          <p:nvPr/>
        </p:nvCxnSpPr>
        <p:spPr bwMode="auto">
          <a:xfrm flipV="1">
            <a:off x="1827748" y="4062481"/>
            <a:ext cx="397579" cy="10031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C4D61FE-F4EA-4AD9-B7C8-E159194A110C}"/>
              </a:ext>
            </a:extLst>
          </p:cNvPr>
          <p:cNvSpPr txBox="1"/>
          <p:nvPr/>
        </p:nvSpPr>
        <p:spPr>
          <a:xfrm>
            <a:off x="537988" y="2235350"/>
            <a:ext cx="1694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Richmond Store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3BEC009-ED79-4725-AE1D-7179658D3A94}"/>
              </a:ext>
            </a:extLst>
          </p:cNvPr>
          <p:cNvSpPr txBox="1"/>
          <p:nvPr/>
        </p:nvSpPr>
        <p:spPr>
          <a:xfrm>
            <a:off x="307807" y="3530987"/>
            <a:ext cx="1694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Atlanta Store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8CEF997-F5F6-4846-A3EB-911AD0100A8E}"/>
              </a:ext>
            </a:extLst>
          </p:cNvPr>
          <p:cNvCxnSpPr>
            <a:cxnSpLocks/>
          </p:cNvCxnSpPr>
          <p:nvPr/>
        </p:nvCxnSpPr>
        <p:spPr bwMode="auto">
          <a:xfrm>
            <a:off x="2026537" y="2754885"/>
            <a:ext cx="477978" cy="263092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BA162669-5519-44F0-8246-4ECFF03032A6}"/>
              </a:ext>
            </a:extLst>
          </p:cNvPr>
          <p:cNvSpPr txBox="1"/>
          <p:nvPr/>
        </p:nvSpPr>
        <p:spPr>
          <a:xfrm>
            <a:off x="324199" y="4848614"/>
            <a:ext cx="1694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Charleston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Store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8C8D9E-9159-4F8E-938D-ABC2E14FDB26}"/>
              </a:ext>
            </a:extLst>
          </p:cNvPr>
          <p:cNvGrpSpPr/>
          <p:nvPr/>
        </p:nvGrpSpPr>
        <p:grpSpPr>
          <a:xfrm>
            <a:off x="3981172" y="1233035"/>
            <a:ext cx="6098309" cy="3820662"/>
            <a:chOff x="3746843" y="1192723"/>
            <a:chExt cx="6098309" cy="3820662"/>
          </a:xfrm>
        </p:grpSpPr>
        <p:sp>
          <p:nvSpPr>
            <p:cNvPr id="37" name="Can 36"/>
            <p:cNvSpPr/>
            <p:nvPr/>
          </p:nvSpPr>
          <p:spPr>
            <a:xfrm>
              <a:off x="5712688" y="2846686"/>
              <a:ext cx="2521985" cy="2148000"/>
            </a:xfrm>
            <a:prstGeom prst="can">
              <a:avLst>
                <a:gd name="adj" fmla="val 14117"/>
              </a:avLst>
            </a:prstGeom>
            <a:solidFill>
              <a:srgbClr val="FFC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effectLst/>
                </a:rPr>
                <a:t>Data Warehouse </a:t>
              </a:r>
              <a:r>
                <a:rPr lang="en-US" sz="2400" dirty="0">
                  <a:solidFill>
                    <a:schemeClr val="tx1"/>
                  </a:solidFill>
                  <a:effectLst/>
                </a:rPr>
                <a:t>for the whole REI_not</a:t>
              </a:r>
            </a:p>
          </p:txBody>
        </p:sp>
        <p:pic>
          <p:nvPicPr>
            <p:cNvPr id="35" name="Picture 8" descr="Azure Data Studio gets support for PostgreSQL, SQL Notebooks and more  extensions">
              <a:extLst>
                <a:ext uri="{FF2B5EF4-FFF2-40B4-BE49-F238E27FC236}">
                  <a16:creationId xmlns:a16="http://schemas.microsoft.com/office/drawing/2014/main" id="{00B1D69D-02EF-4625-A40F-F49134C3CE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63" r="23632"/>
            <a:stretch/>
          </p:blipFill>
          <p:spPr bwMode="auto">
            <a:xfrm>
              <a:off x="4406087" y="1218638"/>
              <a:ext cx="530674" cy="56984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47" name="Picture 8">
              <a:extLst>
                <a:ext uri="{FF2B5EF4-FFF2-40B4-BE49-F238E27FC236}">
                  <a16:creationId xmlns:a16="http://schemas.microsoft.com/office/drawing/2014/main" id="{8722F3A0-9D44-4D70-88EA-8B80C410AA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421"/>
            <a:stretch/>
          </p:blipFill>
          <p:spPr bwMode="auto">
            <a:xfrm>
              <a:off x="6058511" y="1224602"/>
              <a:ext cx="1422999" cy="674659"/>
            </a:xfrm>
            <a:prstGeom prst="rect">
              <a:avLst/>
            </a:prstGeom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6BE0BF9-2D58-4955-B3A4-5EFDBB58C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0992" y="1192723"/>
              <a:ext cx="899329" cy="6813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5A8D6DE-A1E6-429B-A84A-86F0A5569B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58968" y="2089710"/>
              <a:ext cx="203200" cy="2745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8CDF252-D321-4B00-8907-646374AFD0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18735" y="2139453"/>
              <a:ext cx="174127" cy="3787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57DCBC5-827B-45BC-B0FC-0E26B0D2FD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5970" y="1998891"/>
              <a:ext cx="219305" cy="1670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ED7393E7-E641-4F87-8D14-BD4B27104C2F}"/>
                </a:ext>
              </a:extLst>
            </p:cNvPr>
            <p:cNvCxnSpPr>
              <a:cxnSpLocks/>
            </p:cNvCxnSpPr>
            <p:nvPr/>
          </p:nvCxnSpPr>
          <p:spPr>
            <a:xfrm>
              <a:off x="7055731" y="2314615"/>
              <a:ext cx="72547" cy="4840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1C4F663-53E5-4888-A38F-A45F5904A4F1}"/>
                </a:ext>
              </a:extLst>
            </p:cNvPr>
            <p:cNvGrpSpPr/>
            <p:nvPr/>
          </p:nvGrpSpPr>
          <p:grpSpPr>
            <a:xfrm rot="10800000">
              <a:off x="4435275" y="1735815"/>
              <a:ext cx="3895924" cy="530741"/>
              <a:chOff x="3519646" y="1499168"/>
              <a:chExt cx="1814354" cy="398056"/>
            </a:xfrm>
          </p:grpSpPr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2DD5AF00-A252-4363-82DE-326575C3E7E5}"/>
                  </a:ext>
                </a:extLst>
              </p:cNvPr>
              <p:cNvSpPr/>
              <p:nvPr/>
            </p:nvSpPr>
            <p:spPr>
              <a:xfrm>
                <a:off x="3519646" y="1499168"/>
                <a:ext cx="1814354" cy="398056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33" dirty="0"/>
              </a:p>
            </p:txBody>
          </p:sp>
          <p:sp>
            <p:nvSpPr>
              <p:cNvPr id="55" name="Arc 54">
                <a:extLst>
                  <a:ext uri="{FF2B5EF4-FFF2-40B4-BE49-F238E27FC236}">
                    <a16:creationId xmlns:a16="http://schemas.microsoft.com/office/drawing/2014/main" id="{D4745499-69AB-4642-9C32-A731DE25EB96}"/>
                  </a:ext>
                </a:extLst>
              </p:cNvPr>
              <p:cNvSpPr/>
              <p:nvPr/>
            </p:nvSpPr>
            <p:spPr>
              <a:xfrm flipH="1">
                <a:off x="3622190" y="1500112"/>
                <a:ext cx="1405438" cy="397111"/>
              </a:xfrm>
              <a:prstGeom prst="arc">
                <a:avLst>
                  <a:gd name="adj1" fmla="val 13622065"/>
                  <a:gd name="adj2" fmla="val 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33" dirty="0"/>
              </a:p>
            </p:txBody>
          </p:sp>
        </p:grpSp>
        <p:sp>
          <p:nvSpPr>
            <p:cNvPr id="44" name="Right Arrow 12">
              <a:extLst>
                <a:ext uri="{FF2B5EF4-FFF2-40B4-BE49-F238E27FC236}">
                  <a16:creationId xmlns:a16="http://schemas.microsoft.com/office/drawing/2014/main" id="{21D56B9F-4CA7-4B6F-AAD8-F40DA8FD00B6}"/>
                </a:ext>
              </a:extLst>
            </p:cNvPr>
            <p:cNvSpPr/>
            <p:nvPr/>
          </p:nvSpPr>
          <p:spPr>
            <a:xfrm>
              <a:off x="3912794" y="3362038"/>
              <a:ext cx="1721596" cy="1564683"/>
            </a:xfrm>
            <a:prstGeom prst="rightArrow">
              <a:avLst>
                <a:gd name="adj1" fmla="val 69413"/>
                <a:gd name="adj2" fmla="val 28217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20" rIns="0" rtlCol="0" anchor="ctr"/>
            <a:lstStyle/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Extract</a:t>
              </a:r>
            </a:p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Transform</a:t>
              </a:r>
              <a:br>
                <a:rPr lang="en-US" sz="1600" b="1" dirty="0">
                  <a:solidFill>
                    <a:srgbClr val="FFFFFF"/>
                  </a:solidFill>
                  <a:latin typeface="Calibri"/>
                </a:rPr>
              </a:br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(i.e., clean)</a:t>
              </a:r>
            </a:p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Load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5B3FE6B-0AC4-49C6-BBAC-B20DFAA52DDD}"/>
                </a:ext>
              </a:extLst>
            </p:cNvPr>
            <p:cNvSpPr txBox="1"/>
            <p:nvPr/>
          </p:nvSpPr>
          <p:spPr>
            <a:xfrm>
              <a:off x="3746843" y="3336451"/>
              <a:ext cx="14986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200" dirty="0">
                  <a:solidFill>
                    <a:srgbClr val="000000"/>
                  </a:solidFill>
                  <a:effectLst/>
                </a:rPr>
                <a:t>ETL technologies</a:t>
              </a:r>
            </a:p>
          </p:txBody>
        </p:sp>
        <p:sp>
          <p:nvSpPr>
            <p:cNvPr id="50" name="Right Arrow 38">
              <a:extLst>
                <a:ext uri="{FF2B5EF4-FFF2-40B4-BE49-F238E27FC236}">
                  <a16:creationId xmlns:a16="http://schemas.microsoft.com/office/drawing/2014/main" id="{CEE8E23F-7DC7-4F46-A7F0-18975781322C}"/>
                </a:ext>
              </a:extLst>
            </p:cNvPr>
            <p:cNvSpPr/>
            <p:nvPr/>
          </p:nvSpPr>
          <p:spPr>
            <a:xfrm>
              <a:off x="8299615" y="3362911"/>
              <a:ext cx="1545537" cy="1650474"/>
            </a:xfrm>
            <a:prstGeom prst="rightArrow">
              <a:avLst>
                <a:gd name="adj1" fmla="val 77573"/>
                <a:gd name="adj2" fmla="val 28217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20" rIns="0" rtlCol="0" anchor="ctr"/>
            <a:lstStyle/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Query</a:t>
              </a:r>
            </a:p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Report</a:t>
              </a:r>
            </a:p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Analyze</a:t>
              </a:r>
            </a:p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Visualize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EC4BD8B-60BD-4A75-A5F0-910678B380CD}"/>
                </a:ext>
              </a:extLst>
            </p:cNvPr>
            <p:cNvSpPr txBox="1"/>
            <p:nvPr/>
          </p:nvSpPr>
          <p:spPr>
            <a:xfrm>
              <a:off x="8234673" y="3089453"/>
              <a:ext cx="12332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200" dirty="0">
                  <a:solidFill>
                    <a:srgbClr val="000000"/>
                  </a:solidFill>
                  <a:effectLst/>
                </a:rPr>
                <a:t>BI/Analytics technologies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D0D8C14-343C-4704-9A91-DA3695BB7D49}"/>
              </a:ext>
            </a:extLst>
          </p:cNvPr>
          <p:cNvGrpSpPr/>
          <p:nvPr/>
        </p:nvGrpSpPr>
        <p:grpSpPr>
          <a:xfrm>
            <a:off x="1073224" y="1866901"/>
            <a:ext cx="568323" cy="464271"/>
            <a:chOff x="2589752" y="1598627"/>
            <a:chExt cx="4717060" cy="3032396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CAA9C37-749F-48A6-A18D-6C8F2B04B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89752" y="1598627"/>
              <a:ext cx="4717060" cy="3032396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B48328A-E0F7-430B-8321-BCED33B472DD}"/>
                </a:ext>
              </a:extLst>
            </p:cNvPr>
            <p:cNvSpPr/>
            <p:nvPr/>
          </p:nvSpPr>
          <p:spPr>
            <a:xfrm>
              <a:off x="4269996" y="3967993"/>
              <a:ext cx="3028426" cy="662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65501AF-AF34-40DD-91AD-F6618A4D0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119" t="23975" r="17857" b="36281"/>
            <a:stretch/>
          </p:blipFill>
          <p:spPr>
            <a:xfrm>
              <a:off x="4328719" y="4060871"/>
              <a:ext cx="2969703" cy="40237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4033E02-1AB1-427B-8672-7F72AA153868}"/>
              </a:ext>
            </a:extLst>
          </p:cNvPr>
          <p:cNvGrpSpPr/>
          <p:nvPr/>
        </p:nvGrpSpPr>
        <p:grpSpPr>
          <a:xfrm>
            <a:off x="789062" y="3140961"/>
            <a:ext cx="568323" cy="464271"/>
            <a:chOff x="2589752" y="1598627"/>
            <a:chExt cx="4717060" cy="303239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8E243B4-1566-4396-AEFB-F6D1EE25D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89752" y="1598627"/>
              <a:ext cx="4717060" cy="3032396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0B3D1FB-6AD9-47AF-B697-86374386E316}"/>
                </a:ext>
              </a:extLst>
            </p:cNvPr>
            <p:cNvSpPr/>
            <p:nvPr/>
          </p:nvSpPr>
          <p:spPr>
            <a:xfrm>
              <a:off x="4269996" y="3967993"/>
              <a:ext cx="3028426" cy="662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8E31822-F966-418A-99A1-FD8A3B7675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119" t="23975" r="17857" b="36281"/>
            <a:stretch/>
          </p:blipFill>
          <p:spPr>
            <a:xfrm>
              <a:off x="4328719" y="4060871"/>
              <a:ext cx="2969703" cy="402372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FDE17C2-A699-4B18-BE5B-CADDFCB6D5EA}"/>
              </a:ext>
            </a:extLst>
          </p:cNvPr>
          <p:cNvGrpSpPr/>
          <p:nvPr/>
        </p:nvGrpSpPr>
        <p:grpSpPr>
          <a:xfrm>
            <a:off x="867170" y="4489540"/>
            <a:ext cx="568323" cy="464271"/>
            <a:chOff x="2589752" y="1598627"/>
            <a:chExt cx="4717060" cy="3032396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A4C70FF-0710-4D9D-8BFA-9228A1579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89752" y="1598627"/>
              <a:ext cx="4717060" cy="3032396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E4DBF8E-CCF8-4EC1-BBBB-531BF4986DFF}"/>
                </a:ext>
              </a:extLst>
            </p:cNvPr>
            <p:cNvSpPr/>
            <p:nvPr/>
          </p:nvSpPr>
          <p:spPr>
            <a:xfrm>
              <a:off x="4269996" y="3967993"/>
              <a:ext cx="3028426" cy="662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0AB2385-E385-45F4-A933-1DE96E9CE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119" t="23975" r="17857" b="36281"/>
            <a:stretch/>
          </p:blipFill>
          <p:spPr>
            <a:xfrm>
              <a:off x="4328719" y="4060871"/>
              <a:ext cx="2969703" cy="4023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F13680-B32F-D5A2-F910-1371B6ADBBF9}"/>
              </a:ext>
            </a:extLst>
          </p:cNvPr>
          <p:cNvSpPr txBox="1"/>
          <p:nvPr/>
        </p:nvSpPr>
        <p:spPr>
          <a:xfrm>
            <a:off x="2158063" y="6316220"/>
            <a:ext cx="25635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C00000"/>
                </a:solidFill>
                <a:effectLst/>
              </a:rPr>
              <a:t>NORMALIZED, 3NF, OPERATIONS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BC8F74-037B-8309-2B87-B2EE89C34C5A}"/>
              </a:ext>
            </a:extLst>
          </p:cNvPr>
          <p:cNvSpPr txBox="1"/>
          <p:nvPr/>
        </p:nvSpPr>
        <p:spPr>
          <a:xfrm>
            <a:off x="5824530" y="6239275"/>
            <a:ext cx="30036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70C0"/>
                </a:solidFill>
                <a:effectLst/>
              </a:rPr>
              <a:t>DENORMALIZED, BUSINESS INTELLIGENCE, DECISION MAKING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9952C2-C2D8-0BD2-BBE1-F25456F19A4A}"/>
              </a:ext>
            </a:extLst>
          </p:cNvPr>
          <p:cNvGrpSpPr/>
          <p:nvPr/>
        </p:nvGrpSpPr>
        <p:grpSpPr>
          <a:xfrm>
            <a:off x="10168080" y="2756853"/>
            <a:ext cx="1973084" cy="2855675"/>
            <a:chOff x="10087922" y="2739899"/>
            <a:chExt cx="1973084" cy="285567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8961DF-C925-275C-999C-CD5E41083FB6}"/>
                </a:ext>
              </a:extLst>
            </p:cNvPr>
            <p:cNvSpPr txBox="1"/>
            <p:nvPr/>
          </p:nvSpPr>
          <p:spPr>
            <a:xfrm>
              <a:off x="10087922" y="5010799"/>
              <a:ext cx="19350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effectLst/>
                </a:rPr>
                <a:t>Managers &amp;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  <a:effectLst/>
                </a:rPr>
                <a:t>Decision makers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4C2F537-3662-2C52-12A0-E7D6EE008806}"/>
                </a:ext>
              </a:extLst>
            </p:cNvPr>
            <p:cNvSpPr/>
            <p:nvPr/>
          </p:nvSpPr>
          <p:spPr>
            <a:xfrm>
              <a:off x="10087922" y="2739899"/>
              <a:ext cx="1973084" cy="9754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Reports, visualizations…</a:t>
              </a:r>
            </a:p>
          </p:txBody>
        </p:sp>
        <p:pic>
          <p:nvPicPr>
            <p:cNvPr id="14" name="Picture 2" descr="WORD OF THE DAY: Charrette – REI INK">
              <a:extLst>
                <a:ext uri="{FF2B5EF4-FFF2-40B4-BE49-F238E27FC236}">
                  <a16:creationId xmlns:a16="http://schemas.microsoft.com/office/drawing/2014/main" id="{EA41D422-BF39-B2DA-1B4F-E91B66A0B0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7922" y="3759457"/>
              <a:ext cx="1973084" cy="115002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722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24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E6E09E-22B7-4E31-9AA4-054F3EDC6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Thinking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8C6EC9-9A60-45A4-89BB-A7AA2F32849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6400" y="1264139"/>
            <a:ext cx="10958286" cy="5278438"/>
          </a:xfrm>
        </p:spPr>
        <p:txBody>
          <a:bodyPr/>
          <a:lstStyle/>
          <a:p>
            <a:r>
              <a:rPr lang="en-US" dirty="0"/>
              <a:t>MP5 on Wed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1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B9898-F6BA-4EF9-A3CA-9BDF6A582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Creating and deleting tables with FKs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68CFC9-1821-40B9-8135-6E3BCA0E9D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8800" y="3737518"/>
            <a:ext cx="11379200" cy="30442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TABLE CREATION</a:t>
            </a:r>
            <a:br>
              <a:rPr lang="en-US" dirty="0"/>
            </a:br>
            <a:r>
              <a:rPr lang="en-US" dirty="0"/>
              <a:t>   Must create Doctor first – why?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TABLE DELETION</a:t>
            </a:r>
            <a:br>
              <a:rPr lang="en-US" dirty="0"/>
            </a:br>
            <a:r>
              <a:rPr lang="en-US" dirty="0"/>
              <a:t>   Must delete Patient first – why?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0EB2875-8529-1AE5-331C-554F5416838B}"/>
              </a:ext>
            </a:extLst>
          </p:cNvPr>
          <p:cNvGrpSpPr/>
          <p:nvPr/>
        </p:nvGrpSpPr>
        <p:grpSpPr>
          <a:xfrm>
            <a:off x="5213815" y="1204332"/>
            <a:ext cx="6876585" cy="2609386"/>
            <a:chOff x="5213815" y="1204332"/>
            <a:chExt cx="6876585" cy="26093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883826-0D00-48B9-9040-321D824CC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38" t="8061" r="5203" b="8417"/>
            <a:stretch/>
          </p:blipFill>
          <p:spPr>
            <a:xfrm>
              <a:off x="5213815" y="1204332"/>
              <a:ext cx="6876585" cy="260938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7B848B7-E6B7-CF18-E854-3204E3A7C34C}"/>
                </a:ext>
              </a:extLst>
            </p:cNvPr>
            <p:cNvSpPr/>
            <p:nvPr/>
          </p:nvSpPr>
          <p:spPr>
            <a:xfrm>
              <a:off x="9258836" y="2443427"/>
              <a:ext cx="100483" cy="15072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60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5F330-727E-9D77-C2B0-EFF64264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Orange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E93F9-4260-9906-5B68-CC8CD04AE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Pro/cons of normalized DBs</a:t>
            </a:r>
          </a:p>
          <a:p>
            <a:r>
              <a:rPr lang="en-US" dirty="0"/>
              <a:t>Pro/cons of denormalized DBs</a:t>
            </a:r>
          </a:p>
          <a:p>
            <a:r>
              <a:rPr lang="en-US" dirty="0"/>
              <a:t>Which one is better?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B3D27-51EB-CAC4-06E4-35921DE70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91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5C71FD-8840-493E-AB6B-F7CFFDEBB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Do The Talking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2549A4-B422-49B6-B1BF-A7F41283970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6400" y="1295400"/>
            <a:ext cx="10963275" cy="5384800"/>
          </a:xfrm>
        </p:spPr>
        <p:txBody>
          <a:bodyPr/>
          <a:lstStyle/>
          <a:p>
            <a:r>
              <a:rPr lang="en-US" dirty="0"/>
              <a:t>Name</a:t>
            </a:r>
          </a:p>
          <a:p>
            <a:r>
              <a:rPr lang="en-US" dirty="0"/>
              <a:t>Concentrations,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r>
              <a:rPr lang="en-US" dirty="0" err="1"/>
              <a:t>Hardes</a:t>
            </a:r>
            <a:r>
              <a:rPr lang="en-US" dirty="0"/>
              <a:t> thing about MP6 (Pressly)?</a:t>
            </a:r>
          </a:p>
          <a:p>
            <a:r>
              <a:rPr lang="en-US" dirty="0"/>
              <a:t>Things that I like about the class</a:t>
            </a:r>
          </a:p>
          <a:p>
            <a:r>
              <a:rPr lang="en-US" dirty="0"/>
              <a:t>Things that can be improved</a:t>
            </a:r>
          </a:p>
        </p:txBody>
      </p:sp>
    </p:spTree>
    <p:extLst>
      <p:ext uri="{BB962C8B-B14F-4D97-AF65-F5344CB8AC3E}">
        <p14:creationId xmlns:p14="http://schemas.microsoft.com/office/powerpoint/2010/main" val="45595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718A85-6405-4737-A2B5-9D85CC710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85527C-1722-473F-8E91-942CFD7E4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993" y="240975"/>
            <a:ext cx="2386245" cy="15291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4E0185-58E3-48D2-8D93-2A14C4CEF692}"/>
              </a:ext>
            </a:extLst>
          </p:cNvPr>
          <p:cNvSpPr txBox="1"/>
          <p:nvPr/>
        </p:nvSpPr>
        <p:spPr>
          <a:xfrm>
            <a:off x="9579993" y="1810996"/>
            <a:ext cx="2386245" cy="4001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cap="all" spc="2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Richmond</a:t>
            </a:r>
            <a:br>
              <a:rPr lang="en-US" cap="all" spc="2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cap="all" spc="2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flagship store</a:t>
            </a:r>
          </a:p>
        </p:txBody>
      </p:sp>
    </p:spTree>
    <p:extLst>
      <p:ext uri="{BB962C8B-B14F-4D97-AF65-F5344CB8AC3E}">
        <p14:creationId xmlns:p14="http://schemas.microsoft.com/office/powerpoint/2010/main" val="342778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8DA72B-84AE-4806-82C5-0BEF3B2F0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76200"/>
            <a:ext cx="7072086" cy="1625600"/>
          </a:xfrm>
        </p:spPr>
        <p:txBody>
          <a:bodyPr/>
          <a:lstStyle/>
          <a:p>
            <a:r>
              <a:rPr lang="en-US" dirty="0"/>
              <a:t>The REI_not</a:t>
            </a:r>
            <a:br>
              <a:rPr lang="en-US" dirty="0"/>
            </a:br>
            <a:r>
              <a:rPr lang="en-US" dirty="0"/>
              <a:t>retail company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D0D89E-1C88-430D-8637-9686D7CE91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905000"/>
            <a:ext cx="6945086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$30mil+ camping supplies start-up</a:t>
            </a:r>
          </a:p>
          <a:p>
            <a:r>
              <a:rPr lang="en-US" dirty="0"/>
              <a:t>Three locations</a:t>
            </a:r>
          </a:p>
          <a:p>
            <a:r>
              <a:rPr lang="en-US" dirty="0"/>
              <a:t>Six main products:</a:t>
            </a:r>
            <a:br>
              <a:rPr lang="en-US" dirty="0"/>
            </a:br>
            <a:r>
              <a:rPr lang="en-US" dirty="0"/>
              <a:t>Tents (2), Backpacks (1), Hiking boots (2), and Hiking socks (1)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9BF5F2-2E0C-4E6A-925E-B886602B4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2" t="23533" r="12952" b="16612"/>
          <a:stretch/>
        </p:blipFill>
        <p:spPr>
          <a:xfrm>
            <a:off x="7609041" y="129988"/>
            <a:ext cx="4458308" cy="6607629"/>
          </a:xfrm>
          <a:prstGeom prst="rect">
            <a:avLst/>
          </a:prstGeom>
          <a:ln w="57150">
            <a:solidFill>
              <a:srgbClr val="FF6600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1F85F92-011B-4C10-8B88-7F062EBE9782}"/>
              </a:ext>
            </a:extLst>
          </p:cNvPr>
          <p:cNvGrpSpPr/>
          <p:nvPr/>
        </p:nvGrpSpPr>
        <p:grpSpPr>
          <a:xfrm>
            <a:off x="11081924" y="2312002"/>
            <a:ext cx="442830" cy="387075"/>
            <a:chOff x="11104976" y="2258214"/>
            <a:chExt cx="442830" cy="387075"/>
          </a:xfrm>
        </p:grpSpPr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0E4F09F5-CD0B-4DD1-8054-AB7FAAA7BAD0}"/>
                </a:ext>
              </a:extLst>
            </p:cNvPr>
            <p:cNvSpPr/>
            <p:nvPr/>
          </p:nvSpPr>
          <p:spPr>
            <a:xfrm>
              <a:off x="11222278" y="2428357"/>
              <a:ext cx="213410" cy="216932"/>
            </a:xfrm>
            <a:prstGeom prst="downArrow">
              <a:avLst>
                <a:gd name="adj1" fmla="val 50000"/>
                <a:gd name="adj2" fmla="val 54000"/>
              </a:avLst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0F9414E-05E5-4F80-B08E-12041C70E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04976" y="2258214"/>
              <a:ext cx="442830" cy="30512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17307E-2FC7-45F2-84DF-93876967142B}"/>
              </a:ext>
            </a:extLst>
          </p:cNvPr>
          <p:cNvGrpSpPr/>
          <p:nvPr/>
        </p:nvGrpSpPr>
        <p:grpSpPr>
          <a:xfrm>
            <a:off x="10067328" y="2288607"/>
            <a:ext cx="442830" cy="387075"/>
            <a:chOff x="11104976" y="2258214"/>
            <a:chExt cx="442830" cy="387075"/>
          </a:xfrm>
        </p:grpSpPr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7B3D84D4-7C66-43BA-8F8B-BEF642C4C1C8}"/>
                </a:ext>
              </a:extLst>
            </p:cNvPr>
            <p:cNvSpPr/>
            <p:nvPr/>
          </p:nvSpPr>
          <p:spPr>
            <a:xfrm>
              <a:off x="11222278" y="2428357"/>
              <a:ext cx="213410" cy="216932"/>
            </a:xfrm>
            <a:prstGeom prst="downArrow">
              <a:avLst>
                <a:gd name="adj1" fmla="val 50000"/>
                <a:gd name="adj2" fmla="val 54000"/>
              </a:avLst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C86BA06-9A04-4526-AF28-F28C9AF1E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04976" y="2258214"/>
              <a:ext cx="442830" cy="30512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22E21A-EB03-45AC-8865-0905183CFADC}"/>
              </a:ext>
            </a:extLst>
          </p:cNvPr>
          <p:cNvGrpSpPr/>
          <p:nvPr/>
        </p:nvGrpSpPr>
        <p:grpSpPr>
          <a:xfrm>
            <a:off x="9600810" y="3729375"/>
            <a:ext cx="442830" cy="387075"/>
            <a:chOff x="11104976" y="2258214"/>
            <a:chExt cx="442830" cy="387075"/>
          </a:xfrm>
        </p:grpSpPr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9F404EFF-8CD7-4FC9-BDB0-9AC7EE6FA1B0}"/>
                </a:ext>
              </a:extLst>
            </p:cNvPr>
            <p:cNvSpPr/>
            <p:nvPr/>
          </p:nvSpPr>
          <p:spPr>
            <a:xfrm>
              <a:off x="11222278" y="2428357"/>
              <a:ext cx="213410" cy="216932"/>
            </a:xfrm>
            <a:prstGeom prst="downArrow">
              <a:avLst>
                <a:gd name="adj1" fmla="val 50000"/>
                <a:gd name="adj2" fmla="val 54000"/>
              </a:avLst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034C559-D17F-4410-BA72-9F2373D6C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04976" y="2258214"/>
              <a:ext cx="442830" cy="30512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0272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F9071-3B62-45B1-8CCB-4C6AAA0B1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Interviews and documents led to a narrative to build a DB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B4BA9-C645-4F5D-9679-3E2F1E6270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" y="1905000"/>
            <a:ext cx="11379200" cy="4876799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“Customers buy goods at the store. We look up their membership numbers, and then record items, prices, and date.”</a:t>
            </a:r>
          </a:p>
          <a:p>
            <a:r>
              <a:rPr lang="en-US" sz="2800" dirty="0"/>
              <a:t>“Only members can buy.</a:t>
            </a:r>
            <a:br>
              <a:rPr lang="en-US" sz="2800" dirty="0"/>
            </a:br>
            <a:r>
              <a:rPr lang="en-US" sz="2800" dirty="0"/>
              <a:t>If a customer is not a member, </a:t>
            </a:r>
            <a:br>
              <a:rPr lang="en-US" sz="2800" dirty="0"/>
            </a:br>
            <a:r>
              <a:rPr lang="en-US" sz="2800" dirty="0"/>
              <a:t>we issue a free membership.”</a:t>
            </a:r>
          </a:p>
          <a:p>
            <a:r>
              <a:rPr lang="en-US" sz="2800" dirty="0"/>
              <a:t>“We constantly update</a:t>
            </a:r>
            <a:br>
              <a:rPr lang="en-US" sz="2800" dirty="0"/>
            </a:br>
            <a:r>
              <a:rPr lang="en-US" sz="2800" dirty="0"/>
              <a:t>our inventory levels based on</a:t>
            </a:r>
            <a:br>
              <a:rPr lang="en-US" sz="2800" dirty="0"/>
            </a:br>
            <a:r>
              <a:rPr lang="en-US" sz="2800" dirty="0"/>
              <a:t>sales.”</a:t>
            </a:r>
          </a:p>
          <a:p>
            <a:r>
              <a:rPr lang="en-US" sz="2800" dirty="0"/>
              <a:t>“We keep track of suppliers</a:t>
            </a:r>
            <a:br>
              <a:rPr lang="en-US" sz="2800" dirty="0"/>
            </a:br>
            <a:r>
              <a:rPr lang="en-US" sz="2800" dirty="0"/>
              <a:t>and products categories.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2050" name="Picture 2" descr="116 million people shop on Black Friday—here's why REI will be closed">
            <a:extLst>
              <a:ext uri="{FF2B5EF4-FFF2-40B4-BE49-F238E27FC236}">
                <a16:creationId xmlns:a16="http://schemas.microsoft.com/office/drawing/2014/main" id="{A3E18944-8D75-44B2-A636-CC8D4E69D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371" y="3429000"/>
            <a:ext cx="6051423" cy="328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64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31EDC-E361-4E1A-B6E0-5ED4293307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8CC5E6-D495-47A7-A64C-415DCAFE9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1949" y="222068"/>
            <a:ext cx="1371599" cy="13715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0FE258-9932-4EC4-956C-F0CD47F9A4A8}"/>
              </a:ext>
            </a:extLst>
          </p:cNvPr>
          <p:cNvSpPr txBox="1"/>
          <p:nvPr/>
        </p:nvSpPr>
        <p:spPr>
          <a:xfrm>
            <a:off x="431311" y="5668485"/>
            <a:ext cx="334155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effectLst/>
              </a:rPr>
              <a:t>City: Richmond/Charleston/Atlanta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  <a:effectLst/>
              </a:rPr>
              <a:t>Size in Square feet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  <a:effectLst/>
              </a:rPr>
              <a:t>Csystem: cashier, self, hybrid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  <a:effectLst/>
              </a:rPr>
              <a:t>Layout: modern or traditional</a:t>
            </a:r>
          </a:p>
          <a:p>
            <a:pPr algn="l"/>
            <a:endParaRPr lang="en-US" sz="140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D7B007B-2475-45D7-8C16-43507E036EC1}"/>
              </a:ext>
            </a:extLst>
          </p:cNvPr>
          <p:cNvSpPr txBox="1">
            <a:spLocks/>
          </p:cNvSpPr>
          <p:nvPr/>
        </p:nvSpPr>
        <p:spPr>
          <a:xfrm>
            <a:off x="304803" y="0"/>
            <a:ext cx="3341556" cy="864166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spcBef>
                <a:spcPct val="0"/>
              </a:spcBef>
              <a:buNone/>
              <a:defRPr sz="72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400" dirty="0"/>
              <a:t>Draft design for a</a:t>
            </a:r>
            <a:br>
              <a:rPr lang="en-US" sz="4400" dirty="0"/>
            </a:br>
            <a:r>
              <a:rPr lang="en-US" sz="4400" dirty="0"/>
              <a:t>store DB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A5F54A7-5BEA-4B0A-ADBE-58C4AA32336A}"/>
              </a:ext>
            </a:extLst>
          </p:cNvPr>
          <p:cNvSpPr/>
          <p:nvPr/>
        </p:nvSpPr>
        <p:spPr>
          <a:xfrm>
            <a:off x="12063548" y="6691745"/>
            <a:ext cx="128451" cy="146291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A4CFD2-67A7-20D9-31B8-F9851F14F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367" y="19964"/>
            <a:ext cx="5622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2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M4DM 2024">
  <a:themeElements>
    <a:clrScheme name="MSCommerce">
      <a:dk1>
        <a:srgbClr val="000000"/>
      </a:dk1>
      <a:lt1>
        <a:srgbClr val="FFFFFF"/>
      </a:lt1>
      <a:dk2>
        <a:srgbClr val="595959"/>
      </a:dk2>
      <a:lt2>
        <a:srgbClr val="FFFFFF"/>
      </a:lt2>
      <a:accent1>
        <a:srgbClr val="CC0000"/>
      </a:accent1>
      <a:accent2>
        <a:srgbClr val="FF0000"/>
      </a:accent2>
      <a:accent3>
        <a:srgbClr val="336699"/>
      </a:accent3>
      <a:accent4>
        <a:srgbClr val="FFFF00"/>
      </a:accent4>
      <a:accent5>
        <a:srgbClr val="000032"/>
      </a:accent5>
      <a:accent6>
        <a:srgbClr val="00B0F0"/>
      </a:accent6>
      <a:hlink>
        <a:srgbClr val="336699"/>
      </a:hlink>
      <a:folHlink>
        <a:srgbClr val="9A0000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effectLst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 smtClean="0">
            <a:solidFill>
              <a:schemeClr val="tx1"/>
            </a:solidFill>
            <a:effectLst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M4DM 2024" id="{5C2DBB5A-4F1D-4D0B-A31B-6444BFE20988}" vid="{A57FF521-D386-4A98-AB6C-70B0E7955C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DM4DM 2024</Template>
  <TotalTime>6349</TotalTime>
  <Words>543</Words>
  <Application>Microsoft Office PowerPoint</Application>
  <PresentationFormat>Widescreen</PresentationFormat>
  <Paragraphs>112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</vt:lpstr>
      <vt:lpstr>Segoe UI Black</vt:lpstr>
      <vt:lpstr>Segoe UI Light</vt:lpstr>
      <vt:lpstr>Segoe UI Semilight</vt:lpstr>
      <vt:lpstr>Verdana</vt:lpstr>
      <vt:lpstr>Wingdings</vt:lpstr>
      <vt:lpstr>DM4DM 2024</vt:lpstr>
      <vt:lpstr>Building a DW</vt:lpstr>
      <vt:lpstr>Critical Thinking</vt:lpstr>
      <vt:lpstr>Creating and deleting tables with FKs</vt:lpstr>
      <vt:lpstr>Orange words</vt:lpstr>
      <vt:lpstr>You Do The Talking</vt:lpstr>
      <vt:lpstr>PowerPoint Presentation</vt:lpstr>
      <vt:lpstr>The REI_not retail company</vt:lpstr>
      <vt:lpstr>Interviews and documents led to a narrative to build a DB</vt:lpstr>
      <vt:lpstr>PowerPoint Presentation</vt:lpstr>
      <vt:lpstr>Sample operational queries</vt:lpstr>
      <vt:lpstr>BI at REI_not: Current state</vt:lpstr>
      <vt:lpstr>PowerPoint Presentation</vt:lpstr>
      <vt:lpstr>Problems at REI_not: reporting and analytics are broken</vt:lpstr>
      <vt:lpstr>Sample questions from HQ</vt:lpstr>
      <vt:lpstr>REI_not analysts use ADS to produce Excel files with single-store answers and email them to HQ</vt:lpstr>
      <vt:lpstr>BI at REI_not: Current state</vt:lpstr>
      <vt:lpstr>BI at REI_not: Future state (MP7)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Grazioli, Stefano (sg6m)</dc:creator>
  <cp:lastModifiedBy>Grazioli, Stefano (sg6m)</cp:lastModifiedBy>
  <cp:revision>116</cp:revision>
  <cp:lastPrinted>2025-10-27T17:23:24Z</cp:lastPrinted>
  <dcterms:created xsi:type="dcterms:W3CDTF">2021-10-25T04:53:00Z</dcterms:created>
  <dcterms:modified xsi:type="dcterms:W3CDTF">2025-10-27T17:23:36Z</dcterms:modified>
</cp:coreProperties>
</file>