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9" r:id="rId2"/>
  </p:sldMasterIdLst>
  <p:notesMasterIdLst>
    <p:notesMasterId r:id="rId28"/>
  </p:notesMasterIdLst>
  <p:sldIdLst>
    <p:sldId id="256" r:id="rId3"/>
    <p:sldId id="775" r:id="rId4"/>
    <p:sldId id="264" r:id="rId5"/>
    <p:sldId id="790" r:id="rId6"/>
    <p:sldId id="458" r:id="rId7"/>
    <p:sldId id="825" r:id="rId8"/>
    <p:sldId id="797" r:id="rId9"/>
    <p:sldId id="826" r:id="rId10"/>
    <p:sldId id="805" r:id="rId11"/>
    <p:sldId id="822" r:id="rId12"/>
    <p:sldId id="823" r:id="rId13"/>
    <p:sldId id="824" r:id="rId14"/>
    <p:sldId id="798" r:id="rId15"/>
    <p:sldId id="801" r:id="rId16"/>
    <p:sldId id="802" r:id="rId17"/>
    <p:sldId id="800" r:id="rId18"/>
    <p:sldId id="803" r:id="rId19"/>
    <p:sldId id="804" r:id="rId20"/>
    <p:sldId id="809" r:id="rId21"/>
    <p:sldId id="829" r:id="rId22"/>
    <p:sldId id="821" r:id="rId23"/>
    <p:sldId id="787" r:id="rId24"/>
    <p:sldId id="827" r:id="rId25"/>
    <p:sldId id="807" r:id="rId26"/>
    <p:sldId id="830" r:id="rId27"/>
  </p:sldIdLst>
  <p:sldSz cx="12192000" cy="6858000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3"/>
    <a:srgbClr val="FF6600"/>
    <a:srgbClr val="713520"/>
    <a:srgbClr val="383139"/>
    <a:srgbClr val="98BFDA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7" autoAdjust="0"/>
    <p:restoredTop sz="96265" autoAdjust="0"/>
  </p:normalViewPr>
  <p:slideViewPr>
    <p:cSldViewPr snapToGrid="0">
      <p:cViewPr varScale="1">
        <p:scale>
          <a:sx n="174" d="100"/>
          <a:sy n="174" d="100"/>
        </p:scale>
        <p:origin x="3114" y="138"/>
      </p:cViewPr>
      <p:guideLst/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9056B-F9C2-4ACA-AE6C-D3E57306515B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7A6A68-A18D-4AC5-BF5B-CD540CB98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9CF38-8699-48C4-87B3-C7762D02BFC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7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BC696-D61B-164C-85F0-40DFD5425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4920B-3870-9B2F-D631-BA5733892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2B5FD-01E8-91D1-E635-4A9B7371A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BA8FB-DCE6-9D65-8E76-97C6C698D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9CF38-8699-48C4-87B3-C7762D02BF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5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8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9CF38-8699-48C4-87B3-C7762D02BFC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3413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193800"/>
            <a:ext cx="7721600" cy="528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6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278467"/>
            <a:ext cx="9448800" cy="530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9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1" y="1574800"/>
            <a:ext cx="5444532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012E9-52C6-4803-B40A-9314E81517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9881" y="1574800"/>
            <a:ext cx="5880519" cy="52632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6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8103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280" y="177800"/>
            <a:ext cx="11684000" cy="647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7364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0D870378-0933-D332-71F6-B3D518567FEF}"/>
              </a:ext>
            </a:extLst>
          </p:cNvPr>
          <p:cNvGrpSpPr/>
          <p:nvPr/>
        </p:nvGrpSpPr>
        <p:grpSpPr>
          <a:xfrm>
            <a:off x="1489616" y="6299152"/>
            <a:ext cx="643985" cy="471485"/>
            <a:chOff x="7620000" y="3943350"/>
            <a:chExt cx="981505" cy="914172"/>
          </a:xfrm>
        </p:grpSpPr>
        <p:pic>
          <p:nvPicPr>
            <p:cNvPr id="6" name="Picture 5" descr="C:\Documents and Settings\HP_Administrator\Local Settings\Temporary Internet Files\Content.IE5\ZPR27KEL\MCj04325650000[1].png">
              <a:extLst>
                <a:ext uri="{FF2B5EF4-FFF2-40B4-BE49-F238E27FC236}">
                  <a16:creationId xmlns:a16="http://schemas.microsoft.com/office/drawing/2014/main" id="{ED1BCA1E-6BC3-13E6-FD42-8F43D2EA5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3943350"/>
              <a:ext cx="914172" cy="914172"/>
            </a:xfrm>
            <a:prstGeom prst="rect">
              <a:avLst/>
            </a:prstGeom>
            <a:noFill/>
          </p:spPr>
        </p:pic>
        <p:sp>
          <p:nvSpPr>
            <p:cNvPr id="7" name="Circular Arrow 39">
              <a:extLst>
                <a:ext uri="{FF2B5EF4-FFF2-40B4-BE49-F238E27FC236}">
                  <a16:creationId xmlns:a16="http://schemas.microsoft.com/office/drawing/2014/main" id="{1B2DA7D9-DD3F-ED9B-5747-8E29816D8984}"/>
                </a:ext>
              </a:extLst>
            </p:cNvPr>
            <p:cNvSpPr/>
            <p:nvPr/>
          </p:nvSpPr>
          <p:spPr bwMode="auto">
            <a:xfrm rot="607051">
              <a:off x="7763305" y="4010455"/>
              <a:ext cx="838200" cy="8382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893624"/>
                <a:gd name="adj5" fmla="val 12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7" b="0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8" name="Picture 3" descr="C:\Users\Stefano\AppData\Local\Microsoft\Windows\Temporary Internet Files\Content.IE5\J816U1AR\MC900434837[1].png">
            <a:extLst>
              <a:ext uri="{FF2B5EF4-FFF2-40B4-BE49-F238E27FC236}">
                <a16:creationId xmlns:a16="http://schemas.microsoft.com/office/drawing/2014/main" id="{6BECCB1E-2CFB-BF3D-BA3E-530CCAAF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07" y="6280895"/>
            <a:ext cx="599261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D89CC53-E642-CF2A-A6E9-6C4D53534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5"/>
          <a:stretch/>
        </p:blipFill>
        <p:spPr bwMode="auto">
          <a:xfrm>
            <a:off x="2882779" y="6350424"/>
            <a:ext cx="367941" cy="36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Stefano\AppData\Local\Microsoft\Windows\Temporary Internet Files\Content.IE5\OUISOQB1\MC900156053[1].wmf">
            <a:extLst>
              <a:ext uri="{FF2B5EF4-FFF2-40B4-BE49-F238E27FC236}">
                <a16:creationId xmlns:a16="http://schemas.microsoft.com/office/drawing/2014/main" id="{AD791CA7-702A-DEAD-DCEB-A6BD7676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11" y="6350421"/>
            <a:ext cx="322973" cy="3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8C515-111E-2438-1C6B-D38C17250956}"/>
              </a:ext>
            </a:extLst>
          </p:cNvPr>
          <p:cNvGrpSpPr/>
          <p:nvPr/>
        </p:nvGrpSpPr>
        <p:grpSpPr>
          <a:xfrm>
            <a:off x="508002" y="6407895"/>
            <a:ext cx="914399" cy="254000"/>
            <a:chOff x="2312856" y="3867150"/>
            <a:chExt cx="2206899" cy="10678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D30D86-6F32-72E8-B213-E2A20075C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72" t="5835" r="10564" b="14384"/>
            <a:stretch/>
          </p:blipFill>
          <p:spPr>
            <a:xfrm>
              <a:off x="2312856" y="3867150"/>
              <a:ext cx="2206899" cy="106787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373721-A11E-0DAA-39AC-A8F3A7422D01}"/>
                </a:ext>
              </a:extLst>
            </p:cNvPr>
            <p:cNvSpPr/>
            <p:nvPr/>
          </p:nvSpPr>
          <p:spPr>
            <a:xfrm rot="493847">
              <a:off x="2482692" y="4127399"/>
              <a:ext cx="1726133" cy="522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3CC"/>
                  </a:solidFill>
                  <a:effectLst/>
                </a:rPr>
                <a:t>Your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2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85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6152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6562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0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6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193800"/>
            <a:ext cx="7721600" cy="5283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6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278467"/>
            <a:ext cx="9448800" cy="5300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1" y="1574800"/>
            <a:ext cx="5444532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012E9-52C6-4803-B40A-9314E81517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9881" y="1574800"/>
            <a:ext cx="5880519" cy="52632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0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280" y="177800"/>
            <a:ext cx="11684000" cy="647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292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349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6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</a:t>
            </a:r>
            <a:br>
              <a:rPr lang="en-US" dirty="0"/>
            </a:br>
            <a:r>
              <a:rPr lang="en-US" dirty="0"/>
              <a:t>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REI_not Data Warehouse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ADA6F1-B2FE-9164-63F8-9620ADEDDD32}"/>
              </a:ext>
            </a:extLst>
          </p:cNvPr>
          <p:cNvGrpSpPr/>
          <p:nvPr/>
        </p:nvGrpSpPr>
        <p:grpSpPr>
          <a:xfrm>
            <a:off x="1051179" y="30688"/>
            <a:ext cx="7078668" cy="4719112"/>
            <a:chOff x="1051179" y="30688"/>
            <a:chExt cx="7078668" cy="47191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4FF795-3C44-12F4-BB4B-68CE959DA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1179" y="30688"/>
              <a:ext cx="7078668" cy="471911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637163-00CC-4FD4-8E5F-0D1D7E2EF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119" t="23975" r="17857" b="36281"/>
            <a:stretch/>
          </p:blipFill>
          <p:spPr>
            <a:xfrm>
              <a:off x="2565354" y="731266"/>
              <a:ext cx="267469" cy="4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8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A743-A5DB-4D5F-8B33-DF6A8C45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First, identify </a:t>
            </a:r>
            <a:r>
              <a:rPr lang="en-US" sz="6000" dirty="0">
                <a:solidFill>
                  <a:srgbClr val="FF6600"/>
                </a:solidFill>
              </a:rPr>
              <a:t>facts</a:t>
            </a:r>
            <a:r>
              <a:rPr lang="en-US" sz="6000" dirty="0"/>
              <a:t> and </a:t>
            </a:r>
            <a:r>
              <a:rPr lang="en-US" sz="6000" dirty="0">
                <a:solidFill>
                  <a:srgbClr val="0D0DB3"/>
                </a:solidFill>
              </a:rPr>
              <a:t>dimensions </a:t>
            </a:r>
            <a:r>
              <a:rPr lang="en-US" sz="6000" dirty="0"/>
              <a:t>from the queries of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28273-5FF7-4048-A6A9-92388BF2F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416" y="1905000"/>
            <a:ext cx="1094638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6600"/>
                </a:solidFill>
              </a:rPr>
              <a:t>Sales </a:t>
            </a:r>
            <a:r>
              <a:rPr lang="en-US" sz="3600" dirty="0">
                <a:solidFill>
                  <a:srgbClr val="0D0DB3"/>
                </a:solidFill>
              </a:rPr>
              <a:t>by month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6600"/>
                </a:solidFill>
              </a:rPr>
              <a:t>Costs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D0DB3"/>
                </a:solidFill>
              </a:rPr>
              <a:t>by store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6600"/>
                </a:solidFill>
              </a:rPr>
              <a:t>Salary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D0DB3"/>
                </a:solidFill>
              </a:rPr>
              <a:t>by quarter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6600"/>
                </a:solidFill>
              </a:rPr>
              <a:t>Quantities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D0DB3"/>
                </a:solidFill>
              </a:rPr>
              <a:t>by state by quarter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6600"/>
                </a:solidFill>
              </a:rPr>
              <a:t>Sales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D0DB3"/>
                </a:solidFill>
              </a:rPr>
              <a:t>of a specific product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6600"/>
                </a:solidFill>
              </a:rPr>
              <a:t>Profit </a:t>
            </a:r>
            <a:r>
              <a:rPr lang="en-US" sz="3600" dirty="0">
                <a:solidFill>
                  <a:srgbClr val="0D0DB3"/>
                </a:solidFill>
              </a:rPr>
              <a:t>by category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118633-AE75-46FA-8CA8-0D2776C6347A}"/>
              </a:ext>
            </a:extLst>
          </p:cNvPr>
          <p:cNvSpPr/>
          <p:nvPr/>
        </p:nvSpPr>
        <p:spPr>
          <a:xfrm>
            <a:off x="203200" y="5926163"/>
            <a:ext cx="2276855" cy="771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6600"/>
                </a:solidFill>
                <a:effectLst/>
              </a:rPr>
              <a:t>FACTS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F80B8-70CA-4E53-9DD1-F4EA4BBFC541}"/>
              </a:ext>
            </a:extLst>
          </p:cNvPr>
          <p:cNvSpPr/>
          <p:nvPr/>
        </p:nvSpPr>
        <p:spPr>
          <a:xfrm>
            <a:off x="2431292" y="5926163"/>
            <a:ext cx="4691884" cy="7971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6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BEF95-112D-61BB-04EA-D66CC9844B4F}"/>
              </a:ext>
            </a:extLst>
          </p:cNvPr>
          <p:cNvSpPr txBox="1"/>
          <p:nvPr/>
        </p:nvSpPr>
        <p:spPr>
          <a:xfrm>
            <a:off x="9107424" y="1905000"/>
            <a:ext cx="298297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i="1" dirty="0">
                <a:solidFill>
                  <a:schemeClr val="tx1"/>
                </a:solidFill>
                <a:effectLst/>
              </a:rPr>
              <a:t>Are we selling more backpacks in our traditional stores or in our modern ones?</a:t>
            </a:r>
          </a:p>
        </p:txBody>
      </p:sp>
    </p:spTree>
    <p:extLst>
      <p:ext uri="{BB962C8B-B14F-4D97-AF65-F5344CB8AC3E}">
        <p14:creationId xmlns:p14="http://schemas.microsoft.com/office/powerpoint/2010/main" val="2647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8C74-2417-73BF-8D48-835673A3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Building a DW: </a:t>
            </a:r>
            <a:r>
              <a:rPr lang="en-US" sz="5400" dirty="0">
                <a:solidFill>
                  <a:srgbClr val="0070C0"/>
                </a:solidFill>
              </a:rPr>
              <a:t>facts</a:t>
            </a:r>
            <a:r>
              <a:rPr lang="en-US" sz="5400" dirty="0"/>
              <a:t> and </a:t>
            </a:r>
            <a:r>
              <a:rPr lang="en-US" sz="5400" dirty="0">
                <a:solidFill>
                  <a:srgbClr val="0070C0"/>
                </a:solidFill>
              </a:rPr>
              <a:t>dimensions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F85A8-91EF-281B-12AC-9FCA3244EB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304977"/>
            <a:ext cx="11684000" cy="528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A </a:t>
            </a:r>
            <a:r>
              <a:rPr lang="en-US" sz="4400" dirty="0">
                <a:solidFill>
                  <a:srgbClr val="0D0DB3"/>
                </a:solidFill>
              </a:rPr>
              <a:t>dimension</a:t>
            </a:r>
            <a:r>
              <a:rPr lang="en-US" sz="4400" dirty="0"/>
              <a:t> is a category that organizes your data (the </a:t>
            </a:r>
            <a:r>
              <a:rPr lang="en-US" sz="4400" dirty="0">
                <a:solidFill>
                  <a:srgbClr val="FF6600"/>
                </a:solidFill>
              </a:rPr>
              <a:t>facts</a:t>
            </a:r>
            <a:r>
              <a:rPr lang="en-US" sz="4400" dirty="0"/>
              <a:t>).</a:t>
            </a:r>
          </a:p>
          <a:p>
            <a:r>
              <a:rPr lang="en-US" sz="2800" dirty="0"/>
              <a:t>It answers questions like by who, by what, by where, by when, and by how</a:t>
            </a:r>
          </a:p>
          <a:p>
            <a:r>
              <a:rPr lang="en-US" sz="2800" dirty="0"/>
              <a:t>Each dimension is a table that has a primary key that links to a foreign key in the fact table</a:t>
            </a:r>
          </a:p>
          <a:p>
            <a:pPr marL="0" indent="0">
              <a:buNone/>
            </a:pPr>
            <a:r>
              <a:rPr lang="en-US" sz="2800" dirty="0"/>
              <a:t>Examples: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Time Dimension</a:t>
            </a:r>
            <a:r>
              <a:rPr lang="en-US" sz="2800" dirty="0"/>
              <a:t>: when sales occurred: by year, month, or day.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Location Dimension</a:t>
            </a:r>
            <a:r>
              <a:rPr lang="en-US" sz="2800" dirty="0"/>
              <a:t>: where the sales happened: by city or zip.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Product Dimension</a:t>
            </a:r>
            <a:r>
              <a:rPr lang="en-US" sz="2800" dirty="0"/>
              <a:t>: breaks down products by brand or category.</a:t>
            </a:r>
          </a:p>
        </p:txBody>
      </p:sp>
    </p:spTree>
    <p:extLst>
      <p:ext uri="{BB962C8B-B14F-4D97-AF65-F5344CB8AC3E}">
        <p14:creationId xmlns:p14="http://schemas.microsoft.com/office/powerpoint/2010/main" val="36651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E2F9-1538-8AD3-E2A4-28A99ECF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You find </a:t>
            </a:r>
            <a:r>
              <a:rPr lang="en-US" sz="6600" dirty="0">
                <a:solidFill>
                  <a:srgbClr val="FF6600"/>
                </a:solidFill>
              </a:rPr>
              <a:t>facts</a:t>
            </a:r>
            <a:r>
              <a:rPr lang="en-US" sz="6600" dirty="0"/>
              <a:t> and </a:t>
            </a:r>
            <a:r>
              <a:rPr lang="en-US" sz="6600" dirty="0">
                <a:solidFill>
                  <a:srgbClr val="FF6600"/>
                </a:solidFill>
              </a:rPr>
              <a:t>dimensions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F6049-0B96-EBF5-5DDA-7E61D9F42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679" y="1304977"/>
            <a:ext cx="6420787" cy="52832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1) Are we selling more backpacks in our traditional stores or in our modern ones?</a:t>
            </a:r>
          </a:p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2) Show the total revenue from all boots models by store and city.</a:t>
            </a:r>
          </a:p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3) What is the monthly revenue from our 'camping' product category?</a:t>
            </a:r>
          </a:p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4) Show the revenue per square foot in each of our stores and cities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54177-875C-0BDA-C2E4-32FD0FAD8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source:internet ET">
            <a:extLst>
              <a:ext uri="{FF2B5EF4-FFF2-40B4-BE49-F238E27FC236}">
                <a16:creationId xmlns:a16="http://schemas.microsoft.com/office/drawing/2014/main" id="{DF83C556-E00C-21DD-5AEA-3475EEA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34" y="1192980"/>
            <a:ext cx="4063166" cy="27417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79B9C-92D8-5B1D-4B13-F7396D75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5" r="7614"/>
          <a:stretch/>
        </p:blipFill>
        <p:spPr>
          <a:xfrm>
            <a:off x="8027233" y="4120250"/>
            <a:ext cx="4063166" cy="25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CB57B9-E31B-4B07-930F-C8D6852C5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8" y="276225"/>
            <a:ext cx="11258550" cy="658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32824-9684-4455-8301-15DB7600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3914D6-9AB9-4572-8239-CA6BA5D7B38C}"/>
              </a:ext>
            </a:extLst>
          </p:cNvPr>
          <p:cNvSpPr txBox="1"/>
          <p:nvPr/>
        </p:nvSpPr>
        <p:spPr>
          <a:xfrm>
            <a:off x="8633361" y="2148341"/>
            <a:ext cx="2454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Not a 1-1 translation of the operational ERD: some fields/data might be ignored (e.g. inventory, customer) or simplified (e.g., supplier), or rolled up (e.g., by month).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F8180-9E68-47D5-87B7-BE111D677FC0}"/>
              </a:ext>
            </a:extLst>
          </p:cNvPr>
          <p:cNvSpPr/>
          <p:nvPr/>
        </p:nvSpPr>
        <p:spPr>
          <a:xfrm>
            <a:off x="450463" y="104400"/>
            <a:ext cx="4824761" cy="3910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</a:rPr>
              <a:t>1) Are we selling more backpacks in our traditional stores or in our modern ones?</a:t>
            </a:r>
          </a:p>
          <a:p>
            <a:pPr algn="l"/>
            <a:endParaRPr lang="en-US" sz="18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effectLst/>
              </a:rPr>
              <a:t>2) Show the total revenue from all boots models by store and city.</a:t>
            </a:r>
          </a:p>
          <a:p>
            <a:pPr algn="l"/>
            <a:endParaRPr lang="en-US" sz="18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effectLst/>
              </a:rPr>
              <a:t>3) What is the monthly revenue from our 'camping' product category?</a:t>
            </a:r>
          </a:p>
          <a:p>
            <a:pPr algn="l"/>
            <a:endParaRPr lang="en-US" sz="18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effectLst/>
              </a:rPr>
              <a:t>4) Show the revenue per square foot in each of our stores and cities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E52FE-CE66-44D0-8285-DA981CA73383}"/>
              </a:ext>
            </a:extLst>
          </p:cNvPr>
          <p:cNvSpPr/>
          <p:nvPr/>
        </p:nvSpPr>
        <p:spPr>
          <a:xfrm>
            <a:off x="7702946" y="276225"/>
            <a:ext cx="1656644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041611-7923-4E09-A0E2-CB2C5155A0D0}"/>
              </a:ext>
            </a:extLst>
          </p:cNvPr>
          <p:cNvSpPr/>
          <p:nvPr/>
        </p:nvSpPr>
        <p:spPr>
          <a:xfrm>
            <a:off x="2762956" y="4450499"/>
            <a:ext cx="1656644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9240AE-0400-47AF-A269-0F0A517BD618}"/>
              </a:ext>
            </a:extLst>
          </p:cNvPr>
          <p:cNvSpPr/>
          <p:nvPr/>
        </p:nvSpPr>
        <p:spPr>
          <a:xfrm>
            <a:off x="10535356" y="4182870"/>
            <a:ext cx="1656644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E895D-0FF3-42D9-A868-2473662E206D}"/>
              </a:ext>
            </a:extLst>
          </p:cNvPr>
          <p:cNvSpPr/>
          <p:nvPr/>
        </p:nvSpPr>
        <p:spPr>
          <a:xfrm>
            <a:off x="7772402" y="4450499"/>
            <a:ext cx="930415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20652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E2A19B-348D-4035-9B54-60195039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The Table PRODUCT is a dimension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CB546-649E-4032-A756-AD261960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500" y="1153391"/>
            <a:ext cx="2601780" cy="1579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3CF5D-7783-4E9B-ADC3-CA4B4DC39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7" y="3169228"/>
            <a:ext cx="10399657" cy="30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E2A19B-348D-4035-9B54-60195039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Table STORE is a dimension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7E29AB-0DE1-4D2F-BA04-338ABFF8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500" y="1153391"/>
            <a:ext cx="2601780" cy="1579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23B0F6-D887-4E18-8371-DF2863D2C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" y="3429000"/>
            <a:ext cx="11623213" cy="20868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61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200F9-4A24-4E80-9481-128B33FD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69" y="1185998"/>
            <a:ext cx="11353800" cy="56007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E2A19B-348D-4035-9B54-60195039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The Table CALENDAR is a dimension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EDB50-A4F1-4AB6-8E57-BDAE86784F6D}"/>
              </a:ext>
            </a:extLst>
          </p:cNvPr>
          <p:cNvSpPr txBox="1"/>
          <p:nvPr/>
        </p:nvSpPr>
        <p:spPr>
          <a:xfrm>
            <a:off x="349431" y="5042118"/>
            <a:ext cx="5669698" cy="181588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</a:rPr>
              <a:t>Notice the repetitions:</a:t>
            </a:r>
            <a:br>
              <a:rPr lang="en-US" sz="2800" dirty="0">
                <a:solidFill>
                  <a:schemeClr val="bg1"/>
                </a:solidFill>
                <a:effectLst/>
              </a:rPr>
            </a:br>
            <a:r>
              <a:rPr lang="en-US" sz="2800" dirty="0">
                <a:solidFill>
                  <a:schemeClr val="bg1"/>
                </a:solidFill>
                <a:effectLst/>
              </a:rPr>
              <a:t>Star schema dimensions are </a:t>
            </a:r>
            <a:r>
              <a:rPr lang="en-US" sz="2800" dirty="0">
                <a:solidFill>
                  <a:srgbClr val="FF6600"/>
                </a:solidFill>
                <a:effectLst/>
              </a:rPr>
              <a:t>denormalized</a:t>
            </a:r>
            <a:r>
              <a:rPr lang="en-US" sz="2800" dirty="0">
                <a:solidFill>
                  <a:schemeClr val="bg1"/>
                </a:solidFill>
                <a:effectLst/>
              </a:rPr>
              <a:t> to speed up queries (Selects)</a:t>
            </a:r>
          </a:p>
        </p:txBody>
      </p:sp>
    </p:spTree>
    <p:extLst>
      <p:ext uri="{BB962C8B-B14F-4D97-AF65-F5344CB8AC3E}">
        <p14:creationId xmlns:p14="http://schemas.microsoft.com/office/powerpoint/2010/main" val="38454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0CB82-3778-422F-80DD-34D8E439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66" y="1174173"/>
            <a:ext cx="10938402" cy="53201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E2A19B-348D-4035-9B54-60195039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SALES_FACT is the fact table (fragment)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09080-C843-4169-ADF1-C44299DF8BC6}"/>
              </a:ext>
            </a:extLst>
          </p:cNvPr>
          <p:cNvSpPr txBox="1"/>
          <p:nvPr/>
        </p:nvSpPr>
        <p:spPr>
          <a:xfrm>
            <a:off x="426302" y="5473005"/>
            <a:ext cx="5669698" cy="13849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</a:rPr>
              <a:t>The center of the Star schema (the fact table) is </a:t>
            </a:r>
            <a:r>
              <a:rPr lang="en-US" sz="2800" dirty="0">
                <a:solidFill>
                  <a:srgbClr val="FF6600"/>
                </a:solidFill>
                <a:effectLst/>
              </a:rPr>
              <a:t>normalized</a:t>
            </a:r>
            <a:r>
              <a:rPr lang="en-US" sz="2800" dirty="0">
                <a:solidFill>
                  <a:schemeClr val="bg1"/>
                </a:solidFill>
                <a:effectLst/>
              </a:rPr>
              <a:t>.  This table is usually HUGE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3178DB-1248-4EA5-BA78-79D2806B8CD9}"/>
              </a:ext>
            </a:extLst>
          </p:cNvPr>
          <p:cNvCxnSpPr/>
          <p:nvPr/>
        </p:nvCxnSpPr>
        <p:spPr>
          <a:xfrm>
            <a:off x="914400" y="1517650"/>
            <a:ext cx="13779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9EE86-AE52-4C5A-912B-9788B0CC5A01}"/>
              </a:ext>
            </a:extLst>
          </p:cNvPr>
          <p:cNvCxnSpPr>
            <a:cxnSpLocks/>
          </p:cNvCxnSpPr>
          <p:nvPr/>
        </p:nvCxnSpPr>
        <p:spPr>
          <a:xfrm>
            <a:off x="3200400" y="1504950"/>
            <a:ext cx="9207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CC1D5-7719-4884-BEAC-0C885F50CA38}"/>
              </a:ext>
            </a:extLst>
          </p:cNvPr>
          <p:cNvCxnSpPr>
            <a:cxnSpLocks/>
          </p:cNvCxnSpPr>
          <p:nvPr/>
        </p:nvCxnSpPr>
        <p:spPr>
          <a:xfrm flipV="1">
            <a:off x="4991100" y="1511300"/>
            <a:ext cx="1181100" cy="6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A45EE1-DC98-4D2E-8F0E-890C0B844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8" y="276225"/>
            <a:ext cx="11258550" cy="658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32824-9684-4455-8301-15DB7600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131" y="222068"/>
            <a:ext cx="1045417" cy="104541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AA2F2A6-2333-4E09-B626-61D77C69A314}"/>
              </a:ext>
            </a:extLst>
          </p:cNvPr>
          <p:cNvSpPr txBox="1">
            <a:spLocks/>
          </p:cNvSpPr>
          <p:nvPr/>
        </p:nvSpPr>
        <p:spPr>
          <a:xfrm>
            <a:off x="462280" y="177800"/>
            <a:ext cx="4164149" cy="64717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/>
              <a:t>Star Schema DW design for REI_not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914D6-9AB9-4572-8239-CA6BA5D7B38C}"/>
              </a:ext>
            </a:extLst>
          </p:cNvPr>
          <p:cNvSpPr txBox="1"/>
          <p:nvPr/>
        </p:nvSpPr>
        <p:spPr>
          <a:xfrm>
            <a:off x="8576253" y="1374397"/>
            <a:ext cx="3397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DIMENSIONS</a:t>
            </a:r>
            <a:br>
              <a:rPr lang="en-US" sz="2000" dirty="0">
                <a:solidFill>
                  <a:schemeClr val="tx1"/>
                </a:solidFill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The points of the star schema are tables that contain attributes in frequently-used ‘group by’ or filters (e.g.,</a:t>
            </a:r>
            <a:br>
              <a:rPr lang="en-US" sz="2000" dirty="0">
                <a:solidFill>
                  <a:schemeClr val="tx1"/>
                </a:solidFill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where Month = ‘May’)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547E2A-4C16-408D-998D-E3E609CF3970}"/>
              </a:ext>
            </a:extLst>
          </p:cNvPr>
          <p:cNvCxnSpPr>
            <a:cxnSpLocks/>
          </p:cNvCxnSpPr>
          <p:nvPr/>
        </p:nvCxnSpPr>
        <p:spPr>
          <a:xfrm flipH="1" flipV="1">
            <a:off x="7333307" y="1059255"/>
            <a:ext cx="1339914" cy="407406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B935F0-32D3-4244-97B0-2E7581CF4FCE}"/>
              </a:ext>
            </a:extLst>
          </p:cNvPr>
          <p:cNvCxnSpPr>
            <a:cxnSpLocks/>
          </p:cNvCxnSpPr>
          <p:nvPr/>
        </p:nvCxnSpPr>
        <p:spPr>
          <a:xfrm>
            <a:off x="10156574" y="3822030"/>
            <a:ext cx="118518" cy="50759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AA7762-2701-4C67-A726-288B044BE30E}"/>
              </a:ext>
            </a:extLst>
          </p:cNvPr>
          <p:cNvCxnSpPr>
            <a:cxnSpLocks/>
          </p:cNvCxnSpPr>
          <p:nvPr/>
        </p:nvCxnSpPr>
        <p:spPr>
          <a:xfrm flipH="1">
            <a:off x="2860897" y="2945195"/>
            <a:ext cx="5507221" cy="1518163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8793BC6A-9F8D-4D18-B66E-7F122F342E28}"/>
              </a:ext>
            </a:extLst>
          </p:cNvPr>
          <p:cNvSpPr/>
          <p:nvPr/>
        </p:nvSpPr>
        <p:spPr>
          <a:xfrm>
            <a:off x="2637518" y="1906018"/>
            <a:ext cx="7863205" cy="6453674"/>
          </a:xfrm>
          <a:prstGeom prst="star5">
            <a:avLst/>
          </a:prstGeom>
          <a:solidFill>
            <a:srgbClr val="FF6600">
              <a:alpha val="26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48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082691-062B-4096-BE85-CDACA18F8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" y="278242"/>
            <a:ext cx="11258550" cy="658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32824-9684-4455-8301-15DB7600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131" y="222068"/>
            <a:ext cx="1045417" cy="104541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AA2F2A6-2333-4E09-B626-61D77C69A314}"/>
              </a:ext>
            </a:extLst>
          </p:cNvPr>
          <p:cNvSpPr txBox="1">
            <a:spLocks/>
          </p:cNvSpPr>
          <p:nvPr/>
        </p:nvSpPr>
        <p:spPr>
          <a:xfrm>
            <a:off x="462280" y="177800"/>
            <a:ext cx="4164149" cy="64717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Star Schema DW design for REI_not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914D6-9AB9-4572-8239-CA6BA5D7B38C}"/>
              </a:ext>
            </a:extLst>
          </p:cNvPr>
          <p:cNvSpPr txBox="1"/>
          <p:nvPr/>
        </p:nvSpPr>
        <p:spPr>
          <a:xfrm>
            <a:off x="8278091" y="1630138"/>
            <a:ext cx="33879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core of the star schema </a:t>
            </a:r>
            <a:r>
              <a:rPr lang="en-US" sz="2000" dirty="0">
                <a:solidFill>
                  <a:srgbClr val="000000"/>
                </a:solidFill>
                <a:effectLst/>
              </a:rPr>
              <a:t>is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table that contains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facts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 the data from which the answers to business questions are built e.g.</a:t>
            </a:r>
            <a:r>
              <a:rPr lang="en-US" sz="2000" dirty="0">
                <a:solidFill>
                  <a:srgbClr val="000000"/>
                </a:solidFill>
                <a:effectLst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qty, revenue.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AA7762-2701-4C67-A726-288B044BE30E}"/>
              </a:ext>
            </a:extLst>
          </p:cNvPr>
          <p:cNvCxnSpPr>
            <a:cxnSpLocks/>
          </p:cNvCxnSpPr>
          <p:nvPr/>
        </p:nvCxnSpPr>
        <p:spPr>
          <a:xfrm flipH="1">
            <a:off x="6352309" y="3876907"/>
            <a:ext cx="2214570" cy="218445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8793BC6A-9F8D-4D18-B66E-7F122F342E28}"/>
              </a:ext>
            </a:extLst>
          </p:cNvPr>
          <p:cNvSpPr/>
          <p:nvPr/>
        </p:nvSpPr>
        <p:spPr>
          <a:xfrm>
            <a:off x="2164396" y="1870393"/>
            <a:ext cx="7863205" cy="6453674"/>
          </a:xfrm>
          <a:prstGeom prst="star5">
            <a:avLst/>
          </a:prstGeom>
          <a:noFill/>
          <a:ln w="571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9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6E09E-22B7-4E31-9AA4-054F3EDC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C6EC9-9A60-45A4-89BB-A7AA2F3284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9477" y="1193800"/>
            <a:ext cx="11536772" cy="5278438"/>
          </a:xfrm>
        </p:spPr>
        <p:txBody>
          <a:bodyPr>
            <a:normAutofit/>
          </a:bodyPr>
          <a:lstStyle/>
          <a:p>
            <a:r>
              <a:rPr lang="en-US" dirty="0"/>
              <a:t>MP5 (Team):  mean 90.6 </a:t>
            </a:r>
          </a:p>
          <a:p>
            <a:r>
              <a:rPr lang="en-US" dirty="0"/>
              <a:t>Common error patterns</a:t>
            </a:r>
          </a:p>
          <a:p>
            <a:pPr lvl="1"/>
            <a:r>
              <a:rPr lang="en-US" dirty="0"/>
              <a:t>Not reading the instructions</a:t>
            </a:r>
          </a:p>
          <a:p>
            <a:pPr lvl="1"/>
            <a:r>
              <a:rPr lang="en-US" dirty="0"/>
              <a:t>Not understanding the difference between identifying/non-identifying relationships -&gt; too many keys!</a:t>
            </a:r>
          </a:p>
          <a:p>
            <a:pPr lvl="1"/>
            <a:r>
              <a:rPr lang="en-US" dirty="0"/>
              <a:t>TIP for MP7 – </a:t>
            </a:r>
            <a:r>
              <a:rPr lang="en-US" dirty="0" err="1"/>
              <a:t>REI_not</a:t>
            </a:r>
            <a:r>
              <a:rPr lang="en-US" dirty="0"/>
              <a:t>: do not rely</a:t>
            </a:r>
            <a:br>
              <a:rPr lang="en-US" dirty="0"/>
            </a:br>
            <a:r>
              <a:rPr lang="en-US" dirty="0"/>
              <a:t>too much on </a:t>
            </a:r>
            <a:r>
              <a:rPr lang="en-US" dirty="0" err="1"/>
              <a:t>genAI</a:t>
            </a:r>
            <a:r>
              <a:rPr lang="en-US" dirty="0"/>
              <a:t>.  </a:t>
            </a:r>
            <a:r>
              <a:rPr lang="en-US" b="1" i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Verify!</a:t>
            </a:r>
          </a:p>
        </p:txBody>
      </p:sp>
    </p:spTree>
    <p:extLst>
      <p:ext uri="{BB962C8B-B14F-4D97-AF65-F5344CB8AC3E}">
        <p14:creationId xmlns:p14="http://schemas.microsoft.com/office/powerpoint/2010/main" val="21711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AB2F5-D338-E58F-0C52-53E035DC3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046D56-E1B4-FB6D-B649-AAD1A611C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8" y="276225"/>
            <a:ext cx="11258550" cy="658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43F44F-2F43-0132-0CCC-5B3C4F40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D32CE0-27E4-D8BD-9DAC-4F7E2AF2FFAD}"/>
              </a:ext>
            </a:extLst>
          </p:cNvPr>
          <p:cNvSpPr txBox="1"/>
          <p:nvPr/>
        </p:nvSpPr>
        <p:spPr>
          <a:xfrm>
            <a:off x="8633361" y="2148341"/>
            <a:ext cx="2454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Not a 1-1 translation of the operational ERD: some fields/data might be ignored (e.g. inventory, customer) or simplified (e.g., supplier), or rolled up (e.g., by month).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89B2FA-1B75-E748-22A2-3FACA2597888}"/>
              </a:ext>
            </a:extLst>
          </p:cNvPr>
          <p:cNvSpPr/>
          <p:nvPr/>
        </p:nvSpPr>
        <p:spPr>
          <a:xfrm>
            <a:off x="420029" y="193160"/>
            <a:ext cx="4824761" cy="270866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effectLst/>
              </a:rPr>
              <a:t>What about CUSTOMER information?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82D7F6-98C8-E5FF-961A-29F844F4276E}"/>
              </a:ext>
            </a:extLst>
          </p:cNvPr>
          <p:cNvSpPr/>
          <p:nvPr/>
        </p:nvSpPr>
        <p:spPr>
          <a:xfrm>
            <a:off x="7702946" y="276225"/>
            <a:ext cx="1656644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E0A0E-2F50-2A89-6605-5279C9258E5A}"/>
              </a:ext>
            </a:extLst>
          </p:cNvPr>
          <p:cNvSpPr/>
          <p:nvPr/>
        </p:nvSpPr>
        <p:spPr>
          <a:xfrm>
            <a:off x="2762956" y="4450499"/>
            <a:ext cx="1656644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F10D59-5DC8-BB33-50ED-3503B263E70B}"/>
              </a:ext>
            </a:extLst>
          </p:cNvPr>
          <p:cNvSpPr/>
          <p:nvPr/>
        </p:nvSpPr>
        <p:spPr>
          <a:xfrm>
            <a:off x="10535356" y="4182870"/>
            <a:ext cx="1656644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BD2D3-4D4C-63CB-6C28-6EA408996F7F}"/>
              </a:ext>
            </a:extLst>
          </p:cNvPr>
          <p:cNvSpPr/>
          <p:nvPr/>
        </p:nvSpPr>
        <p:spPr>
          <a:xfrm>
            <a:off x="7772402" y="4450499"/>
            <a:ext cx="930415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FACTS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F2439-41A0-2834-7B61-4812EED4C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74" y="1735881"/>
            <a:ext cx="4534269" cy="9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9EB139-D3AE-4822-975F-80878FB822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1B5C900-5751-404B-8500-C73A62AFD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F3E5-1A87-4905-B983-8ED91529D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2238"/>
            <a:ext cx="304800" cy="365125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DE29-AEAF-4DAE-B95B-EAA50FCD2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Querying the DW</a:t>
            </a:r>
            <a:br>
              <a:rPr lang="en-US" sz="7200" dirty="0"/>
            </a:br>
            <a:r>
              <a:rPr lang="en-US" sz="7200" dirty="0"/>
              <a:t>for the REI_not Company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4DE78-F276-4044-B9C5-646BE12B0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9429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21AC9-2319-2B90-0D03-FDC3710A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DW queries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E8E8F-822E-469F-65F8-155F6B482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Q1: Revenue by store (city)?</a:t>
            </a:r>
          </a:p>
          <a:p>
            <a:r>
              <a:rPr lang="en-US" dirty="0"/>
              <a:t>Q2: Revenue by product in Q3?</a:t>
            </a:r>
          </a:p>
          <a:p>
            <a:r>
              <a:rPr lang="en-US" dirty="0"/>
              <a:t>Q3: Tent sales by store?</a:t>
            </a:r>
          </a:p>
          <a:p>
            <a:r>
              <a:rPr lang="en-US" dirty="0"/>
              <a:t>Q4: Revenue by store layout  (traditional, modern)</a:t>
            </a:r>
          </a:p>
          <a:p>
            <a:r>
              <a:rPr lang="en-US" dirty="0"/>
              <a:t>Q5: Sale by store by month</a:t>
            </a:r>
          </a:p>
        </p:txBody>
      </p:sp>
    </p:spTree>
    <p:extLst>
      <p:ext uri="{BB962C8B-B14F-4D97-AF65-F5344CB8AC3E}">
        <p14:creationId xmlns:p14="http://schemas.microsoft.com/office/powerpoint/2010/main" val="11971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B950F-6BE5-4089-903D-2B26DFBBC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2238"/>
            <a:ext cx="304800" cy="365125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99792-A3D4-0DAE-746A-ED286D17E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3829F1-8AFB-1ABF-3479-0F7088924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8" y="276225"/>
            <a:ext cx="11258550" cy="658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86E21-F2F9-438D-34FC-9E8FEDF7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E216AB-305E-C235-7F4B-7B10A3919CA4}"/>
              </a:ext>
            </a:extLst>
          </p:cNvPr>
          <p:cNvSpPr txBox="1"/>
          <p:nvPr/>
        </p:nvSpPr>
        <p:spPr>
          <a:xfrm>
            <a:off x="8633361" y="2148341"/>
            <a:ext cx="2454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Not a 1-1 translation of the operational ERD: some fields/data might be ignored (e.g. inventory, customer) or simplified (e.g., supplier), or rolled up (e.g., by month).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A046DB-5D81-38E1-4521-2DE79D478DCC}"/>
              </a:ext>
            </a:extLst>
          </p:cNvPr>
          <p:cNvSpPr/>
          <p:nvPr/>
        </p:nvSpPr>
        <p:spPr>
          <a:xfrm>
            <a:off x="7702946" y="276225"/>
            <a:ext cx="1656644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AD839-1A19-1F74-4C1C-AD4E29BB9E56}"/>
              </a:ext>
            </a:extLst>
          </p:cNvPr>
          <p:cNvSpPr/>
          <p:nvPr/>
        </p:nvSpPr>
        <p:spPr>
          <a:xfrm>
            <a:off x="2762956" y="4450499"/>
            <a:ext cx="1656644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C61511-DD49-59BB-2CC8-0EE1F0271C24}"/>
              </a:ext>
            </a:extLst>
          </p:cNvPr>
          <p:cNvSpPr/>
          <p:nvPr/>
        </p:nvSpPr>
        <p:spPr>
          <a:xfrm>
            <a:off x="10535356" y="4182870"/>
            <a:ext cx="1656644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DIMENSION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E53EB9-C2E3-D02C-2216-C1382482E3C1}"/>
              </a:ext>
            </a:extLst>
          </p:cNvPr>
          <p:cNvSpPr/>
          <p:nvPr/>
        </p:nvSpPr>
        <p:spPr>
          <a:xfrm>
            <a:off x="7772402" y="4450499"/>
            <a:ext cx="930415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FACTS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A259A-BED7-F135-32E1-46D5CDA64AF0}"/>
              </a:ext>
            </a:extLst>
          </p:cNvPr>
          <p:cNvSpPr txBox="1">
            <a:spLocks/>
          </p:cNvSpPr>
          <p:nvPr/>
        </p:nvSpPr>
        <p:spPr>
          <a:xfrm>
            <a:off x="462280" y="177800"/>
            <a:ext cx="4164149" cy="64717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/>
              <a:t>Star Schema DW design for REI_not</a:t>
            </a:r>
          </a:p>
        </p:txBody>
      </p:sp>
    </p:spTree>
    <p:extLst>
      <p:ext uri="{BB962C8B-B14F-4D97-AF65-F5344CB8AC3E}">
        <p14:creationId xmlns:p14="http://schemas.microsoft.com/office/powerpoint/2010/main" val="10858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5C71FD-8840-493E-AB6B-F7CFFDEB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549A4-B422-49B6-B1BF-A7F4128397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400" y="1295400"/>
            <a:ext cx="10963275" cy="53848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Concentrations…</a:t>
            </a:r>
          </a:p>
          <a:p>
            <a:r>
              <a:rPr lang="en-US" dirty="0"/>
              <a:t>Comfort with ERD</a:t>
            </a:r>
          </a:p>
          <a:p>
            <a:r>
              <a:rPr lang="en-US" dirty="0"/>
              <a:t>Use of GenAI?</a:t>
            </a:r>
          </a:p>
          <a:p>
            <a:r>
              <a:rPr lang="en-US" dirty="0"/>
              <a:t>Things that I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4559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18A85-6405-4737-A2B5-9D85CC710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85527C-1722-473F-8E91-942CFD7E4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993" y="240975"/>
            <a:ext cx="2386245" cy="1529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E0185-58E3-48D2-8D93-2A14C4CEF692}"/>
              </a:ext>
            </a:extLst>
          </p:cNvPr>
          <p:cNvSpPr txBox="1"/>
          <p:nvPr/>
        </p:nvSpPr>
        <p:spPr>
          <a:xfrm>
            <a:off x="9579993" y="1810996"/>
            <a:ext cx="2386245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cap="all" spc="2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Richmond</a:t>
            </a:r>
            <a:br>
              <a:rPr lang="en-US" cap="all" spc="2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cap="all" spc="2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flagship store</a:t>
            </a:r>
          </a:p>
        </p:txBody>
      </p:sp>
    </p:spTree>
    <p:extLst>
      <p:ext uri="{BB962C8B-B14F-4D97-AF65-F5344CB8AC3E}">
        <p14:creationId xmlns:p14="http://schemas.microsoft.com/office/powerpoint/2010/main" val="34277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67" dirty="0"/>
              <a:t>BI at REI_not: Current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181969" y="2209800"/>
            <a:ext cx="136059" cy="416262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1333" dirty="0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 bwMode="auto">
          <a:xfrm flipV="1">
            <a:off x="1798381" y="5384796"/>
            <a:ext cx="574759" cy="86269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/>
          <p:nvPr/>
        </p:nvCxnSpPr>
        <p:spPr bwMode="auto">
          <a:xfrm>
            <a:off x="2540000" y="5471065"/>
            <a:ext cx="1219200" cy="12192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an 10"/>
          <p:cNvSpPr/>
          <p:nvPr/>
        </p:nvSpPr>
        <p:spPr>
          <a:xfrm>
            <a:off x="2588824" y="2305295"/>
            <a:ext cx="1659115" cy="1053723"/>
          </a:xfrm>
          <a:prstGeom prst="can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Local DB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Store 1</a:t>
            </a:r>
          </a:p>
        </p:txBody>
      </p:sp>
      <p:sp>
        <p:nvSpPr>
          <p:cNvPr id="34" name="Can 33"/>
          <p:cNvSpPr/>
          <p:nvPr/>
        </p:nvSpPr>
        <p:spPr>
          <a:xfrm>
            <a:off x="2271820" y="3567057"/>
            <a:ext cx="1498600" cy="1053723"/>
          </a:xfrm>
          <a:prstGeom prst="can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Local DB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Store 2</a:t>
            </a:r>
          </a:p>
        </p:txBody>
      </p:sp>
      <p:sp>
        <p:nvSpPr>
          <p:cNvPr id="36" name="Can 35"/>
          <p:cNvSpPr/>
          <p:nvPr/>
        </p:nvSpPr>
        <p:spPr>
          <a:xfrm>
            <a:off x="2513872" y="4816039"/>
            <a:ext cx="1498600" cy="1053723"/>
          </a:xfrm>
          <a:prstGeom prst="can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Local DB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Store 3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827748" y="4062481"/>
            <a:ext cx="397579" cy="10031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22" y="3378909"/>
            <a:ext cx="1981696" cy="226682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134570" y="5239329"/>
            <a:ext cx="1935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</a:rPr>
              <a:t>Managers &amp;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effectLst/>
              </a:rPr>
              <a:t>Decision makers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87922" y="2739899"/>
            <a:ext cx="1981696" cy="9754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Reports, visualizations…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D61FE-F4EA-4AD9-B7C8-E159194A110C}"/>
              </a:ext>
            </a:extLst>
          </p:cNvPr>
          <p:cNvSpPr txBox="1"/>
          <p:nvPr/>
        </p:nvSpPr>
        <p:spPr>
          <a:xfrm>
            <a:off x="532802" y="2229409"/>
            <a:ext cx="16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Richmond Store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BEC009-ED79-4725-AE1D-7179658D3A94}"/>
              </a:ext>
            </a:extLst>
          </p:cNvPr>
          <p:cNvSpPr txBox="1"/>
          <p:nvPr/>
        </p:nvSpPr>
        <p:spPr>
          <a:xfrm>
            <a:off x="307807" y="3530987"/>
            <a:ext cx="16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Atlanta Store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8CEF997-F5F6-4846-A3EB-911AD0100A8E}"/>
              </a:ext>
            </a:extLst>
          </p:cNvPr>
          <p:cNvCxnSpPr>
            <a:cxnSpLocks/>
          </p:cNvCxnSpPr>
          <p:nvPr/>
        </p:nvCxnSpPr>
        <p:spPr bwMode="auto">
          <a:xfrm>
            <a:off x="1977964" y="2943282"/>
            <a:ext cx="526551" cy="74695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A162669-5519-44F0-8246-4ECFF03032A6}"/>
              </a:ext>
            </a:extLst>
          </p:cNvPr>
          <p:cNvSpPr txBox="1"/>
          <p:nvPr/>
        </p:nvSpPr>
        <p:spPr>
          <a:xfrm>
            <a:off x="324199" y="4848614"/>
            <a:ext cx="16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Charleston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Store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0D8C14-343C-4704-9A91-DA3695BB7D49}"/>
              </a:ext>
            </a:extLst>
          </p:cNvPr>
          <p:cNvGrpSpPr/>
          <p:nvPr/>
        </p:nvGrpSpPr>
        <p:grpSpPr>
          <a:xfrm>
            <a:off x="1073224" y="1866901"/>
            <a:ext cx="568323" cy="464271"/>
            <a:chOff x="2589752" y="1598627"/>
            <a:chExt cx="4717060" cy="303239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CAA9C37-749F-48A6-A18D-6C8F2B04B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B48328A-E0F7-430B-8321-BCED33B472DD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65501AF-AF34-40DD-91AD-F6618A4D0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033E02-1AB1-427B-8672-7F72AA153868}"/>
              </a:ext>
            </a:extLst>
          </p:cNvPr>
          <p:cNvGrpSpPr/>
          <p:nvPr/>
        </p:nvGrpSpPr>
        <p:grpSpPr>
          <a:xfrm>
            <a:off x="789062" y="3140961"/>
            <a:ext cx="568323" cy="464271"/>
            <a:chOff x="2589752" y="1598627"/>
            <a:chExt cx="4717060" cy="303239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8E243B4-1566-4396-AEFB-F6D1EE25D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0B3D1FB-6AD9-47AF-B697-86374386E316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8E31822-F966-418A-99A1-FD8A3B767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FDE17C2-A699-4B18-BE5B-CADDFCB6D5EA}"/>
              </a:ext>
            </a:extLst>
          </p:cNvPr>
          <p:cNvGrpSpPr/>
          <p:nvPr/>
        </p:nvGrpSpPr>
        <p:grpSpPr>
          <a:xfrm>
            <a:off x="867170" y="4489540"/>
            <a:ext cx="568323" cy="464271"/>
            <a:chOff x="2589752" y="1598627"/>
            <a:chExt cx="4717060" cy="3032396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4C70FF-0710-4D9D-8BFA-9228A1579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4DBF8E-CCF8-4EC1-BBBB-531BF4986DFF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0AB2385-E385-45F4-A933-1DE96E9CE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  <p:pic>
        <p:nvPicPr>
          <p:cNvPr id="1028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095787E9-532F-4BFA-A251-7285B03B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24" y="2274682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Azure Data Studio gets support for PostgreSQL, SQL Notebooks and more  extensions">
            <a:extLst>
              <a:ext uri="{FF2B5EF4-FFF2-40B4-BE49-F238E27FC236}">
                <a16:creationId xmlns:a16="http://schemas.microsoft.com/office/drawing/2014/main" id="{CB145EFB-EF31-4437-834E-0604D4471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r="23632"/>
          <a:stretch/>
        </p:blipFill>
        <p:spPr bwMode="auto">
          <a:xfrm>
            <a:off x="4533363" y="2153725"/>
            <a:ext cx="530674" cy="56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8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CD6C3611-2F46-47AE-B853-0F46CF90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24" y="2427082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7F00E11D-D778-48E6-9F94-E080A9A9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24" y="2641858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3DADB721-9981-419B-8F2F-729F4036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65" y="3719926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1B840A7D-6F72-405A-9015-BA384A73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80" y="3972901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1DD1BA7-3076-4427-BF09-47BB9FDF12A6}"/>
              </a:ext>
            </a:extLst>
          </p:cNvPr>
          <p:cNvSpPr/>
          <p:nvPr/>
        </p:nvSpPr>
        <p:spPr>
          <a:xfrm>
            <a:off x="4358279" y="2675562"/>
            <a:ext cx="945509" cy="32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81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BD8E2432-AD1C-401C-9E1F-CE9F0042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24" y="3672804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zure Data Studio gets support for PostgreSQL, SQL Notebooks and more  extensions">
            <a:extLst>
              <a:ext uri="{FF2B5EF4-FFF2-40B4-BE49-F238E27FC236}">
                <a16:creationId xmlns:a16="http://schemas.microsoft.com/office/drawing/2014/main" id="{A733D566-D3FC-4CAD-AD89-43A57AFDB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r="23632"/>
          <a:stretch/>
        </p:blipFill>
        <p:spPr bwMode="auto">
          <a:xfrm>
            <a:off x="4362715" y="3669749"/>
            <a:ext cx="530674" cy="56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3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77890E66-AD68-4E28-B0F8-D348DF48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3825204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17257B2D-B000-446D-AFD4-C7AACB15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24" y="4039980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Arrow: Right 84">
            <a:extLst>
              <a:ext uri="{FF2B5EF4-FFF2-40B4-BE49-F238E27FC236}">
                <a16:creationId xmlns:a16="http://schemas.microsoft.com/office/drawing/2014/main" id="{783F58E7-212D-46D1-ACAD-565702378D2E}"/>
              </a:ext>
            </a:extLst>
          </p:cNvPr>
          <p:cNvSpPr/>
          <p:nvPr/>
        </p:nvSpPr>
        <p:spPr>
          <a:xfrm rot="1793775">
            <a:off x="6939298" y="3230200"/>
            <a:ext cx="945509" cy="32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86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9DEEA1AC-F6F8-419F-AED3-DF5A9C45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83" y="5083570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zure Data Studio gets support for PostgreSQL, SQL Notebooks and more  extensions">
            <a:extLst>
              <a:ext uri="{FF2B5EF4-FFF2-40B4-BE49-F238E27FC236}">
                <a16:creationId xmlns:a16="http://schemas.microsoft.com/office/drawing/2014/main" id="{C6DBC9D0-8D01-4F43-B30E-699DCCCDD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r="23632"/>
          <a:stretch/>
        </p:blipFill>
        <p:spPr bwMode="auto">
          <a:xfrm>
            <a:off x="4423922" y="4962613"/>
            <a:ext cx="530674" cy="56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8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A89B7197-6CAA-4322-8A29-D60960A9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83" y="5235970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64A1D7E1-A3D8-45AB-A371-5D337742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83" y="5450746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Arrow: Right 89">
            <a:extLst>
              <a:ext uri="{FF2B5EF4-FFF2-40B4-BE49-F238E27FC236}">
                <a16:creationId xmlns:a16="http://schemas.microsoft.com/office/drawing/2014/main" id="{E795D79E-99CE-4E49-8470-137F9E1E6A1F}"/>
              </a:ext>
            </a:extLst>
          </p:cNvPr>
          <p:cNvSpPr/>
          <p:nvPr/>
        </p:nvSpPr>
        <p:spPr>
          <a:xfrm>
            <a:off x="4248838" y="5484450"/>
            <a:ext cx="945509" cy="32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F31D2B1F-CFF9-4E94-93F0-8C33B2C37C3D}"/>
              </a:ext>
            </a:extLst>
          </p:cNvPr>
          <p:cNvSpPr/>
          <p:nvPr/>
        </p:nvSpPr>
        <p:spPr>
          <a:xfrm>
            <a:off x="4204724" y="4194911"/>
            <a:ext cx="945509" cy="32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B6D4E09E-DA94-4F1A-B96E-7F5F398AD738}"/>
              </a:ext>
            </a:extLst>
          </p:cNvPr>
          <p:cNvSpPr/>
          <p:nvPr/>
        </p:nvSpPr>
        <p:spPr>
          <a:xfrm>
            <a:off x="6751216" y="4172158"/>
            <a:ext cx="945509" cy="32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73D0A121-C964-4AFE-BDCA-95D9DD71F50B}"/>
              </a:ext>
            </a:extLst>
          </p:cNvPr>
          <p:cNvSpPr/>
          <p:nvPr/>
        </p:nvSpPr>
        <p:spPr>
          <a:xfrm rot="20185292">
            <a:off x="6863986" y="5186353"/>
            <a:ext cx="945509" cy="32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030" name="Picture 6" descr="Email Icon Isolated on White Background. Email Icon in Trendy Design Style  Stock Vector - Illustration of email, information: 183701610">
            <a:extLst>
              <a:ext uri="{FF2B5EF4-FFF2-40B4-BE49-F238E27FC236}">
                <a16:creationId xmlns:a16="http://schemas.microsoft.com/office/drawing/2014/main" id="{50CF060C-B374-4E87-AB20-C5B257295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15129"/>
          <a:stretch/>
        </p:blipFill>
        <p:spPr bwMode="auto">
          <a:xfrm rot="1843097">
            <a:off x="7190520" y="2777237"/>
            <a:ext cx="750788" cy="5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Email Icon Isolated on White Background. Email Icon in Trendy Design Style  Stock Vector - Illustration of email, information: 183701610">
            <a:extLst>
              <a:ext uri="{FF2B5EF4-FFF2-40B4-BE49-F238E27FC236}">
                <a16:creationId xmlns:a16="http://schemas.microsoft.com/office/drawing/2014/main" id="{DA2A3D30-0A6E-4CF5-A0B8-B123E2BB3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15129"/>
          <a:stretch/>
        </p:blipFill>
        <p:spPr bwMode="auto">
          <a:xfrm>
            <a:off x="6688434" y="3697641"/>
            <a:ext cx="750788" cy="5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 descr="Email Icon Isolated on White Background. Email Icon in Trendy Design Style  Stock Vector - Illustration of email, information: 183701610">
            <a:extLst>
              <a:ext uri="{FF2B5EF4-FFF2-40B4-BE49-F238E27FC236}">
                <a16:creationId xmlns:a16="http://schemas.microsoft.com/office/drawing/2014/main" id="{C5128F3D-8F9C-41A2-9167-1A4EA7176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15129"/>
          <a:stretch/>
        </p:blipFill>
        <p:spPr bwMode="auto">
          <a:xfrm rot="20038124">
            <a:off x="6723917" y="4771663"/>
            <a:ext cx="750788" cy="5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Microsoft Excel 2013 Icon | Simply Styled Iconset | dAKirby309">
            <a:extLst>
              <a:ext uri="{FF2B5EF4-FFF2-40B4-BE49-F238E27FC236}">
                <a16:creationId xmlns:a16="http://schemas.microsoft.com/office/drawing/2014/main" id="{1EF49961-CE5D-4CCD-9F64-49A2AC08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93" y="4258773"/>
            <a:ext cx="821140" cy="8211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6C196-6055-53F5-543A-699E1F865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8525-4658-D294-1DD8-E21C4EB2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67" dirty="0"/>
              <a:t>BI at REI_not: The </a:t>
            </a:r>
            <a:r>
              <a:rPr lang="en-US" sz="5867" i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initial</a:t>
            </a:r>
            <a:r>
              <a:rPr lang="en-US" sz="5867" dirty="0"/>
              <a:t>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CA980-3D26-0A5D-DB75-2F586F05D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40DFC2-C739-C9E1-BDAE-FC86832E1DC8}"/>
              </a:ext>
            </a:extLst>
          </p:cNvPr>
          <p:cNvSpPr/>
          <p:nvPr/>
        </p:nvSpPr>
        <p:spPr bwMode="auto">
          <a:xfrm>
            <a:off x="2181969" y="2209800"/>
            <a:ext cx="136059" cy="416262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1333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C2D4C9-C204-4D74-BA08-F01574CF3AF2}"/>
              </a:ext>
            </a:extLst>
          </p:cNvPr>
          <p:cNvCxnSpPr>
            <a:cxnSpLocks/>
          </p:cNvCxnSpPr>
          <p:nvPr/>
        </p:nvCxnSpPr>
        <p:spPr bwMode="auto">
          <a:xfrm flipV="1">
            <a:off x="1798381" y="5384796"/>
            <a:ext cx="574759" cy="86269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9865CAE8-741D-C5D7-C573-CF214128279B}"/>
              </a:ext>
            </a:extLst>
          </p:cNvPr>
          <p:cNvCxnSpPr/>
          <p:nvPr/>
        </p:nvCxnSpPr>
        <p:spPr bwMode="auto">
          <a:xfrm>
            <a:off x="2540000" y="5471065"/>
            <a:ext cx="1219200" cy="12192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an 10">
            <a:extLst>
              <a:ext uri="{FF2B5EF4-FFF2-40B4-BE49-F238E27FC236}">
                <a16:creationId xmlns:a16="http://schemas.microsoft.com/office/drawing/2014/main" id="{939F4B0B-9B6D-9736-B840-BC71373DA8AC}"/>
              </a:ext>
            </a:extLst>
          </p:cNvPr>
          <p:cNvSpPr/>
          <p:nvPr/>
        </p:nvSpPr>
        <p:spPr>
          <a:xfrm>
            <a:off x="2588824" y="2305295"/>
            <a:ext cx="1659115" cy="1053723"/>
          </a:xfrm>
          <a:prstGeom prst="can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Local DB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Store 1</a:t>
            </a: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57D8BC9-F6DF-CDA6-8D24-7C2B4A845D4C}"/>
              </a:ext>
            </a:extLst>
          </p:cNvPr>
          <p:cNvSpPr/>
          <p:nvPr/>
        </p:nvSpPr>
        <p:spPr>
          <a:xfrm>
            <a:off x="2271820" y="3567057"/>
            <a:ext cx="1498600" cy="1053723"/>
          </a:xfrm>
          <a:prstGeom prst="can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Local DB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Store 2</a:t>
            </a:r>
          </a:p>
        </p:txBody>
      </p:sp>
      <p:sp>
        <p:nvSpPr>
          <p:cNvPr id="36" name="Can 35">
            <a:extLst>
              <a:ext uri="{FF2B5EF4-FFF2-40B4-BE49-F238E27FC236}">
                <a16:creationId xmlns:a16="http://schemas.microsoft.com/office/drawing/2014/main" id="{7A34DC0B-1852-46CF-7402-469A04466864}"/>
              </a:ext>
            </a:extLst>
          </p:cNvPr>
          <p:cNvSpPr/>
          <p:nvPr/>
        </p:nvSpPr>
        <p:spPr>
          <a:xfrm>
            <a:off x="2513872" y="4816039"/>
            <a:ext cx="1498600" cy="1053723"/>
          </a:xfrm>
          <a:prstGeom prst="can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Local DB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Store 3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067A89-E64E-DBEF-B135-9C5FFB12C9E0}"/>
              </a:ext>
            </a:extLst>
          </p:cNvPr>
          <p:cNvCxnSpPr/>
          <p:nvPr/>
        </p:nvCxnSpPr>
        <p:spPr bwMode="auto">
          <a:xfrm flipV="1">
            <a:off x="1827748" y="4062481"/>
            <a:ext cx="397579" cy="10031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B64927D-60C3-7F49-4B1A-29F276FA9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04" y="3295781"/>
            <a:ext cx="1981696" cy="22668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91B8C39-F812-AA2B-A889-340CF9B4DC04}"/>
              </a:ext>
            </a:extLst>
          </p:cNvPr>
          <p:cNvSpPr txBox="1"/>
          <p:nvPr/>
        </p:nvSpPr>
        <p:spPr>
          <a:xfrm>
            <a:off x="10155352" y="5156201"/>
            <a:ext cx="1935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</a:rPr>
              <a:t>Managers &amp;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effectLst/>
              </a:rPr>
              <a:t>Decision makers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9A2A8-9F32-4CC5-CEAA-930C01601AFB}"/>
              </a:ext>
            </a:extLst>
          </p:cNvPr>
          <p:cNvSpPr/>
          <p:nvPr/>
        </p:nvSpPr>
        <p:spPr>
          <a:xfrm>
            <a:off x="10108704" y="2656771"/>
            <a:ext cx="1981696" cy="9754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Reports, visualizations…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FEEB3-A7C2-1BD3-B5E6-C516A8F4FB99}"/>
              </a:ext>
            </a:extLst>
          </p:cNvPr>
          <p:cNvSpPr txBox="1"/>
          <p:nvPr/>
        </p:nvSpPr>
        <p:spPr>
          <a:xfrm>
            <a:off x="532802" y="2229409"/>
            <a:ext cx="16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Richmond Store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37C257-3734-D662-8A00-577B2B63D5F1}"/>
              </a:ext>
            </a:extLst>
          </p:cNvPr>
          <p:cNvSpPr txBox="1"/>
          <p:nvPr/>
        </p:nvSpPr>
        <p:spPr>
          <a:xfrm>
            <a:off x="307807" y="3530987"/>
            <a:ext cx="16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Atlanta Store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7C3D431-80E2-CBF6-2490-B7968E469002}"/>
              </a:ext>
            </a:extLst>
          </p:cNvPr>
          <p:cNvCxnSpPr>
            <a:cxnSpLocks/>
          </p:cNvCxnSpPr>
          <p:nvPr/>
        </p:nvCxnSpPr>
        <p:spPr bwMode="auto">
          <a:xfrm>
            <a:off x="1977964" y="2943282"/>
            <a:ext cx="526551" cy="74695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6ED0741-4DC0-55AA-1CF9-F81BE51ED008}"/>
              </a:ext>
            </a:extLst>
          </p:cNvPr>
          <p:cNvSpPr txBox="1"/>
          <p:nvPr/>
        </p:nvSpPr>
        <p:spPr>
          <a:xfrm>
            <a:off x="324199" y="4848614"/>
            <a:ext cx="16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Charleston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Store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29A2F-2515-7E73-B738-E278DC7900EE}"/>
              </a:ext>
            </a:extLst>
          </p:cNvPr>
          <p:cNvGrpSpPr/>
          <p:nvPr/>
        </p:nvGrpSpPr>
        <p:grpSpPr>
          <a:xfrm>
            <a:off x="3981172" y="1233035"/>
            <a:ext cx="6098309" cy="3820662"/>
            <a:chOff x="3746843" y="1192723"/>
            <a:chExt cx="6098309" cy="3820662"/>
          </a:xfrm>
        </p:grpSpPr>
        <p:sp>
          <p:nvSpPr>
            <p:cNvPr id="37" name="Can 36">
              <a:extLst>
                <a:ext uri="{FF2B5EF4-FFF2-40B4-BE49-F238E27FC236}">
                  <a16:creationId xmlns:a16="http://schemas.microsoft.com/office/drawing/2014/main" id="{4BCB2AE2-14FF-B874-2217-E97901AE46E5}"/>
                </a:ext>
              </a:extLst>
            </p:cNvPr>
            <p:cNvSpPr/>
            <p:nvPr/>
          </p:nvSpPr>
          <p:spPr>
            <a:xfrm>
              <a:off x="5712688" y="2846686"/>
              <a:ext cx="2521985" cy="2148000"/>
            </a:xfrm>
            <a:prstGeom prst="can">
              <a:avLst>
                <a:gd name="adj" fmla="val 14117"/>
              </a:avLst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effectLst/>
                </a:rPr>
                <a:t>Normalized Database</a:t>
              </a:r>
              <a:br>
                <a:rPr lang="en-US" sz="3600" dirty="0">
                  <a:solidFill>
                    <a:schemeClr val="tx1"/>
                  </a:solidFill>
                  <a:effectLst/>
                </a:rPr>
              </a:br>
              <a:r>
                <a:rPr lang="en-US" sz="2400" dirty="0">
                  <a:solidFill>
                    <a:schemeClr val="tx1"/>
                  </a:solidFill>
                  <a:effectLst/>
                </a:rPr>
                <a:t>for the whole REI_not</a:t>
              </a:r>
            </a:p>
          </p:txBody>
        </p:sp>
        <p:pic>
          <p:nvPicPr>
            <p:cNvPr id="35" name="Picture 8" descr="Azure Data Studio gets support for PostgreSQL, SQL Notebooks and more  extensions">
              <a:extLst>
                <a:ext uri="{FF2B5EF4-FFF2-40B4-BE49-F238E27FC236}">
                  <a16:creationId xmlns:a16="http://schemas.microsoft.com/office/drawing/2014/main" id="{E70903FD-8B38-34C3-6EDC-9309262F6D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3" r="23632"/>
            <a:stretch/>
          </p:blipFill>
          <p:spPr bwMode="auto">
            <a:xfrm>
              <a:off x="4406087" y="1218638"/>
              <a:ext cx="530674" cy="5698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7" name="Picture 8">
              <a:extLst>
                <a:ext uri="{FF2B5EF4-FFF2-40B4-BE49-F238E27FC236}">
                  <a16:creationId xmlns:a16="http://schemas.microsoft.com/office/drawing/2014/main" id="{E9A84D03-D149-AE53-CE9E-6B4059830C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21"/>
            <a:stretch/>
          </p:blipFill>
          <p:spPr bwMode="auto">
            <a:xfrm>
              <a:off x="6058511" y="1224602"/>
              <a:ext cx="1422999" cy="674659"/>
            </a:xfrm>
            <a:prstGeom prst="rect">
              <a:avLst/>
            </a:prstGeom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9737793-B812-AC44-09FE-74125C230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992" y="1192723"/>
              <a:ext cx="899329" cy="6813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BF04733-6D80-B025-00F8-D68F955537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8968" y="2089710"/>
              <a:ext cx="203200" cy="2745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72080E5-724E-3E88-6474-8ED0E646CE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8735" y="2139453"/>
              <a:ext cx="174127" cy="37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5986574-246E-9E9C-A076-1E00323350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5970" y="1998891"/>
              <a:ext cx="219305" cy="167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321CD1E-6F13-0E46-34D4-5EF0CCBDE4F5}"/>
                </a:ext>
              </a:extLst>
            </p:cNvPr>
            <p:cNvCxnSpPr>
              <a:cxnSpLocks/>
            </p:cNvCxnSpPr>
            <p:nvPr/>
          </p:nvCxnSpPr>
          <p:spPr>
            <a:xfrm>
              <a:off x="7055731" y="2314615"/>
              <a:ext cx="72547" cy="484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4A2ECB7-AE2C-2234-5CB4-21A8FC73D45D}"/>
                </a:ext>
              </a:extLst>
            </p:cNvPr>
            <p:cNvGrpSpPr/>
            <p:nvPr/>
          </p:nvGrpSpPr>
          <p:grpSpPr>
            <a:xfrm rot="10800000">
              <a:off x="4435275" y="1735815"/>
              <a:ext cx="3895924" cy="530741"/>
              <a:chOff x="3519646" y="1499168"/>
              <a:chExt cx="1814354" cy="398056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58BE1E6E-A3FD-3FFA-3F02-0221BFD775D0}"/>
                  </a:ext>
                </a:extLst>
              </p:cNvPr>
              <p:cNvSpPr/>
              <p:nvPr/>
            </p:nvSpPr>
            <p:spPr>
              <a:xfrm>
                <a:off x="3519646" y="1499168"/>
                <a:ext cx="1814354" cy="39805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dirty="0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D4A4B979-2935-06D7-FC4C-017FE9C12223}"/>
                  </a:ext>
                </a:extLst>
              </p:cNvPr>
              <p:cNvSpPr/>
              <p:nvPr/>
            </p:nvSpPr>
            <p:spPr>
              <a:xfrm flipH="1">
                <a:off x="3622190" y="1500112"/>
                <a:ext cx="1405438" cy="397111"/>
              </a:xfrm>
              <a:prstGeom prst="arc">
                <a:avLst>
                  <a:gd name="adj1" fmla="val 13622065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dirty="0"/>
              </a:p>
            </p:txBody>
          </p:sp>
        </p:grpSp>
        <p:sp>
          <p:nvSpPr>
            <p:cNvPr id="44" name="Right Arrow 12">
              <a:extLst>
                <a:ext uri="{FF2B5EF4-FFF2-40B4-BE49-F238E27FC236}">
                  <a16:creationId xmlns:a16="http://schemas.microsoft.com/office/drawing/2014/main" id="{49B9CF5D-DD40-1360-F70E-1E9BFC61D6F0}"/>
                </a:ext>
              </a:extLst>
            </p:cNvPr>
            <p:cNvSpPr/>
            <p:nvPr/>
          </p:nvSpPr>
          <p:spPr>
            <a:xfrm>
              <a:off x="3912794" y="3362038"/>
              <a:ext cx="1721596" cy="1564683"/>
            </a:xfrm>
            <a:prstGeom prst="rightArrow">
              <a:avLst>
                <a:gd name="adj1" fmla="val 69413"/>
                <a:gd name="adj2" fmla="val 2821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rIns="0" rtlCol="0" anchor="ctr"/>
            <a:lstStyle/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Extract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Transform</a:t>
              </a:r>
              <a:br>
                <a:rPr lang="en-US" sz="1600" b="1" dirty="0">
                  <a:solidFill>
                    <a:srgbClr val="FFFFFF"/>
                  </a:solidFill>
                  <a:latin typeface="Calibri"/>
                </a:rPr>
              </a:br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(i.e., clean)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Load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5FE252-D264-E1E2-8578-CF5FA2BC81A8}"/>
                </a:ext>
              </a:extLst>
            </p:cNvPr>
            <p:cNvSpPr txBox="1"/>
            <p:nvPr/>
          </p:nvSpPr>
          <p:spPr>
            <a:xfrm>
              <a:off x="3746843" y="3336451"/>
              <a:ext cx="1498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000000"/>
                  </a:solidFill>
                  <a:effectLst/>
                </a:rPr>
                <a:t>ETL technologies</a:t>
              </a:r>
            </a:p>
          </p:txBody>
        </p:sp>
        <p:sp>
          <p:nvSpPr>
            <p:cNvPr id="50" name="Right Arrow 38">
              <a:extLst>
                <a:ext uri="{FF2B5EF4-FFF2-40B4-BE49-F238E27FC236}">
                  <a16:creationId xmlns:a16="http://schemas.microsoft.com/office/drawing/2014/main" id="{3F688DE7-FFF2-D8A6-34FD-A97977ED433A}"/>
                </a:ext>
              </a:extLst>
            </p:cNvPr>
            <p:cNvSpPr/>
            <p:nvPr/>
          </p:nvSpPr>
          <p:spPr>
            <a:xfrm>
              <a:off x="8299615" y="3362911"/>
              <a:ext cx="1545537" cy="1650474"/>
            </a:xfrm>
            <a:prstGeom prst="rightArrow">
              <a:avLst>
                <a:gd name="adj1" fmla="val 77573"/>
                <a:gd name="adj2" fmla="val 2821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rIns="0" rtlCol="0" anchor="ctr"/>
            <a:lstStyle/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Query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Report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Analyze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Visualize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9AD52DE-0932-7AD9-D455-2F5EE0292E22}"/>
                </a:ext>
              </a:extLst>
            </p:cNvPr>
            <p:cNvSpPr txBox="1"/>
            <p:nvPr/>
          </p:nvSpPr>
          <p:spPr>
            <a:xfrm>
              <a:off x="8234673" y="3089453"/>
              <a:ext cx="1233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000000"/>
                  </a:solidFill>
                  <a:effectLst/>
                </a:rPr>
                <a:t>BI/Analytics technologies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1BA2845-FECF-6534-2D62-9C06F3AF7176}"/>
              </a:ext>
            </a:extLst>
          </p:cNvPr>
          <p:cNvGrpSpPr/>
          <p:nvPr/>
        </p:nvGrpSpPr>
        <p:grpSpPr>
          <a:xfrm>
            <a:off x="1073224" y="1866901"/>
            <a:ext cx="568323" cy="464271"/>
            <a:chOff x="2589752" y="1598627"/>
            <a:chExt cx="4717060" cy="303239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4E084C7-FA6E-5D8E-3AD4-1E3D169E2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CCE0200-5D71-6055-97FF-5BF15E4B0CE7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B461AC4-9002-DF59-4A63-8DA1DF382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7ACEA5-3E08-5B8B-1124-158F84E204D9}"/>
              </a:ext>
            </a:extLst>
          </p:cNvPr>
          <p:cNvGrpSpPr/>
          <p:nvPr/>
        </p:nvGrpSpPr>
        <p:grpSpPr>
          <a:xfrm>
            <a:off x="789062" y="3140961"/>
            <a:ext cx="568323" cy="464271"/>
            <a:chOff x="2589752" y="1598627"/>
            <a:chExt cx="4717060" cy="303239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7C1D29B-F2E4-0D42-09FC-24DE9DA88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E909B7F-8E0D-1301-3AA3-160135571A5C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72A6352-0417-EFE3-FF83-EF83183CB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3AC305-731C-C727-7E97-92BF8A9D28E0}"/>
              </a:ext>
            </a:extLst>
          </p:cNvPr>
          <p:cNvGrpSpPr/>
          <p:nvPr/>
        </p:nvGrpSpPr>
        <p:grpSpPr>
          <a:xfrm>
            <a:off x="867170" y="4489540"/>
            <a:ext cx="568323" cy="464271"/>
            <a:chOff x="2589752" y="1598627"/>
            <a:chExt cx="4717060" cy="3032396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2C1E26E-4132-0366-A104-3F22BFA44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A086DE-7D14-07CE-4FF8-E30AED2613B1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79B815F-7581-EFB9-4959-EC9B7135D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7B8775E-CFFA-47E3-948B-447E560EFF24}"/>
              </a:ext>
            </a:extLst>
          </p:cNvPr>
          <p:cNvSpPr txBox="1"/>
          <p:nvPr/>
        </p:nvSpPr>
        <p:spPr>
          <a:xfrm>
            <a:off x="4271699" y="5380231"/>
            <a:ext cx="4691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City: Richmond/Charleston/Atlanta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Size in Square feet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Csystem: cashier, self, hybrid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Layout: modern or traditional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9E6A181-D6BC-5E6E-7EA8-B152D10D1E61}"/>
              </a:ext>
            </a:extLst>
          </p:cNvPr>
          <p:cNvSpPr/>
          <p:nvPr/>
        </p:nvSpPr>
        <p:spPr>
          <a:xfrm rot="20281611">
            <a:off x="4880240" y="5075824"/>
            <a:ext cx="610007" cy="3310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3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68A8E8-9B7A-4CBB-8BDF-C459D51B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33" y="0"/>
            <a:ext cx="831612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1EDC-E361-4E1A-B6E0-5ED4293307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4E8DE7-8107-485D-819E-7A652D98D056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CC5E6-D495-47A7-A64C-415DCAFE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FE258-9932-4EC4-956C-F0CD47F9A4A8}"/>
              </a:ext>
            </a:extLst>
          </p:cNvPr>
          <p:cNvSpPr txBox="1"/>
          <p:nvPr/>
        </p:nvSpPr>
        <p:spPr>
          <a:xfrm>
            <a:off x="529878" y="5060529"/>
            <a:ext cx="46917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City: Richmond/Charleston/Atlanta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Size in Square feet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Csystem: cashier, self, hybrid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Layout: modern or traditional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D7B007B-2475-45D7-8C16-43507E036EC1}"/>
              </a:ext>
            </a:extLst>
          </p:cNvPr>
          <p:cNvSpPr txBox="1">
            <a:spLocks/>
          </p:cNvSpPr>
          <p:nvPr/>
        </p:nvSpPr>
        <p:spPr>
          <a:xfrm>
            <a:off x="304802" y="0"/>
            <a:ext cx="4066029" cy="86416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</a:rPr>
              <a:t>A normalized design for the HQ DB w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as proposed…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1FFAF-82B9-71B1-A22C-04A5FECB4984}"/>
              </a:ext>
            </a:extLst>
          </p:cNvPr>
          <p:cNvSpPr txBox="1"/>
          <p:nvPr/>
        </p:nvSpPr>
        <p:spPr>
          <a:xfrm>
            <a:off x="431310" y="2344570"/>
            <a:ext cx="198619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600" i="1" dirty="0">
                <a:solidFill>
                  <a:schemeClr val="tx1"/>
                </a:solidFill>
                <a:effectLst/>
              </a:rPr>
              <a:t>Are we selling more backpacks in our traditional stores or in our modern ones?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820BB1-AAE7-622F-460F-136A6261E043}"/>
              </a:ext>
            </a:extLst>
          </p:cNvPr>
          <p:cNvSpPr/>
          <p:nvPr/>
        </p:nvSpPr>
        <p:spPr>
          <a:xfrm rot="1881894">
            <a:off x="6703090" y="1352500"/>
            <a:ext cx="4834892" cy="17493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/>
                <a:latin typeface="Stencil" panose="040409050D0802020404" pitchFamily="82" charset="0"/>
                <a:ea typeface="MingLiU_HKSCS-ExtB" panose="02020500000000000000" pitchFamily="18" charset="-120"/>
              </a:rPr>
              <a:t>Rejected </a:t>
            </a:r>
            <a:r>
              <a:rPr lang="en-US" sz="2800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MingLiU_HKSCS-ExtB" panose="02020500000000000000" pitchFamily="18" charset="-120"/>
              </a:rPr>
              <a:t>by HQ:</a:t>
            </a:r>
            <a:br>
              <a:rPr lang="en-US" sz="2800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MingLiU_HKSCS-ExtB" panose="02020500000000000000" pitchFamily="18" charset="-12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MingLiU_HKSCS-ExtB" panose="02020500000000000000" pitchFamily="18" charset="-120"/>
              </a:rPr>
              <a:t>TOO MANY JOINS MADE THE QUERIES too slow!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70FD58-7B63-06D5-ADB5-6D0B853FC085}"/>
              </a:ext>
            </a:extLst>
          </p:cNvPr>
          <p:cNvSpPr/>
          <p:nvPr/>
        </p:nvSpPr>
        <p:spPr>
          <a:xfrm>
            <a:off x="2889504" y="2084833"/>
            <a:ext cx="1563624" cy="2039112"/>
          </a:xfrm>
          <a:prstGeom prst="roundRect">
            <a:avLst/>
          </a:prstGeom>
          <a:noFill/>
          <a:ln w="7620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6600"/>
                </a:solidFill>
                <a:prstDash val="sysDash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82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0E774C-2405-26A2-1F02-809B0899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design technique: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FF6600"/>
                </a:solidFill>
              </a:rPr>
              <a:t>Star Schema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A78EF53-613E-BD87-51ED-4CADB260D5FF}"/>
              </a:ext>
            </a:extLst>
          </p:cNvPr>
          <p:cNvSpPr/>
          <p:nvPr/>
        </p:nvSpPr>
        <p:spPr>
          <a:xfrm>
            <a:off x="10991088" y="5615432"/>
            <a:ext cx="1094232" cy="1064768"/>
          </a:xfrm>
          <a:prstGeom prst="star5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02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67" dirty="0"/>
              <a:t>BI at REI_not: Future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181969" y="2209800"/>
            <a:ext cx="136059" cy="416262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1333" dirty="0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 bwMode="auto">
          <a:xfrm flipV="1">
            <a:off x="1798381" y="5384796"/>
            <a:ext cx="574759" cy="86269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/>
          <p:nvPr/>
        </p:nvCxnSpPr>
        <p:spPr bwMode="auto">
          <a:xfrm>
            <a:off x="2540000" y="5471065"/>
            <a:ext cx="1219200" cy="12192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an 10"/>
          <p:cNvSpPr/>
          <p:nvPr/>
        </p:nvSpPr>
        <p:spPr>
          <a:xfrm>
            <a:off x="2588824" y="2305295"/>
            <a:ext cx="1659115" cy="1053723"/>
          </a:xfrm>
          <a:prstGeom prst="can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Local DB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Store 1</a:t>
            </a:r>
          </a:p>
        </p:txBody>
      </p:sp>
      <p:sp>
        <p:nvSpPr>
          <p:cNvPr id="34" name="Can 33"/>
          <p:cNvSpPr/>
          <p:nvPr/>
        </p:nvSpPr>
        <p:spPr>
          <a:xfrm>
            <a:off x="2271820" y="3567057"/>
            <a:ext cx="1498600" cy="1053723"/>
          </a:xfrm>
          <a:prstGeom prst="can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Local DB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Store 2</a:t>
            </a:r>
          </a:p>
        </p:txBody>
      </p:sp>
      <p:sp>
        <p:nvSpPr>
          <p:cNvPr id="36" name="Can 35"/>
          <p:cNvSpPr/>
          <p:nvPr/>
        </p:nvSpPr>
        <p:spPr>
          <a:xfrm>
            <a:off x="2513872" y="4816039"/>
            <a:ext cx="1498600" cy="1053723"/>
          </a:xfrm>
          <a:prstGeom prst="can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Local DB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Store 3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827748" y="4062481"/>
            <a:ext cx="397579" cy="10031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04" y="3295781"/>
            <a:ext cx="1981696" cy="226682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155352" y="5156201"/>
            <a:ext cx="1935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</a:rPr>
              <a:t>Managers &amp;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effectLst/>
              </a:rPr>
              <a:t>Decision makers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08704" y="2656771"/>
            <a:ext cx="1981696" cy="9754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Reports, visualizations…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D61FE-F4EA-4AD9-B7C8-E159194A110C}"/>
              </a:ext>
            </a:extLst>
          </p:cNvPr>
          <p:cNvSpPr txBox="1"/>
          <p:nvPr/>
        </p:nvSpPr>
        <p:spPr>
          <a:xfrm>
            <a:off x="532802" y="2229409"/>
            <a:ext cx="16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Richmond Store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BEC009-ED79-4725-AE1D-7179658D3A94}"/>
              </a:ext>
            </a:extLst>
          </p:cNvPr>
          <p:cNvSpPr txBox="1"/>
          <p:nvPr/>
        </p:nvSpPr>
        <p:spPr>
          <a:xfrm>
            <a:off x="307807" y="3530987"/>
            <a:ext cx="16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Atlanta Store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8CEF997-F5F6-4846-A3EB-911AD0100A8E}"/>
              </a:ext>
            </a:extLst>
          </p:cNvPr>
          <p:cNvCxnSpPr>
            <a:cxnSpLocks/>
          </p:cNvCxnSpPr>
          <p:nvPr/>
        </p:nvCxnSpPr>
        <p:spPr bwMode="auto">
          <a:xfrm>
            <a:off x="1977964" y="2943282"/>
            <a:ext cx="526551" cy="74695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A162669-5519-44F0-8246-4ECFF03032A6}"/>
              </a:ext>
            </a:extLst>
          </p:cNvPr>
          <p:cNvSpPr txBox="1"/>
          <p:nvPr/>
        </p:nvSpPr>
        <p:spPr>
          <a:xfrm>
            <a:off x="324199" y="4848614"/>
            <a:ext cx="16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Charleston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Store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8C8D9E-9159-4F8E-938D-ABC2E14FDB26}"/>
              </a:ext>
            </a:extLst>
          </p:cNvPr>
          <p:cNvGrpSpPr/>
          <p:nvPr/>
        </p:nvGrpSpPr>
        <p:grpSpPr>
          <a:xfrm>
            <a:off x="3981172" y="1233035"/>
            <a:ext cx="6098309" cy="3820662"/>
            <a:chOff x="3746843" y="1192723"/>
            <a:chExt cx="6098309" cy="3820662"/>
          </a:xfrm>
        </p:grpSpPr>
        <p:sp>
          <p:nvSpPr>
            <p:cNvPr id="37" name="Can 36"/>
            <p:cNvSpPr/>
            <p:nvPr/>
          </p:nvSpPr>
          <p:spPr>
            <a:xfrm>
              <a:off x="5712688" y="2846686"/>
              <a:ext cx="2521985" cy="2148000"/>
            </a:xfrm>
            <a:prstGeom prst="can">
              <a:avLst>
                <a:gd name="adj" fmla="val 14117"/>
              </a:avLst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effectLst/>
                </a:rPr>
                <a:t>Data Warehouse </a:t>
              </a:r>
              <a:r>
                <a:rPr lang="en-US" sz="2400" dirty="0">
                  <a:solidFill>
                    <a:schemeClr val="tx1"/>
                  </a:solidFill>
                  <a:effectLst/>
                </a:rPr>
                <a:t>for the whole REI_not</a:t>
              </a:r>
            </a:p>
          </p:txBody>
        </p:sp>
        <p:pic>
          <p:nvPicPr>
            <p:cNvPr id="35" name="Picture 8" descr="Azure Data Studio gets support for PostgreSQL, SQL Notebooks and more  extensions">
              <a:extLst>
                <a:ext uri="{FF2B5EF4-FFF2-40B4-BE49-F238E27FC236}">
                  <a16:creationId xmlns:a16="http://schemas.microsoft.com/office/drawing/2014/main" id="{00B1D69D-02EF-4625-A40F-F49134C3CE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3" r="23632"/>
            <a:stretch/>
          </p:blipFill>
          <p:spPr bwMode="auto">
            <a:xfrm>
              <a:off x="4406087" y="1218638"/>
              <a:ext cx="530674" cy="5698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7" name="Picture 8">
              <a:extLst>
                <a:ext uri="{FF2B5EF4-FFF2-40B4-BE49-F238E27FC236}">
                  <a16:creationId xmlns:a16="http://schemas.microsoft.com/office/drawing/2014/main" id="{8722F3A0-9D44-4D70-88EA-8B80C410AA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21"/>
            <a:stretch/>
          </p:blipFill>
          <p:spPr bwMode="auto">
            <a:xfrm>
              <a:off x="6058511" y="1224602"/>
              <a:ext cx="1422999" cy="674659"/>
            </a:xfrm>
            <a:prstGeom prst="rect">
              <a:avLst/>
            </a:prstGeom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BE0BF9-2D58-4955-B3A4-5EFDBB58C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992" y="1192723"/>
              <a:ext cx="899329" cy="6813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A8D6DE-A1E6-429B-A84A-86F0A5569B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8968" y="2089710"/>
              <a:ext cx="203200" cy="2745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8CDF252-D321-4B00-8907-646374AFD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8735" y="2139453"/>
              <a:ext cx="174127" cy="37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57DCBC5-827B-45BC-B0FC-0E26B0D2FD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5970" y="1998891"/>
              <a:ext cx="219305" cy="167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D7393E7-E641-4F87-8D14-BD4B27104C2F}"/>
                </a:ext>
              </a:extLst>
            </p:cNvPr>
            <p:cNvCxnSpPr>
              <a:cxnSpLocks/>
            </p:cNvCxnSpPr>
            <p:nvPr/>
          </p:nvCxnSpPr>
          <p:spPr>
            <a:xfrm>
              <a:off x="7055731" y="2314615"/>
              <a:ext cx="72547" cy="484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1C4F663-53E5-4888-A38F-A45F5904A4F1}"/>
                </a:ext>
              </a:extLst>
            </p:cNvPr>
            <p:cNvGrpSpPr/>
            <p:nvPr/>
          </p:nvGrpSpPr>
          <p:grpSpPr>
            <a:xfrm rot="10800000">
              <a:off x="4435275" y="1735815"/>
              <a:ext cx="3895924" cy="530741"/>
              <a:chOff x="3519646" y="1499168"/>
              <a:chExt cx="1814354" cy="398056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2DD5AF00-A252-4363-82DE-326575C3E7E5}"/>
                  </a:ext>
                </a:extLst>
              </p:cNvPr>
              <p:cNvSpPr/>
              <p:nvPr/>
            </p:nvSpPr>
            <p:spPr>
              <a:xfrm>
                <a:off x="3519646" y="1499168"/>
                <a:ext cx="1814354" cy="39805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dirty="0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D4745499-69AB-4642-9C32-A731DE25EB96}"/>
                  </a:ext>
                </a:extLst>
              </p:cNvPr>
              <p:cNvSpPr/>
              <p:nvPr/>
            </p:nvSpPr>
            <p:spPr>
              <a:xfrm flipH="1">
                <a:off x="3622190" y="1500112"/>
                <a:ext cx="1405438" cy="397111"/>
              </a:xfrm>
              <a:prstGeom prst="arc">
                <a:avLst>
                  <a:gd name="adj1" fmla="val 13622065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33" dirty="0"/>
              </a:p>
            </p:txBody>
          </p:sp>
        </p:grpSp>
        <p:sp>
          <p:nvSpPr>
            <p:cNvPr id="44" name="Right Arrow 12">
              <a:extLst>
                <a:ext uri="{FF2B5EF4-FFF2-40B4-BE49-F238E27FC236}">
                  <a16:creationId xmlns:a16="http://schemas.microsoft.com/office/drawing/2014/main" id="{21D56B9F-4CA7-4B6F-AAD8-F40DA8FD00B6}"/>
                </a:ext>
              </a:extLst>
            </p:cNvPr>
            <p:cNvSpPr/>
            <p:nvPr/>
          </p:nvSpPr>
          <p:spPr>
            <a:xfrm>
              <a:off x="3912794" y="3362038"/>
              <a:ext cx="1721596" cy="1564683"/>
            </a:xfrm>
            <a:prstGeom prst="rightArrow">
              <a:avLst>
                <a:gd name="adj1" fmla="val 69413"/>
                <a:gd name="adj2" fmla="val 2821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rIns="0" rtlCol="0" anchor="ctr"/>
            <a:lstStyle/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Extract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Transform</a:t>
              </a:r>
              <a:br>
                <a:rPr lang="en-US" sz="1600" b="1" dirty="0">
                  <a:solidFill>
                    <a:srgbClr val="FFFFFF"/>
                  </a:solidFill>
                  <a:latin typeface="Calibri"/>
                </a:rPr>
              </a:br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(i.e., clean)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Load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5B3FE6B-0AC4-49C6-BBAC-B20DFAA52DDD}"/>
                </a:ext>
              </a:extLst>
            </p:cNvPr>
            <p:cNvSpPr txBox="1"/>
            <p:nvPr/>
          </p:nvSpPr>
          <p:spPr>
            <a:xfrm>
              <a:off x="3746843" y="3336451"/>
              <a:ext cx="1498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000000"/>
                  </a:solidFill>
                  <a:effectLst/>
                </a:rPr>
                <a:t>ETL technologies</a:t>
              </a:r>
            </a:p>
          </p:txBody>
        </p:sp>
        <p:sp>
          <p:nvSpPr>
            <p:cNvPr id="50" name="Right Arrow 38">
              <a:extLst>
                <a:ext uri="{FF2B5EF4-FFF2-40B4-BE49-F238E27FC236}">
                  <a16:creationId xmlns:a16="http://schemas.microsoft.com/office/drawing/2014/main" id="{CEE8E23F-7DC7-4F46-A7F0-18975781322C}"/>
                </a:ext>
              </a:extLst>
            </p:cNvPr>
            <p:cNvSpPr/>
            <p:nvPr/>
          </p:nvSpPr>
          <p:spPr>
            <a:xfrm>
              <a:off x="8299615" y="3362911"/>
              <a:ext cx="1545537" cy="1650474"/>
            </a:xfrm>
            <a:prstGeom prst="rightArrow">
              <a:avLst>
                <a:gd name="adj1" fmla="val 77573"/>
                <a:gd name="adj2" fmla="val 2821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rIns="0" rtlCol="0" anchor="ctr"/>
            <a:lstStyle/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Query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Report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Analyze</a:t>
              </a:r>
            </a:p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Visualize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C4BD8B-60BD-4A75-A5F0-910678B380CD}"/>
                </a:ext>
              </a:extLst>
            </p:cNvPr>
            <p:cNvSpPr txBox="1"/>
            <p:nvPr/>
          </p:nvSpPr>
          <p:spPr>
            <a:xfrm>
              <a:off x="8234673" y="3089453"/>
              <a:ext cx="1233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000000"/>
                  </a:solidFill>
                  <a:effectLst/>
                </a:rPr>
                <a:t>BI/Analytics technologies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0D8C14-343C-4704-9A91-DA3695BB7D49}"/>
              </a:ext>
            </a:extLst>
          </p:cNvPr>
          <p:cNvGrpSpPr/>
          <p:nvPr/>
        </p:nvGrpSpPr>
        <p:grpSpPr>
          <a:xfrm>
            <a:off x="1073224" y="1866901"/>
            <a:ext cx="568323" cy="464271"/>
            <a:chOff x="2589752" y="1598627"/>
            <a:chExt cx="4717060" cy="303239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CAA9C37-749F-48A6-A18D-6C8F2B04B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B48328A-E0F7-430B-8321-BCED33B472DD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65501AF-AF34-40DD-91AD-F6618A4D0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033E02-1AB1-427B-8672-7F72AA153868}"/>
              </a:ext>
            </a:extLst>
          </p:cNvPr>
          <p:cNvGrpSpPr/>
          <p:nvPr/>
        </p:nvGrpSpPr>
        <p:grpSpPr>
          <a:xfrm>
            <a:off x="789062" y="3140961"/>
            <a:ext cx="568323" cy="464271"/>
            <a:chOff x="2589752" y="1598627"/>
            <a:chExt cx="4717060" cy="303239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8E243B4-1566-4396-AEFB-F6D1EE25D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0B3D1FB-6AD9-47AF-B697-86374386E316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8E31822-F966-418A-99A1-FD8A3B767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FDE17C2-A699-4B18-BE5B-CADDFCB6D5EA}"/>
              </a:ext>
            </a:extLst>
          </p:cNvPr>
          <p:cNvGrpSpPr/>
          <p:nvPr/>
        </p:nvGrpSpPr>
        <p:grpSpPr>
          <a:xfrm>
            <a:off x="867170" y="4489540"/>
            <a:ext cx="568323" cy="464271"/>
            <a:chOff x="2589752" y="1598627"/>
            <a:chExt cx="4717060" cy="3032396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4C70FF-0710-4D9D-8BFA-9228A1579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4DBF8E-CCF8-4EC1-BBBB-531BF4986DFF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0AB2385-E385-45F4-A933-1DE96E9CE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782E212B-6DFD-4B1E-9B72-8165DE659BDC}"/>
              </a:ext>
            </a:extLst>
          </p:cNvPr>
          <p:cNvSpPr/>
          <p:nvPr/>
        </p:nvSpPr>
        <p:spPr>
          <a:xfrm rot="16200000">
            <a:off x="7575880" y="3552213"/>
            <a:ext cx="481604" cy="3895924"/>
          </a:xfrm>
          <a:prstGeom prst="leftBrac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4CB674-C88C-4F31-A092-0292AA8A18B7}"/>
              </a:ext>
            </a:extLst>
          </p:cNvPr>
          <p:cNvSpPr txBox="1"/>
          <p:nvPr/>
        </p:nvSpPr>
        <p:spPr>
          <a:xfrm>
            <a:off x="6360915" y="5726722"/>
            <a:ext cx="2961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Your job in MP7</a:t>
            </a:r>
          </a:p>
        </p:txBody>
      </p:sp>
    </p:spTree>
    <p:extLst>
      <p:ext uri="{BB962C8B-B14F-4D97-AF65-F5344CB8AC3E}">
        <p14:creationId xmlns:p14="http://schemas.microsoft.com/office/powerpoint/2010/main" val="4072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DM4DM 2025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5" id="{DF53A27C-38C6-44E8-ABBE-5C6BCB286637}" vid="{41343C76-E77A-437A-AFD4-E1D32F7E5A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DB for UG 2021</Template>
  <TotalTime>6359</TotalTime>
  <Words>998</Words>
  <Application>Microsoft Office PowerPoint</Application>
  <PresentationFormat>Widescreen</PresentationFormat>
  <Paragraphs>172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Segoe UI Black</vt:lpstr>
      <vt:lpstr>Segoe UI Light</vt:lpstr>
      <vt:lpstr>Segoe UI Semilight</vt:lpstr>
      <vt:lpstr>Stencil</vt:lpstr>
      <vt:lpstr>Verdana</vt:lpstr>
      <vt:lpstr>Wingdings</vt:lpstr>
      <vt:lpstr>DM4DM 2024</vt:lpstr>
      <vt:lpstr>DM4DM 2025</vt:lpstr>
      <vt:lpstr>Star Schema</vt:lpstr>
      <vt:lpstr>Critical Thinking</vt:lpstr>
      <vt:lpstr>You Do The Talking</vt:lpstr>
      <vt:lpstr>PowerPoint Presentation</vt:lpstr>
      <vt:lpstr>BI at REI_not: Current state</vt:lpstr>
      <vt:lpstr>BI at REI_not: The initial proposal</vt:lpstr>
      <vt:lpstr>PowerPoint Presentation</vt:lpstr>
      <vt:lpstr>A different design technique: the Star Schema</vt:lpstr>
      <vt:lpstr>BI at REI_not: Future state</vt:lpstr>
      <vt:lpstr>First, identify facts and dimensions from the queries of interest</vt:lpstr>
      <vt:lpstr>Building a DW: facts and dimensions</vt:lpstr>
      <vt:lpstr>You find facts and dimensions</vt:lpstr>
      <vt:lpstr>PowerPoint Presentation</vt:lpstr>
      <vt:lpstr>The Table PRODUCT is a dimension</vt:lpstr>
      <vt:lpstr>The Table STORE is a dimension</vt:lpstr>
      <vt:lpstr>The Table CALENDAR is a dimension</vt:lpstr>
      <vt:lpstr>SALES_FACT is the fact table (fragment)</vt:lpstr>
      <vt:lpstr>PowerPoint Presentation</vt:lpstr>
      <vt:lpstr>PowerPoint Presentation</vt:lpstr>
      <vt:lpstr>PowerPoint Presentation</vt:lpstr>
      <vt:lpstr>WINIT</vt:lpstr>
      <vt:lpstr>Querying the DW for the REI_not Company</vt:lpstr>
      <vt:lpstr>Practice DW queries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Grazioli, Stefano (sg6m)</dc:creator>
  <cp:lastModifiedBy>Grazioli, Stefano (sg6m)</cp:lastModifiedBy>
  <cp:revision>126</cp:revision>
  <cp:lastPrinted>2025-10-29T16:20:08Z</cp:lastPrinted>
  <dcterms:created xsi:type="dcterms:W3CDTF">2021-10-25T04:53:00Z</dcterms:created>
  <dcterms:modified xsi:type="dcterms:W3CDTF">2025-10-29T16:21:23Z</dcterms:modified>
</cp:coreProperties>
</file>