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7"/>
  </p:notesMasterIdLst>
  <p:sldIdLst>
    <p:sldId id="256" r:id="rId2"/>
    <p:sldId id="829" r:id="rId3"/>
    <p:sldId id="835" r:id="rId4"/>
    <p:sldId id="834" r:id="rId5"/>
    <p:sldId id="837" r:id="rId6"/>
    <p:sldId id="825" r:id="rId7"/>
    <p:sldId id="824" r:id="rId8"/>
    <p:sldId id="815" r:id="rId9"/>
    <p:sldId id="838" r:id="rId10"/>
    <p:sldId id="839" r:id="rId11"/>
    <p:sldId id="810" r:id="rId12"/>
    <p:sldId id="811" r:id="rId13"/>
    <p:sldId id="830" r:id="rId14"/>
    <p:sldId id="832" r:id="rId15"/>
    <p:sldId id="833" r:id="rId16"/>
    <p:sldId id="840" r:id="rId17"/>
    <p:sldId id="828" r:id="rId18"/>
    <p:sldId id="826" r:id="rId19"/>
    <p:sldId id="454" r:id="rId20"/>
    <p:sldId id="827" r:id="rId21"/>
    <p:sldId id="836" r:id="rId22"/>
    <p:sldId id="822" r:id="rId23"/>
    <p:sldId id="816" r:id="rId24"/>
    <p:sldId id="459" r:id="rId25"/>
    <p:sldId id="807" r:id="rId26"/>
  </p:sldIdLst>
  <p:sldSz cx="12192000" cy="6858000"/>
  <p:notesSz cx="7010400" cy="9296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5"/>
    <a:srgbClr val="FF6600"/>
    <a:srgbClr val="0D0DB3"/>
    <a:srgbClr val="FF9933"/>
    <a:srgbClr val="000000"/>
    <a:srgbClr val="A4D4FC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4477" autoAdjust="0"/>
  </p:normalViewPr>
  <p:slideViewPr>
    <p:cSldViewPr snapToGrid="0">
      <p:cViewPr varScale="1">
        <p:scale>
          <a:sx n="104" d="100"/>
          <a:sy n="104" d="100"/>
        </p:scale>
        <p:origin x="6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61FDA2-1592-415C-B5F3-34E6DD8173A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91A6B4-D971-454E-BCEB-18CB09652FAD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 1</a:t>
          </a:r>
        </a:p>
      </dgm:t>
    </dgm:pt>
    <dgm:pt modelId="{1AB523DE-FF0C-4366-B178-A3DA64D6427E}" type="parTrans" cxnId="{F45FEE1A-C016-4773-A28B-1C1A3AADF26C}">
      <dgm:prSet/>
      <dgm:spPr/>
      <dgm:t>
        <a:bodyPr/>
        <a:lstStyle/>
        <a:p>
          <a:endParaRPr lang="en-US" sz="2400"/>
        </a:p>
      </dgm:t>
    </dgm:pt>
    <dgm:pt modelId="{302925DD-ED32-4DD4-8E19-1B5BA31DFAEF}" type="sibTrans" cxnId="{F45FEE1A-C016-4773-A28B-1C1A3AADF26C}">
      <dgm:prSet/>
      <dgm:spPr/>
      <dgm:t>
        <a:bodyPr/>
        <a:lstStyle/>
        <a:p>
          <a:endParaRPr lang="en-US" sz="2400"/>
        </a:p>
      </dgm:t>
    </dgm:pt>
    <dgm:pt modelId="{FACC4AAE-2F40-4FAE-8AEE-AD1A9F45B9E2}">
      <dgm:prSet phldrT="[Text]" custT="1"/>
      <dgm:spPr/>
      <dgm:t>
        <a:bodyPr/>
        <a:lstStyle/>
        <a:p>
          <a:r>
            <a:rPr lang="en-US" sz="2400" dirty="0"/>
            <a:t>Identify the questions and what you need to know to create the answers: </a:t>
          </a:r>
          <a:r>
            <a:rPr lang="en-US" sz="2400" dirty="0">
              <a:solidFill>
                <a:srgbClr val="FF6600"/>
              </a:solidFill>
            </a:rPr>
            <a:t>the facts</a:t>
          </a:r>
          <a:r>
            <a:rPr lang="en-US" sz="2400" dirty="0"/>
            <a:t>.</a:t>
          </a:r>
          <a:br>
            <a:rPr lang="en-US" sz="2400" dirty="0"/>
          </a:br>
          <a:r>
            <a:rPr lang="en-US" sz="2400" dirty="0"/>
            <a:t>Example: </a:t>
          </a:r>
          <a:r>
            <a:rPr lang="en-US" sz="2400" dirty="0">
              <a:effectLst/>
            </a:rPr>
            <a:t>Revenue by store? Revenue by product in Q3 for the whole company? Tent sales by store? Revenue by store layout? …</a:t>
          </a:r>
          <a:r>
            <a:rPr lang="en-US" sz="2400" dirty="0"/>
            <a:t>sales, profits, costs, counts... </a:t>
          </a:r>
        </a:p>
      </dgm:t>
    </dgm:pt>
    <dgm:pt modelId="{D3B4AA2E-0596-4A40-928F-936FB42DE0DA}" type="parTrans" cxnId="{A2A285A1-2ABA-4729-A2CD-937F65274C0A}">
      <dgm:prSet/>
      <dgm:spPr/>
      <dgm:t>
        <a:bodyPr/>
        <a:lstStyle/>
        <a:p>
          <a:endParaRPr lang="en-US" sz="2400"/>
        </a:p>
      </dgm:t>
    </dgm:pt>
    <dgm:pt modelId="{61344D4C-159E-42D0-AC99-09FD345C1AF1}" type="sibTrans" cxnId="{A2A285A1-2ABA-4729-A2CD-937F65274C0A}">
      <dgm:prSet/>
      <dgm:spPr/>
      <dgm:t>
        <a:bodyPr/>
        <a:lstStyle/>
        <a:p>
          <a:endParaRPr lang="en-US" sz="2400"/>
        </a:p>
      </dgm:t>
    </dgm:pt>
    <dgm:pt modelId="{420F67C5-6E07-4CA2-B7EB-98492DCD8B55}">
      <dgm:prSet phldrT="[Text]" custT="1"/>
      <dgm:spPr>
        <a:solidFill>
          <a:srgbClr val="FF6600"/>
        </a:solidFill>
        <a:ln w="15875" cap="flat" cmpd="sng" algn="ctr">
          <a:solidFill>
            <a:srgbClr val="CC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1590" tIns="21590" rIns="21590" bIns="21590" numCol="1" spcCol="1270" anchor="ctr" anchorCtr="0"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Step 2</a:t>
          </a:r>
        </a:p>
      </dgm:t>
    </dgm:pt>
    <dgm:pt modelId="{B758BDD8-5629-4918-BE23-A4AD487B8C6A}" type="parTrans" cxnId="{3C3CD5F0-F8C0-4EB8-81EE-B537EE6CE50E}">
      <dgm:prSet/>
      <dgm:spPr/>
      <dgm:t>
        <a:bodyPr/>
        <a:lstStyle/>
        <a:p>
          <a:endParaRPr lang="en-US" sz="2400"/>
        </a:p>
      </dgm:t>
    </dgm:pt>
    <dgm:pt modelId="{3B2BE668-68C4-40B7-AA6A-5EED60E21D0A}" type="sibTrans" cxnId="{3C3CD5F0-F8C0-4EB8-81EE-B537EE6CE50E}">
      <dgm:prSet/>
      <dgm:spPr/>
      <dgm:t>
        <a:bodyPr/>
        <a:lstStyle/>
        <a:p>
          <a:endParaRPr lang="en-US" sz="2400"/>
        </a:p>
      </dgm:t>
    </dgm:pt>
    <dgm:pt modelId="{EB754CB9-C375-432F-BDB9-54545A5D974B}">
      <dgm:prSet phldrT="[Text]" custT="1"/>
      <dgm:spPr/>
      <dgm:t>
        <a:bodyPr/>
        <a:lstStyle/>
        <a:p>
          <a:r>
            <a:rPr lang="en-US" sz="2400" dirty="0"/>
            <a:t>Find out  the </a:t>
          </a:r>
          <a:r>
            <a:rPr lang="en-US" sz="2400" dirty="0">
              <a:solidFill>
                <a:srgbClr val="FF6600"/>
              </a:solidFill>
            </a:rPr>
            <a:t>dimensions </a:t>
          </a:r>
          <a:r>
            <a:rPr lang="en-US" sz="2400" dirty="0">
              <a:solidFill>
                <a:schemeClr val="tx1"/>
              </a:solidFill>
            </a:rPr>
            <a:t>along which the facts could be analyzed</a:t>
          </a:r>
          <a:r>
            <a:rPr lang="en-US" sz="2400" dirty="0">
              <a:solidFill>
                <a:srgbClr val="FF6600"/>
              </a:solidFill>
            </a:rPr>
            <a:t> </a:t>
          </a:r>
          <a:r>
            <a:rPr lang="en-US" sz="2400" dirty="0"/>
            <a:t>and their </a:t>
          </a:r>
          <a:r>
            <a:rPr lang="en-US" sz="2400" dirty="0">
              <a:solidFill>
                <a:srgbClr val="FF6600"/>
              </a:solidFill>
            </a:rPr>
            <a:t>granularity</a:t>
          </a:r>
        </a:p>
        <a:p>
          <a:r>
            <a:rPr lang="en-US" sz="2400" dirty="0"/>
            <a:t>Example: </a:t>
          </a:r>
          <a:r>
            <a:rPr lang="en-US" sz="2400" dirty="0">
              <a:solidFill>
                <a:srgbClr val="0070C0"/>
              </a:solidFill>
            </a:rPr>
            <a:t>Time</a:t>
          </a:r>
          <a:r>
            <a:rPr lang="en-US" sz="2400" dirty="0"/>
            <a:t> (</a:t>
          </a:r>
          <a:r>
            <a:rPr lang="en-US" sz="2400" dirty="0">
              <a:solidFill>
                <a:srgbClr val="0070C0"/>
              </a:solidFill>
            </a:rPr>
            <a:t>day, week, quarter</a:t>
          </a:r>
          <a:r>
            <a:rPr lang="en-US" sz="2400" dirty="0"/>
            <a:t>), </a:t>
          </a:r>
          <a:r>
            <a:rPr lang="en-US" sz="2400" dirty="0">
              <a:solidFill>
                <a:srgbClr val="0070C0"/>
              </a:solidFill>
            </a:rPr>
            <a:t>geography</a:t>
          </a:r>
          <a:r>
            <a:rPr lang="en-US" sz="2400" dirty="0"/>
            <a:t> (</a:t>
          </a:r>
          <a:r>
            <a:rPr lang="en-US" sz="2400" dirty="0">
              <a:solidFill>
                <a:srgbClr val="0070C0"/>
              </a:solidFill>
            </a:rPr>
            <a:t>store</a:t>
          </a:r>
          <a:r>
            <a:rPr lang="en-US" sz="2400" dirty="0"/>
            <a:t>, </a:t>
          </a:r>
          <a:r>
            <a:rPr lang="en-US" sz="2400" dirty="0">
              <a:solidFill>
                <a:srgbClr val="0070C0"/>
              </a:solidFill>
            </a:rPr>
            <a:t>state, city</a:t>
          </a:r>
          <a:r>
            <a:rPr lang="en-US" sz="2400" dirty="0"/>
            <a:t>…)</a:t>
          </a:r>
        </a:p>
      </dgm:t>
    </dgm:pt>
    <dgm:pt modelId="{03D1C6FC-9751-456F-9D9A-A2E03E33AD62}" type="parTrans" cxnId="{E91F7249-C08D-434C-A5F8-D54FE90F0232}">
      <dgm:prSet/>
      <dgm:spPr/>
      <dgm:t>
        <a:bodyPr/>
        <a:lstStyle/>
        <a:p>
          <a:endParaRPr lang="en-US" sz="2400"/>
        </a:p>
      </dgm:t>
    </dgm:pt>
    <dgm:pt modelId="{A681C7ED-CC61-45AD-8ACA-717E1616EE05}" type="sibTrans" cxnId="{E91F7249-C08D-434C-A5F8-D54FE90F0232}">
      <dgm:prSet/>
      <dgm:spPr/>
      <dgm:t>
        <a:bodyPr/>
        <a:lstStyle/>
        <a:p>
          <a:endParaRPr lang="en-US" sz="2400"/>
        </a:p>
      </dgm:t>
    </dgm:pt>
    <dgm:pt modelId="{70AB5C8B-B238-4862-AF64-D05BF3A4CF71}">
      <dgm:prSet phldrT="[Text]" custT="1"/>
      <dgm:spPr>
        <a:solidFill>
          <a:srgbClr val="FF6600"/>
        </a:solidFill>
        <a:ln w="15875" cap="flat" cmpd="sng" algn="ctr">
          <a:solidFill>
            <a:srgbClr val="CC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1590" tIns="21590" rIns="21590" bIns="21590" numCol="1" spcCol="1270" anchor="ctr" anchorCtr="0"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 3</a:t>
          </a:r>
        </a:p>
      </dgm:t>
    </dgm:pt>
    <dgm:pt modelId="{BC73BE7E-1E31-438B-AC3A-61CE3E7D6795}" type="parTrans" cxnId="{4F88040E-A9EF-446F-AC43-C4A3226A169A}">
      <dgm:prSet/>
      <dgm:spPr/>
      <dgm:t>
        <a:bodyPr/>
        <a:lstStyle/>
        <a:p>
          <a:endParaRPr lang="en-US" sz="2400"/>
        </a:p>
      </dgm:t>
    </dgm:pt>
    <dgm:pt modelId="{3F1E2369-53F2-45F0-9CB0-0D9939212498}" type="sibTrans" cxnId="{4F88040E-A9EF-446F-AC43-C4A3226A169A}">
      <dgm:prSet/>
      <dgm:spPr/>
      <dgm:t>
        <a:bodyPr/>
        <a:lstStyle/>
        <a:p>
          <a:endParaRPr lang="en-US" sz="2400"/>
        </a:p>
      </dgm:t>
    </dgm:pt>
    <dgm:pt modelId="{DB80F17F-8485-437A-96D5-52F011428CDE}">
      <dgm:prSet phldrT="[Text]" custT="1"/>
      <dgm:spPr/>
      <dgm:t>
        <a:bodyPr/>
        <a:lstStyle/>
        <a:p>
          <a:r>
            <a:rPr lang="en-US" sz="2400" dirty="0"/>
            <a:t>Draw a </a:t>
          </a:r>
          <a:r>
            <a:rPr lang="en-US" sz="2400" dirty="0">
              <a:solidFill>
                <a:srgbClr val="FF6600"/>
              </a:solidFill>
            </a:rPr>
            <a:t>Star</a:t>
          </a:r>
          <a:r>
            <a:rPr lang="en-US" sz="2400" dirty="0"/>
            <a:t> or </a:t>
          </a:r>
          <a:r>
            <a:rPr lang="en-US" sz="2400" dirty="0">
              <a:solidFill>
                <a:srgbClr val="FF6600"/>
              </a:solidFill>
            </a:rPr>
            <a:t>Snowflake</a:t>
          </a:r>
          <a:r>
            <a:rPr lang="en-US" sz="2400" dirty="0"/>
            <a:t> ERD.</a:t>
          </a:r>
        </a:p>
      </dgm:t>
    </dgm:pt>
    <dgm:pt modelId="{5AAFEA3F-C2C3-47E3-BBCD-E92C1E053BF9}" type="parTrans" cxnId="{FE574531-98C0-4E16-A8CE-217544257A51}">
      <dgm:prSet/>
      <dgm:spPr/>
      <dgm:t>
        <a:bodyPr/>
        <a:lstStyle/>
        <a:p>
          <a:endParaRPr lang="en-US" sz="2400"/>
        </a:p>
      </dgm:t>
    </dgm:pt>
    <dgm:pt modelId="{A9FBA308-15DB-4B70-A41D-4A09852BA755}" type="sibTrans" cxnId="{FE574531-98C0-4E16-A8CE-217544257A51}">
      <dgm:prSet/>
      <dgm:spPr/>
      <dgm:t>
        <a:bodyPr/>
        <a:lstStyle/>
        <a:p>
          <a:endParaRPr lang="en-US" sz="2400"/>
        </a:p>
      </dgm:t>
    </dgm:pt>
    <dgm:pt modelId="{4C4E03A1-00CF-4296-9431-4F83E93131CE}" type="pres">
      <dgm:prSet presAssocID="{8E61FDA2-1592-415C-B5F3-34E6DD8173AA}" presName="linearFlow" presStyleCnt="0">
        <dgm:presLayoutVars>
          <dgm:dir/>
          <dgm:animLvl val="lvl"/>
          <dgm:resizeHandles val="exact"/>
        </dgm:presLayoutVars>
      </dgm:prSet>
      <dgm:spPr/>
    </dgm:pt>
    <dgm:pt modelId="{9ECEE746-0BFC-42BD-811F-B78A64075841}" type="pres">
      <dgm:prSet presAssocID="{F591A6B4-D971-454E-BCEB-18CB09652FAD}" presName="composite" presStyleCnt="0"/>
      <dgm:spPr/>
    </dgm:pt>
    <dgm:pt modelId="{39083EBF-29CD-4EDD-96C7-64C5B97AF0BB}" type="pres">
      <dgm:prSet presAssocID="{F591A6B4-D971-454E-BCEB-18CB09652FA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CA1CA4B-CCDF-4CA8-A4CE-B32584947F21}" type="pres">
      <dgm:prSet presAssocID="{F591A6B4-D971-454E-BCEB-18CB09652FAD}" presName="descendantText" presStyleLbl="alignAcc1" presStyleIdx="0" presStyleCnt="3" custScaleX="100299" custScaleY="153122">
        <dgm:presLayoutVars>
          <dgm:bulletEnabled val="1"/>
        </dgm:presLayoutVars>
      </dgm:prSet>
      <dgm:spPr/>
    </dgm:pt>
    <dgm:pt modelId="{5838F299-2D2D-4E09-B475-8497FE641943}" type="pres">
      <dgm:prSet presAssocID="{302925DD-ED32-4DD4-8E19-1B5BA31DFAEF}" presName="sp" presStyleCnt="0"/>
      <dgm:spPr/>
    </dgm:pt>
    <dgm:pt modelId="{A9990DC5-1A73-487F-9CF3-743FDCA30DFB}" type="pres">
      <dgm:prSet presAssocID="{420F67C5-6E07-4CA2-B7EB-98492DCD8B55}" presName="composite" presStyleCnt="0"/>
      <dgm:spPr/>
    </dgm:pt>
    <dgm:pt modelId="{C576974E-9431-405E-97A4-DC788BD76541}" type="pres">
      <dgm:prSet presAssocID="{420F67C5-6E07-4CA2-B7EB-98492DCD8B55}" presName="parentText" presStyleLbl="alignNode1" presStyleIdx="1" presStyleCnt="3">
        <dgm:presLayoutVars>
          <dgm:chMax val="1"/>
          <dgm:bulletEnabled val="1"/>
        </dgm:presLayoutVars>
      </dgm:prSet>
      <dgm:spPr>
        <a:xfrm rot="5400000">
          <a:off x="-264619" y="1836996"/>
          <a:ext cx="1764130" cy="1234891"/>
        </a:xfrm>
        <a:prstGeom prst="chevron">
          <a:avLst/>
        </a:prstGeom>
      </dgm:spPr>
    </dgm:pt>
    <dgm:pt modelId="{1E174FD9-5327-4108-B422-9D4DD08F409D}" type="pres">
      <dgm:prSet presAssocID="{420F67C5-6E07-4CA2-B7EB-98492DCD8B55}" presName="descendantText" presStyleLbl="alignAcc1" presStyleIdx="1" presStyleCnt="3" custScaleY="143162">
        <dgm:presLayoutVars>
          <dgm:bulletEnabled val="1"/>
        </dgm:presLayoutVars>
      </dgm:prSet>
      <dgm:spPr/>
    </dgm:pt>
    <dgm:pt modelId="{64F9660F-0542-48EC-A2E4-34D020F73016}" type="pres">
      <dgm:prSet presAssocID="{3B2BE668-68C4-40B7-AA6A-5EED60E21D0A}" presName="sp" presStyleCnt="0"/>
      <dgm:spPr/>
    </dgm:pt>
    <dgm:pt modelId="{25EF2360-DCBC-4E2E-B682-6F22FA526C98}" type="pres">
      <dgm:prSet presAssocID="{70AB5C8B-B238-4862-AF64-D05BF3A4CF71}" presName="composite" presStyleCnt="0"/>
      <dgm:spPr/>
    </dgm:pt>
    <dgm:pt modelId="{45313E0B-17A8-4140-8D80-3833CF22ED0D}" type="pres">
      <dgm:prSet presAssocID="{70AB5C8B-B238-4862-AF64-D05BF3A4CF71}" presName="parentText" presStyleLbl="alignNode1" presStyleIdx="2" presStyleCnt="3">
        <dgm:presLayoutVars>
          <dgm:chMax val="1"/>
          <dgm:bulletEnabled val="1"/>
        </dgm:presLayoutVars>
      </dgm:prSet>
      <dgm:spPr>
        <a:xfrm rot="5400000">
          <a:off x="-264619" y="3408616"/>
          <a:ext cx="1764130" cy="1234891"/>
        </a:xfrm>
        <a:prstGeom prst="chevron">
          <a:avLst/>
        </a:prstGeom>
      </dgm:spPr>
    </dgm:pt>
    <dgm:pt modelId="{14CD81D7-1807-4C45-BA22-B5E1B8769304}" type="pres">
      <dgm:prSet presAssocID="{70AB5C8B-B238-4862-AF64-D05BF3A4CF71}" presName="descendantText" presStyleLbl="alignAcc1" presStyleIdx="2" presStyleCnt="3" custScaleY="52986">
        <dgm:presLayoutVars>
          <dgm:bulletEnabled val="1"/>
        </dgm:presLayoutVars>
      </dgm:prSet>
      <dgm:spPr/>
    </dgm:pt>
  </dgm:ptLst>
  <dgm:cxnLst>
    <dgm:cxn modelId="{EDB98504-3F55-44FC-8FE8-B042453632C4}" type="presOf" srcId="{EB754CB9-C375-432F-BDB9-54545A5D974B}" destId="{1E174FD9-5327-4108-B422-9D4DD08F409D}" srcOrd="0" destOrd="0" presId="urn:microsoft.com/office/officeart/2005/8/layout/chevron2"/>
    <dgm:cxn modelId="{4F88040E-A9EF-446F-AC43-C4A3226A169A}" srcId="{8E61FDA2-1592-415C-B5F3-34E6DD8173AA}" destId="{70AB5C8B-B238-4862-AF64-D05BF3A4CF71}" srcOrd="2" destOrd="0" parTransId="{BC73BE7E-1E31-438B-AC3A-61CE3E7D6795}" sibTransId="{3F1E2369-53F2-45F0-9CB0-0D9939212498}"/>
    <dgm:cxn modelId="{F45FEE1A-C016-4773-A28B-1C1A3AADF26C}" srcId="{8E61FDA2-1592-415C-B5F3-34E6DD8173AA}" destId="{F591A6B4-D971-454E-BCEB-18CB09652FAD}" srcOrd="0" destOrd="0" parTransId="{1AB523DE-FF0C-4366-B178-A3DA64D6427E}" sibTransId="{302925DD-ED32-4DD4-8E19-1B5BA31DFAEF}"/>
    <dgm:cxn modelId="{FE574531-98C0-4E16-A8CE-217544257A51}" srcId="{70AB5C8B-B238-4862-AF64-D05BF3A4CF71}" destId="{DB80F17F-8485-437A-96D5-52F011428CDE}" srcOrd="0" destOrd="0" parTransId="{5AAFEA3F-C2C3-47E3-BBCD-E92C1E053BF9}" sibTransId="{A9FBA308-15DB-4B70-A41D-4A09852BA755}"/>
    <dgm:cxn modelId="{80FA8448-AFD5-4103-BC3A-BCFB0454726A}" type="presOf" srcId="{420F67C5-6E07-4CA2-B7EB-98492DCD8B55}" destId="{C576974E-9431-405E-97A4-DC788BD76541}" srcOrd="0" destOrd="0" presId="urn:microsoft.com/office/officeart/2005/8/layout/chevron2"/>
    <dgm:cxn modelId="{E91F7249-C08D-434C-A5F8-D54FE90F0232}" srcId="{420F67C5-6E07-4CA2-B7EB-98492DCD8B55}" destId="{EB754CB9-C375-432F-BDB9-54545A5D974B}" srcOrd="0" destOrd="0" parTransId="{03D1C6FC-9751-456F-9D9A-A2E03E33AD62}" sibTransId="{A681C7ED-CC61-45AD-8ACA-717E1616EE05}"/>
    <dgm:cxn modelId="{FC9AE44A-43BD-4B7C-B358-815F119E7624}" type="presOf" srcId="{F591A6B4-D971-454E-BCEB-18CB09652FAD}" destId="{39083EBF-29CD-4EDD-96C7-64C5B97AF0BB}" srcOrd="0" destOrd="0" presId="urn:microsoft.com/office/officeart/2005/8/layout/chevron2"/>
    <dgm:cxn modelId="{77AB136F-26BA-4457-946A-981794B79D98}" type="presOf" srcId="{70AB5C8B-B238-4862-AF64-D05BF3A4CF71}" destId="{45313E0B-17A8-4140-8D80-3833CF22ED0D}" srcOrd="0" destOrd="0" presId="urn:microsoft.com/office/officeart/2005/8/layout/chevron2"/>
    <dgm:cxn modelId="{1419BA8E-3059-4F44-9C5B-724CD1943D37}" type="presOf" srcId="{DB80F17F-8485-437A-96D5-52F011428CDE}" destId="{14CD81D7-1807-4C45-BA22-B5E1B8769304}" srcOrd="0" destOrd="0" presId="urn:microsoft.com/office/officeart/2005/8/layout/chevron2"/>
    <dgm:cxn modelId="{A2A285A1-2ABA-4729-A2CD-937F65274C0A}" srcId="{F591A6B4-D971-454E-BCEB-18CB09652FAD}" destId="{FACC4AAE-2F40-4FAE-8AEE-AD1A9F45B9E2}" srcOrd="0" destOrd="0" parTransId="{D3B4AA2E-0596-4A40-928F-936FB42DE0DA}" sibTransId="{61344D4C-159E-42D0-AC99-09FD345C1AF1}"/>
    <dgm:cxn modelId="{FF0EC5A4-D939-464C-9ED1-F5C75527F8EB}" type="presOf" srcId="{FACC4AAE-2F40-4FAE-8AEE-AD1A9F45B9E2}" destId="{4CA1CA4B-CCDF-4CA8-A4CE-B32584947F21}" srcOrd="0" destOrd="0" presId="urn:microsoft.com/office/officeart/2005/8/layout/chevron2"/>
    <dgm:cxn modelId="{A8AB31E5-7DE3-4DDA-9F68-AB5E4377506A}" type="presOf" srcId="{8E61FDA2-1592-415C-B5F3-34E6DD8173AA}" destId="{4C4E03A1-00CF-4296-9431-4F83E93131CE}" srcOrd="0" destOrd="0" presId="urn:microsoft.com/office/officeart/2005/8/layout/chevron2"/>
    <dgm:cxn modelId="{3C3CD5F0-F8C0-4EB8-81EE-B537EE6CE50E}" srcId="{8E61FDA2-1592-415C-B5F3-34E6DD8173AA}" destId="{420F67C5-6E07-4CA2-B7EB-98492DCD8B55}" srcOrd="1" destOrd="0" parTransId="{B758BDD8-5629-4918-BE23-A4AD487B8C6A}" sibTransId="{3B2BE668-68C4-40B7-AA6A-5EED60E21D0A}"/>
    <dgm:cxn modelId="{E9C7636D-BB0D-4349-B7B2-A5A2C66A53B7}" type="presParOf" srcId="{4C4E03A1-00CF-4296-9431-4F83E93131CE}" destId="{9ECEE746-0BFC-42BD-811F-B78A64075841}" srcOrd="0" destOrd="0" presId="urn:microsoft.com/office/officeart/2005/8/layout/chevron2"/>
    <dgm:cxn modelId="{4BCAE39E-7E7D-4800-A2C0-E997230C5D89}" type="presParOf" srcId="{9ECEE746-0BFC-42BD-811F-B78A64075841}" destId="{39083EBF-29CD-4EDD-96C7-64C5B97AF0BB}" srcOrd="0" destOrd="0" presId="urn:microsoft.com/office/officeart/2005/8/layout/chevron2"/>
    <dgm:cxn modelId="{7D6E078E-AE51-43AE-B4C5-16CD9F06BC7A}" type="presParOf" srcId="{9ECEE746-0BFC-42BD-811F-B78A64075841}" destId="{4CA1CA4B-CCDF-4CA8-A4CE-B32584947F21}" srcOrd="1" destOrd="0" presId="urn:microsoft.com/office/officeart/2005/8/layout/chevron2"/>
    <dgm:cxn modelId="{29065BF9-3E58-4098-AF8C-65AC8303658A}" type="presParOf" srcId="{4C4E03A1-00CF-4296-9431-4F83E93131CE}" destId="{5838F299-2D2D-4E09-B475-8497FE641943}" srcOrd="1" destOrd="0" presId="urn:microsoft.com/office/officeart/2005/8/layout/chevron2"/>
    <dgm:cxn modelId="{EF705A1B-AE99-4C9C-B33B-09704B949165}" type="presParOf" srcId="{4C4E03A1-00CF-4296-9431-4F83E93131CE}" destId="{A9990DC5-1A73-487F-9CF3-743FDCA30DFB}" srcOrd="2" destOrd="0" presId="urn:microsoft.com/office/officeart/2005/8/layout/chevron2"/>
    <dgm:cxn modelId="{09E4BFAF-4EC7-459E-B5C1-7265311D7C16}" type="presParOf" srcId="{A9990DC5-1A73-487F-9CF3-743FDCA30DFB}" destId="{C576974E-9431-405E-97A4-DC788BD76541}" srcOrd="0" destOrd="0" presId="urn:microsoft.com/office/officeart/2005/8/layout/chevron2"/>
    <dgm:cxn modelId="{CB8A4254-2491-4369-AC32-D7158F34CEAA}" type="presParOf" srcId="{A9990DC5-1A73-487F-9CF3-743FDCA30DFB}" destId="{1E174FD9-5327-4108-B422-9D4DD08F409D}" srcOrd="1" destOrd="0" presId="urn:microsoft.com/office/officeart/2005/8/layout/chevron2"/>
    <dgm:cxn modelId="{5317EFEE-F3EF-4530-A3AF-90D3EC4B3A07}" type="presParOf" srcId="{4C4E03A1-00CF-4296-9431-4F83E93131CE}" destId="{64F9660F-0542-48EC-A2E4-34D020F73016}" srcOrd="3" destOrd="0" presId="urn:microsoft.com/office/officeart/2005/8/layout/chevron2"/>
    <dgm:cxn modelId="{0BB4936C-A84D-4DED-AAA5-1EAE11A964D1}" type="presParOf" srcId="{4C4E03A1-00CF-4296-9431-4F83E93131CE}" destId="{25EF2360-DCBC-4E2E-B682-6F22FA526C98}" srcOrd="4" destOrd="0" presId="urn:microsoft.com/office/officeart/2005/8/layout/chevron2"/>
    <dgm:cxn modelId="{FF9A3570-7236-4BCC-B20C-060DA0F8134F}" type="presParOf" srcId="{25EF2360-DCBC-4E2E-B682-6F22FA526C98}" destId="{45313E0B-17A8-4140-8D80-3833CF22ED0D}" srcOrd="0" destOrd="0" presId="urn:microsoft.com/office/officeart/2005/8/layout/chevron2"/>
    <dgm:cxn modelId="{CD09368F-31F9-4BF7-8436-1C875285E7DC}" type="presParOf" srcId="{25EF2360-DCBC-4E2E-B682-6F22FA526C98}" destId="{14CD81D7-1807-4C45-BA22-B5E1B8769304}" srcOrd="1" destOrd="0" presId="urn:microsoft.com/office/officeart/2005/8/layout/chevron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83EBF-29CD-4EDD-96C7-64C5B97AF0BB}">
      <dsp:nvSpPr>
        <dsp:cNvPr id="0" name=""/>
        <dsp:cNvSpPr/>
      </dsp:nvSpPr>
      <dsp:spPr>
        <a:xfrm rot="5400000">
          <a:off x="-278550" y="588811"/>
          <a:ext cx="1807469" cy="1265228"/>
        </a:xfrm>
        <a:prstGeom prst="chevron">
          <a:avLst/>
        </a:prstGeom>
        <a:solidFill>
          <a:srgbClr val="FF660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 1</a:t>
          </a:r>
        </a:p>
      </dsp:txBody>
      <dsp:txXfrm rot="-5400000">
        <a:off x="-7429" y="950304"/>
        <a:ext cx="1265228" cy="542241"/>
      </dsp:txXfrm>
    </dsp:sp>
    <dsp:sp modelId="{4CA1CA4B-CCDF-4CA8-A4CE-B32584947F21}">
      <dsp:nvSpPr>
        <dsp:cNvPr id="0" name=""/>
        <dsp:cNvSpPr/>
      </dsp:nvSpPr>
      <dsp:spPr>
        <a:xfrm rot="5400000">
          <a:off x="5328180" y="-4079603"/>
          <a:ext cx="1798961" cy="9969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Identify the questions and what you need to know to create the answers: </a:t>
          </a:r>
          <a:r>
            <a:rPr lang="en-US" sz="2400" kern="1200" dirty="0">
              <a:solidFill>
                <a:srgbClr val="FF6600"/>
              </a:solidFill>
            </a:rPr>
            <a:t>the facts</a:t>
          </a:r>
          <a:r>
            <a:rPr lang="en-US" sz="2400" kern="1200" dirty="0"/>
            <a:t>.</a:t>
          </a:r>
          <a:br>
            <a:rPr lang="en-US" sz="2400" kern="1200" dirty="0"/>
          </a:br>
          <a:r>
            <a:rPr lang="en-US" sz="2400" kern="1200" dirty="0"/>
            <a:t>Example: </a:t>
          </a:r>
          <a:r>
            <a:rPr lang="en-US" sz="2400" kern="1200" dirty="0">
              <a:effectLst/>
            </a:rPr>
            <a:t>Revenue by store? Revenue by product in Q3 for the whole company? Tent sales by store? Revenue by store layout? …</a:t>
          </a:r>
          <a:r>
            <a:rPr lang="en-US" sz="2400" kern="1200" dirty="0"/>
            <a:t>sales, profits, costs, counts... </a:t>
          </a:r>
        </a:p>
      </dsp:txBody>
      <dsp:txXfrm rot="-5400000">
        <a:off x="1242939" y="93456"/>
        <a:ext cx="9881626" cy="1623325"/>
      </dsp:txXfrm>
    </dsp:sp>
    <dsp:sp modelId="{C576974E-9431-405E-97A4-DC788BD76541}">
      <dsp:nvSpPr>
        <dsp:cNvPr id="0" name=""/>
        <dsp:cNvSpPr/>
      </dsp:nvSpPr>
      <dsp:spPr>
        <a:xfrm rot="5400000">
          <a:off x="-278550" y="2478670"/>
          <a:ext cx="1807469" cy="1265228"/>
        </a:xfrm>
        <a:prstGeom prst="chevron">
          <a:avLst/>
        </a:prstGeom>
        <a:solidFill>
          <a:srgbClr val="FF6600"/>
        </a:solidFill>
        <a:ln w="15875" cap="flat" cmpd="sng" algn="ctr">
          <a:solidFill>
            <a:srgbClr val="CC000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Step 2</a:t>
          </a:r>
        </a:p>
      </dsp:txBody>
      <dsp:txXfrm rot="-5400000">
        <a:off x="-7429" y="2840163"/>
        <a:ext cx="1265228" cy="542241"/>
      </dsp:txXfrm>
    </dsp:sp>
    <dsp:sp modelId="{1E174FD9-5327-4108-B422-9D4DD08F409D}">
      <dsp:nvSpPr>
        <dsp:cNvPr id="0" name=""/>
        <dsp:cNvSpPr/>
      </dsp:nvSpPr>
      <dsp:spPr>
        <a:xfrm rot="5400000">
          <a:off x="5386687" y="-2174885"/>
          <a:ext cx="1681945" cy="99397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Find out  the </a:t>
          </a:r>
          <a:r>
            <a:rPr lang="en-US" sz="2400" kern="1200" dirty="0">
              <a:solidFill>
                <a:srgbClr val="FF6600"/>
              </a:solidFill>
            </a:rPr>
            <a:t>dimensions </a:t>
          </a:r>
          <a:r>
            <a:rPr lang="en-US" sz="2400" kern="1200" dirty="0">
              <a:solidFill>
                <a:schemeClr val="tx1"/>
              </a:solidFill>
            </a:rPr>
            <a:t>along which the facts could be analyzed</a:t>
          </a:r>
          <a:r>
            <a:rPr lang="en-US" sz="2400" kern="1200" dirty="0">
              <a:solidFill>
                <a:srgbClr val="FF6600"/>
              </a:solidFill>
            </a:rPr>
            <a:t> </a:t>
          </a:r>
          <a:r>
            <a:rPr lang="en-US" sz="2400" kern="1200" dirty="0"/>
            <a:t>and their </a:t>
          </a:r>
          <a:r>
            <a:rPr lang="en-US" sz="2400" kern="1200" dirty="0">
              <a:solidFill>
                <a:srgbClr val="FF6600"/>
              </a:solidFill>
            </a:rPr>
            <a:t>granularity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Example: </a:t>
          </a:r>
          <a:r>
            <a:rPr lang="en-US" sz="2400" kern="1200" dirty="0">
              <a:solidFill>
                <a:srgbClr val="0070C0"/>
              </a:solidFill>
            </a:rPr>
            <a:t>Time</a:t>
          </a:r>
          <a:r>
            <a:rPr lang="en-US" sz="2400" kern="1200" dirty="0"/>
            <a:t> (</a:t>
          </a:r>
          <a:r>
            <a:rPr lang="en-US" sz="2400" kern="1200" dirty="0">
              <a:solidFill>
                <a:srgbClr val="0070C0"/>
              </a:solidFill>
            </a:rPr>
            <a:t>day, week, quarter</a:t>
          </a:r>
          <a:r>
            <a:rPr lang="en-US" sz="2400" kern="1200" dirty="0"/>
            <a:t>), </a:t>
          </a:r>
          <a:r>
            <a:rPr lang="en-US" sz="2400" kern="1200" dirty="0">
              <a:solidFill>
                <a:srgbClr val="0070C0"/>
              </a:solidFill>
            </a:rPr>
            <a:t>geography</a:t>
          </a:r>
          <a:r>
            <a:rPr lang="en-US" sz="2400" kern="1200" dirty="0"/>
            <a:t> (</a:t>
          </a:r>
          <a:r>
            <a:rPr lang="en-US" sz="2400" kern="1200" dirty="0">
              <a:solidFill>
                <a:srgbClr val="0070C0"/>
              </a:solidFill>
            </a:rPr>
            <a:t>store</a:t>
          </a:r>
          <a:r>
            <a:rPr lang="en-US" sz="2400" kern="1200" dirty="0"/>
            <a:t>, </a:t>
          </a:r>
          <a:r>
            <a:rPr lang="en-US" sz="2400" kern="1200" dirty="0">
              <a:solidFill>
                <a:srgbClr val="0070C0"/>
              </a:solidFill>
            </a:rPr>
            <a:t>state, city</a:t>
          </a:r>
          <a:r>
            <a:rPr lang="en-US" sz="2400" kern="1200" dirty="0"/>
            <a:t>…)</a:t>
          </a:r>
        </a:p>
      </dsp:txBody>
      <dsp:txXfrm rot="-5400000">
        <a:off x="1257798" y="2036110"/>
        <a:ext cx="9857618" cy="1517733"/>
      </dsp:txXfrm>
    </dsp:sp>
    <dsp:sp modelId="{45313E0B-17A8-4140-8D80-3833CF22ED0D}">
      <dsp:nvSpPr>
        <dsp:cNvPr id="0" name=""/>
        <dsp:cNvSpPr/>
      </dsp:nvSpPr>
      <dsp:spPr>
        <a:xfrm rot="5400000">
          <a:off x="-278550" y="4114983"/>
          <a:ext cx="1807469" cy="1265228"/>
        </a:xfrm>
        <a:prstGeom prst="chevron">
          <a:avLst/>
        </a:prstGeom>
        <a:solidFill>
          <a:srgbClr val="FF6600"/>
        </a:solidFill>
        <a:ln w="15875" cap="flat" cmpd="sng" algn="ctr">
          <a:solidFill>
            <a:srgbClr val="CC000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 3</a:t>
          </a:r>
        </a:p>
      </dsp:txBody>
      <dsp:txXfrm rot="-5400000">
        <a:off x="-7429" y="4476476"/>
        <a:ext cx="1265228" cy="542241"/>
      </dsp:txXfrm>
    </dsp:sp>
    <dsp:sp modelId="{14CD81D7-1807-4C45-BA22-B5E1B8769304}">
      <dsp:nvSpPr>
        <dsp:cNvPr id="0" name=""/>
        <dsp:cNvSpPr/>
      </dsp:nvSpPr>
      <dsp:spPr>
        <a:xfrm rot="5400000">
          <a:off x="5916406" y="-538572"/>
          <a:ext cx="622508" cy="99397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Draw a </a:t>
          </a:r>
          <a:r>
            <a:rPr lang="en-US" sz="2400" kern="1200" dirty="0">
              <a:solidFill>
                <a:srgbClr val="FF6600"/>
              </a:solidFill>
            </a:rPr>
            <a:t>Star</a:t>
          </a:r>
          <a:r>
            <a:rPr lang="en-US" sz="2400" kern="1200" dirty="0"/>
            <a:t> or </a:t>
          </a:r>
          <a:r>
            <a:rPr lang="en-US" sz="2400" kern="1200" dirty="0">
              <a:solidFill>
                <a:srgbClr val="FF6600"/>
              </a:solidFill>
            </a:rPr>
            <a:t>Snowflake</a:t>
          </a:r>
          <a:r>
            <a:rPr lang="en-US" sz="2400" kern="1200" dirty="0"/>
            <a:t> ERD.</a:t>
          </a:r>
        </a:p>
      </dsp:txBody>
      <dsp:txXfrm rot="-5400000">
        <a:off x="1257798" y="4150424"/>
        <a:ext cx="9909336" cy="561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59056B-F9C2-4ACA-AE6C-D3E57306515B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A6A68-A18D-4AC5-BF5B-CD540CB984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35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98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warehousing</a:t>
            </a:r>
            <a:r>
              <a:rPr lang="en-US" baseline="0" dirty="0"/>
              <a:t> includes two parts – getting data in, and getting data out. Getting data in is the hard part – it includes taking data from source systems, transforming the data, and loading it into an integrated data store. Getting data in is 80 % of time and resources, and 50% of unexpected costs.</a:t>
            </a:r>
          </a:p>
          <a:p>
            <a:endParaRPr lang="en-US" baseline="0" dirty="0"/>
          </a:p>
          <a:p>
            <a:r>
              <a:rPr lang="en-US" baseline="0" dirty="0"/>
              <a:t>Getting data out is the fun part – it include the BI tools that casual and power users use to access the data warehouse data. When users use the data, they can deliver value to the organization.</a:t>
            </a:r>
          </a:p>
          <a:p>
            <a:endParaRPr lang="en-US" baseline="0" dirty="0"/>
          </a:p>
          <a:p>
            <a:r>
              <a:rPr lang="en-US" baseline="0" dirty="0"/>
              <a:t>The data store in the middle can be an enterprise data warehouse, a data warehouse with dependent data marts, independent data marts, or a federated database environment. Typically, the independent data mart approach is least effective.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57D9CF38-8699-48C4-87B3-C7762D02BFC8}" type="slidenum">
              <a:rPr lang="en-US"/>
              <a:pPr defTabSz="931774"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2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356x5x5000x250 = 2,281,250,000</a:t>
            </a:r>
            <a:br>
              <a:rPr lang="en-US" dirty="0"/>
            </a:br>
            <a:r>
              <a:rPr lang="en-US" dirty="0"/>
              <a:t>/7 =325,892,000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5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6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7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57D9CF38-8699-48C4-87B3-C7762D02BFC8}" type="slidenum">
              <a:rPr lang="en-US"/>
              <a:pPr defTabSz="931774"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3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365" y="213828"/>
            <a:ext cx="811372" cy="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279400"/>
            <a:ext cx="11785600" cy="6400800"/>
          </a:xfrm>
        </p:spPr>
        <p:txBody>
          <a:bodyPr/>
          <a:lstStyle>
            <a:lvl1pPr algn="ctr">
              <a:defRPr sz="10666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8694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6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39200" y="1955800"/>
            <a:ext cx="31496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09" y="939802"/>
            <a:ext cx="7644252" cy="386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4160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574800"/>
            <a:ext cx="11379200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1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2280" y="177800"/>
            <a:ext cx="11684000" cy="64717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4629149"/>
            <a:ext cx="3962400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401" y="41657"/>
            <a:ext cx="1478535" cy="12367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57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11379200" cy="4953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5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2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40391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295400"/>
            <a:ext cx="11480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10922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3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  <p:bldP spid="13" grpId="20" animBg="1"/>
      <p:bldP spid="13" grpId="21" animBg="1"/>
      <p:bldP spid="13" grpId="22" animBg="1"/>
      <p:bldP spid="13" grpId="23" animBg="1"/>
      <p:bldP spid="13" grpId="24" animBg="1"/>
      <p:bldP spid="13" grpId="25" animBg="1"/>
      <p:bldP spid="13" grpId="26" animBg="1"/>
      <p:bldP spid="13" grpId="27" animBg="1"/>
      <p:bldP spid="13" grpId="28" animBg="1"/>
      <p:bldP spid="13" grpId="29" animBg="1"/>
      <p:bldP spid="13" grpId="30" animBg="1"/>
      <p:bldP spid="13" grpId="31" animBg="1"/>
      <p:bldP spid="13" grpId="32" animBg="1"/>
      <p:bldP spid="13" grpId="33" animBg="1"/>
      <p:bldP spid="13" grpId="34" animBg="1"/>
      <p:bldP spid="13" grpId="35" animBg="1"/>
      <p:bldP spid="13" grpId="36" animBg="1"/>
      <p:bldP spid="13" grpId="37" animBg="1"/>
    </p:bldLst>
  </p:timing>
  <p:hf hdr="0" ftr="0" dt="0"/>
  <p:txStyles>
    <p:titleStyle>
      <a:lvl1pPr algn="l" defTabSz="1219170" rtl="0" eaLnBrk="1" latinLnBrk="0" hangingPunct="1">
        <a:spcBef>
          <a:spcPct val="0"/>
        </a:spcBef>
        <a:buNone/>
        <a:defRPr sz="72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609585" indent="-609585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60016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220974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81933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Calibri" pitchFamily="34" charset="0"/>
        <a:buChar char="+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w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/>
          <a:lstStyle/>
          <a:p>
            <a:r>
              <a:rPr lang="en-US" sz="6000" dirty="0"/>
              <a:t>Granularity, Snowflake, Pivot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Business Intelligence concepts and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B5EDA-9145-D13E-6DC5-5A96EB007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307"/>
          <a:stretch/>
        </p:blipFill>
        <p:spPr>
          <a:xfrm>
            <a:off x="1068819" y="60732"/>
            <a:ext cx="8766191" cy="3535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8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C6848-4526-A402-5C35-CF45F9A6C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42B78-15D8-FA5E-8204-E60A81B03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2" t="1472" r="3734" b="4867"/>
          <a:stretch>
            <a:fillRect/>
          </a:stretch>
        </p:blipFill>
        <p:spPr>
          <a:xfrm>
            <a:off x="1183265" y="256962"/>
            <a:ext cx="10546455" cy="6423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8D021-331B-8D2D-DA1B-F6640182C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949" y="222068"/>
            <a:ext cx="1371599" cy="137159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C9C1A72-F091-312D-2A35-F8767412DF0F}"/>
              </a:ext>
            </a:extLst>
          </p:cNvPr>
          <p:cNvSpPr txBox="1">
            <a:spLocks/>
          </p:cNvSpPr>
          <p:nvPr/>
        </p:nvSpPr>
        <p:spPr>
          <a:xfrm>
            <a:off x="462280" y="177799"/>
            <a:ext cx="4308128" cy="279831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72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/>
              <a:t>Which tables are fairly stable, and which grows continuously?</a:t>
            </a:r>
          </a:p>
        </p:txBody>
      </p:sp>
    </p:spTree>
    <p:extLst>
      <p:ext uri="{BB962C8B-B14F-4D97-AF65-F5344CB8AC3E}">
        <p14:creationId xmlns:p14="http://schemas.microsoft.com/office/powerpoint/2010/main" val="38870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AB473AE-617E-4444-A929-1833FF9D9734}"/>
              </a:ext>
            </a:extLst>
          </p:cNvPr>
          <p:cNvSpPr/>
          <p:nvPr/>
        </p:nvSpPr>
        <p:spPr>
          <a:xfrm>
            <a:off x="525129" y="4877049"/>
            <a:ext cx="4465971" cy="693498"/>
          </a:xfrm>
          <a:prstGeom prst="wedgeRoundRectCallout">
            <a:avLst>
              <a:gd name="adj1" fmla="val -52647"/>
              <a:gd name="adj2" fmla="val 79775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Interesting…  I can see the potential, BUT also the pitfalls…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B1449A-C2F2-42B6-9482-02509007F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557" y="1706183"/>
            <a:ext cx="6609257" cy="40802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EBE88D-25F9-40D5-8871-9CE2E811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Granularity</a:t>
            </a:r>
            <a:r>
              <a:rPr lang="en-US" dirty="0"/>
              <a:t>: A neat trick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FD241E-2B48-42D8-B580-780267769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E94CE9C-C511-4ABC-A105-FFDF530D6038}"/>
              </a:ext>
            </a:extLst>
          </p:cNvPr>
          <p:cNvSpPr/>
          <p:nvPr/>
        </p:nvSpPr>
        <p:spPr>
          <a:xfrm>
            <a:off x="525129" y="1495584"/>
            <a:ext cx="5228900" cy="846751"/>
          </a:xfrm>
          <a:prstGeom prst="wedgeRoundRectCallout">
            <a:avLst>
              <a:gd name="adj1" fmla="val -52957"/>
              <a:gd name="adj2" fmla="val 91095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 fact table is becoming too big! We will need to buy a bigger computer for our DW.  The budget is $220K. That’s a lot of money I would prefer to spend elsewhere!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25F164-824C-4F1D-B6D1-D464D6A991C7}"/>
              </a:ext>
            </a:extLst>
          </p:cNvPr>
          <p:cNvSpPr/>
          <p:nvPr/>
        </p:nvSpPr>
        <p:spPr>
          <a:xfrm>
            <a:off x="462280" y="1115302"/>
            <a:ext cx="2783191" cy="2884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At the REI_not headquarters…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47E3B53-08ED-4EB1-B290-1AE4AFF9B429}"/>
              </a:ext>
            </a:extLst>
          </p:cNvPr>
          <p:cNvSpPr/>
          <p:nvPr/>
        </p:nvSpPr>
        <p:spPr>
          <a:xfrm>
            <a:off x="2018371" y="2454244"/>
            <a:ext cx="4226312" cy="768218"/>
          </a:xfrm>
          <a:prstGeom prst="wedgeRoundRectCallout">
            <a:avLst>
              <a:gd name="adj1" fmla="val 43764"/>
              <a:gd name="adj2" fmla="val 74739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have an idea.  Why don’t we ask the stores to report weekly sales rather than daily sales…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6A28C95-D981-4B1D-95DF-EA3DE70AADE6}"/>
              </a:ext>
            </a:extLst>
          </p:cNvPr>
          <p:cNvSpPr/>
          <p:nvPr/>
        </p:nvSpPr>
        <p:spPr>
          <a:xfrm>
            <a:off x="583147" y="3251458"/>
            <a:ext cx="2448524" cy="343668"/>
          </a:xfrm>
          <a:prstGeom prst="wedgeRoundRectCallout">
            <a:avLst>
              <a:gd name="adj1" fmla="val -53576"/>
              <a:gd name="adj2" fmla="val 93577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Huh? How would it work?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48C94D5-DF00-42EE-928F-1743BCF4E90C}"/>
              </a:ext>
            </a:extLst>
          </p:cNvPr>
          <p:cNvSpPr/>
          <p:nvPr/>
        </p:nvSpPr>
        <p:spPr>
          <a:xfrm>
            <a:off x="1476341" y="3819372"/>
            <a:ext cx="3855123" cy="768218"/>
          </a:xfrm>
          <a:prstGeom prst="wedgeRoundRectCallout">
            <a:avLst>
              <a:gd name="adj1" fmla="val 52881"/>
              <a:gd name="adj2" fmla="val 93102"/>
              <a:gd name="adj3" fmla="val 16667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Every Monday each store would report the ‘qty sold’ and ‘dollars sold’ for each product for the previous week.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B4CEF2E-A015-4FC0-B018-3B63BA2C518C}"/>
              </a:ext>
            </a:extLst>
          </p:cNvPr>
          <p:cNvSpPr/>
          <p:nvPr/>
        </p:nvSpPr>
        <p:spPr>
          <a:xfrm>
            <a:off x="2434202" y="6406825"/>
            <a:ext cx="2764429" cy="248120"/>
          </a:xfrm>
          <a:prstGeom prst="wedgeRoundRectCallout">
            <a:avLst>
              <a:gd name="adj1" fmla="val 48930"/>
              <a:gd name="adj2" fmla="val 105223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Let’s think it through, Boss…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79EC6E-A468-4C16-BF93-5DD2C755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013" y="144239"/>
            <a:ext cx="1369931" cy="8778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C08859-E08D-45CC-B362-FC78F3802114}"/>
              </a:ext>
            </a:extLst>
          </p:cNvPr>
          <p:cNvSpPr/>
          <p:nvPr/>
        </p:nvSpPr>
        <p:spPr>
          <a:xfrm>
            <a:off x="5884819" y="5772411"/>
            <a:ext cx="1037063" cy="423746"/>
          </a:xfrm>
          <a:prstGeom prst="rect">
            <a:avLst/>
          </a:prstGeom>
          <a:solidFill>
            <a:srgbClr val="030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</a:rPr>
              <a:t>250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3B1AA6-3BA8-4BB0-A881-DE31E4ED610B}"/>
              </a:ext>
            </a:extLst>
          </p:cNvPr>
          <p:cNvSpPr/>
          <p:nvPr/>
        </p:nvSpPr>
        <p:spPr>
          <a:xfrm>
            <a:off x="10719884" y="5723142"/>
            <a:ext cx="1369931" cy="423746"/>
          </a:xfrm>
          <a:prstGeom prst="rect">
            <a:avLst/>
          </a:prstGeom>
          <a:solidFill>
            <a:srgbClr val="030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</a:rPr>
              <a:t>5,000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54DB8D-F0BC-4789-BCB1-C0FDA757B792}"/>
              </a:ext>
            </a:extLst>
          </p:cNvPr>
          <p:cNvSpPr/>
          <p:nvPr/>
        </p:nvSpPr>
        <p:spPr>
          <a:xfrm>
            <a:off x="9517316" y="1765477"/>
            <a:ext cx="1890662" cy="423746"/>
          </a:xfrm>
          <a:prstGeom prst="rect">
            <a:avLst/>
          </a:prstGeom>
          <a:solidFill>
            <a:srgbClr val="030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</a:rPr>
              <a:t>5 years</a:t>
            </a:r>
          </a:p>
        </p:txBody>
      </p:sp>
    </p:spTree>
    <p:extLst>
      <p:ext uri="{BB962C8B-B14F-4D97-AF65-F5344CB8AC3E}">
        <p14:creationId xmlns:p14="http://schemas.microsoft.com/office/powerpoint/2010/main" val="32561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6" grpId="0" animBg="1"/>
      <p:bldP spid="8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15C7-3901-4D1F-90DB-09924EDF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Aggregated fact tables make </a:t>
            </a:r>
            <a:r>
              <a:rPr lang="en-US" dirty="0">
                <a:solidFill>
                  <a:srgbClr val="FF6600"/>
                </a:solidFill>
              </a:rPr>
              <a:t>granularity</a:t>
            </a:r>
            <a:r>
              <a:rPr lang="en-US" dirty="0"/>
              <a:t> </a:t>
            </a:r>
            <a:r>
              <a:rPr lang="en-US" dirty="0">
                <a:solidFill>
                  <a:srgbClr val="FF6600"/>
                </a:solidFill>
              </a:rPr>
              <a:t>tradeoffs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9A859-84CB-46EF-9BDF-58FA66E4E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6600"/>
                </a:solidFill>
              </a:rPr>
              <a:t>Granularity</a:t>
            </a:r>
            <a:r>
              <a:rPr lang="en-US" sz="3200" dirty="0"/>
              <a:t> is the scope of the data (by day, by week, by county, by state….)</a:t>
            </a:r>
          </a:p>
          <a:p>
            <a:r>
              <a:rPr lang="en-US" sz="3200" dirty="0"/>
              <a:t>Granularity tradeoffs:</a:t>
            </a:r>
          </a:p>
          <a:p>
            <a:pPr lvl="1"/>
            <a:r>
              <a:rPr lang="en-US" sz="1800" dirty="0"/>
              <a:t>Space and speed</a:t>
            </a:r>
          </a:p>
          <a:p>
            <a:pPr lvl="1"/>
            <a:r>
              <a:rPr lang="en-US" sz="1800" dirty="0"/>
              <a:t>Costs to gather and store</a:t>
            </a:r>
          </a:p>
          <a:p>
            <a:pPr lvl="1"/>
            <a:r>
              <a:rPr lang="en-US" sz="1800" dirty="0"/>
              <a:t>Analysis and reporting</a:t>
            </a:r>
          </a:p>
          <a:p>
            <a:pPr lvl="1"/>
            <a:endParaRPr lang="en-US" sz="1800" dirty="0"/>
          </a:p>
          <a:p>
            <a:r>
              <a:rPr lang="en-US" sz="3200" dirty="0"/>
              <a:t>Fact tables about the same facts with different levels of granularity may coexist in the same DW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FFA84-1019-4A53-A702-491CE168F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C35C54-8BF8-49D0-B06D-5FA320C44819}"/>
              </a:ext>
            </a:extLst>
          </p:cNvPr>
          <p:cNvSpPr/>
          <p:nvPr/>
        </p:nvSpPr>
        <p:spPr>
          <a:xfrm>
            <a:off x="11988800" y="6654944"/>
            <a:ext cx="101598" cy="1268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F294351D-9A49-5FB5-F709-2E022EE9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59453">
            <a:off x="10086987" y="3158069"/>
            <a:ext cx="1590339" cy="15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0" y="1905000"/>
            <a:ext cx="8826500" cy="2844800"/>
          </a:xfrm>
        </p:spPr>
        <p:txBody>
          <a:bodyPr/>
          <a:lstStyle/>
          <a:p>
            <a:r>
              <a:rPr lang="en-US" dirty="0"/>
              <a:t>DW Snowflake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alternative DW design technique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B0716C-1547-45C0-9487-67F998AA1199}"/>
              </a:ext>
            </a:extLst>
          </p:cNvPr>
          <p:cNvGrpSpPr/>
          <p:nvPr/>
        </p:nvGrpSpPr>
        <p:grpSpPr>
          <a:xfrm>
            <a:off x="1096512" y="1013186"/>
            <a:ext cx="1999026" cy="1373473"/>
            <a:chOff x="2589752" y="1598627"/>
            <a:chExt cx="4717060" cy="30323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F6CA28-ECF6-4E68-A2EB-160292C9A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602E01-5E15-4913-90E3-629034625169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637163-00CC-4FD4-8E5F-0D1D7E2EF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1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6915E-4AD7-D905-ED49-11FE5A375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02" y="36464"/>
            <a:ext cx="1161264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532824-9684-4455-8301-15DB76008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606" y="222069"/>
            <a:ext cx="972942" cy="972942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AA2F2A6-2333-4E09-B626-61D77C69A314}"/>
              </a:ext>
            </a:extLst>
          </p:cNvPr>
          <p:cNvSpPr txBox="1">
            <a:spLocks/>
          </p:cNvSpPr>
          <p:nvPr/>
        </p:nvSpPr>
        <p:spPr>
          <a:xfrm>
            <a:off x="387996" y="133612"/>
            <a:ext cx="4582838" cy="1296354"/>
          </a:xfrm>
          <a:prstGeom prst="rect">
            <a:avLst/>
          </a:prstGeom>
        </p:spPr>
        <p:txBody>
          <a:bodyPr anchor="ctr"/>
          <a:lstStyle>
            <a:lvl1pPr algn="l" defTabSz="1219170" rtl="0" eaLnBrk="1" latinLnBrk="0" hangingPunct="1">
              <a:spcBef>
                <a:spcPct val="0"/>
              </a:spcBef>
              <a:buNone/>
              <a:defRPr sz="72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400" dirty="0"/>
              <a:t>Snowflake Schema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0B054-DA89-461D-B885-EB998816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1000"/>
          </a:blip>
          <a:srcRect l="22447" r="24255" b="37024"/>
          <a:stretch/>
        </p:blipFill>
        <p:spPr>
          <a:xfrm>
            <a:off x="293254" y="0"/>
            <a:ext cx="11730451" cy="6930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D49644-44B0-443F-9F98-98F26967B1B9}"/>
              </a:ext>
            </a:extLst>
          </p:cNvPr>
          <p:cNvSpPr txBox="1"/>
          <p:nvPr/>
        </p:nvSpPr>
        <p:spPr>
          <a:xfrm>
            <a:off x="7376399" y="326634"/>
            <a:ext cx="2592060" cy="1662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The Snowflake schema design partly normalizes a star schema design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2EBF37-21A7-44F5-A8B4-0655ADB17E41}"/>
              </a:ext>
            </a:extLst>
          </p:cNvPr>
          <p:cNvCxnSpPr>
            <a:cxnSpLocks/>
          </p:cNvCxnSpPr>
          <p:nvPr/>
        </p:nvCxnSpPr>
        <p:spPr>
          <a:xfrm>
            <a:off x="9329305" y="1745090"/>
            <a:ext cx="467591" cy="280553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CD0B52-F071-4E15-95E8-9FF53AAB3355}"/>
              </a:ext>
            </a:extLst>
          </p:cNvPr>
          <p:cNvCxnSpPr>
            <a:cxnSpLocks/>
          </p:cNvCxnSpPr>
          <p:nvPr/>
        </p:nvCxnSpPr>
        <p:spPr>
          <a:xfrm>
            <a:off x="8204838" y="3976710"/>
            <a:ext cx="467591" cy="280553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574E8F-241B-4CFA-AE85-2F64CE99423D}"/>
              </a:ext>
            </a:extLst>
          </p:cNvPr>
          <p:cNvCxnSpPr>
            <a:cxnSpLocks/>
          </p:cNvCxnSpPr>
          <p:nvPr/>
        </p:nvCxnSpPr>
        <p:spPr>
          <a:xfrm flipH="1">
            <a:off x="2620995" y="4024840"/>
            <a:ext cx="384464" cy="274749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336370-0C4F-4FCB-B560-9855E2210137}"/>
              </a:ext>
            </a:extLst>
          </p:cNvPr>
          <p:cNvCxnSpPr>
            <a:cxnSpLocks/>
          </p:cNvCxnSpPr>
          <p:nvPr/>
        </p:nvCxnSpPr>
        <p:spPr>
          <a:xfrm flipH="1">
            <a:off x="2309703" y="1714430"/>
            <a:ext cx="384464" cy="274749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 schema vs Snowflake schema">
            <a:extLst>
              <a:ext uri="{FF2B5EF4-FFF2-40B4-BE49-F238E27FC236}">
                <a16:creationId xmlns:a16="http://schemas.microsoft.com/office/drawing/2014/main" id="{7B192B12-255B-4416-BB74-B39FA641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908" y="1209268"/>
            <a:ext cx="5772012" cy="303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E44344-89AD-43D3-BB26-169CF9BD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Snowflake schemas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E9764-E93E-4978-8F13-DEF0E951A1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399" y="1153940"/>
            <a:ext cx="5689601" cy="5513475"/>
          </a:xfrm>
        </p:spPr>
        <p:txBody>
          <a:bodyPr>
            <a:normAutofit/>
          </a:bodyPr>
          <a:lstStyle/>
          <a:p>
            <a:r>
              <a:rPr lang="en-US" sz="4400" dirty="0"/>
              <a:t>Partly normalized</a:t>
            </a:r>
          </a:p>
          <a:p>
            <a:r>
              <a:rPr lang="en-US" sz="4400" dirty="0"/>
              <a:t>Typically, smaller footprint but slower  (more joins)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1ED63-E095-4C3A-B5C6-82CF0CD2D3D8}"/>
              </a:ext>
            </a:extLst>
          </p:cNvPr>
          <p:cNvSpPr txBox="1"/>
          <p:nvPr/>
        </p:nvSpPr>
        <p:spPr>
          <a:xfrm>
            <a:off x="4292153" y="6594634"/>
            <a:ext cx="7359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Source: https://techdifferences.com/difference-between-star-and-snowflake-schema.html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5F774-1E27-40A4-B6DD-955CBB435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47" r="24255"/>
          <a:stretch/>
        </p:blipFill>
        <p:spPr>
          <a:xfrm>
            <a:off x="9928231" y="4679733"/>
            <a:ext cx="1481231" cy="1476426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A914450-3F01-4E58-9FC1-7C368B308CA5}"/>
              </a:ext>
            </a:extLst>
          </p:cNvPr>
          <p:cNvSpPr/>
          <p:nvPr/>
        </p:nvSpPr>
        <p:spPr>
          <a:xfrm rot="10800000">
            <a:off x="6926633" y="4766553"/>
            <a:ext cx="1283511" cy="1157592"/>
          </a:xfrm>
          <a:prstGeom prst="star5">
            <a:avLst>
              <a:gd name="adj" fmla="val 17545"/>
              <a:gd name="hf" fmla="val 105146"/>
              <a:gd name="vf" fmla="val 110557"/>
            </a:avLst>
          </a:prstGeom>
          <a:solidFill>
            <a:srgbClr val="A4D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FA955D-4536-4CAC-B2AE-6EE500CB8A20}"/>
              </a:ext>
            </a:extLst>
          </p:cNvPr>
          <p:cNvSpPr/>
          <p:nvPr/>
        </p:nvSpPr>
        <p:spPr>
          <a:xfrm>
            <a:off x="12021747" y="6667415"/>
            <a:ext cx="92984" cy="1199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60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84DCD9-326C-43C3-BBB9-3031E71C7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Takeaway: Designing a DW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CD8AF8-1DF9-472E-8A8E-22D7B69BCFE3}"/>
              </a:ext>
            </a:extLst>
          </p:cNvPr>
          <p:cNvSpPr txBox="1">
            <a:spLocks/>
          </p:cNvSpPr>
          <p:nvPr/>
        </p:nvSpPr>
        <p:spPr>
          <a:xfrm>
            <a:off x="459223" y="1201030"/>
            <a:ext cx="11624530" cy="5344148"/>
          </a:xfrm>
          <a:prstGeom prst="rect">
            <a:avLst/>
          </a:prstGeom>
        </p:spPr>
        <p:txBody>
          <a:bodyPr/>
          <a:lstStyle>
            <a:lvl1pPr marL="609585" indent="-609585" algn="l" defTabSz="121917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4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effectLst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C4AF360-FC2A-40C9-B2F5-C9F191A93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165653"/>
              </p:ext>
            </p:extLst>
          </p:nvPr>
        </p:nvGraphicFramePr>
        <p:xfrm>
          <a:off x="459223" y="1201030"/>
          <a:ext cx="11204953" cy="5656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50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083EBF-29CD-4EDD-96C7-64C5B97A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39083EBF-29CD-4EDD-96C7-64C5B97AF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A1CA4B-CCDF-4CA8-A4CE-B32584947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4CA1CA4B-CCDF-4CA8-A4CE-B32584947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76974E-9431-405E-97A4-DC788BD76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C576974E-9431-405E-97A4-DC788BD765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174FD9-5327-4108-B422-9D4DD08F4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1E174FD9-5327-4108-B422-9D4DD08F4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5313E0B-17A8-4140-8D80-3833CF22E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45313E0B-17A8-4140-8D80-3833CF22ED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CD81D7-1807-4C45-BA22-B5E1B876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14CD81D7-1807-4C45-BA22-B5E1B8769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84DCD9-326C-43C3-BBB9-3031E71C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 sz="6000" dirty="0"/>
              <a:t>Summary: DW Design principles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CEFC9-78F5-46CF-A0D5-76A0DDC10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283854"/>
            <a:ext cx="11379200" cy="549794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Not all fields </a:t>
            </a:r>
            <a:r>
              <a:rPr lang="en-US" sz="3200" dirty="0"/>
              <a:t>in the operational DB need to be </a:t>
            </a:r>
            <a:r>
              <a:rPr lang="en-US" sz="3200" dirty="0">
                <a:solidFill>
                  <a:srgbClr val="FF6600"/>
                </a:solidFill>
              </a:rPr>
              <a:t>transferred</a:t>
            </a:r>
            <a:r>
              <a:rPr lang="en-US" sz="3200" dirty="0"/>
              <a:t> to the DW: depends on the business needs</a:t>
            </a:r>
          </a:p>
          <a:p>
            <a:r>
              <a:rPr lang="en-US" sz="3200" i="1" dirty="0"/>
              <a:t>Dimension tables </a:t>
            </a:r>
            <a:r>
              <a:rPr lang="en-US" sz="3200" dirty="0"/>
              <a:t>are </a:t>
            </a:r>
            <a:r>
              <a:rPr lang="en-US" sz="3200" dirty="0">
                <a:solidFill>
                  <a:srgbClr val="FF6600"/>
                </a:solidFill>
              </a:rPr>
              <a:t>way smaller </a:t>
            </a:r>
            <a:r>
              <a:rPr lang="en-US" sz="3200" dirty="0"/>
              <a:t>(shorter) than the </a:t>
            </a:r>
            <a:r>
              <a:rPr lang="en-US" sz="3200" i="1" dirty="0"/>
              <a:t>facts table</a:t>
            </a:r>
          </a:p>
          <a:p>
            <a:r>
              <a:rPr lang="en-US" sz="3200" dirty="0"/>
              <a:t>Dimension tables are fairly </a:t>
            </a:r>
            <a:r>
              <a:rPr lang="en-US" sz="3200" dirty="0">
                <a:solidFill>
                  <a:srgbClr val="FF6600"/>
                </a:solidFill>
              </a:rPr>
              <a:t>stable</a:t>
            </a:r>
            <a:r>
              <a:rPr lang="en-US" sz="3200" dirty="0"/>
              <a:t>, fact tables </a:t>
            </a:r>
            <a:r>
              <a:rPr lang="en-US" sz="3200" dirty="0">
                <a:solidFill>
                  <a:srgbClr val="FF6600"/>
                </a:solidFill>
              </a:rPr>
              <a:t>grow</a:t>
            </a:r>
            <a:r>
              <a:rPr lang="en-US" sz="3200" dirty="0"/>
              <a:t> continuously</a:t>
            </a:r>
          </a:p>
          <a:p>
            <a:r>
              <a:rPr lang="en-US" sz="3200" dirty="0"/>
              <a:t>Typically, DW are updated by </a:t>
            </a:r>
            <a:r>
              <a:rPr lang="en-US" sz="3200" dirty="0">
                <a:solidFill>
                  <a:srgbClr val="FF6600"/>
                </a:solidFill>
              </a:rPr>
              <a:t>appending</a:t>
            </a:r>
            <a:r>
              <a:rPr lang="en-US" sz="3200" dirty="0"/>
              <a:t> new data (few/no updates and deletes: mostly inserts)</a:t>
            </a:r>
          </a:p>
          <a:p>
            <a:r>
              <a:rPr lang="en-US" sz="3200" dirty="0"/>
              <a:t>Dimension tables can be </a:t>
            </a:r>
            <a:r>
              <a:rPr lang="en-US" sz="3200" dirty="0">
                <a:solidFill>
                  <a:srgbClr val="FF6600"/>
                </a:solidFill>
              </a:rPr>
              <a:t>denormalized </a:t>
            </a:r>
            <a:r>
              <a:rPr lang="en-US" sz="3200" dirty="0"/>
              <a:t>(star and snowflake)</a:t>
            </a:r>
          </a:p>
        </p:txBody>
      </p:sp>
    </p:spTree>
    <p:extLst>
      <p:ext uri="{BB962C8B-B14F-4D97-AF65-F5344CB8AC3E}">
        <p14:creationId xmlns:p14="http://schemas.microsoft.com/office/powerpoint/2010/main" val="416863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75CC-F481-44FB-8816-C94ECD7A81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MP8 </a:t>
            </a:r>
            <a:br>
              <a:rPr lang="en-US" dirty="0"/>
            </a:br>
            <a:r>
              <a:rPr lang="en-US" dirty="0"/>
              <a:t>BI at ACME Global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03F3E-033E-475E-89AE-E6DC88E732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Another promotion, another project…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71DDA-37E5-4233-B313-5A3B1AA08E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ACME Global!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6400" y="1111108"/>
            <a:ext cx="6213229" cy="5486400"/>
          </a:xfrm>
        </p:spPr>
        <p:txBody>
          <a:bodyPr>
            <a:noAutofit/>
          </a:bodyPr>
          <a:lstStyle/>
          <a:p>
            <a:r>
              <a:rPr lang="en-US" sz="3200" dirty="0"/>
              <a:t>Your career is unstoppable!</a:t>
            </a:r>
          </a:p>
          <a:p>
            <a:r>
              <a:rPr lang="en-US" sz="3200" dirty="0"/>
              <a:t>Now you are a BI/Finance consultant at ACME Global, a large company with a global presence.</a:t>
            </a:r>
          </a:p>
          <a:p>
            <a:r>
              <a:rPr lang="en-US" sz="3200" dirty="0"/>
              <a:t>It is year-end and your boss, the Controller, wants to analyze the </a:t>
            </a:r>
            <a:r>
              <a:rPr lang="en-US" sz="3200" dirty="0">
                <a:solidFill>
                  <a:srgbClr val="0D0DB3"/>
                </a:solidFill>
              </a:rPr>
              <a:t>differences between budgeted costs and actual costs.  </a:t>
            </a:r>
            <a:r>
              <a:rPr lang="en-US" sz="3200" dirty="0"/>
              <a:t>This is called a Variance Analysis.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AutoShape 2" descr="Image result for global  compan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333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340234"/>
            <a:ext cx="5384800" cy="35626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CF2D4C-0EE5-4989-8439-4D1621E13072}"/>
              </a:ext>
            </a:extLst>
          </p:cNvPr>
          <p:cNvGrpSpPr/>
          <p:nvPr/>
        </p:nvGrpSpPr>
        <p:grpSpPr>
          <a:xfrm>
            <a:off x="11400416" y="5954047"/>
            <a:ext cx="770364" cy="883989"/>
            <a:chOff x="598669" y="1804503"/>
            <a:chExt cx="881075" cy="1027654"/>
          </a:xfrm>
        </p:grpSpPr>
        <p:pic>
          <p:nvPicPr>
            <p:cNvPr id="8" name="Graphic 7" descr="Earth globe: Americas with solid fill">
              <a:extLst>
                <a:ext uri="{FF2B5EF4-FFF2-40B4-BE49-F238E27FC236}">
                  <a16:creationId xmlns:a16="http://schemas.microsoft.com/office/drawing/2014/main" id="{FEB5BDCE-33F1-4068-A44E-04829446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2DE6D0-1F12-46DB-A0D3-C34382091FBD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6E09E-22B7-4E31-9AA4-054F3EDC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C6EC9-9A60-45A4-89BB-A7AA2F3284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8640" y="1193800"/>
            <a:ext cx="10951285" cy="5278438"/>
          </a:xfrm>
        </p:spPr>
        <p:txBody>
          <a:bodyPr>
            <a:normAutofit/>
          </a:bodyPr>
          <a:lstStyle/>
          <a:p>
            <a:r>
              <a:rPr lang="en-US" sz="3600" dirty="0"/>
              <a:t>You are doing better than previous classes</a:t>
            </a:r>
          </a:p>
          <a:p>
            <a:r>
              <a:rPr lang="en-US" sz="3600" dirty="0"/>
              <a:t>Trusting too much in your GenAI cost you</a:t>
            </a:r>
          </a:p>
          <a:p>
            <a:r>
              <a:rPr lang="en-US" sz="3600" dirty="0"/>
              <a:t>Traceability at work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69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MP8 (and interview talking points)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70D1A9CD-F3D1-40E9-97D1-3B6EEF89FC10}" type="slidenum">
              <a:rPr lang="en-US">
                <a:solidFill>
                  <a:srgbClr val="FFFFFF"/>
                </a:solidFill>
              </a:rPr>
              <a:pPr defTabSz="1219170"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81969" y="2209800"/>
            <a:ext cx="136059" cy="416262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/>
            <a:endParaRPr lang="en-US" sz="1333" dirty="0"/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 bwMode="auto">
          <a:xfrm flipV="1">
            <a:off x="1382615" y="2205995"/>
            <a:ext cx="518059" cy="380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cxnSpLocks/>
          </p:cNvCxnSpPr>
          <p:nvPr/>
        </p:nvCxnSpPr>
        <p:spPr bwMode="auto">
          <a:xfrm>
            <a:off x="1408091" y="3880395"/>
            <a:ext cx="523152" cy="13827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/>
          <p:cNvSpPr/>
          <p:nvPr/>
        </p:nvSpPr>
        <p:spPr>
          <a:xfrm>
            <a:off x="2054248" y="1692788"/>
            <a:ext cx="1659115" cy="844482"/>
          </a:xfrm>
          <a:prstGeom prst="can">
            <a:avLst>
              <a:gd name="adj" fmla="val 13894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N. America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34" name="Can 33"/>
          <p:cNvSpPr/>
          <p:nvPr/>
        </p:nvSpPr>
        <p:spPr>
          <a:xfrm>
            <a:off x="2086125" y="2632041"/>
            <a:ext cx="1598524" cy="844482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S. America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36" name="Can 35"/>
          <p:cNvSpPr/>
          <p:nvPr/>
        </p:nvSpPr>
        <p:spPr>
          <a:xfrm>
            <a:off x="2050072" y="3641120"/>
            <a:ext cx="1619868" cy="844482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Pacific Rim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cxnSp>
        <p:nvCxnSpPr>
          <p:cNvPr id="38" name="Straight Arrow Connector 37"/>
          <p:cNvCxnSpPr>
            <a:cxnSpLocks/>
            <a:stCxn id="49" idx="3"/>
          </p:cNvCxnSpPr>
          <p:nvPr/>
        </p:nvCxnSpPr>
        <p:spPr bwMode="auto">
          <a:xfrm>
            <a:off x="1294687" y="3015690"/>
            <a:ext cx="512174" cy="15176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Can 36"/>
          <p:cNvSpPr/>
          <p:nvPr/>
        </p:nvSpPr>
        <p:spPr>
          <a:xfrm>
            <a:off x="5691928" y="2823449"/>
            <a:ext cx="2497755" cy="2236965"/>
          </a:xfrm>
          <a:prstGeom prst="can">
            <a:avLst>
              <a:gd name="adj" fmla="val 10818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u="sng" dirty="0">
              <a:solidFill>
                <a:srgbClr val="000000"/>
              </a:solidFill>
              <a:effectLst/>
              <a:latin typeface="Calibri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98" y="5115550"/>
            <a:ext cx="1375472" cy="9776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EA4801-1D64-1D95-BFC0-AEDA02E5F434}"/>
              </a:ext>
            </a:extLst>
          </p:cNvPr>
          <p:cNvGrpSpPr/>
          <p:nvPr/>
        </p:nvGrpSpPr>
        <p:grpSpPr>
          <a:xfrm>
            <a:off x="8246271" y="2674553"/>
            <a:ext cx="3920839" cy="3090827"/>
            <a:chOff x="8225441" y="2727109"/>
            <a:chExt cx="3920839" cy="3090827"/>
          </a:xfrm>
        </p:grpSpPr>
        <p:sp>
          <p:nvSpPr>
            <p:cNvPr id="39" name="Right Arrow 38"/>
            <p:cNvSpPr/>
            <p:nvPr/>
          </p:nvSpPr>
          <p:spPr>
            <a:xfrm>
              <a:off x="8300716" y="3063599"/>
              <a:ext cx="1695385" cy="1928346"/>
            </a:xfrm>
            <a:prstGeom prst="rightArrow">
              <a:avLst>
                <a:gd name="adj1" fmla="val 7757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Use </a:t>
              </a:r>
              <a:r>
                <a:rPr lang="en-US" sz="1600" b="1" dirty="0">
                  <a:solidFill>
                    <a:srgbClr val="FF6600"/>
                  </a:solidFill>
                  <a:latin typeface="Calibri"/>
                </a:rPr>
                <a:t>both</a:t>
              </a:r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 SQL and Excel Pivot tables to answer global BI questions 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8808" y="3401027"/>
              <a:ext cx="1973551" cy="226682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0219185" y="5233161"/>
              <a:ext cx="19270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600" dirty="0">
                  <a:solidFill>
                    <a:srgbClr val="000000"/>
                  </a:solidFill>
                  <a:effectLst/>
                </a:rPr>
                <a:t>ACME global leadership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018808" y="2727109"/>
              <a:ext cx="1973551" cy="96157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000" dirty="0">
                  <a:solidFill>
                    <a:srgbClr val="FFFFFF"/>
                  </a:solidFill>
                  <a:latin typeface="Calibri"/>
                </a:rPr>
                <a:t>BI Reports for decision making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3E283C6-9A03-4D0A-93D2-09188FD1C3B0}"/>
                </a:ext>
              </a:extLst>
            </p:cNvPr>
            <p:cNvSpPr txBox="1"/>
            <p:nvPr/>
          </p:nvSpPr>
          <p:spPr>
            <a:xfrm>
              <a:off x="8225441" y="2795476"/>
              <a:ext cx="1228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BI/Analytics technologies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2B714D9-C611-4E85-BAE9-CB2931716501}"/>
              </a:ext>
            </a:extLst>
          </p:cNvPr>
          <p:cNvSpPr txBox="1"/>
          <p:nvPr/>
        </p:nvSpPr>
        <p:spPr>
          <a:xfrm>
            <a:off x="6861024" y="6177698"/>
            <a:ext cx="2327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400" dirty="0">
                <a:solidFill>
                  <a:srgbClr val="000000"/>
                </a:solidFill>
                <a:effectLst/>
              </a:rPr>
              <a:t>YOU: BI &amp; analytics consultants/analysts,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FFBDE-DC62-40C5-927F-3B009EADA1AE}"/>
              </a:ext>
            </a:extLst>
          </p:cNvPr>
          <p:cNvSpPr txBox="1"/>
          <p:nvPr/>
        </p:nvSpPr>
        <p:spPr>
          <a:xfrm>
            <a:off x="304801" y="1083259"/>
            <a:ext cx="363952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/>
            <a:r>
              <a:rPr lang="en-US" sz="2667" dirty="0">
                <a:solidFill>
                  <a:srgbClr val="000000"/>
                </a:solidFill>
                <a:effectLst/>
              </a:rPr>
              <a:t>More transactional…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152466-65DE-4E43-B937-5D6E50E11893}"/>
              </a:ext>
            </a:extLst>
          </p:cNvPr>
          <p:cNvSpPr txBox="1"/>
          <p:nvPr/>
        </p:nvSpPr>
        <p:spPr>
          <a:xfrm>
            <a:off x="9042402" y="1067024"/>
            <a:ext cx="310533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/>
            <a:r>
              <a:rPr lang="en-US" sz="2667" dirty="0">
                <a:solidFill>
                  <a:srgbClr val="000000"/>
                </a:solidFill>
                <a:effectLst/>
              </a:rPr>
              <a:t>…more analytical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4CC288-750C-4299-A383-B69DB153A00F}"/>
              </a:ext>
            </a:extLst>
          </p:cNvPr>
          <p:cNvGrpSpPr/>
          <p:nvPr/>
        </p:nvGrpSpPr>
        <p:grpSpPr>
          <a:xfrm>
            <a:off x="582618" y="1782025"/>
            <a:ext cx="770364" cy="883989"/>
            <a:chOff x="598669" y="1804503"/>
            <a:chExt cx="881075" cy="1027654"/>
          </a:xfrm>
        </p:grpSpPr>
        <p:pic>
          <p:nvPicPr>
            <p:cNvPr id="7" name="Graphic 6" descr="Earth globe: Americas with solid fill">
              <a:extLst>
                <a:ext uri="{FF2B5EF4-FFF2-40B4-BE49-F238E27FC236}">
                  <a16:creationId xmlns:a16="http://schemas.microsoft.com/office/drawing/2014/main" id="{B8BADB58-35A7-44F0-92DE-16C82E381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7E8549-1EA2-4C9F-90F0-92847A5A9AC0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D72BFC-DA31-4DEC-AF49-8B1249A475B2}"/>
              </a:ext>
            </a:extLst>
          </p:cNvPr>
          <p:cNvGrpSpPr/>
          <p:nvPr/>
        </p:nvGrpSpPr>
        <p:grpSpPr>
          <a:xfrm>
            <a:off x="555137" y="2667053"/>
            <a:ext cx="770364" cy="883989"/>
            <a:chOff x="598669" y="1804503"/>
            <a:chExt cx="881075" cy="1027654"/>
          </a:xfrm>
        </p:grpSpPr>
        <p:pic>
          <p:nvPicPr>
            <p:cNvPr id="49" name="Graphic 48" descr="Earth globe: Americas with solid fill">
              <a:extLst>
                <a:ext uri="{FF2B5EF4-FFF2-40B4-BE49-F238E27FC236}">
                  <a16:creationId xmlns:a16="http://schemas.microsoft.com/office/drawing/2014/main" id="{C94D197A-5F69-40FA-A1CA-583DF52C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B6779D-7495-4C19-85BF-1AC773EB072A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0433413-5C69-4730-8D9E-38F594261FBD}"/>
              </a:ext>
            </a:extLst>
          </p:cNvPr>
          <p:cNvGrpSpPr/>
          <p:nvPr/>
        </p:nvGrpSpPr>
        <p:grpSpPr>
          <a:xfrm>
            <a:off x="558545" y="3552081"/>
            <a:ext cx="770364" cy="883989"/>
            <a:chOff x="598669" y="1804503"/>
            <a:chExt cx="881075" cy="1027654"/>
          </a:xfrm>
        </p:grpSpPr>
        <p:pic>
          <p:nvPicPr>
            <p:cNvPr id="52" name="Graphic 51" descr="Earth globe: Americas with solid fill">
              <a:extLst>
                <a:ext uri="{FF2B5EF4-FFF2-40B4-BE49-F238E27FC236}">
                  <a16:creationId xmlns:a16="http://schemas.microsoft.com/office/drawing/2014/main" id="{CAEAC181-8570-457D-A73F-3453C0419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713310-CE63-4033-9A48-26F239FF535A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7A95EB1-1DAB-4431-9FED-83485DE89A79}"/>
              </a:ext>
            </a:extLst>
          </p:cNvPr>
          <p:cNvGrpSpPr/>
          <p:nvPr/>
        </p:nvGrpSpPr>
        <p:grpSpPr>
          <a:xfrm>
            <a:off x="569768" y="4437109"/>
            <a:ext cx="770364" cy="883989"/>
            <a:chOff x="598669" y="1804503"/>
            <a:chExt cx="881075" cy="1027654"/>
          </a:xfrm>
        </p:grpSpPr>
        <p:pic>
          <p:nvPicPr>
            <p:cNvPr id="67" name="Graphic 66" descr="Earth globe: Americas with solid fill">
              <a:extLst>
                <a:ext uri="{FF2B5EF4-FFF2-40B4-BE49-F238E27FC236}">
                  <a16:creationId xmlns:a16="http://schemas.microsoft.com/office/drawing/2014/main" id="{63719033-80F5-4EBF-BCFD-021B3ADE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3736B8-9038-4804-9AE3-935BA49A5C13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BC48400-A3B9-43FC-95CB-52421A7D2E9B}"/>
              </a:ext>
            </a:extLst>
          </p:cNvPr>
          <p:cNvGrpSpPr/>
          <p:nvPr/>
        </p:nvGrpSpPr>
        <p:grpSpPr>
          <a:xfrm>
            <a:off x="612251" y="5322138"/>
            <a:ext cx="770364" cy="883989"/>
            <a:chOff x="598669" y="1804503"/>
            <a:chExt cx="881075" cy="1027654"/>
          </a:xfrm>
        </p:grpSpPr>
        <p:pic>
          <p:nvPicPr>
            <p:cNvPr id="70" name="Graphic 69" descr="Earth globe: Americas with solid fill">
              <a:extLst>
                <a:ext uri="{FF2B5EF4-FFF2-40B4-BE49-F238E27FC236}">
                  <a16:creationId xmlns:a16="http://schemas.microsoft.com/office/drawing/2014/main" id="{FBA3BF68-F707-4792-96E0-1ECE98E10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971748E-0DC1-45EA-A8BE-CB8700B1EBBF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sp>
        <p:nvSpPr>
          <p:cNvPr id="72" name="Can 35">
            <a:extLst>
              <a:ext uri="{FF2B5EF4-FFF2-40B4-BE49-F238E27FC236}">
                <a16:creationId xmlns:a16="http://schemas.microsoft.com/office/drawing/2014/main" id="{BB5B6AE8-BF80-41C2-8BE0-9885FA31F162}"/>
              </a:ext>
            </a:extLst>
          </p:cNvPr>
          <p:cNvSpPr/>
          <p:nvPr/>
        </p:nvSpPr>
        <p:spPr>
          <a:xfrm>
            <a:off x="2072779" y="4664077"/>
            <a:ext cx="1619868" cy="844482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Europe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73" name="Can 35">
            <a:extLst>
              <a:ext uri="{FF2B5EF4-FFF2-40B4-BE49-F238E27FC236}">
                <a16:creationId xmlns:a16="http://schemas.microsoft.com/office/drawing/2014/main" id="{67ABF843-6897-4CD2-B80B-B0094F41BE1C}"/>
              </a:ext>
            </a:extLst>
          </p:cNvPr>
          <p:cNvSpPr/>
          <p:nvPr/>
        </p:nvSpPr>
        <p:spPr>
          <a:xfrm>
            <a:off x="2050072" y="5755457"/>
            <a:ext cx="1619868" cy="844482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Asia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FC40476-F69F-4826-9DEF-A9B7A86546DA}"/>
              </a:ext>
            </a:extLst>
          </p:cNvPr>
          <p:cNvCxnSpPr>
            <a:cxnSpLocks/>
          </p:cNvCxnSpPr>
          <p:nvPr/>
        </p:nvCxnSpPr>
        <p:spPr bwMode="auto">
          <a:xfrm>
            <a:off x="1395706" y="4886106"/>
            <a:ext cx="523152" cy="13827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624612F-FB4F-4924-BE1B-C377BFDD6E0D}"/>
              </a:ext>
            </a:extLst>
          </p:cNvPr>
          <p:cNvCxnSpPr>
            <a:cxnSpLocks/>
          </p:cNvCxnSpPr>
          <p:nvPr/>
        </p:nvCxnSpPr>
        <p:spPr bwMode="auto">
          <a:xfrm>
            <a:off x="1402985" y="5695820"/>
            <a:ext cx="503488" cy="334267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61ACF83-5D8F-4F5A-8C73-4BCB7EEF76C5}"/>
              </a:ext>
            </a:extLst>
          </p:cNvPr>
          <p:cNvSpPr txBox="1"/>
          <p:nvPr/>
        </p:nvSpPr>
        <p:spPr>
          <a:xfrm>
            <a:off x="5583845" y="1667386"/>
            <a:ext cx="2573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/>
              </a:rPr>
              <a:t>Data Warehouse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A6126C-5858-022F-B789-662185407865}"/>
              </a:ext>
            </a:extLst>
          </p:cNvPr>
          <p:cNvSpPr/>
          <p:nvPr/>
        </p:nvSpPr>
        <p:spPr>
          <a:xfrm>
            <a:off x="967799" y="1979395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45C100-CFE6-91A3-941A-BD5954DD985F}"/>
              </a:ext>
            </a:extLst>
          </p:cNvPr>
          <p:cNvSpPr/>
          <p:nvPr/>
        </p:nvSpPr>
        <p:spPr>
          <a:xfrm>
            <a:off x="1023944" y="3162175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DEC3F0-A24B-4BD3-2D14-67D749236B7B}"/>
              </a:ext>
            </a:extLst>
          </p:cNvPr>
          <p:cNvSpPr/>
          <p:nvPr/>
        </p:nvSpPr>
        <p:spPr>
          <a:xfrm>
            <a:off x="660591" y="3834676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6DE5CE-94AE-063E-2C2A-C25F6F86806D}"/>
              </a:ext>
            </a:extLst>
          </p:cNvPr>
          <p:cNvSpPr/>
          <p:nvPr/>
        </p:nvSpPr>
        <p:spPr>
          <a:xfrm>
            <a:off x="1155470" y="4662483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E378C3-5999-5636-8F48-C045A169D37A}"/>
              </a:ext>
            </a:extLst>
          </p:cNvPr>
          <p:cNvSpPr/>
          <p:nvPr/>
        </p:nvSpPr>
        <p:spPr>
          <a:xfrm>
            <a:off x="711409" y="5655591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ECF599-D56E-F63A-317F-A20183E6086F}"/>
              </a:ext>
            </a:extLst>
          </p:cNvPr>
          <p:cNvGrpSpPr/>
          <p:nvPr/>
        </p:nvGrpSpPr>
        <p:grpSpPr>
          <a:xfrm>
            <a:off x="3743280" y="3197842"/>
            <a:ext cx="3741065" cy="1628848"/>
            <a:chOff x="3743280" y="3197842"/>
            <a:chExt cx="3741065" cy="1628848"/>
          </a:xfrm>
        </p:grpSpPr>
        <p:sp>
          <p:nvSpPr>
            <p:cNvPr id="13" name="Right Arrow 12"/>
            <p:cNvSpPr/>
            <p:nvPr/>
          </p:nvSpPr>
          <p:spPr>
            <a:xfrm>
              <a:off x="3912794" y="3245810"/>
              <a:ext cx="1721596" cy="1564683"/>
            </a:xfrm>
            <a:prstGeom prst="rightArrow">
              <a:avLst>
                <a:gd name="adj1" fmla="val 6941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Extract Actual and Budgeted expenditures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66D36C-FA88-48AF-A3D3-2ACCD5A10BFF}"/>
                </a:ext>
              </a:extLst>
            </p:cNvPr>
            <p:cNvSpPr txBox="1"/>
            <p:nvPr/>
          </p:nvSpPr>
          <p:spPr>
            <a:xfrm>
              <a:off x="3743280" y="3197842"/>
              <a:ext cx="1498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ETL technologies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62BF2F1-E4FA-A090-5E19-F0FFBC1B0A47}"/>
                </a:ext>
              </a:extLst>
            </p:cNvPr>
            <p:cNvGrpSpPr/>
            <p:nvPr/>
          </p:nvGrpSpPr>
          <p:grpSpPr>
            <a:xfrm>
              <a:off x="5878286" y="3288828"/>
              <a:ext cx="1606059" cy="1537862"/>
              <a:chOff x="5878286" y="3288828"/>
              <a:chExt cx="1606059" cy="1537862"/>
            </a:xfrm>
          </p:grpSpPr>
          <p:sp>
            <p:nvSpPr>
              <p:cNvPr id="23" name="Flowchart: Internal Storage 22">
                <a:extLst>
                  <a:ext uri="{FF2B5EF4-FFF2-40B4-BE49-F238E27FC236}">
                    <a16:creationId xmlns:a16="http://schemas.microsoft.com/office/drawing/2014/main" id="{17BD9777-DC79-65BB-24DC-923FE494E114}"/>
                  </a:ext>
                </a:extLst>
              </p:cNvPr>
              <p:cNvSpPr/>
              <p:nvPr/>
            </p:nvSpPr>
            <p:spPr>
              <a:xfrm>
                <a:off x="5878286" y="4290458"/>
                <a:ext cx="438538" cy="372025"/>
              </a:xfrm>
              <a:prstGeom prst="flowChartInternalStorag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ffectLst/>
                </a:endParaRPr>
              </a:p>
            </p:txBody>
          </p:sp>
          <p:sp>
            <p:nvSpPr>
              <p:cNvPr id="24" name="Flowchart: Internal Storage 23">
                <a:extLst>
                  <a:ext uri="{FF2B5EF4-FFF2-40B4-BE49-F238E27FC236}">
                    <a16:creationId xmlns:a16="http://schemas.microsoft.com/office/drawing/2014/main" id="{079EE290-527D-0380-834D-DBC7336864D8}"/>
                  </a:ext>
                </a:extLst>
              </p:cNvPr>
              <p:cNvSpPr/>
              <p:nvPr/>
            </p:nvSpPr>
            <p:spPr>
              <a:xfrm>
                <a:off x="6096000" y="3288828"/>
                <a:ext cx="438538" cy="372025"/>
              </a:xfrm>
              <a:prstGeom prst="flowChartInternalStorag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ffectLst/>
                </a:endParaRPr>
              </a:p>
            </p:txBody>
          </p:sp>
          <p:sp>
            <p:nvSpPr>
              <p:cNvPr id="27" name="Flowchart: Internal Storage 26">
                <a:extLst>
                  <a:ext uri="{FF2B5EF4-FFF2-40B4-BE49-F238E27FC236}">
                    <a16:creationId xmlns:a16="http://schemas.microsoft.com/office/drawing/2014/main" id="{6ED52782-2BB8-20E1-1CE1-88A883CAAFE9}"/>
                  </a:ext>
                </a:extLst>
              </p:cNvPr>
              <p:cNvSpPr/>
              <p:nvPr/>
            </p:nvSpPr>
            <p:spPr>
              <a:xfrm>
                <a:off x="6547602" y="3918433"/>
                <a:ext cx="438538" cy="372025"/>
              </a:xfrm>
              <a:prstGeom prst="flowChartInternalStorag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ffectLst/>
                </a:endParaRPr>
              </a:p>
            </p:txBody>
          </p:sp>
          <p:sp>
            <p:nvSpPr>
              <p:cNvPr id="29" name="Flowchart: Internal Storage 28">
                <a:extLst>
                  <a:ext uri="{FF2B5EF4-FFF2-40B4-BE49-F238E27FC236}">
                    <a16:creationId xmlns:a16="http://schemas.microsoft.com/office/drawing/2014/main" id="{C7AC55FB-51DB-15F5-5EC8-7E5EB71BEED3}"/>
                  </a:ext>
                </a:extLst>
              </p:cNvPr>
              <p:cNvSpPr/>
              <p:nvPr/>
            </p:nvSpPr>
            <p:spPr>
              <a:xfrm>
                <a:off x="7045807" y="4454665"/>
                <a:ext cx="438538" cy="372025"/>
              </a:xfrm>
              <a:prstGeom prst="flowChartInternalStorag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ffectLst/>
                </a:endParaRPr>
              </a:p>
            </p:txBody>
          </p:sp>
          <p:sp>
            <p:nvSpPr>
              <p:cNvPr id="31" name="Flowchart: Internal Storage 30">
                <a:extLst>
                  <a:ext uri="{FF2B5EF4-FFF2-40B4-BE49-F238E27FC236}">
                    <a16:creationId xmlns:a16="http://schemas.microsoft.com/office/drawing/2014/main" id="{17C0EB75-D863-91C2-ED0A-3645BA548ED1}"/>
                  </a:ext>
                </a:extLst>
              </p:cNvPr>
              <p:cNvSpPr/>
              <p:nvPr/>
            </p:nvSpPr>
            <p:spPr>
              <a:xfrm>
                <a:off x="6849465" y="3442837"/>
                <a:ext cx="438538" cy="372025"/>
              </a:xfrm>
              <a:prstGeom prst="flowChartInternalStorag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ffectLst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DFF4632-637A-811B-D030-E981CA96A540}"/>
              </a:ext>
            </a:extLst>
          </p:cNvPr>
          <p:cNvSpPr txBox="1"/>
          <p:nvPr/>
        </p:nvSpPr>
        <p:spPr>
          <a:xfrm>
            <a:off x="5803904" y="3212543"/>
            <a:ext cx="2329540" cy="1631216"/>
          </a:xfrm>
          <a:prstGeom prst="rect">
            <a:avLst/>
          </a:prstGeom>
          <a:solidFill>
            <a:srgbClr val="FFCD0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Use SQL to integrate the 5 ACME region tables into a single VIEW</a:t>
            </a:r>
          </a:p>
        </p:txBody>
      </p:sp>
    </p:spTree>
    <p:extLst>
      <p:ext uri="{BB962C8B-B14F-4D97-AF65-F5344CB8AC3E}">
        <p14:creationId xmlns:p14="http://schemas.microsoft.com/office/powerpoint/2010/main" val="30131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4C379-6596-00A6-CE70-99689318F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MP8</a:t>
            </a:r>
            <a:br>
              <a:rPr lang="en-US" dirty="0"/>
            </a:br>
            <a:r>
              <a:rPr lang="en-US" sz="7200" dirty="0"/>
              <a:t>Variance analysis demo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64529C3-B68F-671A-6320-8B159EB949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SQL SERVER &gt; EXCEL &gt;PIVOT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7195F6-1C14-173F-068D-27E2FE9C0C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BDF78FF0-1A77-4C05-B95C-0B17E793F1F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F83D-AB8D-43C9-8C71-10B692E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Many people do not know how to use Excel to view SQL query data from a  database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B2BD1-0A4F-43F2-B28F-75DC5A344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97CDC4-A7A3-4DEB-98DC-E1D2824DF96E}"/>
              </a:ext>
            </a:extLst>
          </p:cNvPr>
          <p:cNvGrpSpPr/>
          <p:nvPr/>
        </p:nvGrpSpPr>
        <p:grpSpPr>
          <a:xfrm>
            <a:off x="317501" y="1312985"/>
            <a:ext cx="6518029" cy="5050974"/>
            <a:chOff x="228601" y="1312985"/>
            <a:chExt cx="6518029" cy="50509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1DFB4F-A1D3-478B-B3E9-EEDBBDFDE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616" t="19357" r="52403" b="30564"/>
            <a:stretch/>
          </p:blipFill>
          <p:spPr>
            <a:xfrm>
              <a:off x="462279" y="1312985"/>
              <a:ext cx="6284351" cy="505097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9CB275-F54D-4E33-90EA-3FC4AAFB449B}"/>
                </a:ext>
              </a:extLst>
            </p:cNvPr>
            <p:cNvSpPr/>
            <p:nvPr/>
          </p:nvSpPr>
          <p:spPr>
            <a:xfrm>
              <a:off x="228601" y="1623647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673B01-6DA1-4134-9C6D-A246DC17B106}"/>
                </a:ext>
              </a:extLst>
            </p:cNvPr>
            <p:cNvSpPr/>
            <p:nvPr/>
          </p:nvSpPr>
          <p:spPr>
            <a:xfrm>
              <a:off x="292294" y="2502877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552A97-AC8B-4389-970E-E43FAE9C3063}"/>
                </a:ext>
              </a:extLst>
            </p:cNvPr>
            <p:cNvSpPr/>
            <p:nvPr/>
          </p:nvSpPr>
          <p:spPr>
            <a:xfrm>
              <a:off x="3349477" y="2502876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A678A4-09DA-4CFE-A132-5855A37B4019}"/>
              </a:ext>
            </a:extLst>
          </p:cNvPr>
          <p:cNvGrpSpPr/>
          <p:nvPr/>
        </p:nvGrpSpPr>
        <p:grpSpPr>
          <a:xfrm>
            <a:off x="4394651" y="2189408"/>
            <a:ext cx="5959218" cy="4131022"/>
            <a:chOff x="-8883624" y="-574592"/>
            <a:chExt cx="5959218" cy="413102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25C56C6-84E9-45FC-B2E3-FAB4E85F2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883624" y="-574592"/>
              <a:ext cx="5959218" cy="4131022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402B77-CE38-4641-B88C-3A51625D0196}"/>
                </a:ext>
              </a:extLst>
            </p:cNvPr>
            <p:cNvSpPr/>
            <p:nvPr/>
          </p:nvSpPr>
          <p:spPr>
            <a:xfrm>
              <a:off x="-6489317" y="177800"/>
              <a:ext cx="359443" cy="35722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4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840FCE-4DDA-4CDC-A2E2-93E4F882C130}"/>
                </a:ext>
              </a:extLst>
            </p:cNvPr>
            <p:cNvSpPr/>
            <p:nvPr/>
          </p:nvSpPr>
          <p:spPr>
            <a:xfrm>
              <a:off x="-5774431" y="2097393"/>
              <a:ext cx="1948276" cy="10795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effectLst/>
                </a:rPr>
                <a:t>Computer may ask for your DATABASE userId and Password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EAFC71-9855-4B57-9976-5226DA08AB53}"/>
                </a:ext>
              </a:extLst>
            </p:cNvPr>
            <p:cNvSpPr/>
            <p:nvPr/>
          </p:nvSpPr>
          <p:spPr>
            <a:xfrm>
              <a:off x="-7183848" y="1603295"/>
              <a:ext cx="359443" cy="35722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5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D16760-2857-4B4A-9CEF-CA710DBD8C3E}"/>
                </a:ext>
              </a:extLst>
            </p:cNvPr>
            <p:cNvSpPr/>
            <p:nvPr/>
          </p:nvSpPr>
          <p:spPr>
            <a:xfrm>
              <a:off x="-3933487" y="1908351"/>
              <a:ext cx="359443" cy="35722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6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A077BC-F1EF-4E74-9E3B-7A0460B4DF92}"/>
              </a:ext>
            </a:extLst>
          </p:cNvPr>
          <p:cNvGrpSpPr/>
          <p:nvPr/>
        </p:nvGrpSpPr>
        <p:grpSpPr>
          <a:xfrm>
            <a:off x="7005515" y="1278076"/>
            <a:ext cx="4950507" cy="2648319"/>
            <a:chOff x="7074876" y="1231212"/>
            <a:chExt cx="4427891" cy="21977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389EE3-ADC8-46B6-A1CB-A03FFD58C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164" t="33616" r="44663" b="35000"/>
            <a:stretch/>
          </p:blipFill>
          <p:spPr>
            <a:xfrm>
              <a:off x="7074876" y="1231212"/>
              <a:ext cx="4427891" cy="2197788"/>
            </a:xfrm>
            <a:prstGeom prst="rect">
              <a:avLst/>
            </a:prstGeom>
          </p:spPr>
        </p:pic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id="{05C1B650-2B02-463A-A59C-459CA1E83B76}"/>
                </a:ext>
              </a:extLst>
            </p:cNvPr>
            <p:cNvSpPr/>
            <p:nvPr/>
          </p:nvSpPr>
          <p:spPr>
            <a:xfrm>
              <a:off x="10568353" y="3173172"/>
              <a:ext cx="263769" cy="156182"/>
            </a:xfrm>
            <a:prstGeom prst="leftArrow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4A0594-DE40-4746-BC48-D50C932E0D22}"/>
                </a:ext>
              </a:extLst>
            </p:cNvPr>
            <p:cNvSpPr/>
            <p:nvPr/>
          </p:nvSpPr>
          <p:spPr>
            <a:xfrm>
              <a:off x="10803205" y="3093004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92D450-BA89-46B4-A9CF-20C8EF51768F}"/>
              </a:ext>
            </a:extLst>
          </p:cNvPr>
          <p:cNvGrpSpPr/>
          <p:nvPr/>
        </p:nvGrpSpPr>
        <p:grpSpPr>
          <a:xfrm>
            <a:off x="7391844" y="2941800"/>
            <a:ext cx="4448721" cy="3652455"/>
            <a:chOff x="9072719" y="4027327"/>
            <a:chExt cx="2991267" cy="26483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A91C2E-0F96-4F73-9EB4-7DFCB8677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2719" y="4027327"/>
              <a:ext cx="2991267" cy="264832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C0CBD81-9990-4990-9E05-D0FBB20593E2}"/>
                </a:ext>
              </a:extLst>
            </p:cNvPr>
            <p:cNvSpPr/>
            <p:nvPr/>
          </p:nvSpPr>
          <p:spPr>
            <a:xfrm>
              <a:off x="10973189" y="6063130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8</a:t>
              </a:r>
            </a:p>
          </p:txBody>
        </p:sp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DC4074DD-9C5D-4182-87A8-97D417894261}"/>
                </a:ext>
              </a:extLst>
            </p:cNvPr>
            <p:cNvSpPr/>
            <p:nvPr/>
          </p:nvSpPr>
          <p:spPr>
            <a:xfrm>
              <a:off x="10050707" y="4535998"/>
              <a:ext cx="335148" cy="259017"/>
            </a:xfrm>
            <a:prstGeom prst="left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1D176A-2BB0-47AA-A98B-8D9AC9ECEF1F}"/>
              </a:ext>
            </a:extLst>
          </p:cNvPr>
          <p:cNvGrpSpPr/>
          <p:nvPr/>
        </p:nvGrpSpPr>
        <p:grpSpPr>
          <a:xfrm>
            <a:off x="315193" y="1091792"/>
            <a:ext cx="11847565" cy="5625003"/>
            <a:chOff x="25293802" y="5839931"/>
            <a:chExt cx="11846993" cy="5613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AAA6D0-159A-466E-8926-DB0F78FE3526}"/>
                </a:ext>
              </a:extLst>
            </p:cNvPr>
            <p:cNvSpPr/>
            <p:nvPr/>
          </p:nvSpPr>
          <p:spPr>
            <a:xfrm>
              <a:off x="25293802" y="5839931"/>
              <a:ext cx="11846993" cy="5613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DE453BC-B5E3-4F5C-83A1-B0BA1AA799C1}"/>
                </a:ext>
              </a:extLst>
            </p:cNvPr>
            <p:cNvGrpSpPr/>
            <p:nvPr/>
          </p:nvGrpSpPr>
          <p:grpSpPr>
            <a:xfrm>
              <a:off x="27257613" y="6206659"/>
              <a:ext cx="6175112" cy="4637775"/>
              <a:chOff x="15504837" y="4389545"/>
              <a:chExt cx="6175112" cy="463777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5B79E4E-9C80-4AD5-BE36-976B7F50D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04837" y="4389545"/>
                <a:ext cx="6175112" cy="4637775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33AEB6E-1EBE-4225-8F77-6E370EF3CEC2}"/>
                  </a:ext>
                </a:extLst>
              </p:cNvPr>
              <p:cNvGrpSpPr/>
              <p:nvPr/>
            </p:nvGrpSpPr>
            <p:grpSpPr>
              <a:xfrm>
                <a:off x="19787622" y="7365500"/>
                <a:ext cx="914400" cy="914400"/>
                <a:chOff x="19787622" y="7365500"/>
                <a:chExt cx="914400" cy="914400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92FB7AB-4E9D-4C76-8DEE-3F669E7B1584}"/>
                    </a:ext>
                  </a:extLst>
                </p:cNvPr>
                <p:cNvSpPr/>
                <p:nvPr/>
              </p:nvSpPr>
              <p:spPr>
                <a:xfrm>
                  <a:off x="19931948" y="7467511"/>
                  <a:ext cx="633078" cy="658384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/>
                  </a:endParaRPr>
                </a:p>
              </p:txBody>
            </p:sp>
            <p:pic>
              <p:nvPicPr>
                <p:cNvPr id="26" name="Graphic 25" descr="Sunglasses face with solid fill with solid fill">
                  <a:extLst>
                    <a:ext uri="{FF2B5EF4-FFF2-40B4-BE49-F238E27FC236}">
                      <a16:creationId xmlns:a16="http://schemas.microsoft.com/office/drawing/2014/main" id="{D15C58CA-C63E-49E1-AFE5-CEE4801E45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87622" y="7365500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726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F84B39-E0AD-4FD3-B23C-49B58A204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175690-82C6-489D-84B8-FB0198506E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</a:t>
            </a:r>
            <a:r>
              <a:rPr lang="en-US" b="1" dirty="0"/>
              <a:t>Information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EB2C8-ACA0-4C4D-9270-C88B8169A1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BDF78FF0-1A77-4C05-B95C-0B17E793F1F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Tables are BI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8800" y="1220148"/>
            <a:ext cx="11379200" cy="5283200"/>
          </a:xfrm>
        </p:spPr>
        <p:txBody>
          <a:bodyPr>
            <a:normAutofit fontScale="92500"/>
          </a:bodyPr>
          <a:lstStyle/>
          <a:p>
            <a:r>
              <a:rPr lang="en-US" sz="3733" dirty="0"/>
              <a:t>A Pivot Table is a data analysis tool.  It is used to "</a:t>
            </a:r>
            <a:r>
              <a:rPr lang="en-US" sz="3733" dirty="0">
                <a:solidFill>
                  <a:srgbClr val="FF9933"/>
                </a:solidFill>
              </a:rPr>
              <a:t>slice and dice</a:t>
            </a:r>
            <a:r>
              <a:rPr lang="en-US" sz="3733" dirty="0"/>
              <a:t>" data, and </a:t>
            </a:r>
            <a:r>
              <a:rPr lang="en-US" sz="3733" dirty="0">
                <a:solidFill>
                  <a:srgbClr val="FF9933"/>
                </a:solidFill>
              </a:rPr>
              <a:t>drill up/down</a:t>
            </a:r>
            <a:r>
              <a:rPr lang="en-US" sz="3733" dirty="0"/>
              <a:t>.</a:t>
            </a:r>
          </a:p>
          <a:p>
            <a:r>
              <a:rPr lang="en-US" sz="3733" dirty="0"/>
              <a:t>Pivot tables work by grouping and ungrouping data contained in a table according to various </a:t>
            </a:r>
            <a:r>
              <a:rPr lang="en-US" sz="3733" dirty="0">
                <a:solidFill>
                  <a:srgbClr val="FF9933"/>
                </a:solidFill>
              </a:rPr>
              <a:t>dimensions</a:t>
            </a:r>
            <a:r>
              <a:rPr lang="en-US" sz="3733" dirty="0"/>
              <a:t>, e.g., time, location, department, product….</a:t>
            </a:r>
          </a:p>
          <a:p>
            <a:r>
              <a:rPr lang="en-US" sz="3733" dirty="0">
                <a:solidFill>
                  <a:srgbClr val="FF9933"/>
                </a:solidFill>
              </a:rPr>
              <a:t>Superpower of Pivot Tables </a:t>
            </a:r>
            <a:r>
              <a:rPr lang="en-US" sz="3733" dirty="0"/>
              <a:t>that SQL cannot easily do:</a:t>
            </a:r>
            <a:br>
              <a:rPr lang="en-US" sz="3733" dirty="0"/>
            </a:br>
            <a:r>
              <a:rPr lang="en-US" sz="3733" dirty="0"/>
              <a:t>the pivot.  Pivot tables can easily </a:t>
            </a:r>
            <a:r>
              <a:rPr lang="en-US" sz="3733" dirty="0">
                <a:solidFill>
                  <a:srgbClr val="FF9933"/>
                </a:solidFill>
              </a:rPr>
              <a:t>turn cell contents into column names</a:t>
            </a:r>
            <a:r>
              <a:rPr lang="en-US" sz="3733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7BFBF5-EBEE-4419-98F0-2A088390BAA4}"/>
              </a:ext>
            </a:extLst>
          </p:cNvPr>
          <p:cNvSpPr/>
          <p:nvPr/>
        </p:nvSpPr>
        <p:spPr>
          <a:xfrm>
            <a:off x="11938000" y="6655748"/>
            <a:ext cx="152400" cy="1542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2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B950F-6BE5-4089-903D-2B26DFBBCF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5C71FD-8840-493E-AB6B-F7CFFDEB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549A4-B422-49B6-B1BF-A7F4128397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295400"/>
            <a:ext cx="10963275" cy="5384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Name</a:t>
            </a:r>
          </a:p>
          <a:p>
            <a:r>
              <a:rPr lang="en-US" dirty="0"/>
              <a:t>College, major…</a:t>
            </a:r>
          </a:p>
          <a:p>
            <a:r>
              <a:rPr lang="en-US" dirty="0"/>
              <a:t>Amount of work in this course?</a:t>
            </a:r>
          </a:p>
          <a:p>
            <a:r>
              <a:rPr lang="en-US" dirty="0"/>
              <a:t>Feel you understand DW vs. Operational DB?</a:t>
            </a:r>
          </a:p>
          <a:p>
            <a:r>
              <a:rPr lang="en-US" dirty="0"/>
              <a:t>Things that I like about the class</a:t>
            </a:r>
          </a:p>
          <a:p>
            <a:r>
              <a:rPr lang="en-US" dirty="0"/>
              <a:t>Things that can be improved</a:t>
            </a:r>
          </a:p>
        </p:txBody>
      </p:sp>
    </p:spTree>
    <p:extLst>
      <p:ext uri="{BB962C8B-B14F-4D97-AF65-F5344CB8AC3E}">
        <p14:creationId xmlns:p14="http://schemas.microsoft.com/office/powerpoint/2010/main" val="299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CF542-0FD5-2085-BDB6-137A3AD5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76F04-C618-E324-30BB-9AAAD995EB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Dimension in a DW</a:t>
            </a:r>
          </a:p>
          <a:p>
            <a:r>
              <a:rPr lang="en-US" dirty="0"/>
              <a:t>Fact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BE59F-DCBA-D9B7-B8CC-6988648C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FBBA3-F12D-D9F2-5A7A-B1952DAAE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77F02-45A1-326F-9AC4-62E6A04D0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2" t="1472" r="3734" b="4867"/>
          <a:stretch>
            <a:fillRect/>
          </a:stretch>
        </p:blipFill>
        <p:spPr>
          <a:xfrm>
            <a:off x="1183265" y="256962"/>
            <a:ext cx="10546455" cy="6423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BA2A1-D463-4EA1-BB4B-96A6C85C5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949" y="222068"/>
            <a:ext cx="1371599" cy="137159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AF20160-FD04-A852-33A5-3580EB80F5A9}"/>
              </a:ext>
            </a:extLst>
          </p:cNvPr>
          <p:cNvSpPr txBox="1">
            <a:spLocks/>
          </p:cNvSpPr>
          <p:nvPr/>
        </p:nvSpPr>
        <p:spPr>
          <a:xfrm>
            <a:off x="462280" y="177799"/>
            <a:ext cx="4308128" cy="279831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72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/>
              <a:t>Do all fields in an operational DB get transferred to a DW?</a:t>
            </a:r>
          </a:p>
        </p:txBody>
      </p:sp>
    </p:spTree>
    <p:extLst>
      <p:ext uri="{BB962C8B-B14F-4D97-AF65-F5344CB8AC3E}">
        <p14:creationId xmlns:p14="http://schemas.microsoft.com/office/powerpoint/2010/main" val="19881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66D09-83C8-4569-BA56-C5F6158A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95" y="177800"/>
            <a:ext cx="11684000" cy="647176"/>
          </a:xfrm>
        </p:spPr>
        <p:txBody>
          <a:bodyPr/>
          <a:lstStyle/>
          <a:p>
            <a:r>
              <a:rPr lang="en-US" dirty="0"/>
              <a:t>Spot the differences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788C11-D038-4FD8-AD73-E684CC266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 descr="Spot The Difference — Deep Learning Edition | by Mahesh Paolini-Subramanya  | DataDrivenInvestor">
            <a:extLst>
              <a:ext uri="{FF2B5EF4-FFF2-40B4-BE49-F238E27FC236}">
                <a16:creationId xmlns:a16="http://schemas.microsoft.com/office/drawing/2014/main" id="{9E95B857-002D-48F5-8B9F-BABF7897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6" y="1376852"/>
            <a:ext cx="9776145" cy="51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74DAA0-A9AE-4259-B60E-335BD75CE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19186"/>
            <a:ext cx="5994400" cy="39988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68F869A-175D-403A-853D-C61DED35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53622"/>
            <a:ext cx="11684000" cy="1625600"/>
          </a:xfrm>
        </p:spPr>
        <p:txBody>
          <a:bodyPr/>
          <a:lstStyle/>
          <a:p>
            <a:r>
              <a:rPr lang="en-US" sz="4800" dirty="0"/>
              <a:t>‘Same’ data, two designs: operational and analytical databases (DW) at REI_not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C55057-D4E2-45FD-A977-CC4E1CE9A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B0115-F1F5-446E-B69A-DD42ED7C8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2" y="1878350"/>
            <a:ext cx="5748031" cy="49596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B1BB1E-58A7-4126-9976-A8E1F78C0C75}"/>
              </a:ext>
            </a:extLst>
          </p:cNvPr>
          <p:cNvCxnSpPr/>
          <p:nvPr/>
        </p:nvCxnSpPr>
        <p:spPr>
          <a:xfrm flipH="1">
            <a:off x="6096000" y="2199204"/>
            <a:ext cx="43167" cy="4544496"/>
          </a:xfrm>
          <a:prstGeom prst="line">
            <a:avLst/>
          </a:prstGeom>
          <a:ln w="5715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AD84C3-A066-40A5-82B8-1D6974844497}"/>
              </a:ext>
            </a:extLst>
          </p:cNvPr>
          <p:cNvSpPr txBox="1"/>
          <p:nvPr/>
        </p:nvSpPr>
        <p:spPr>
          <a:xfrm>
            <a:off x="261635" y="1878350"/>
            <a:ext cx="1483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REI_not Operations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4690C-C354-42D3-B818-858FDCF3B707}"/>
              </a:ext>
            </a:extLst>
          </p:cNvPr>
          <p:cNvSpPr txBox="1"/>
          <p:nvPr/>
        </p:nvSpPr>
        <p:spPr>
          <a:xfrm>
            <a:off x="10410093" y="1937594"/>
            <a:ext cx="168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REI_not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Data Warehouse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155AE39-E393-4A12-B493-CBAE84BB2010}"/>
              </a:ext>
            </a:extLst>
          </p:cNvPr>
          <p:cNvSpPr/>
          <p:nvPr/>
        </p:nvSpPr>
        <p:spPr>
          <a:xfrm>
            <a:off x="5170311" y="2199204"/>
            <a:ext cx="2011411" cy="1229796"/>
          </a:xfrm>
          <a:prstGeom prst="rightArrow">
            <a:avLst/>
          </a:prstGeom>
          <a:solidFill>
            <a:srgbClr val="FF66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/>
              </a:rPr>
              <a:t>ETL, ELT, API, ESB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23DF6-9DBB-E56C-576C-4EE61A2A0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092" y="846850"/>
            <a:ext cx="1680308" cy="8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MP7 REI_not (and interview talking points)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70D1A9CD-F3D1-40E9-97D1-3B6EEF89FC10}" type="slidenum">
              <a:rPr lang="en-US">
                <a:solidFill>
                  <a:srgbClr val="FFFFFF"/>
                </a:solidFill>
              </a:rPr>
              <a:pPr defTabSz="1219170"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81969" y="2608097"/>
            <a:ext cx="136059" cy="416262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/>
            <a:endParaRPr lang="en-US" sz="1333" dirty="0"/>
          </a:p>
        </p:txBody>
      </p:sp>
      <p:pic>
        <p:nvPicPr>
          <p:cNvPr id="1026" name="Picture 2" descr="C:\Users\sg6m\AppData\Local\Microsoft\Windows\Temporary Internet Files\Content.IE5\2FP0229Z\MC900351613[1].wmf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7" y="2501632"/>
            <a:ext cx="874220" cy="7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>
            <a:stCxn id="1026" idx="3"/>
          </p:cNvCxnSpPr>
          <p:nvPr/>
        </p:nvCxnSpPr>
        <p:spPr bwMode="auto">
          <a:xfrm>
            <a:off x="1739095" y="2875203"/>
            <a:ext cx="609600" cy="27197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cxnSpLocks/>
          </p:cNvCxnSpPr>
          <p:nvPr/>
        </p:nvCxnSpPr>
        <p:spPr bwMode="auto">
          <a:xfrm flipV="1">
            <a:off x="1753198" y="5682344"/>
            <a:ext cx="436778" cy="13154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/>
          <p:cNvSpPr/>
          <p:nvPr/>
        </p:nvSpPr>
        <p:spPr>
          <a:xfrm>
            <a:off x="2477681" y="2703593"/>
            <a:ext cx="1659115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STORE1</a:t>
            </a:r>
            <a:br>
              <a:rPr lang="en-US" sz="24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34" name="Can 33"/>
          <p:cNvSpPr/>
          <p:nvPr/>
        </p:nvSpPr>
        <p:spPr>
          <a:xfrm>
            <a:off x="2160676" y="3965354"/>
            <a:ext cx="1598524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STORE2</a:t>
            </a:r>
            <a:br>
              <a:rPr lang="en-US" sz="24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36" name="Can 35"/>
          <p:cNvSpPr/>
          <p:nvPr/>
        </p:nvSpPr>
        <p:spPr>
          <a:xfrm>
            <a:off x="2402728" y="5214337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STORE3</a:t>
            </a:r>
            <a:br>
              <a:rPr lang="en-US" sz="24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cxnSp>
        <p:nvCxnSpPr>
          <p:cNvPr id="38" name="Straight Arrow Connector 37"/>
          <p:cNvCxnSpPr>
            <a:cxnSpLocks/>
            <a:endCxn id="34" idx="2"/>
          </p:cNvCxnSpPr>
          <p:nvPr/>
        </p:nvCxnSpPr>
        <p:spPr bwMode="auto">
          <a:xfrm>
            <a:off x="1827749" y="4470811"/>
            <a:ext cx="332927" cy="2140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C30825B-7681-430A-B1A1-7D8DBB76F289}"/>
              </a:ext>
            </a:extLst>
          </p:cNvPr>
          <p:cNvGrpSpPr/>
          <p:nvPr/>
        </p:nvGrpSpPr>
        <p:grpSpPr>
          <a:xfrm>
            <a:off x="3746843" y="3411518"/>
            <a:ext cx="4431950" cy="2236965"/>
            <a:chOff x="3746843" y="2973950"/>
            <a:chExt cx="4431950" cy="2236965"/>
          </a:xfrm>
        </p:grpSpPr>
        <p:sp>
          <p:nvSpPr>
            <p:cNvPr id="37" name="Can 36"/>
            <p:cNvSpPr/>
            <p:nvPr/>
          </p:nvSpPr>
          <p:spPr>
            <a:xfrm>
              <a:off x="5681038" y="2973950"/>
              <a:ext cx="2497755" cy="2236965"/>
            </a:xfrm>
            <a:prstGeom prst="can">
              <a:avLst>
                <a:gd name="adj" fmla="val 10818"/>
              </a:avLst>
            </a:prstGeom>
            <a:solidFill>
              <a:srgbClr val="FFC0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800" b="1" dirty="0">
                  <a:solidFill>
                    <a:srgbClr val="000000"/>
                  </a:solidFill>
                  <a:effectLst/>
                  <a:latin typeface="Calibri"/>
                </a:rPr>
                <a:t>Data Warehouse</a:t>
              </a:r>
              <a:br>
                <a:rPr lang="en-US" sz="2800" dirty="0">
                  <a:solidFill>
                    <a:srgbClr val="000000"/>
                  </a:solidFill>
                  <a:effectLst/>
                  <a:latin typeface="Calibri"/>
                </a:rPr>
              </a:br>
              <a:r>
                <a:rPr lang="en-US" sz="2800" dirty="0">
                  <a:solidFill>
                    <a:srgbClr val="000000"/>
                  </a:solidFill>
                  <a:effectLst/>
                  <a:latin typeface="Calibri"/>
                </a:rPr>
                <a:t>at the REI_not HQ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912794" y="3362038"/>
              <a:ext cx="1721596" cy="1564683"/>
            </a:xfrm>
            <a:prstGeom prst="rightArrow">
              <a:avLst>
                <a:gd name="adj1" fmla="val 6941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Extract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Transform</a:t>
              </a:r>
              <a:br>
                <a:rPr lang="en-US" sz="1600" b="1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(i.e., clean)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Load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66D36C-FA88-48AF-A3D3-2ACCD5A10BFF}"/>
                </a:ext>
              </a:extLst>
            </p:cNvPr>
            <p:cNvSpPr txBox="1"/>
            <p:nvPr/>
          </p:nvSpPr>
          <p:spPr>
            <a:xfrm>
              <a:off x="3746843" y="3336451"/>
              <a:ext cx="1498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ETL technologies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F13ACE-8A55-4C86-8310-662827B566B0}"/>
              </a:ext>
            </a:extLst>
          </p:cNvPr>
          <p:cNvGrpSpPr/>
          <p:nvPr/>
        </p:nvGrpSpPr>
        <p:grpSpPr>
          <a:xfrm>
            <a:off x="7861568" y="2732645"/>
            <a:ext cx="4296926" cy="3852377"/>
            <a:chOff x="7775740" y="2650150"/>
            <a:chExt cx="4314660" cy="385237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567" y="5023010"/>
              <a:ext cx="1381149" cy="977668"/>
            </a:xfrm>
            <a:prstGeom prst="rect">
              <a:avLst/>
            </a:prstGeom>
          </p:spPr>
        </p:pic>
        <p:sp>
          <p:nvSpPr>
            <p:cNvPr id="39" name="Right Arrow 38"/>
            <p:cNvSpPr/>
            <p:nvPr/>
          </p:nvSpPr>
          <p:spPr>
            <a:xfrm>
              <a:off x="8243735" y="3257979"/>
              <a:ext cx="1545537" cy="1650474"/>
            </a:xfrm>
            <a:prstGeom prst="rightArrow">
              <a:avLst>
                <a:gd name="adj1" fmla="val 7757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Query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Report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Analyze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Visualize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148" y="3324068"/>
              <a:ext cx="1981696" cy="226682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0155352" y="5156202"/>
              <a:ext cx="1935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600" dirty="0">
                  <a:solidFill>
                    <a:srgbClr val="000000"/>
                  </a:solidFill>
                  <a:effectLst/>
                </a:rPr>
                <a:t>REI_not CEO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9954148" y="2650150"/>
              <a:ext cx="1981696" cy="96157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000" dirty="0">
                  <a:solidFill>
                    <a:srgbClr val="FFFFFF"/>
                  </a:solidFill>
                  <a:latin typeface="Calibri"/>
                </a:rPr>
                <a:t>BI Reports for decision making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3E283C6-9A03-4D0A-93D2-09188FD1C3B0}"/>
                </a:ext>
              </a:extLst>
            </p:cNvPr>
            <p:cNvSpPr txBox="1"/>
            <p:nvPr/>
          </p:nvSpPr>
          <p:spPr>
            <a:xfrm>
              <a:off x="8178793" y="2984521"/>
              <a:ext cx="1233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BI/Analytics technologies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B714D9-C611-4E85-BAE9-CB2931716501}"/>
                </a:ext>
              </a:extLst>
            </p:cNvPr>
            <p:cNvSpPr txBox="1"/>
            <p:nvPr/>
          </p:nvSpPr>
          <p:spPr>
            <a:xfrm>
              <a:off x="7775740" y="5979307"/>
              <a:ext cx="2336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400" dirty="0">
                  <a:solidFill>
                    <a:srgbClr val="000000"/>
                  </a:solidFill>
                  <a:effectLst/>
                </a:rPr>
                <a:t>YOU: BI &amp; analytics consultants/analysts,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CFFBDE-DC62-40C5-927F-3B009EADA1AE}"/>
              </a:ext>
            </a:extLst>
          </p:cNvPr>
          <p:cNvSpPr txBox="1"/>
          <p:nvPr/>
        </p:nvSpPr>
        <p:spPr>
          <a:xfrm>
            <a:off x="304801" y="1083259"/>
            <a:ext cx="363952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/>
            <a:r>
              <a:rPr lang="en-US" sz="2667" dirty="0">
                <a:solidFill>
                  <a:srgbClr val="000000"/>
                </a:solidFill>
                <a:effectLst/>
              </a:rPr>
              <a:t>More transactional…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152466-65DE-4E43-B937-5D6E50E11893}"/>
              </a:ext>
            </a:extLst>
          </p:cNvPr>
          <p:cNvSpPr txBox="1"/>
          <p:nvPr/>
        </p:nvSpPr>
        <p:spPr>
          <a:xfrm>
            <a:off x="9042402" y="1067024"/>
            <a:ext cx="310533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/>
            <a:r>
              <a:rPr lang="en-US" sz="2667" dirty="0">
                <a:solidFill>
                  <a:srgbClr val="000000"/>
                </a:solidFill>
                <a:effectLst/>
              </a:rPr>
              <a:t>…more analytical</a:t>
            </a:r>
          </a:p>
        </p:txBody>
      </p:sp>
      <p:pic>
        <p:nvPicPr>
          <p:cNvPr id="54" name="Picture 2" descr="C:\Users\sg6m\AppData\Local\Microsoft\Windows\Temporary Internet Files\Content.IE5\2FP0229Z\MC900351613[1].wmf">
            <a:extLst>
              <a:ext uri="{FF2B5EF4-FFF2-40B4-BE49-F238E27FC236}">
                <a16:creationId xmlns:a16="http://schemas.microsoft.com/office/drawing/2014/main" id="{95DF7B44-8670-4F3C-B35C-DC2D1E33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9" y="3848431"/>
            <a:ext cx="874220" cy="7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sg6m\AppData\Local\Microsoft\Windows\Temporary Internet Files\Content.IE5\2FP0229Z\MC900351613[1].wmf">
            <a:extLst>
              <a:ext uri="{FF2B5EF4-FFF2-40B4-BE49-F238E27FC236}">
                <a16:creationId xmlns:a16="http://schemas.microsoft.com/office/drawing/2014/main" id="{66184EB5-98DB-4CAE-A79F-675414C7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3" y="5425895"/>
            <a:ext cx="874220" cy="7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1EE8FB9-3069-4B15-84BA-8A341DBA524C}"/>
              </a:ext>
            </a:extLst>
          </p:cNvPr>
          <p:cNvSpPr txBox="1"/>
          <p:nvPr/>
        </p:nvSpPr>
        <p:spPr>
          <a:xfrm>
            <a:off x="498129" y="3225038"/>
            <a:ext cx="176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effectLst/>
              </a:rPr>
              <a:t>REI_not Richmond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C684952-3C72-48E1-9970-99935A7D8E39}"/>
              </a:ext>
            </a:extLst>
          </p:cNvPr>
          <p:cNvSpPr txBox="1"/>
          <p:nvPr/>
        </p:nvSpPr>
        <p:spPr>
          <a:xfrm>
            <a:off x="289460" y="4519492"/>
            <a:ext cx="1273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effectLst/>
              </a:rPr>
              <a:t>REI_not</a:t>
            </a:r>
            <a:br>
              <a:rPr lang="en-US" sz="1200" b="1" dirty="0">
                <a:solidFill>
                  <a:srgbClr val="000000"/>
                </a:solidFill>
                <a:effectLst/>
              </a:rPr>
            </a:br>
            <a:r>
              <a:rPr lang="en-US" sz="1200" b="1" dirty="0">
                <a:solidFill>
                  <a:srgbClr val="000000"/>
                </a:solidFill>
                <a:effectLst/>
              </a:rPr>
              <a:t>Atlanta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7FC7D8-2950-4829-8E21-57006A16C87F}"/>
              </a:ext>
            </a:extLst>
          </p:cNvPr>
          <p:cNvSpPr txBox="1"/>
          <p:nvPr/>
        </p:nvSpPr>
        <p:spPr>
          <a:xfrm>
            <a:off x="343295" y="6156111"/>
            <a:ext cx="176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effectLst/>
              </a:rPr>
              <a:t>REI_not Charleston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6D4FE1-6366-44CE-A3FA-F194B8980B51}"/>
              </a:ext>
            </a:extLst>
          </p:cNvPr>
          <p:cNvGrpSpPr/>
          <p:nvPr/>
        </p:nvGrpSpPr>
        <p:grpSpPr>
          <a:xfrm>
            <a:off x="11196536" y="6084240"/>
            <a:ext cx="865839" cy="689666"/>
            <a:chOff x="2589752" y="1598627"/>
            <a:chExt cx="4717060" cy="3032396"/>
          </a:xfrm>
          <a:solidFill>
            <a:schemeClr val="bg1"/>
          </a:solidFill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E3E0596-E2AA-4FE5-88B6-CAECA7764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  <a:grpFill/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4B3A865-B824-4490-A3CA-394A7E661A42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06DEEAA-3BCA-400B-AF6C-32475F13D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  <a:grpFill/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B91ECED-5352-4432-B213-DA91EDE94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173" y="2320082"/>
            <a:ext cx="648871" cy="4157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324F21B-90C4-45AE-88A6-C47C77C40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682" y="3804160"/>
            <a:ext cx="648871" cy="41579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F32269A-B07A-4AAB-8E22-F78D42151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957" y="5228629"/>
            <a:ext cx="648871" cy="4157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6DB0FC-8068-3EEF-BE6A-5B157F9B9453}"/>
              </a:ext>
            </a:extLst>
          </p:cNvPr>
          <p:cNvGrpSpPr/>
          <p:nvPr/>
        </p:nvGrpSpPr>
        <p:grpSpPr>
          <a:xfrm>
            <a:off x="1544882" y="1577211"/>
            <a:ext cx="9102236" cy="570633"/>
            <a:chOff x="1544882" y="1577211"/>
            <a:chExt cx="9102236" cy="570633"/>
          </a:xfrm>
        </p:grpSpPr>
        <p:sp>
          <p:nvSpPr>
            <p:cNvPr id="3" name="Arrow: Left-Right 2">
              <a:extLst>
                <a:ext uri="{FF2B5EF4-FFF2-40B4-BE49-F238E27FC236}">
                  <a16:creationId xmlns:a16="http://schemas.microsoft.com/office/drawing/2014/main" id="{66EDBA80-8EC4-1517-0825-C9178981580A}"/>
                </a:ext>
              </a:extLst>
            </p:cNvPr>
            <p:cNvSpPr/>
            <p:nvPr/>
          </p:nvSpPr>
          <p:spPr>
            <a:xfrm>
              <a:off x="1544882" y="1579594"/>
              <a:ext cx="5078747" cy="568250"/>
            </a:xfrm>
            <a:prstGeom prst="left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effectLst/>
                </a:rPr>
                <a:t>Hard part: 80 % of time and costs</a:t>
              </a:r>
            </a:p>
          </p:txBody>
        </p:sp>
        <p:sp>
          <p:nvSpPr>
            <p:cNvPr id="7" name="Arrow: Left-Right 6">
              <a:extLst>
                <a:ext uri="{FF2B5EF4-FFF2-40B4-BE49-F238E27FC236}">
                  <a16:creationId xmlns:a16="http://schemas.microsoft.com/office/drawing/2014/main" id="{9BE3C53A-E493-C89C-E04B-098001F7EF41}"/>
                </a:ext>
              </a:extLst>
            </p:cNvPr>
            <p:cNvSpPr/>
            <p:nvPr/>
          </p:nvSpPr>
          <p:spPr>
            <a:xfrm>
              <a:off x="6651586" y="1577211"/>
              <a:ext cx="3995532" cy="568250"/>
            </a:xfrm>
            <a:prstGeom prst="left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effectLst/>
                </a:rPr>
                <a:t>Fun Part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1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6163-0401-AF75-124D-CB06E0214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EDE07-EB08-AA43-E83E-99ADCD71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2" t="1472" r="3734" b="4867"/>
          <a:stretch>
            <a:fillRect/>
          </a:stretch>
        </p:blipFill>
        <p:spPr>
          <a:xfrm>
            <a:off x="1183265" y="256962"/>
            <a:ext cx="10546455" cy="6423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A2828-2EAD-0637-4CD9-8071995DB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949" y="222068"/>
            <a:ext cx="1371599" cy="137159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103CB44-1DD7-82AA-7F5C-7959F51FB199}"/>
              </a:ext>
            </a:extLst>
          </p:cNvPr>
          <p:cNvSpPr txBox="1">
            <a:spLocks/>
          </p:cNvSpPr>
          <p:nvPr/>
        </p:nvSpPr>
        <p:spPr>
          <a:xfrm>
            <a:off x="462280" y="177799"/>
            <a:ext cx="4308128" cy="279831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72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/>
              <a:t>One table is usually </a:t>
            </a:r>
            <a:r>
              <a:rPr lang="en-US" sz="4400" b="1" i="1" dirty="0"/>
              <a:t>way</a:t>
            </a:r>
            <a:r>
              <a:rPr lang="en-US" sz="4400" dirty="0"/>
              <a:t> bigger than the others…</a:t>
            </a:r>
            <a:br>
              <a:rPr lang="en-US" sz="4400" dirty="0"/>
            </a:br>
            <a:r>
              <a:rPr lang="en-US" sz="4400" dirty="0"/>
              <a:t>which one?</a:t>
            </a:r>
          </a:p>
        </p:txBody>
      </p:sp>
    </p:spTree>
    <p:extLst>
      <p:ext uri="{BB962C8B-B14F-4D97-AF65-F5344CB8AC3E}">
        <p14:creationId xmlns:p14="http://schemas.microsoft.com/office/powerpoint/2010/main" val="6968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9051</TotalTime>
  <Words>1130</Words>
  <Application>Microsoft Office PowerPoint</Application>
  <PresentationFormat>Widescreen</PresentationFormat>
  <Paragraphs>163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Comic Sans MS</vt:lpstr>
      <vt:lpstr>Rockwell Extra Bold</vt:lpstr>
      <vt:lpstr>Segoe UI Light</vt:lpstr>
      <vt:lpstr>Segoe UI Semilight</vt:lpstr>
      <vt:lpstr>Verdana</vt:lpstr>
      <vt:lpstr>Wingdings</vt:lpstr>
      <vt:lpstr>DM4DM 2024</vt:lpstr>
      <vt:lpstr>Granularity, Snowflake, Pivot </vt:lpstr>
      <vt:lpstr>Critical Thinking</vt:lpstr>
      <vt:lpstr>You Do The Talking</vt:lpstr>
      <vt:lpstr>Orange words</vt:lpstr>
      <vt:lpstr>PowerPoint Presentation</vt:lpstr>
      <vt:lpstr>Spot the differences</vt:lpstr>
      <vt:lpstr>‘Same’ data, two designs: operational and analytical databases (DW) at REI_not</vt:lpstr>
      <vt:lpstr>MP7 REI_not (and interview talking points)</vt:lpstr>
      <vt:lpstr>PowerPoint Presentation</vt:lpstr>
      <vt:lpstr>PowerPoint Presentation</vt:lpstr>
      <vt:lpstr>Granularity: A neat trick</vt:lpstr>
      <vt:lpstr>Aggregated fact tables make granularity tradeoffs</vt:lpstr>
      <vt:lpstr>DW Snowflake Design</vt:lpstr>
      <vt:lpstr>PowerPoint Presentation</vt:lpstr>
      <vt:lpstr>Snowflake schemas</vt:lpstr>
      <vt:lpstr>Takeaway: Designing a DW</vt:lpstr>
      <vt:lpstr>Summary: DW Design principles</vt:lpstr>
      <vt:lpstr>MP8  BI at ACME Global</vt:lpstr>
      <vt:lpstr>Welcome to ACME Global!</vt:lpstr>
      <vt:lpstr>MP8 (and interview talking points)</vt:lpstr>
      <vt:lpstr>MP8 Variance analysis demo</vt:lpstr>
      <vt:lpstr>Many people do not know how to use Excel to view SQL query data from a  database</vt:lpstr>
      <vt:lpstr>PowerPoint Presentation</vt:lpstr>
      <vt:lpstr>Pivot Tables are BI tools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Grazioli, Stefano (sg6m)</dc:creator>
  <cp:lastModifiedBy>Grazioli, Stefano (sg6m)</cp:lastModifiedBy>
  <cp:revision>167</cp:revision>
  <cp:lastPrinted>2022-10-26T17:51:42Z</cp:lastPrinted>
  <dcterms:created xsi:type="dcterms:W3CDTF">2021-10-25T04:53:00Z</dcterms:created>
  <dcterms:modified xsi:type="dcterms:W3CDTF">2025-11-04T19:46:04Z</dcterms:modified>
</cp:coreProperties>
</file>