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4"/>
  </p:notesMasterIdLst>
  <p:sldIdLst>
    <p:sldId id="256" r:id="rId2"/>
    <p:sldId id="775" r:id="rId3"/>
    <p:sldId id="838" r:id="rId4"/>
    <p:sldId id="264" r:id="rId5"/>
    <p:sldId id="821" r:id="rId6"/>
    <p:sldId id="820" r:id="rId7"/>
    <p:sldId id="839" r:id="rId8"/>
    <p:sldId id="807" r:id="rId9"/>
    <p:sldId id="829" r:id="rId10"/>
    <p:sldId id="826" r:id="rId11"/>
    <p:sldId id="816" r:id="rId12"/>
    <p:sldId id="824" r:id="rId13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779A2"/>
    <a:srgbClr val="FF8A15"/>
    <a:srgbClr val="0070C0"/>
    <a:srgbClr val="F4A600"/>
    <a:srgbClr val="FF9933"/>
    <a:srgbClr val="262626"/>
    <a:srgbClr val="000000"/>
    <a:srgbClr val="A4D4FC"/>
    <a:srgbClr val="0D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86337" autoAdjust="0"/>
  </p:normalViewPr>
  <p:slideViewPr>
    <p:cSldViewPr snapToGrid="0">
      <p:cViewPr varScale="1">
        <p:scale>
          <a:sx n="94" d="100"/>
          <a:sy n="94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11/8/2025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3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8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2792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4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193800"/>
            <a:ext cx="7721600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278467"/>
            <a:ext cx="9448800" cy="5300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1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11773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49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01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 workflows:</a:t>
            </a:r>
            <a:br>
              <a:rPr lang="en-US" dirty="0"/>
            </a:br>
            <a:r>
              <a:rPr lang="en-US" dirty="0"/>
              <a:t>Power BI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Stefano Grazioli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6FAA4-E145-396B-50A2-80C0CE293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58" y="64392"/>
            <a:ext cx="4685407" cy="46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7344D-774C-CE49-03C2-07E78E6B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03" y="475838"/>
            <a:ext cx="10526594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84B39-E0AD-4FD3-B23C-49B58A204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175690-82C6-489D-84B8-FB0198506E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</a:t>
            </a:r>
            <a:r>
              <a:rPr lang="en-US" b="1" dirty="0"/>
              <a:t>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977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ca cola 2015">
            <a:hlinkClick r:id="" action="ppaction://media"/>
            <a:extLst>
              <a:ext uri="{FF2B5EF4-FFF2-40B4-BE49-F238E27FC236}">
                <a16:creationId xmlns:a16="http://schemas.microsoft.com/office/drawing/2014/main" id="{F9107BDF-1105-4A40-AD19-60B979A608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07A1-46D5-4BCD-AC0C-7290600C0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4852EF-42AE-C7D7-99BB-A5AE0B5B682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357291"/>
            <a:ext cx="11379200" cy="5283200"/>
          </a:xfrm>
        </p:spPr>
        <p:txBody>
          <a:bodyPr/>
          <a:lstStyle/>
          <a:p>
            <a:r>
              <a:rPr lang="en-US" dirty="0"/>
              <a:t>Fixed DW ERDs (identifying / non-identifying)</a:t>
            </a:r>
          </a:p>
        </p:txBody>
      </p:sp>
    </p:spTree>
    <p:extLst>
      <p:ext uri="{BB962C8B-B14F-4D97-AF65-F5344CB8AC3E}">
        <p14:creationId xmlns:p14="http://schemas.microsoft.com/office/powerpoint/2010/main" val="21711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CE9853-42CE-074D-50BD-1E8855EA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A9743-D62B-C98B-7DCF-9CB437DA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88653"/>
            <a:ext cx="11379200" cy="5283200"/>
          </a:xfrm>
        </p:spPr>
        <p:txBody>
          <a:bodyPr>
            <a:normAutofit/>
          </a:bodyPr>
          <a:lstStyle/>
          <a:p>
            <a:r>
              <a:rPr lang="en-US" sz="4000" dirty="0"/>
              <a:t>What is granularity in a DW?</a:t>
            </a:r>
          </a:p>
          <a:p>
            <a:r>
              <a:rPr lang="en-US" sz="4000" dirty="0"/>
              <a:t>What are the granularity tradeoffs?</a:t>
            </a:r>
          </a:p>
          <a:p>
            <a:r>
              <a:rPr lang="en-US" sz="4000" dirty="0"/>
              <a:t>What is a snowflake schema?</a:t>
            </a:r>
          </a:p>
          <a:p>
            <a:r>
              <a:rPr lang="en-US" sz="4000" dirty="0"/>
              <a:t>True/false:  dimension tables grow faster than the fact table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1C5D6-D814-9486-31C8-9082994EE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2078E-3039-4744-A986-C0044EF2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5837" y="1295400"/>
            <a:ext cx="10873838" cy="5384800"/>
          </a:xfrm>
        </p:spPr>
        <p:txBody>
          <a:bodyPr/>
          <a:lstStyle/>
          <a:p>
            <a:r>
              <a:rPr lang="en-US" sz="4000" dirty="0"/>
              <a:t>Name</a:t>
            </a:r>
          </a:p>
          <a:p>
            <a:r>
              <a:rPr lang="en-US" sz="4000" dirty="0"/>
              <a:t>College, major…</a:t>
            </a:r>
          </a:p>
          <a:p>
            <a:r>
              <a:rPr lang="en-US" sz="4000" dirty="0"/>
              <a:t>Hardest thing so far? (and how can Prof. help)</a:t>
            </a:r>
          </a:p>
          <a:p>
            <a:r>
              <a:rPr lang="en-US" sz="4000" dirty="0"/>
              <a:t>Course goals still clear?</a:t>
            </a:r>
          </a:p>
          <a:p>
            <a:r>
              <a:rPr lang="en-US" sz="4000" dirty="0"/>
              <a:t>Things that I like about the class</a:t>
            </a:r>
          </a:p>
          <a:p>
            <a:r>
              <a:rPr lang="en-US" sz="4000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4559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D8DBD28-B464-4854-8A09-7357EB09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“PowerPoint for your data”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950F-6BE5-4089-903D-2B26DFBBC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93EF7-8FEF-4EDA-BF77-34E87FB6CF56}"/>
              </a:ext>
            </a:extLst>
          </p:cNvPr>
          <p:cNvSpPr txBox="1"/>
          <p:nvPr/>
        </p:nvSpPr>
        <p:spPr>
          <a:xfrm>
            <a:off x="6027174" y="6611779"/>
            <a:ext cx="61648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Source: Microsoft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C51EB-65F1-478C-9A31-D8676F47C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" y="1141104"/>
            <a:ext cx="5493020" cy="3067101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Screenshot showing a high-contrast color setting in Power BI service.">
            <a:extLst>
              <a:ext uri="{FF2B5EF4-FFF2-40B4-BE49-F238E27FC236}">
                <a16:creationId xmlns:a16="http://schemas.microsoft.com/office/drawing/2014/main" id="{80011D40-ED27-4F01-B542-5A4AB032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4379282"/>
            <a:ext cx="5119146" cy="235560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wer BI Desktop—Interactive Reports | Microsoft Power BI">
            <a:extLst>
              <a:ext uri="{FF2B5EF4-FFF2-40B4-BE49-F238E27FC236}">
                <a16:creationId xmlns:a16="http://schemas.microsoft.com/office/drawing/2014/main" id="{D96EF5D1-0A8E-425D-A91B-C024F694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02" y="3139355"/>
            <a:ext cx="5870385" cy="333249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at is Microsoft Power BI? - Definition from WhatIs.com">
            <a:extLst>
              <a:ext uri="{FF2B5EF4-FFF2-40B4-BE49-F238E27FC236}">
                <a16:creationId xmlns:a16="http://schemas.microsoft.com/office/drawing/2014/main" id="{AD0336ED-A0E1-4484-89FD-AA968F1C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52" y="1141105"/>
            <a:ext cx="3293236" cy="1858326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0B12B2-DA39-17B7-D4B9-0262BD52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867" y="8199"/>
            <a:ext cx="65571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5A0A3-4DD7-475A-B97C-596F1876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75" y="120161"/>
            <a:ext cx="4763165" cy="104789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2DF39-3B62-4800-BE1E-A70B6A3536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66D03-B451-4421-87DD-D0C2E3D9B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85" r="27700"/>
          <a:stretch/>
        </p:blipFill>
        <p:spPr>
          <a:xfrm>
            <a:off x="389175" y="4243206"/>
            <a:ext cx="2025779" cy="25948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F3E4F22-F2FB-4A76-BA97-349779141AB5}"/>
              </a:ext>
            </a:extLst>
          </p:cNvPr>
          <p:cNvSpPr/>
          <p:nvPr/>
        </p:nvSpPr>
        <p:spPr>
          <a:xfrm>
            <a:off x="10619285" y="1992603"/>
            <a:ext cx="1266619" cy="53580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E1D553-7A6D-4A18-9E4C-AFF9C39D7D91}"/>
              </a:ext>
            </a:extLst>
          </p:cNvPr>
          <p:cNvSpPr/>
          <p:nvPr/>
        </p:nvSpPr>
        <p:spPr>
          <a:xfrm>
            <a:off x="10198168" y="2595072"/>
            <a:ext cx="1235540" cy="3874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12043-8A60-403E-BB63-D6518D3D179B}"/>
              </a:ext>
            </a:extLst>
          </p:cNvPr>
          <p:cNvSpPr txBox="1"/>
          <p:nvPr/>
        </p:nvSpPr>
        <p:spPr>
          <a:xfrm>
            <a:off x="11156218" y="2190383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3779A2"/>
                </a:solidFill>
                <a:effectLst/>
                <a:latin typeface="Arial Narrow" panose="020B0606020202030204" pitchFamily="34" charset="0"/>
              </a:rPr>
              <a:t>(Power BI)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F3B41-2C72-4E17-A339-DE0F541696CA}"/>
              </a:ext>
            </a:extLst>
          </p:cNvPr>
          <p:cNvSpPr txBox="1"/>
          <p:nvPr/>
        </p:nvSpPr>
        <p:spPr>
          <a:xfrm>
            <a:off x="389175" y="1301319"/>
            <a:ext cx="46594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97% of the Fortune 500 uses Power BI (MSFT 2021)</a:t>
            </a:r>
          </a:p>
          <a:p>
            <a:pPr algn="l"/>
            <a:endParaRPr lang="en-US" sz="1600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sz="1600" dirty="0">
                <a:solidFill>
                  <a:srgbClr val="FF6600"/>
                </a:solidFill>
                <a:effectLst/>
              </a:rPr>
              <a:t>Professional, ‘repeated’ production of BI reports, real-time dashboard</a:t>
            </a:r>
          </a:p>
          <a:p>
            <a:pPr algn="l"/>
            <a:endParaRPr lang="en-US" sz="1600" dirty="0">
              <a:solidFill>
                <a:schemeClr val="tx1"/>
              </a:solidFill>
              <a:effectLst/>
            </a:endParaRPr>
          </a:p>
          <a:p>
            <a:pPr algn="l"/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0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11DF3-0D5A-57D3-FF40-0B57E5701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E9D2-219D-63D4-ECB8-718940057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9050" y="1905000"/>
            <a:ext cx="8159750" cy="2844800"/>
          </a:xfrm>
        </p:spPr>
        <p:txBody>
          <a:bodyPr/>
          <a:lstStyle/>
          <a:p>
            <a:r>
              <a:rPr lang="en-US" dirty="0"/>
              <a:t>BI</a:t>
            </a:r>
            <a:br>
              <a:rPr lang="en-US" dirty="0"/>
            </a:br>
            <a:r>
              <a:rPr lang="en-US" dirty="0"/>
              <a:t>quick 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A64E6-1E8E-F174-4298-383E5FBA3F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Movie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6EC1D-2B42-08FB-B0D5-826B9FF4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1954206" y="2220975"/>
            <a:ext cx="2025779" cy="25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950F-6BE5-4089-903D-2B26DFBBCF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CC6D3-6891-43AF-A28C-6A4A6B8D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D93EF7-8FEF-4EDA-BF77-34E87FB6CF56}"/>
              </a:ext>
            </a:extLst>
          </p:cNvPr>
          <p:cNvSpPr txBox="1"/>
          <p:nvPr/>
        </p:nvSpPr>
        <p:spPr>
          <a:xfrm>
            <a:off x="6027174" y="6611779"/>
            <a:ext cx="61648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Source: Microsoft</a:t>
            </a:r>
          </a:p>
        </p:txBody>
      </p:sp>
    </p:spTree>
    <p:extLst>
      <p:ext uri="{BB962C8B-B14F-4D97-AF65-F5344CB8AC3E}">
        <p14:creationId xmlns:p14="http://schemas.microsoft.com/office/powerpoint/2010/main" val="35765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9050" y="1905000"/>
            <a:ext cx="8159750" cy="2844800"/>
          </a:xfrm>
        </p:spPr>
        <p:txBody>
          <a:bodyPr/>
          <a:lstStyle/>
          <a:p>
            <a:r>
              <a:rPr lang="en-US" dirty="0"/>
              <a:t>BI workflow: quick example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SMALLBANK DB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0F270-9E63-4DE6-A603-0CAAB991A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1954206" y="2220975"/>
            <a:ext cx="2025779" cy="25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10559</TotalTime>
  <Words>159</Words>
  <Application>Microsoft Office PowerPoint</Application>
  <PresentationFormat>Widescreen</PresentationFormat>
  <Paragraphs>36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 Narrow</vt:lpstr>
      <vt:lpstr>Calibri</vt:lpstr>
      <vt:lpstr>Segoe UI Light</vt:lpstr>
      <vt:lpstr>Segoe UI Semilight</vt:lpstr>
      <vt:lpstr>Verdana</vt:lpstr>
      <vt:lpstr>Wingdings</vt:lpstr>
      <vt:lpstr>DM4DM 2024</vt:lpstr>
      <vt:lpstr>BI workflows: Power BI</vt:lpstr>
      <vt:lpstr>Critical Thinking</vt:lpstr>
      <vt:lpstr>Orange Words</vt:lpstr>
      <vt:lpstr>You Do The Talking</vt:lpstr>
      <vt:lpstr>“PowerPoint for your data”</vt:lpstr>
      <vt:lpstr>PowerPoint Presentation</vt:lpstr>
      <vt:lpstr>BI quick demo</vt:lpstr>
      <vt:lpstr>PowerPoint Presentation</vt:lpstr>
      <vt:lpstr>BI workflow: quick example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202</cp:revision>
  <cp:lastPrinted>2022-10-26T17:51:42Z</cp:lastPrinted>
  <dcterms:created xsi:type="dcterms:W3CDTF">2021-10-25T04:53:00Z</dcterms:created>
  <dcterms:modified xsi:type="dcterms:W3CDTF">2025-11-08T15:03:39Z</dcterms:modified>
</cp:coreProperties>
</file>