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5"/>
  </p:notesMasterIdLst>
  <p:sldIdLst>
    <p:sldId id="256" r:id="rId2"/>
    <p:sldId id="775" r:id="rId3"/>
    <p:sldId id="264" r:id="rId4"/>
    <p:sldId id="849" r:id="rId5"/>
    <p:sldId id="848" r:id="rId6"/>
    <p:sldId id="841" r:id="rId7"/>
    <p:sldId id="818" r:id="rId8"/>
    <p:sldId id="817" r:id="rId9"/>
    <p:sldId id="839" r:id="rId10"/>
    <p:sldId id="846" r:id="rId11"/>
    <p:sldId id="840" r:id="rId12"/>
    <p:sldId id="845" r:id="rId13"/>
    <p:sldId id="847" r:id="rId14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1"/>
    <a:srgbClr val="0072BB"/>
    <a:srgbClr val="A6A6A6"/>
    <a:srgbClr val="FF6E00"/>
    <a:srgbClr val="FF8A15"/>
    <a:srgbClr val="0070C0"/>
    <a:srgbClr val="FF6600"/>
    <a:srgbClr val="F4A600"/>
    <a:srgbClr val="FF9933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6337" autoAdjust="0"/>
  </p:normalViewPr>
  <p:slideViewPr>
    <p:cSldViewPr snapToGrid="0">
      <p:cViewPr varScale="1">
        <p:scale>
          <a:sx n="94" d="100"/>
          <a:sy n="94" d="100"/>
        </p:scale>
        <p:origin x="10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A6A68-A18D-4AC5-BF5B-CD540CB984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887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749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280" y="177800"/>
            <a:ext cx="11684000" cy="64717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66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2362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reports with</a:t>
            </a:r>
            <a:br>
              <a:rPr lang="en-US" dirty="0"/>
            </a:br>
            <a:r>
              <a:rPr lang="en-US" dirty="0"/>
              <a:t>Power BI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2032000" y="2154970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E675-2012-1CF5-C378-3D70012A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Adding structure (labels) is possible,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B2BC9-FBE3-D6CC-B31B-6E901797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8C4496-6AD0-6466-F70F-05E09491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532" y="1213355"/>
            <a:ext cx="5141345" cy="26718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231B81-9973-94C7-6938-A1CE63DD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47" y="3945722"/>
            <a:ext cx="5141345" cy="28045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close-up of a letter&#10;&#10;AI-generated content may be incorrect.">
            <a:extLst>
              <a:ext uri="{FF2B5EF4-FFF2-40B4-BE49-F238E27FC236}">
                <a16:creationId xmlns:a16="http://schemas.microsoft.com/office/drawing/2014/main" id="{4BE5CBBF-C9AF-A4D7-9F9F-277252EF8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12029" r="6705" b="9888"/>
          <a:stretch>
            <a:fillRect/>
          </a:stretch>
        </p:blipFill>
        <p:spPr>
          <a:xfrm>
            <a:off x="462280" y="1213355"/>
            <a:ext cx="3876517" cy="55909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1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e Earth Simple Illustration Circle Shape Graphic by sabavector ·  Creative Fabrica">
            <a:extLst>
              <a:ext uri="{FF2B5EF4-FFF2-40B4-BE49-F238E27FC236}">
                <a16:creationId xmlns:a16="http://schemas.microsoft.com/office/drawing/2014/main" id="{AA3269F8-B9C9-49A4-B20F-91F822037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1" t="24023" r="31927" b="21767"/>
          <a:stretch/>
        </p:blipFill>
        <p:spPr bwMode="auto">
          <a:xfrm>
            <a:off x="3641589" y="1180878"/>
            <a:ext cx="1632722" cy="1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6708E-5A12-4C6A-8FCA-E62A3D6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6600"/>
                </a:solidFill>
              </a:rPr>
              <a:t>Data Lakes </a:t>
            </a:r>
            <a:r>
              <a:rPr lang="en-US" sz="6600" dirty="0"/>
              <a:t>(interview question)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75A3-CBBE-4698-B665-F8128AAB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C:\Users\sg6m\AppData\Local\Microsoft\Windows\Temporary Internet Files\Content.IE5\2FP0229Z\MC900351613[1].wmf">
            <a:extLst>
              <a:ext uri="{FF2B5EF4-FFF2-40B4-BE49-F238E27FC236}">
                <a16:creationId xmlns:a16="http://schemas.microsoft.com/office/drawing/2014/main" id="{63FCA4B1-1818-4FFA-8082-CDA9C26C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9" y="2556269"/>
            <a:ext cx="874220" cy="7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E0EA5-F0CA-4414-9821-606738316730}"/>
              </a:ext>
            </a:extLst>
          </p:cNvPr>
          <p:cNvCxnSpPr>
            <a:cxnSpLocks/>
          </p:cNvCxnSpPr>
          <p:nvPr/>
        </p:nvCxnSpPr>
        <p:spPr bwMode="auto">
          <a:xfrm>
            <a:off x="1379311" y="2929841"/>
            <a:ext cx="246851" cy="7557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3EE8CC-02FD-488A-8D56-740E4505744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7625" y="5471065"/>
            <a:ext cx="396453" cy="12862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75742A45-8A02-4931-A6D9-08AF4969C87B}"/>
              </a:ext>
            </a:extLst>
          </p:cNvPr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n 10">
            <a:extLst>
              <a:ext uri="{FF2B5EF4-FFF2-40B4-BE49-F238E27FC236}">
                <a16:creationId xmlns:a16="http://schemas.microsoft.com/office/drawing/2014/main" id="{AF81F76C-1459-455B-A490-5BDB2C303093}"/>
              </a:ext>
            </a:extLst>
          </p:cNvPr>
          <p:cNvSpPr/>
          <p:nvPr/>
        </p:nvSpPr>
        <p:spPr>
          <a:xfrm>
            <a:off x="1691012" y="2419300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C450A2AE-7AC6-4826-A95B-202F55BB026D}"/>
              </a:ext>
            </a:extLst>
          </p:cNvPr>
          <p:cNvSpPr/>
          <p:nvPr/>
        </p:nvSpPr>
        <p:spPr>
          <a:xfrm>
            <a:off x="1434078" y="3852585"/>
            <a:ext cx="1197205" cy="884556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2" name="Can 35">
            <a:extLst>
              <a:ext uri="{FF2B5EF4-FFF2-40B4-BE49-F238E27FC236}">
                <a16:creationId xmlns:a16="http://schemas.microsoft.com/office/drawing/2014/main" id="{34EC7870-C3A1-4669-8928-4E674269F61C}"/>
              </a:ext>
            </a:extLst>
          </p:cNvPr>
          <p:cNvSpPr/>
          <p:nvPr/>
        </p:nvSpPr>
        <p:spPr>
          <a:xfrm>
            <a:off x="1574633" y="5112163"/>
            <a:ext cx="1197205" cy="884557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36E4C9-B9E2-4836-8B42-35AAA5CB6D8D}"/>
              </a:ext>
            </a:extLst>
          </p:cNvPr>
          <p:cNvCxnSpPr>
            <a:cxnSpLocks/>
          </p:cNvCxnSpPr>
          <p:nvPr/>
        </p:nvCxnSpPr>
        <p:spPr bwMode="auto">
          <a:xfrm>
            <a:off x="1034295" y="4261943"/>
            <a:ext cx="332926" cy="2140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n 36">
            <a:extLst>
              <a:ext uri="{FF2B5EF4-FFF2-40B4-BE49-F238E27FC236}">
                <a16:creationId xmlns:a16="http://schemas.microsoft.com/office/drawing/2014/main" id="{1AEB2687-FEBE-49D3-B978-13AECC12EE1E}"/>
              </a:ext>
            </a:extLst>
          </p:cNvPr>
          <p:cNvSpPr/>
          <p:nvPr/>
        </p:nvSpPr>
        <p:spPr>
          <a:xfrm>
            <a:off x="4264668" y="3114584"/>
            <a:ext cx="2572771" cy="2169605"/>
          </a:xfrm>
          <a:prstGeom prst="can">
            <a:avLst>
              <a:gd name="adj" fmla="val 15492"/>
            </a:avLst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Data Lake</a:t>
            </a:r>
          </a:p>
          <a:p>
            <a:pPr algn="ctr" defTabSz="1219170"/>
            <a:r>
              <a:rPr lang="en-US" sz="2400" b="1" dirty="0">
                <a:solidFill>
                  <a:srgbClr val="000000"/>
                </a:solidFill>
                <a:effectLst/>
                <a:latin typeface="Calibri"/>
              </a:rPr>
              <a:t>Not/Not fully structured or normalized</a:t>
            </a:r>
            <a:endParaRPr lang="en-US" sz="2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6" name="Right Arrow 12">
            <a:extLst>
              <a:ext uri="{FF2B5EF4-FFF2-40B4-BE49-F238E27FC236}">
                <a16:creationId xmlns:a16="http://schemas.microsoft.com/office/drawing/2014/main" id="{EAD9A279-E8C7-4669-BDE3-8DF43DCD2EF9}"/>
              </a:ext>
            </a:extLst>
          </p:cNvPr>
          <p:cNvSpPr/>
          <p:nvPr/>
        </p:nvSpPr>
        <p:spPr>
          <a:xfrm>
            <a:off x="2833656" y="3114585"/>
            <a:ext cx="1375472" cy="2022363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2400" b="1" dirty="0">
                <a:solidFill>
                  <a:srgbClr val="FF6600"/>
                </a:solidFill>
                <a:latin typeface="Calibri"/>
              </a:rPr>
              <a:t>No ETL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: </a:t>
            </a:r>
            <a:br>
              <a:rPr lang="en-US" sz="2400" b="1" dirty="0">
                <a:solidFill>
                  <a:srgbClr val="FFFFFF"/>
                </a:solidFill>
                <a:latin typeface="Calibri"/>
              </a:rPr>
            </a:br>
            <a:r>
              <a:rPr lang="en-US" sz="2400" b="1" dirty="0">
                <a:solidFill>
                  <a:srgbClr val="FFFFFF"/>
                </a:solidFill>
                <a:latin typeface="Calibri"/>
              </a:rPr>
              <a:t>just</a:t>
            </a:r>
          </a:p>
          <a:p>
            <a:pPr algn="l" defTabSz="1219170"/>
            <a:r>
              <a:rPr lang="en-US" sz="2400" b="1" dirty="0">
                <a:solidFill>
                  <a:srgbClr val="FF6600"/>
                </a:solidFill>
                <a:latin typeface="Calibri"/>
              </a:rPr>
              <a:t>L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oad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FBE4F-8DA4-46E1-9C1E-9752503FB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7" y="5369160"/>
            <a:ext cx="1375472" cy="977668"/>
          </a:xfrm>
          <a:prstGeom prst="rect">
            <a:avLst/>
          </a:prstGeom>
        </p:spPr>
      </p:pic>
      <p:sp>
        <p:nvSpPr>
          <p:cNvPr id="20" name="Right Arrow 38">
            <a:extLst>
              <a:ext uri="{FF2B5EF4-FFF2-40B4-BE49-F238E27FC236}">
                <a16:creationId xmlns:a16="http://schemas.microsoft.com/office/drawing/2014/main" id="{3FB5AE46-18F4-46CE-82DC-749F778D734B}"/>
              </a:ext>
            </a:extLst>
          </p:cNvPr>
          <p:cNvSpPr/>
          <p:nvPr/>
        </p:nvSpPr>
        <p:spPr>
          <a:xfrm>
            <a:off x="8708503" y="3362911"/>
            <a:ext cx="1228205" cy="1650474"/>
          </a:xfrm>
          <a:prstGeom prst="rightArrow">
            <a:avLst>
              <a:gd name="adj1" fmla="val 77573"/>
              <a:gd name="adj2" fmla="val 3523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Query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Report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Analyze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Visualize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D156D6-65B9-48F2-A00A-B27D708D8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08" y="3429000"/>
            <a:ext cx="1973551" cy="22668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598A8B-070E-4AAF-ADE9-0F391DEE8459}"/>
              </a:ext>
            </a:extLst>
          </p:cNvPr>
          <p:cNvSpPr/>
          <p:nvPr/>
        </p:nvSpPr>
        <p:spPr>
          <a:xfrm>
            <a:off x="10018808" y="2755082"/>
            <a:ext cx="1973551" cy="9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000" dirty="0">
                <a:solidFill>
                  <a:srgbClr val="FFFFFF"/>
                </a:solidFill>
                <a:latin typeface="Calibri"/>
              </a:rPr>
              <a:t>BI Reports for decision making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84E874-47C0-47DD-87E6-A3938CD41C00}"/>
              </a:ext>
            </a:extLst>
          </p:cNvPr>
          <p:cNvSpPr txBox="1"/>
          <p:nvPr/>
        </p:nvSpPr>
        <p:spPr>
          <a:xfrm>
            <a:off x="8543752" y="2815822"/>
            <a:ext cx="12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200" dirty="0">
                <a:solidFill>
                  <a:srgbClr val="000000"/>
                </a:solidFill>
                <a:effectLst/>
              </a:rPr>
              <a:t>BI/Analytics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19CA3-0B1C-420E-ACAB-5C6818DBE0EC}"/>
              </a:ext>
            </a:extLst>
          </p:cNvPr>
          <p:cNvSpPr txBox="1"/>
          <p:nvPr/>
        </p:nvSpPr>
        <p:spPr>
          <a:xfrm>
            <a:off x="5098910" y="6316290"/>
            <a:ext cx="25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effectLst/>
              </a:rPr>
              <a:t>YOU: BI &amp; analytics consultants and analysts</a:t>
            </a:r>
          </a:p>
        </p:txBody>
      </p:sp>
      <p:pic>
        <p:nvPicPr>
          <p:cNvPr id="34" name="Picture 3" descr="C:\Users\sg6m\AppData\Local\Microsoft\Windows\Temporary Internet Files\Content.IE5\ICPGRI4L\MC900360938[1].wmf">
            <a:extLst>
              <a:ext uri="{FF2B5EF4-FFF2-40B4-BE49-F238E27FC236}">
                <a16:creationId xmlns:a16="http://schemas.microsoft.com/office/drawing/2014/main" id="{595A8543-E512-405A-9812-FE873847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" y="3958968"/>
            <a:ext cx="693964" cy="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13691B-B3FB-45F0-A724-A713214A0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" y="5362445"/>
            <a:ext cx="513606" cy="666750"/>
          </a:xfrm>
          <a:prstGeom prst="rect">
            <a:avLst/>
          </a:prstGeom>
        </p:spPr>
      </p:pic>
      <p:sp>
        <p:nvSpPr>
          <p:cNvPr id="47" name="Can 10">
            <a:extLst>
              <a:ext uri="{FF2B5EF4-FFF2-40B4-BE49-F238E27FC236}">
                <a16:creationId xmlns:a16="http://schemas.microsoft.com/office/drawing/2014/main" id="{A22F7AF9-BA88-4706-8476-75A007E8C42E}"/>
              </a:ext>
            </a:extLst>
          </p:cNvPr>
          <p:cNvSpPr/>
          <p:nvPr/>
        </p:nvSpPr>
        <p:spPr>
          <a:xfrm>
            <a:off x="1877066" y="1266588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53" name="Right Arrow 12">
            <a:extLst>
              <a:ext uri="{FF2B5EF4-FFF2-40B4-BE49-F238E27FC236}">
                <a16:creationId xmlns:a16="http://schemas.microsoft.com/office/drawing/2014/main" id="{D0DBC9D1-329E-4852-BB74-0AEA811B13A1}"/>
              </a:ext>
            </a:extLst>
          </p:cNvPr>
          <p:cNvSpPr/>
          <p:nvPr/>
        </p:nvSpPr>
        <p:spPr>
          <a:xfrm>
            <a:off x="6949968" y="3334089"/>
            <a:ext cx="1618679" cy="1650474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2400" b="1" dirty="0">
                <a:solidFill>
                  <a:schemeClr val="bg1"/>
                </a:solidFill>
                <a:latin typeface="Calibri"/>
              </a:rPr>
              <a:t>Schema</a:t>
            </a:r>
            <a:r>
              <a:rPr lang="en-US" sz="2400" b="1" dirty="0">
                <a:solidFill>
                  <a:srgbClr val="FF6600"/>
                </a:solidFill>
                <a:latin typeface="Calibri"/>
              </a:rPr>
              <a:t> on read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AA8731-9103-4CE1-BCF8-46E7A63B4C5A}"/>
              </a:ext>
            </a:extLst>
          </p:cNvPr>
          <p:cNvCxnSpPr>
            <a:cxnSpLocks/>
          </p:cNvCxnSpPr>
          <p:nvPr/>
        </p:nvCxnSpPr>
        <p:spPr>
          <a:xfrm flipH="1" flipV="1">
            <a:off x="4239501" y="6171774"/>
            <a:ext cx="772241" cy="245567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83BC00-5EB2-478B-9385-7B4A1738CE9E}"/>
              </a:ext>
            </a:extLst>
          </p:cNvPr>
          <p:cNvCxnSpPr>
            <a:cxnSpLocks/>
          </p:cNvCxnSpPr>
          <p:nvPr/>
        </p:nvCxnSpPr>
        <p:spPr>
          <a:xfrm flipH="1" flipV="1">
            <a:off x="5050161" y="5695820"/>
            <a:ext cx="442139" cy="29613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2E4B5-FFDB-466C-AFE8-5C23FF7E76E1}"/>
              </a:ext>
            </a:extLst>
          </p:cNvPr>
          <p:cNvCxnSpPr>
            <a:cxnSpLocks/>
          </p:cNvCxnSpPr>
          <p:nvPr/>
        </p:nvCxnSpPr>
        <p:spPr>
          <a:xfrm flipV="1">
            <a:off x="7323896" y="5622120"/>
            <a:ext cx="299462" cy="30966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BE1C8B5-09CC-43B6-B563-6A8BD198FA1D}"/>
              </a:ext>
            </a:extLst>
          </p:cNvPr>
          <p:cNvCxnSpPr>
            <a:cxnSpLocks/>
          </p:cNvCxnSpPr>
          <p:nvPr/>
        </p:nvCxnSpPr>
        <p:spPr>
          <a:xfrm flipV="1">
            <a:off x="7551498" y="5931694"/>
            <a:ext cx="688336" cy="384689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88BACA-52EA-4E0D-88F1-34B501822586}"/>
              </a:ext>
            </a:extLst>
          </p:cNvPr>
          <p:cNvCxnSpPr>
            <a:cxnSpLocks/>
          </p:cNvCxnSpPr>
          <p:nvPr/>
        </p:nvCxnSpPr>
        <p:spPr>
          <a:xfrm flipH="1" flipV="1">
            <a:off x="5666637" y="5044122"/>
            <a:ext cx="146014" cy="286998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Internet with solid fill">
            <a:extLst>
              <a:ext uri="{FF2B5EF4-FFF2-40B4-BE49-F238E27FC236}">
                <a16:creationId xmlns:a16="http://schemas.microsoft.com/office/drawing/2014/main" id="{830CF203-4595-47DE-836A-F24B8C8D885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760" y="1304465"/>
            <a:ext cx="586545" cy="586545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EBCB07-C6F7-46D2-8C1B-7F53ACF8CCE5}"/>
              </a:ext>
            </a:extLst>
          </p:cNvPr>
          <p:cNvCxnSpPr>
            <a:cxnSpLocks/>
          </p:cNvCxnSpPr>
          <p:nvPr/>
        </p:nvCxnSpPr>
        <p:spPr bwMode="auto">
          <a:xfrm>
            <a:off x="1223505" y="1635360"/>
            <a:ext cx="467507" cy="14725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1C5AF8ED-43FB-4808-A655-D1CFAB159509}"/>
              </a:ext>
            </a:extLst>
          </p:cNvPr>
          <p:cNvSpPr/>
          <p:nvPr/>
        </p:nvSpPr>
        <p:spPr>
          <a:xfrm>
            <a:off x="11992359" y="6690265"/>
            <a:ext cx="153921" cy="1477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9461C2-3C1E-4369-96D8-0A860C30B45E}"/>
              </a:ext>
            </a:extLst>
          </p:cNvPr>
          <p:cNvSpPr txBox="1"/>
          <p:nvPr/>
        </p:nvSpPr>
        <p:spPr>
          <a:xfrm>
            <a:off x="3484521" y="1646614"/>
            <a:ext cx="1908528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00" dirty="0">
                <a:solidFill>
                  <a:srgbClr val="000000"/>
                </a:solidFill>
                <a:effectLst/>
              </a:rPr>
              <a:t>Web, Social, Pics, Videos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0160A40-1B88-4662-86CC-702C6BEF46B2}"/>
              </a:ext>
            </a:extLst>
          </p:cNvPr>
          <p:cNvSpPr/>
          <p:nvPr/>
        </p:nvSpPr>
        <p:spPr>
          <a:xfrm rot="20325449">
            <a:off x="4287686" y="2566721"/>
            <a:ext cx="1073910" cy="39508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100" b="1" dirty="0">
                <a:solidFill>
                  <a:srgbClr val="FF6600"/>
                </a:solidFill>
                <a:latin typeface="Calibri"/>
              </a:rPr>
              <a:t>Big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7F157-49A8-E0FC-176E-F41CF7040656}"/>
              </a:ext>
            </a:extLst>
          </p:cNvPr>
          <p:cNvSpPr txBox="1"/>
          <p:nvPr/>
        </p:nvSpPr>
        <p:spPr>
          <a:xfrm>
            <a:off x="5666637" y="1024180"/>
            <a:ext cx="6479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/>
              </a:solidFill>
              <a:effectLst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</a:rPr>
              <a:t>A 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data lake</a:t>
            </a:r>
            <a:r>
              <a:rPr lang="en-US" sz="1400" dirty="0">
                <a:solidFill>
                  <a:schemeClr val="tx1"/>
                </a:solidFill>
                <a:effectLst/>
              </a:rPr>
              <a:t> is a large, centralized repository that stores vast amounts of raw data in its native format until it's needed for processing and analysis. </a:t>
            </a:r>
            <a:r>
              <a:rPr lang="en-US" sz="1400" dirty="0">
                <a:solidFill>
                  <a:srgbClr val="FF6600"/>
                </a:solidFill>
                <a:effectLst/>
              </a:rPr>
              <a:t>Schema on Read.</a:t>
            </a:r>
          </a:p>
        </p:txBody>
      </p:sp>
    </p:spTree>
    <p:extLst>
      <p:ext uri="{BB962C8B-B14F-4D97-AF65-F5344CB8AC3E}">
        <p14:creationId xmlns:p14="http://schemas.microsoft.com/office/powerpoint/2010/main" val="29115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E698-8077-DDF2-85DE-DCDB0B69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e Earth Simple Illustration Circle Shape Graphic by sabavector ·  Creative Fabrica">
            <a:extLst>
              <a:ext uri="{FF2B5EF4-FFF2-40B4-BE49-F238E27FC236}">
                <a16:creationId xmlns:a16="http://schemas.microsoft.com/office/drawing/2014/main" id="{707325CD-380F-CEC2-10E5-16D49F1FC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1" t="24023" r="31927" b="21767"/>
          <a:stretch/>
        </p:blipFill>
        <p:spPr bwMode="auto">
          <a:xfrm>
            <a:off x="3641589" y="1180878"/>
            <a:ext cx="1632722" cy="16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A0D9-88BC-541A-04C9-616D363A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6600"/>
                </a:solidFill>
              </a:rPr>
              <a:t>Data </a:t>
            </a:r>
            <a:r>
              <a:rPr lang="en-US" sz="5400" dirty="0" err="1">
                <a:solidFill>
                  <a:srgbClr val="FF6600"/>
                </a:solidFill>
              </a:rPr>
              <a:t>LakeHouses</a:t>
            </a:r>
            <a:r>
              <a:rPr lang="en-US" sz="5400" dirty="0">
                <a:solidFill>
                  <a:srgbClr val="FF6600"/>
                </a:solidFill>
              </a:rPr>
              <a:t> </a:t>
            </a:r>
            <a:r>
              <a:rPr lang="en-US" sz="5400" dirty="0"/>
              <a:t>(interview question)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7523-6D08-78AB-3D11-231D47DFA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C:\Users\sg6m\AppData\Local\Microsoft\Windows\Temporary Internet Files\Content.IE5\2FP0229Z\MC900351613[1].wmf">
            <a:extLst>
              <a:ext uri="{FF2B5EF4-FFF2-40B4-BE49-F238E27FC236}">
                <a16:creationId xmlns:a16="http://schemas.microsoft.com/office/drawing/2014/main" id="{2A06C9B3-5CDE-A116-25EF-7DC965A6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9" y="2556269"/>
            <a:ext cx="874220" cy="7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A31B14-50AC-0903-D4A6-500A29309F50}"/>
              </a:ext>
            </a:extLst>
          </p:cNvPr>
          <p:cNvCxnSpPr>
            <a:cxnSpLocks/>
          </p:cNvCxnSpPr>
          <p:nvPr/>
        </p:nvCxnSpPr>
        <p:spPr bwMode="auto">
          <a:xfrm>
            <a:off x="1379311" y="2929841"/>
            <a:ext cx="246851" cy="7557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B91F7E-1340-0952-D3B2-DA71A57299D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7625" y="5471065"/>
            <a:ext cx="396453" cy="12862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C6B36E5F-D43A-B41D-1379-004CD9AB2288}"/>
              </a:ext>
            </a:extLst>
          </p:cNvPr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n 10">
            <a:extLst>
              <a:ext uri="{FF2B5EF4-FFF2-40B4-BE49-F238E27FC236}">
                <a16:creationId xmlns:a16="http://schemas.microsoft.com/office/drawing/2014/main" id="{161CE58F-872A-67F2-1163-95B83419BD20}"/>
              </a:ext>
            </a:extLst>
          </p:cNvPr>
          <p:cNvSpPr/>
          <p:nvPr/>
        </p:nvSpPr>
        <p:spPr>
          <a:xfrm>
            <a:off x="1691012" y="2419300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30DB7798-6A09-4A73-7788-5D9955B38280}"/>
              </a:ext>
            </a:extLst>
          </p:cNvPr>
          <p:cNvSpPr/>
          <p:nvPr/>
        </p:nvSpPr>
        <p:spPr>
          <a:xfrm>
            <a:off x="1434078" y="3852585"/>
            <a:ext cx="1197205" cy="884556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2" name="Can 35">
            <a:extLst>
              <a:ext uri="{FF2B5EF4-FFF2-40B4-BE49-F238E27FC236}">
                <a16:creationId xmlns:a16="http://schemas.microsoft.com/office/drawing/2014/main" id="{9C7C1995-B9EE-5505-371C-AE73D9AB7EC8}"/>
              </a:ext>
            </a:extLst>
          </p:cNvPr>
          <p:cNvSpPr/>
          <p:nvPr/>
        </p:nvSpPr>
        <p:spPr>
          <a:xfrm>
            <a:off x="1574633" y="5112163"/>
            <a:ext cx="1197205" cy="884557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CC17FE-7371-0F19-1D89-008CD8BD967F}"/>
              </a:ext>
            </a:extLst>
          </p:cNvPr>
          <p:cNvCxnSpPr>
            <a:cxnSpLocks/>
          </p:cNvCxnSpPr>
          <p:nvPr/>
        </p:nvCxnSpPr>
        <p:spPr bwMode="auto">
          <a:xfrm>
            <a:off x="1034295" y="4261943"/>
            <a:ext cx="332926" cy="2140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n 36">
            <a:extLst>
              <a:ext uri="{FF2B5EF4-FFF2-40B4-BE49-F238E27FC236}">
                <a16:creationId xmlns:a16="http://schemas.microsoft.com/office/drawing/2014/main" id="{054635B0-636C-C619-6EE1-27529782CF8D}"/>
              </a:ext>
            </a:extLst>
          </p:cNvPr>
          <p:cNvSpPr/>
          <p:nvPr/>
        </p:nvSpPr>
        <p:spPr>
          <a:xfrm>
            <a:off x="4264668" y="3114584"/>
            <a:ext cx="2530647" cy="2169605"/>
          </a:xfrm>
          <a:prstGeom prst="can">
            <a:avLst>
              <a:gd name="adj" fmla="val 15492"/>
            </a:avLst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Data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/>
              </a:rPr>
              <a:t>LakeHouse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 =</a:t>
            </a:r>
          </a:p>
          <a:p>
            <a:pPr algn="ctr" defTabSz="1219170"/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DL + DW</a:t>
            </a:r>
          </a:p>
        </p:txBody>
      </p:sp>
      <p:sp>
        <p:nvSpPr>
          <p:cNvPr id="16" name="Right Arrow 12">
            <a:extLst>
              <a:ext uri="{FF2B5EF4-FFF2-40B4-BE49-F238E27FC236}">
                <a16:creationId xmlns:a16="http://schemas.microsoft.com/office/drawing/2014/main" id="{DC45C96E-4E77-C658-CD84-FE1D117B891B}"/>
              </a:ext>
            </a:extLst>
          </p:cNvPr>
          <p:cNvSpPr/>
          <p:nvPr/>
        </p:nvSpPr>
        <p:spPr>
          <a:xfrm>
            <a:off x="2833656" y="3114585"/>
            <a:ext cx="1375472" cy="2022363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2400" b="1" dirty="0">
                <a:solidFill>
                  <a:schemeClr val="bg1"/>
                </a:solidFill>
                <a:latin typeface="Calibri"/>
              </a:rPr>
              <a:t>Both</a:t>
            </a:r>
            <a:r>
              <a:rPr lang="en-US" sz="2400" b="1" dirty="0">
                <a:solidFill>
                  <a:srgbClr val="FF6600"/>
                </a:solidFill>
                <a:latin typeface="Calibri"/>
              </a:rPr>
              <a:t> ETL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 and just</a:t>
            </a:r>
          </a:p>
          <a:p>
            <a:pPr algn="l" defTabSz="1219170"/>
            <a:r>
              <a:rPr lang="en-US" sz="2400" b="1" dirty="0">
                <a:solidFill>
                  <a:srgbClr val="FF6600"/>
                </a:solidFill>
                <a:latin typeface="Calibri"/>
              </a:rPr>
              <a:t>L</a:t>
            </a:r>
            <a:r>
              <a:rPr lang="en-US" sz="2400" b="1" dirty="0">
                <a:solidFill>
                  <a:srgbClr val="FFFFFF"/>
                </a:solidFill>
                <a:latin typeface="Calibri"/>
              </a:rPr>
              <a:t>oad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FC4FD7-CEFA-9164-46E9-E6EA62F4B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3" y="5369160"/>
            <a:ext cx="1375472" cy="977668"/>
          </a:xfrm>
          <a:prstGeom prst="rect">
            <a:avLst/>
          </a:prstGeom>
        </p:spPr>
      </p:pic>
      <p:sp>
        <p:nvSpPr>
          <p:cNvPr id="20" name="Right Arrow 38">
            <a:extLst>
              <a:ext uri="{FF2B5EF4-FFF2-40B4-BE49-F238E27FC236}">
                <a16:creationId xmlns:a16="http://schemas.microsoft.com/office/drawing/2014/main" id="{903C4FF1-E7D9-1732-C2C5-351F3C75B91D}"/>
              </a:ext>
            </a:extLst>
          </p:cNvPr>
          <p:cNvSpPr/>
          <p:nvPr/>
        </p:nvSpPr>
        <p:spPr>
          <a:xfrm>
            <a:off x="8708503" y="3362911"/>
            <a:ext cx="1228205" cy="1650474"/>
          </a:xfrm>
          <a:prstGeom prst="rightArrow">
            <a:avLst>
              <a:gd name="adj1" fmla="val 77573"/>
              <a:gd name="adj2" fmla="val 3523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Query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Report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Analyze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Visualize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0FAE14-E916-A7B7-0807-008AA69DD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08" y="3429000"/>
            <a:ext cx="1973551" cy="22668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A431E81-0AF0-BDFA-68A3-6C5D58EA254A}"/>
              </a:ext>
            </a:extLst>
          </p:cNvPr>
          <p:cNvSpPr/>
          <p:nvPr/>
        </p:nvSpPr>
        <p:spPr>
          <a:xfrm>
            <a:off x="10018808" y="2755082"/>
            <a:ext cx="1973551" cy="9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000" dirty="0">
                <a:solidFill>
                  <a:srgbClr val="FFFFFF"/>
                </a:solidFill>
                <a:latin typeface="Calibri"/>
              </a:rPr>
              <a:t>BI Reports for decision making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E3C7E-6BED-4BA3-C1F0-0930FF354AA6}"/>
              </a:ext>
            </a:extLst>
          </p:cNvPr>
          <p:cNvSpPr txBox="1"/>
          <p:nvPr/>
        </p:nvSpPr>
        <p:spPr>
          <a:xfrm>
            <a:off x="8543752" y="2815822"/>
            <a:ext cx="12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200" dirty="0">
                <a:solidFill>
                  <a:srgbClr val="000000"/>
                </a:solidFill>
                <a:effectLst/>
              </a:rPr>
              <a:t>BI/Analytics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5283D4-F688-763E-49B7-DD431348B01C}"/>
              </a:ext>
            </a:extLst>
          </p:cNvPr>
          <p:cNvSpPr txBox="1"/>
          <p:nvPr/>
        </p:nvSpPr>
        <p:spPr>
          <a:xfrm>
            <a:off x="7406386" y="6316290"/>
            <a:ext cx="25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effectLst/>
              </a:rPr>
              <a:t>YOU: BI &amp; analytics consultants and analysts</a:t>
            </a:r>
          </a:p>
        </p:txBody>
      </p:sp>
      <p:pic>
        <p:nvPicPr>
          <p:cNvPr id="34" name="Picture 3" descr="C:\Users\sg6m\AppData\Local\Microsoft\Windows\Temporary Internet Files\Content.IE5\ICPGRI4L\MC900360938[1].wmf">
            <a:extLst>
              <a:ext uri="{FF2B5EF4-FFF2-40B4-BE49-F238E27FC236}">
                <a16:creationId xmlns:a16="http://schemas.microsoft.com/office/drawing/2014/main" id="{59BCB8E3-D8FD-99DC-7111-6677EABD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" y="3958968"/>
            <a:ext cx="693964" cy="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6A900A-1E15-9205-FA23-036B58DF2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" y="5362445"/>
            <a:ext cx="513606" cy="666750"/>
          </a:xfrm>
          <a:prstGeom prst="rect">
            <a:avLst/>
          </a:prstGeom>
        </p:spPr>
      </p:pic>
      <p:sp>
        <p:nvSpPr>
          <p:cNvPr id="47" name="Can 10">
            <a:extLst>
              <a:ext uri="{FF2B5EF4-FFF2-40B4-BE49-F238E27FC236}">
                <a16:creationId xmlns:a16="http://schemas.microsoft.com/office/drawing/2014/main" id="{ADBD691B-F320-3C40-E965-24ECB1261CA7}"/>
              </a:ext>
            </a:extLst>
          </p:cNvPr>
          <p:cNvSpPr/>
          <p:nvPr/>
        </p:nvSpPr>
        <p:spPr>
          <a:xfrm>
            <a:off x="1877066" y="1266588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53" name="Right Arrow 12">
            <a:extLst>
              <a:ext uri="{FF2B5EF4-FFF2-40B4-BE49-F238E27FC236}">
                <a16:creationId xmlns:a16="http://schemas.microsoft.com/office/drawing/2014/main" id="{0267A339-22EC-721C-67FF-A1D203C93CC3}"/>
              </a:ext>
            </a:extLst>
          </p:cNvPr>
          <p:cNvSpPr/>
          <p:nvPr/>
        </p:nvSpPr>
        <p:spPr>
          <a:xfrm>
            <a:off x="6915732" y="3478880"/>
            <a:ext cx="1698459" cy="1336817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2000" b="1" dirty="0">
                <a:solidFill>
                  <a:schemeClr val="bg1"/>
                </a:solidFill>
                <a:latin typeface="Calibri"/>
              </a:rPr>
              <a:t>Schema</a:t>
            </a:r>
            <a:br>
              <a:rPr lang="en-US" sz="2000" b="1" dirty="0">
                <a:solidFill>
                  <a:schemeClr val="bg1"/>
                </a:solidFill>
                <a:latin typeface="Calibri"/>
              </a:rPr>
            </a:br>
            <a:r>
              <a:rPr lang="en-US" sz="2000" b="1" dirty="0">
                <a:solidFill>
                  <a:schemeClr val="bg1"/>
                </a:solidFill>
                <a:latin typeface="Calibri"/>
              </a:rPr>
              <a:t>on write and on read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95DA9A-4B58-46CF-4D1C-9C9962980E13}"/>
              </a:ext>
            </a:extLst>
          </p:cNvPr>
          <p:cNvCxnSpPr>
            <a:cxnSpLocks/>
          </p:cNvCxnSpPr>
          <p:nvPr/>
        </p:nvCxnSpPr>
        <p:spPr>
          <a:xfrm flipH="1" flipV="1">
            <a:off x="6546977" y="6171774"/>
            <a:ext cx="772241" cy="245567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F448BFB-2A1B-9DF4-1E1E-61335A7B83C4}"/>
              </a:ext>
            </a:extLst>
          </p:cNvPr>
          <p:cNvCxnSpPr>
            <a:cxnSpLocks/>
          </p:cNvCxnSpPr>
          <p:nvPr/>
        </p:nvCxnSpPr>
        <p:spPr>
          <a:xfrm flipH="1" flipV="1">
            <a:off x="7357637" y="5695820"/>
            <a:ext cx="442139" cy="29613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09F144A-3495-ED07-B45A-FE6FE3CB665A}"/>
              </a:ext>
            </a:extLst>
          </p:cNvPr>
          <p:cNvCxnSpPr>
            <a:cxnSpLocks/>
          </p:cNvCxnSpPr>
          <p:nvPr/>
        </p:nvCxnSpPr>
        <p:spPr>
          <a:xfrm flipV="1">
            <a:off x="9631372" y="5622120"/>
            <a:ext cx="299462" cy="30966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A1D345A-C0FD-3AA5-5322-BE2DAAB8E388}"/>
              </a:ext>
            </a:extLst>
          </p:cNvPr>
          <p:cNvCxnSpPr>
            <a:cxnSpLocks/>
          </p:cNvCxnSpPr>
          <p:nvPr/>
        </p:nvCxnSpPr>
        <p:spPr>
          <a:xfrm flipV="1">
            <a:off x="9858974" y="5931694"/>
            <a:ext cx="688336" cy="384689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F61CE9-3588-FF2F-FC89-FCF97F805485}"/>
              </a:ext>
            </a:extLst>
          </p:cNvPr>
          <p:cNvCxnSpPr>
            <a:cxnSpLocks/>
          </p:cNvCxnSpPr>
          <p:nvPr/>
        </p:nvCxnSpPr>
        <p:spPr>
          <a:xfrm flipH="1" flipV="1">
            <a:off x="7974113" y="5044122"/>
            <a:ext cx="146014" cy="286998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Internet with solid fill">
            <a:extLst>
              <a:ext uri="{FF2B5EF4-FFF2-40B4-BE49-F238E27FC236}">
                <a16:creationId xmlns:a16="http://schemas.microsoft.com/office/drawing/2014/main" id="{ABC5D326-D058-764A-67A0-3DB54AB726D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760" y="1304465"/>
            <a:ext cx="586545" cy="586545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3D21A75-8A8C-01E3-A88F-045125BD9E24}"/>
              </a:ext>
            </a:extLst>
          </p:cNvPr>
          <p:cNvCxnSpPr>
            <a:cxnSpLocks/>
          </p:cNvCxnSpPr>
          <p:nvPr/>
        </p:nvCxnSpPr>
        <p:spPr bwMode="auto">
          <a:xfrm>
            <a:off x="1223505" y="1635360"/>
            <a:ext cx="467507" cy="14725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CC37FDA-0C27-C2B5-6F0B-889FA91F1ABC}"/>
              </a:ext>
            </a:extLst>
          </p:cNvPr>
          <p:cNvSpPr/>
          <p:nvPr/>
        </p:nvSpPr>
        <p:spPr>
          <a:xfrm>
            <a:off x="11992359" y="6690265"/>
            <a:ext cx="153921" cy="1477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ED3B94-9060-D78A-C66C-9815748B8D06}"/>
              </a:ext>
            </a:extLst>
          </p:cNvPr>
          <p:cNvSpPr txBox="1"/>
          <p:nvPr/>
        </p:nvSpPr>
        <p:spPr>
          <a:xfrm>
            <a:off x="3484521" y="1646614"/>
            <a:ext cx="1908528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800" dirty="0">
                <a:solidFill>
                  <a:srgbClr val="000000"/>
                </a:solidFill>
                <a:effectLst/>
              </a:rPr>
              <a:t>Web, Social, Pics, Videos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A15559E-C807-29F7-A040-803DE23E4434}"/>
              </a:ext>
            </a:extLst>
          </p:cNvPr>
          <p:cNvSpPr/>
          <p:nvPr/>
        </p:nvSpPr>
        <p:spPr>
          <a:xfrm rot="20325449">
            <a:off x="4287686" y="2566721"/>
            <a:ext cx="1073910" cy="39508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endParaRPr lang="en-US" sz="1100" b="1" dirty="0">
              <a:solidFill>
                <a:srgbClr val="FF6600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6B530-A197-EC76-00B7-3431C92AD80E}"/>
              </a:ext>
            </a:extLst>
          </p:cNvPr>
          <p:cNvSpPr txBox="1"/>
          <p:nvPr/>
        </p:nvSpPr>
        <p:spPr>
          <a:xfrm>
            <a:off x="5666637" y="1024180"/>
            <a:ext cx="6479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/>
              </a:solidFill>
              <a:effectLst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</a:rPr>
              <a:t>A </a:t>
            </a:r>
            <a:r>
              <a:rPr lang="en-US" sz="1400" b="1" dirty="0">
                <a:solidFill>
                  <a:schemeClr val="tx1"/>
                </a:solidFill>
                <a:effectLst/>
              </a:rPr>
              <a:t>data </a:t>
            </a:r>
            <a:r>
              <a:rPr lang="en-US" sz="1400" b="1" dirty="0" err="1">
                <a:solidFill>
                  <a:schemeClr val="tx1"/>
                </a:solidFill>
                <a:effectLst/>
              </a:rPr>
              <a:t>lakehouse</a:t>
            </a:r>
            <a:r>
              <a:rPr lang="en-US" sz="1400" dirty="0">
                <a:solidFill>
                  <a:schemeClr val="tx1"/>
                </a:solidFill>
                <a:effectLst/>
              </a:rPr>
              <a:t> is a large, centralized repository that combines the functionality of a data lake and a data warehouse.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r>
              <a:rPr lang="en-US" sz="1400" dirty="0">
                <a:solidFill>
                  <a:schemeClr val="tx1"/>
                </a:solidFill>
                <a:effectLst/>
              </a:rPr>
              <a:t>Both </a:t>
            </a:r>
            <a:r>
              <a:rPr lang="en-US" sz="1400" dirty="0">
                <a:solidFill>
                  <a:srgbClr val="FF6600"/>
                </a:solidFill>
                <a:effectLst/>
              </a:rPr>
              <a:t>schema on write and on read.</a:t>
            </a:r>
          </a:p>
        </p:txBody>
      </p:sp>
    </p:spTree>
    <p:extLst>
      <p:ext uri="{BB962C8B-B14F-4D97-AF65-F5344CB8AC3E}">
        <p14:creationId xmlns:p14="http://schemas.microsoft.com/office/powerpoint/2010/main" val="8002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EE0B-AEC7-A081-AD56-26BE6FDA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DBMS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265DD-79D0-6E75-9EC6-D32FD0F4F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Operational (normalized) DB</a:t>
            </a:r>
          </a:p>
          <a:p>
            <a:r>
              <a:rPr lang="en-US" dirty="0"/>
              <a:t>Data Warehouses</a:t>
            </a:r>
          </a:p>
          <a:p>
            <a:r>
              <a:rPr lang="en-US" dirty="0"/>
              <a:t>Data Mart</a:t>
            </a:r>
          </a:p>
          <a:p>
            <a:r>
              <a:rPr lang="en-US" dirty="0"/>
              <a:t>Data Lakehouse</a:t>
            </a:r>
          </a:p>
          <a:p>
            <a:r>
              <a:rPr lang="en-US" dirty="0"/>
              <a:t>Data Lake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B400A-920E-A027-7B57-64DF1401F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2B137B5-5BA9-E234-E98F-C17DF5DEA608}"/>
              </a:ext>
            </a:extLst>
          </p:cNvPr>
          <p:cNvSpPr/>
          <p:nvPr/>
        </p:nvSpPr>
        <p:spPr>
          <a:xfrm rot="10800000">
            <a:off x="9701095" y="2282932"/>
            <a:ext cx="1881305" cy="3651462"/>
          </a:xfrm>
          <a:prstGeom prst="downArrow">
            <a:avLst/>
          </a:prstGeom>
          <a:gradFill>
            <a:gsLst>
              <a:gs pos="68000">
                <a:srgbClr val="FF6701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rgbClr val="FF67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53027-255D-80AE-3713-B025F193A3B9}"/>
              </a:ext>
            </a:extLst>
          </p:cNvPr>
          <p:cNvSpPr txBox="1"/>
          <p:nvPr/>
        </p:nvSpPr>
        <p:spPr>
          <a:xfrm>
            <a:off x="9158682" y="6106024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Less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641C1-5989-66C4-8F30-E746BD568540}"/>
              </a:ext>
            </a:extLst>
          </p:cNvPr>
          <p:cNvSpPr txBox="1"/>
          <p:nvPr/>
        </p:nvSpPr>
        <p:spPr>
          <a:xfrm>
            <a:off x="9193093" y="1113135"/>
            <a:ext cx="289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More organization for your data</a:t>
            </a:r>
          </a:p>
        </p:txBody>
      </p:sp>
    </p:spTree>
    <p:extLst>
      <p:ext uri="{BB962C8B-B14F-4D97-AF65-F5344CB8AC3E}">
        <p14:creationId xmlns:p14="http://schemas.microsoft.com/office/powerpoint/2010/main" val="29427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6E09E-22B7-4E31-9AA4-054F3EDC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C07A1-46D5-4BCD-AC0C-7290600C0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C6EC9-9A60-45A4-89BB-A7AA2F3284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399" y="1193800"/>
            <a:ext cx="10643673" cy="528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we catch GenAi mistakes?</a:t>
            </a:r>
          </a:p>
        </p:txBody>
      </p:sp>
    </p:spTree>
    <p:extLst>
      <p:ext uri="{BB962C8B-B14F-4D97-AF65-F5344CB8AC3E}">
        <p14:creationId xmlns:p14="http://schemas.microsoft.com/office/powerpoint/2010/main" val="21711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C71FD-8840-493E-AB6B-F7CFFDEB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E2078E-3039-4744-A986-C0044EF24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549A4-B422-49B6-B1BF-A7F41283970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00" y="1295400"/>
            <a:ext cx="10963275" cy="53848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Name</a:t>
            </a:r>
          </a:p>
          <a:p>
            <a:r>
              <a:rPr lang="en-US" sz="4000" dirty="0"/>
              <a:t>College, major…</a:t>
            </a:r>
          </a:p>
          <a:p>
            <a:r>
              <a:rPr lang="en-US" sz="4000" dirty="0"/>
              <a:t>Impression on Pivot Tables?</a:t>
            </a:r>
          </a:p>
          <a:p>
            <a:r>
              <a:rPr lang="en-US" sz="4000" dirty="0"/>
              <a:t>Are you getting better at using GenAi with Data?</a:t>
            </a:r>
          </a:p>
          <a:p>
            <a:r>
              <a:rPr lang="en-US" sz="4000" dirty="0"/>
              <a:t>Favorite GenAI?</a:t>
            </a:r>
          </a:p>
          <a:p>
            <a:r>
              <a:rPr lang="en-US" sz="4000" dirty="0"/>
              <a:t>Things that I like about the class</a:t>
            </a:r>
          </a:p>
          <a:p>
            <a:r>
              <a:rPr lang="en-US" sz="4000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4559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BF3D7-6414-852D-4B8C-38A485A3B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E67251-B5E3-60F0-2477-25AB9603D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Filters and cross-filters:</a:t>
            </a:r>
            <a:br>
              <a:rPr lang="en-US" dirty="0"/>
            </a:br>
            <a:r>
              <a:rPr lang="en-US" dirty="0"/>
              <a:t>similar names, very different functionalities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E5BB6-E6A9-1580-BC85-52D95E1232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F481DB-8604-E1ED-C8C6-B71AA5D4A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2032000" y="2154970"/>
            <a:ext cx="2025779" cy="25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FBC3C4-3262-F099-8F58-93F7E7EC8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8AD71DC-FDD1-0971-7DDD-D2EC32377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 IN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D5400-EEB6-BDD2-1DA2-A76BBB981B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2238"/>
            <a:ext cx="304800" cy="365125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93C5-0683-73FC-2443-4E77011B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Workflows</a:t>
            </a:r>
          </a:p>
        </p:txBody>
      </p:sp>
    </p:spTree>
    <p:extLst>
      <p:ext uri="{BB962C8B-B14F-4D97-AF65-F5344CB8AC3E}">
        <p14:creationId xmlns:p14="http://schemas.microsoft.com/office/powerpoint/2010/main" val="30439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708E-5A12-4C6A-8FCA-E62A3D6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6701"/>
                </a:solidFill>
              </a:rPr>
              <a:t>Data Marts </a:t>
            </a:r>
            <a:r>
              <a:rPr lang="en-US" sz="6600" dirty="0"/>
              <a:t>(interview question)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75A3-CBBE-4698-B665-F8128AAB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C:\Users\sg6m\AppData\Local\Microsoft\Windows\Temporary Internet Files\Content.IE5\2FP0229Z\MC900351613[1].wmf">
            <a:extLst>
              <a:ext uri="{FF2B5EF4-FFF2-40B4-BE49-F238E27FC236}">
                <a16:creationId xmlns:a16="http://schemas.microsoft.com/office/drawing/2014/main" id="{63FCA4B1-1818-4FFA-8082-CDA9C26C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9" y="2556269"/>
            <a:ext cx="874220" cy="7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E0EA5-F0CA-4414-9821-606738316730}"/>
              </a:ext>
            </a:extLst>
          </p:cNvPr>
          <p:cNvCxnSpPr>
            <a:cxnSpLocks/>
          </p:cNvCxnSpPr>
          <p:nvPr/>
        </p:nvCxnSpPr>
        <p:spPr bwMode="auto">
          <a:xfrm>
            <a:off x="1379311" y="2929841"/>
            <a:ext cx="246851" cy="7557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3EE8CC-02FD-488A-8D56-740E4505744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7625" y="5471065"/>
            <a:ext cx="396453" cy="12862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75742A45-8A02-4931-A6D9-08AF4969C87B}"/>
              </a:ext>
            </a:extLst>
          </p:cNvPr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n 10">
            <a:extLst>
              <a:ext uri="{FF2B5EF4-FFF2-40B4-BE49-F238E27FC236}">
                <a16:creationId xmlns:a16="http://schemas.microsoft.com/office/drawing/2014/main" id="{AF81F76C-1459-455B-A490-5BDB2C303093}"/>
              </a:ext>
            </a:extLst>
          </p:cNvPr>
          <p:cNvSpPr/>
          <p:nvPr/>
        </p:nvSpPr>
        <p:spPr>
          <a:xfrm>
            <a:off x="1691012" y="2419300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C450A2AE-7AC6-4826-A95B-202F55BB026D}"/>
              </a:ext>
            </a:extLst>
          </p:cNvPr>
          <p:cNvSpPr/>
          <p:nvPr/>
        </p:nvSpPr>
        <p:spPr>
          <a:xfrm>
            <a:off x="1434078" y="3852585"/>
            <a:ext cx="1197205" cy="884556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2" name="Can 35">
            <a:extLst>
              <a:ext uri="{FF2B5EF4-FFF2-40B4-BE49-F238E27FC236}">
                <a16:creationId xmlns:a16="http://schemas.microsoft.com/office/drawing/2014/main" id="{34EC7870-C3A1-4669-8928-4E674269F61C}"/>
              </a:ext>
            </a:extLst>
          </p:cNvPr>
          <p:cNvSpPr/>
          <p:nvPr/>
        </p:nvSpPr>
        <p:spPr>
          <a:xfrm>
            <a:off x="1574633" y="5112163"/>
            <a:ext cx="1197205" cy="884557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36E4C9-B9E2-4836-8B42-35AAA5CB6D8D}"/>
              </a:ext>
            </a:extLst>
          </p:cNvPr>
          <p:cNvCxnSpPr>
            <a:cxnSpLocks/>
          </p:cNvCxnSpPr>
          <p:nvPr/>
        </p:nvCxnSpPr>
        <p:spPr bwMode="auto">
          <a:xfrm>
            <a:off x="1034295" y="4261943"/>
            <a:ext cx="332926" cy="2140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n 36">
            <a:extLst>
              <a:ext uri="{FF2B5EF4-FFF2-40B4-BE49-F238E27FC236}">
                <a16:creationId xmlns:a16="http://schemas.microsoft.com/office/drawing/2014/main" id="{1AEB2687-FEBE-49D3-B978-13AECC12EE1E}"/>
              </a:ext>
            </a:extLst>
          </p:cNvPr>
          <p:cNvSpPr/>
          <p:nvPr/>
        </p:nvSpPr>
        <p:spPr>
          <a:xfrm>
            <a:off x="4209128" y="3114585"/>
            <a:ext cx="1908528" cy="1840458"/>
          </a:xfrm>
          <a:prstGeom prst="can">
            <a:avLst>
              <a:gd name="adj" fmla="val 10818"/>
            </a:avLst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Data Warehouse</a:t>
            </a:r>
            <a:endParaRPr lang="en-US" sz="28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6" name="Right Arrow 12">
            <a:extLst>
              <a:ext uri="{FF2B5EF4-FFF2-40B4-BE49-F238E27FC236}">
                <a16:creationId xmlns:a16="http://schemas.microsoft.com/office/drawing/2014/main" id="{EAD9A279-E8C7-4669-BDE3-8DF43DCD2EF9}"/>
              </a:ext>
            </a:extLst>
          </p:cNvPr>
          <p:cNvSpPr/>
          <p:nvPr/>
        </p:nvSpPr>
        <p:spPr>
          <a:xfrm>
            <a:off x="2795481" y="3111252"/>
            <a:ext cx="1375472" cy="2022363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ETL: </a:t>
            </a:r>
            <a:br>
              <a:rPr lang="en-US" sz="1600" b="1" dirty="0">
                <a:solidFill>
                  <a:srgbClr val="FFFFFF"/>
                </a:solidFill>
                <a:latin typeface="Calibri"/>
              </a:rPr>
            </a:br>
            <a:r>
              <a:rPr lang="en-US" sz="1600" b="1" dirty="0">
                <a:solidFill>
                  <a:srgbClr val="FFFFFF"/>
                </a:solidFill>
                <a:latin typeface="Calibri"/>
              </a:rPr>
              <a:t>Extract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Transform</a:t>
            </a:r>
            <a:br>
              <a:rPr lang="en-US" sz="1600" b="1" dirty="0">
                <a:solidFill>
                  <a:srgbClr val="FFFFFF"/>
                </a:solidFill>
                <a:latin typeface="Calibri"/>
              </a:rPr>
            </a:br>
            <a:r>
              <a:rPr lang="en-US" sz="1600" b="1" dirty="0">
                <a:solidFill>
                  <a:srgbClr val="FFFFFF"/>
                </a:solidFill>
                <a:latin typeface="Calibri"/>
              </a:rPr>
              <a:t>(i.e., clean)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Load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FBE4F-8DA4-46E1-9C1E-9752503FB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58" y="5369160"/>
            <a:ext cx="1375472" cy="977668"/>
          </a:xfrm>
          <a:prstGeom prst="rect">
            <a:avLst/>
          </a:prstGeom>
        </p:spPr>
      </p:pic>
      <p:sp>
        <p:nvSpPr>
          <p:cNvPr id="20" name="Right Arrow 38">
            <a:extLst>
              <a:ext uri="{FF2B5EF4-FFF2-40B4-BE49-F238E27FC236}">
                <a16:creationId xmlns:a16="http://schemas.microsoft.com/office/drawing/2014/main" id="{3FB5AE46-18F4-46CE-82DC-749F778D734B}"/>
              </a:ext>
            </a:extLst>
          </p:cNvPr>
          <p:cNvSpPr/>
          <p:nvPr/>
        </p:nvSpPr>
        <p:spPr>
          <a:xfrm>
            <a:off x="8708503" y="3362911"/>
            <a:ext cx="1228205" cy="1650474"/>
          </a:xfrm>
          <a:prstGeom prst="rightArrow">
            <a:avLst>
              <a:gd name="adj1" fmla="val 77573"/>
              <a:gd name="adj2" fmla="val 3523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Query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Report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Analyze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Visualize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D156D6-65B9-48F2-A00A-B27D708D8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08" y="3429000"/>
            <a:ext cx="1973551" cy="22668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598A8B-070E-4AAF-ADE9-0F391DEE8459}"/>
              </a:ext>
            </a:extLst>
          </p:cNvPr>
          <p:cNvSpPr/>
          <p:nvPr/>
        </p:nvSpPr>
        <p:spPr>
          <a:xfrm>
            <a:off x="10018808" y="2755082"/>
            <a:ext cx="1973551" cy="9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000" dirty="0">
                <a:solidFill>
                  <a:srgbClr val="FFFFFF"/>
                </a:solidFill>
                <a:latin typeface="Calibri"/>
              </a:rPr>
              <a:t>BI Reports for decision making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84E874-47C0-47DD-87E6-A3938CD41C00}"/>
              </a:ext>
            </a:extLst>
          </p:cNvPr>
          <p:cNvSpPr txBox="1"/>
          <p:nvPr/>
        </p:nvSpPr>
        <p:spPr>
          <a:xfrm>
            <a:off x="8543752" y="2815822"/>
            <a:ext cx="12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200" dirty="0">
                <a:solidFill>
                  <a:srgbClr val="000000"/>
                </a:solidFill>
                <a:effectLst/>
              </a:rPr>
              <a:t>BI/Analytics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19CA3-0B1C-420E-ACAB-5C6818DBE0EC}"/>
              </a:ext>
            </a:extLst>
          </p:cNvPr>
          <p:cNvSpPr txBox="1"/>
          <p:nvPr/>
        </p:nvSpPr>
        <p:spPr>
          <a:xfrm>
            <a:off x="5301431" y="6316290"/>
            <a:ext cx="25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effectLst/>
              </a:rPr>
              <a:t>YOU: BI &amp; analytics consultants and analysts</a:t>
            </a:r>
          </a:p>
        </p:txBody>
      </p:sp>
      <p:pic>
        <p:nvPicPr>
          <p:cNvPr id="34" name="Picture 3" descr="C:\Users\sg6m\AppData\Local\Microsoft\Windows\Temporary Internet Files\Content.IE5\ICPGRI4L\MC900360938[1].wmf">
            <a:extLst>
              <a:ext uri="{FF2B5EF4-FFF2-40B4-BE49-F238E27FC236}">
                <a16:creationId xmlns:a16="http://schemas.microsoft.com/office/drawing/2014/main" id="{595A8543-E512-405A-9812-FE873847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" y="3958968"/>
            <a:ext cx="693964" cy="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13691B-B3FB-45F0-A724-A713214A0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" y="5362445"/>
            <a:ext cx="513606" cy="666750"/>
          </a:xfrm>
          <a:prstGeom prst="rect">
            <a:avLst/>
          </a:prstGeom>
        </p:spPr>
      </p:pic>
      <p:sp>
        <p:nvSpPr>
          <p:cNvPr id="47" name="Can 10">
            <a:extLst>
              <a:ext uri="{FF2B5EF4-FFF2-40B4-BE49-F238E27FC236}">
                <a16:creationId xmlns:a16="http://schemas.microsoft.com/office/drawing/2014/main" id="{A22F7AF9-BA88-4706-8476-75A007E8C42E}"/>
              </a:ext>
            </a:extLst>
          </p:cNvPr>
          <p:cNvSpPr/>
          <p:nvPr/>
        </p:nvSpPr>
        <p:spPr>
          <a:xfrm>
            <a:off x="1877066" y="1266588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1F49A1-C0EC-2160-0496-D898AE1B9B36}"/>
              </a:ext>
            </a:extLst>
          </p:cNvPr>
          <p:cNvGrpSpPr/>
          <p:nvPr/>
        </p:nvGrpSpPr>
        <p:grpSpPr>
          <a:xfrm>
            <a:off x="6248848" y="2340243"/>
            <a:ext cx="2165293" cy="3195134"/>
            <a:chOff x="6248848" y="2340243"/>
            <a:chExt cx="2165293" cy="3195134"/>
          </a:xfrm>
        </p:grpSpPr>
        <p:sp>
          <p:nvSpPr>
            <p:cNvPr id="44" name="Can 10">
              <a:extLst>
                <a:ext uri="{FF2B5EF4-FFF2-40B4-BE49-F238E27FC236}">
                  <a16:creationId xmlns:a16="http://schemas.microsoft.com/office/drawing/2014/main" id="{E96A130F-4C2C-4256-93BA-C983E8DF4847}"/>
                </a:ext>
              </a:extLst>
            </p:cNvPr>
            <p:cNvSpPr/>
            <p:nvPr/>
          </p:nvSpPr>
          <p:spPr>
            <a:xfrm>
              <a:off x="6874900" y="2340243"/>
              <a:ext cx="1197205" cy="943611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600" dirty="0">
                  <a:solidFill>
                    <a:srgbClr val="000000"/>
                  </a:solidFill>
                  <a:effectLst/>
                  <a:latin typeface="Calibri"/>
                </a:rPr>
                <a:t>CUSTOMER  Data Mart</a:t>
              </a:r>
            </a:p>
          </p:txBody>
        </p:sp>
        <p:sp>
          <p:nvSpPr>
            <p:cNvPr id="45" name="Can 10">
              <a:extLst>
                <a:ext uri="{FF2B5EF4-FFF2-40B4-BE49-F238E27FC236}">
                  <a16:creationId xmlns:a16="http://schemas.microsoft.com/office/drawing/2014/main" id="{1BB0F1DF-9ABF-4A0E-9682-4E12CBE235FE}"/>
                </a:ext>
              </a:extLst>
            </p:cNvPr>
            <p:cNvSpPr/>
            <p:nvPr/>
          </p:nvSpPr>
          <p:spPr>
            <a:xfrm>
              <a:off x="7216936" y="3457178"/>
              <a:ext cx="1197205" cy="943611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600" dirty="0">
                  <a:solidFill>
                    <a:srgbClr val="000000"/>
                  </a:solidFill>
                  <a:effectLst/>
                  <a:latin typeface="Calibri"/>
                </a:rPr>
                <a:t>PRODUCT  Data Mart</a:t>
              </a:r>
            </a:p>
          </p:txBody>
        </p:sp>
        <p:sp>
          <p:nvSpPr>
            <p:cNvPr id="46" name="Can 10">
              <a:extLst>
                <a:ext uri="{FF2B5EF4-FFF2-40B4-BE49-F238E27FC236}">
                  <a16:creationId xmlns:a16="http://schemas.microsoft.com/office/drawing/2014/main" id="{263815E6-9278-4D3F-81D1-5C2A352DCBF0}"/>
                </a:ext>
              </a:extLst>
            </p:cNvPr>
            <p:cNvSpPr/>
            <p:nvPr/>
          </p:nvSpPr>
          <p:spPr>
            <a:xfrm>
              <a:off x="6977995" y="4591766"/>
              <a:ext cx="1197205" cy="943611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1600" dirty="0">
                  <a:solidFill>
                    <a:srgbClr val="000000"/>
                  </a:solidFill>
                  <a:effectLst/>
                  <a:latin typeface="Calibri"/>
                </a:rPr>
                <a:t>ORDER</a:t>
              </a:r>
              <a:br>
                <a:rPr lang="en-US" sz="1600" dirty="0">
                  <a:solidFill>
                    <a:srgbClr val="000000"/>
                  </a:solidFill>
                  <a:effectLst/>
                  <a:latin typeface="Calibri"/>
                </a:rPr>
              </a:br>
              <a:r>
                <a:rPr lang="en-US" sz="1600" dirty="0">
                  <a:solidFill>
                    <a:srgbClr val="000000"/>
                  </a:solidFill>
                  <a:effectLst/>
                  <a:latin typeface="Calibri"/>
                </a:rPr>
                <a:t> Data Mart</a:t>
              </a:r>
            </a:p>
          </p:txBody>
        </p:sp>
        <p:sp>
          <p:nvSpPr>
            <p:cNvPr id="53" name="Right Arrow 12">
              <a:extLst>
                <a:ext uri="{FF2B5EF4-FFF2-40B4-BE49-F238E27FC236}">
                  <a16:creationId xmlns:a16="http://schemas.microsoft.com/office/drawing/2014/main" id="{D0DBC9D1-329E-4852-BB74-0AEA811B13A1}"/>
                </a:ext>
              </a:extLst>
            </p:cNvPr>
            <p:cNvSpPr/>
            <p:nvPr/>
          </p:nvSpPr>
          <p:spPr>
            <a:xfrm>
              <a:off x="6248848" y="3618799"/>
              <a:ext cx="721237" cy="943611"/>
            </a:xfrm>
            <a:prstGeom prst="rightArrow">
              <a:avLst>
                <a:gd name="adj1" fmla="val 69413"/>
                <a:gd name="adj2" fmla="val 2821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rIns="0" rtlCol="0" anchor="ctr"/>
            <a:lstStyle/>
            <a:p>
              <a:pPr algn="l" defTabSz="1219170"/>
              <a:r>
                <a:rPr lang="en-US" sz="1600" b="1" dirty="0">
                  <a:solidFill>
                    <a:srgbClr val="FFFFFF"/>
                  </a:solidFill>
                  <a:latin typeface="Calibri"/>
                </a:rPr>
                <a:t>ETL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AA8731-9103-4CE1-BCF8-46E7A63B4C5A}"/>
              </a:ext>
            </a:extLst>
          </p:cNvPr>
          <p:cNvCxnSpPr>
            <a:cxnSpLocks/>
          </p:cNvCxnSpPr>
          <p:nvPr/>
        </p:nvCxnSpPr>
        <p:spPr>
          <a:xfrm flipH="1" flipV="1">
            <a:off x="4442022" y="6171774"/>
            <a:ext cx="772241" cy="245567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83BC00-5EB2-478B-9385-7B4A1738CE9E}"/>
              </a:ext>
            </a:extLst>
          </p:cNvPr>
          <p:cNvCxnSpPr>
            <a:cxnSpLocks/>
          </p:cNvCxnSpPr>
          <p:nvPr/>
        </p:nvCxnSpPr>
        <p:spPr>
          <a:xfrm flipH="1" flipV="1">
            <a:off x="5252682" y="5695820"/>
            <a:ext cx="442139" cy="29613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2E4B5-FFDB-466C-AFE8-5C23FF7E76E1}"/>
              </a:ext>
            </a:extLst>
          </p:cNvPr>
          <p:cNvCxnSpPr>
            <a:cxnSpLocks/>
          </p:cNvCxnSpPr>
          <p:nvPr/>
        </p:nvCxnSpPr>
        <p:spPr>
          <a:xfrm flipV="1">
            <a:off x="7526417" y="5622120"/>
            <a:ext cx="299462" cy="30966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BE1C8B5-09CC-43B6-B563-6A8BD198FA1D}"/>
              </a:ext>
            </a:extLst>
          </p:cNvPr>
          <p:cNvCxnSpPr>
            <a:cxnSpLocks/>
          </p:cNvCxnSpPr>
          <p:nvPr/>
        </p:nvCxnSpPr>
        <p:spPr>
          <a:xfrm flipV="1">
            <a:off x="7754019" y="5931694"/>
            <a:ext cx="688336" cy="384689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88BACA-52EA-4E0D-88F1-34B501822586}"/>
              </a:ext>
            </a:extLst>
          </p:cNvPr>
          <p:cNvCxnSpPr>
            <a:cxnSpLocks/>
          </p:cNvCxnSpPr>
          <p:nvPr/>
        </p:nvCxnSpPr>
        <p:spPr>
          <a:xfrm flipH="1" flipV="1">
            <a:off x="5869158" y="5044122"/>
            <a:ext cx="146014" cy="286998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Internet with solid fill">
            <a:extLst>
              <a:ext uri="{FF2B5EF4-FFF2-40B4-BE49-F238E27FC236}">
                <a16:creationId xmlns:a16="http://schemas.microsoft.com/office/drawing/2014/main" id="{830CF203-4595-47DE-836A-F24B8C8D885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760" y="1304465"/>
            <a:ext cx="586545" cy="586545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EBCB07-C6F7-46D2-8C1B-7F53ACF8CCE5}"/>
              </a:ext>
            </a:extLst>
          </p:cNvPr>
          <p:cNvCxnSpPr>
            <a:cxnSpLocks/>
          </p:cNvCxnSpPr>
          <p:nvPr/>
        </p:nvCxnSpPr>
        <p:spPr bwMode="auto">
          <a:xfrm>
            <a:off x="1223505" y="1635360"/>
            <a:ext cx="467507" cy="14725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81CA2C-82E3-CB55-2324-4A908E63997A}"/>
              </a:ext>
            </a:extLst>
          </p:cNvPr>
          <p:cNvSpPr txBox="1"/>
          <p:nvPr/>
        </p:nvSpPr>
        <p:spPr>
          <a:xfrm>
            <a:off x="4239501" y="1188883"/>
            <a:ext cx="7834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A data mart is a subset of a data warehouse that is focused on a subject area: a business line, department, or function.</a:t>
            </a:r>
            <a:br>
              <a:rPr lang="en-US" sz="2000" dirty="0">
                <a:solidFill>
                  <a:schemeClr val="tx1"/>
                </a:solidFill>
                <a:effectLst/>
              </a:rPr>
            </a:br>
            <a:r>
              <a:rPr lang="en-US" sz="2000" dirty="0">
                <a:solidFill>
                  <a:schemeClr val="tx1"/>
                </a:solidFill>
                <a:effectLst/>
              </a:rPr>
              <a:t>Usually a Data Mart is a RDBMS.</a:t>
            </a:r>
          </a:p>
        </p:txBody>
      </p:sp>
    </p:spTree>
    <p:extLst>
      <p:ext uri="{BB962C8B-B14F-4D97-AF65-F5344CB8AC3E}">
        <p14:creationId xmlns:p14="http://schemas.microsoft.com/office/powerpoint/2010/main" val="25339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708E-5A12-4C6A-8FCA-E62A3D6B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6600"/>
                </a:solidFill>
              </a:rPr>
              <a:t>Data Marts </a:t>
            </a:r>
            <a:r>
              <a:rPr lang="en-US" sz="5400" dirty="0"/>
              <a:t>(alternative architecture)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75A3-CBBE-4698-B665-F8128AAB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 descr="C:\Users\sg6m\AppData\Local\Microsoft\Windows\Temporary Internet Files\Content.IE5\2FP0229Z\MC900351613[1].wmf">
            <a:extLst>
              <a:ext uri="{FF2B5EF4-FFF2-40B4-BE49-F238E27FC236}">
                <a16:creationId xmlns:a16="http://schemas.microsoft.com/office/drawing/2014/main" id="{63FCA4B1-1818-4FFA-8082-CDA9C26C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9" y="2556269"/>
            <a:ext cx="874220" cy="7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4E0EA5-F0CA-4414-9821-606738316730}"/>
              </a:ext>
            </a:extLst>
          </p:cNvPr>
          <p:cNvCxnSpPr>
            <a:cxnSpLocks/>
          </p:cNvCxnSpPr>
          <p:nvPr/>
        </p:nvCxnSpPr>
        <p:spPr bwMode="auto">
          <a:xfrm>
            <a:off x="1379311" y="2929841"/>
            <a:ext cx="246851" cy="7557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3EE8CC-02FD-488A-8D56-740E45057442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7625" y="5471065"/>
            <a:ext cx="396453" cy="128624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Elbow Connector 32">
            <a:extLst>
              <a:ext uri="{FF2B5EF4-FFF2-40B4-BE49-F238E27FC236}">
                <a16:creationId xmlns:a16="http://schemas.microsoft.com/office/drawing/2014/main" id="{75742A45-8A02-4931-A6D9-08AF4969C87B}"/>
              </a:ext>
            </a:extLst>
          </p:cNvPr>
          <p:cNvCxnSpPr/>
          <p:nvPr/>
        </p:nvCxnSpPr>
        <p:spPr bwMode="auto">
          <a:xfrm>
            <a:off x="2540000" y="5471065"/>
            <a:ext cx="1219200" cy="12192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Can 10">
            <a:extLst>
              <a:ext uri="{FF2B5EF4-FFF2-40B4-BE49-F238E27FC236}">
                <a16:creationId xmlns:a16="http://schemas.microsoft.com/office/drawing/2014/main" id="{AF81F76C-1459-455B-A490-5BDB2C303093}"/>
              </a:ext>
            </a:extLst>
          </p:cNvPr>
          <p:cNvSpPr/>
          <p:nvPr/>
        </p:nvSpPr>
        <p:spPr>
          <a:xfrm>
            <a:off x="1691012" y="2419300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C450A2AE-7AC6-4826-A95B-202F55BB026D}"/>
              </a:ext>
            </a:extLst>
          </p:cNvPr>
          <p:cNvSpPr/>
          <p:nvPr/>
        </p:nvSpPr>
        <p:spPr>
          <a:xfrm>
            <a:off x="1434078" y="3852585"/>
            <a:ext cx="1197205" cy="884556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12" name="Can 35">
            <a:extLst>
              <a:ext uri="{FF2B5EF4-FFF2-40B4-BE49-F238E27FC236}">
                <a16:creationId xmlns:a16="http://schemas.microsoft.com/office/drawing/2014/main" id="{34EC7870-C3A1-4669-8928-4E674269F61C}"/>
              </a:ext>
            </a:extLst>
          </p:cNvPr>
          <p:cNvSpPr/>
          <p:nvPr/>
        </p:nvSpPr>
        <p:spPr>
          <a:xfrm>
            <a:off x="1574633" y="5112163"/>
            <a:ext cx="1197205" cy="884557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36E4C9-B9E2-4836-8B42-35AAA5CB6D8D}"/>
              </a:ext>
            </a:extLst>
          </p:cNvPr>
          <p:cNvCxnSpPr>
            <a:cxnSpLocks/>
          </p:cNvCxnSpPr>
          <p:nvPr/>
        </p:nvCxnSpPr>
        <p:spPr bwMode="auto">
          <a:xfrm>
            <a:off x="1034295" y="4261943"/>
            <a:ext cx="332926" cy="21405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an 36">
            <a:extLst>
              <a:ext uri="{FF2B5EF4-FFF2-40B4-BE49-F238E27FC236}">
                <a16:creationId xmlns:a16="http://schemas.microsoft.com/office/drawing/2014/main" id="{1AEB2687-FEBE-49D3-B978-13AECC12EE1E}"/>
              </a:ext>
            </a:extLst>
          </p:cNvPr>
          <p:cNvSpPr/>
          <p:nvPr/>
        </p:nvSpPr>
        <p:spPr>
          <a:xfrm>
            <a:off x="6698213" y="3202206"/>
            <a:ext cx="1908528" cy="1840458"/>
          </a:xfrm>
          <a:prstGeom prst="can">
            <a:avLst>
              <a:gd name="adj" fmla="val 10818"/>
            </a:avLst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800" b="1" dirty="0">
                <a:solidFill>
                  <a:srgbClr val="000000"/>
                </a:solidFill>
                <a:effectLst/>
                <a:latin typeface="Calibri"/>
              </a:rPr>
              <a:t>Data Warehouse</a:t>
            </a:r>
            <a:endParaRPr lang="en-US" sz="28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6" name="Right Arrow 12">
            <a:extLst>
              <a:ext uri="{FF2B5EF4-FFF2-40B4-BE49-F238E27FC236}">
                <a16:creationId xmlns:a16="http://schemas.microsoft.com/office/drawing/2014/main" id="{EAD9A279-E8C7-4669-BDE3-8DF43DCD2EF9}"/>
              </a:ext>
            </a:extLst>
          </p:cNvPr>
          <p:cNvSpPr/>
          <p:nvPr/>
        </p:nvSpPr>
        <p:spPr>
          <a:xfrm>
            <a:off x="2795481" y="3111252"/>
            <a:ext cx="1375472" cy="2022363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ETL: </a:t>
            </a:r>
            <a:br>
              <a:rPr lang="en-US" sz="1600" b="1" dirty="0">
                <a:solidFill>
                  <a:srgbClr val="FFFFFF"/>
                </a:solidFill>
                <a:latin typeface="Calibri"/>
              </a:rPr>
            </a:br>
            <a:r>
              <a:rPr lang="en-US" sz="1600" b="1" dirty="0">
                <a:solidFill>
                  <a:srgbClr val="FFFFFF"/>
                </a:solidFill>
                <a:latin typeface="Calibri"/>
              </a:rPr>
              <a:t>Extract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Transform</a:t>
            </a:r>
            <a:br>
              <a:rPr lang="en-US" sz="1600" b="1" dirty="0">
                <a:solidFill>
                  <a:srgbClr val="FFFFFF"/>
                </a:solidFill>
                <a:latin typeface="Calibri"/>
              </a:rPr>
            </a:br>
            <a:r>
              <a:rPr lang="en-US" sz="1600" b="1" dirty="0">
                <a:solidFill>
                  <a:srgbClr val="FFFFFF"/>
                </a:solidFill>
                <a:latin typeface="Calibri"/>
              </a:rPr>
              <a:t>(i.e., clean)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Load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FBE4F-8DA4-46E1-9C1E-9752503FB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7" y="5369160"/>
            <a:ext cx="1375472" cy="977668"/>
          </a:xfrm>
          <a:prstGeom prst="rect">
            <a:avLst/>
          </a:prstGeom>
        </p:spPr>
      </p:pic>
      <p:sp>
        <p:nvSpPr>
          <p:cNvPr id="20" name="Right Arrow 38">
            <a:extLst>
              <a:ext uri="{FF2B5EF4-FFF2-40B4-BE49-F238E27FC236}">
                <a16:creationId xmlns:a16="http://schemas.microsoft.com/office/drawing/2014/main" id="{3FB5AE46-18F4-46CE-82DC-749F778D734B}"/>
              </a:ext>
            </a:extLst>
          </p:cNvPr>
          <p:cNvSpPr/>
          <p:nvPr/>
        </p:nvSpPr>
        <p:spPr>
          <a:xfrm>
            <a:off x="8708503" y="3362911"/>
            <a:ext cx="1228205" cy="1650474"/>
          </a:xfrm>
          <a:prstGeom prst="rightArrow">
            <a:avLst>
              <a:gd name="adj1" fmla="val 77573"/>
              <a:gd name="adj2" fmla="val 35235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Query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Report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Analyze</a:t>
            </a:r>
          </a:p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Visualize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D156D6-65B9-48F2-A00A-B27D708D8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08" y="3429000"/>
            <a:ext cx="1973551" cy="22668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598A8B-070E-4AAF-ADE9-0F391DEE8459}"/>
              </a:ext>
            </a:extLst>
          </p:cNvPr>
          <p:cNvSpPr/>
          <p:nvPr/>
        </p:nvSpPr>
        <p:spPr>
          <a:xfrm>
            <a:off x="10018808" y="2755082"/>
            <a:ext cx="1973551" cy="96157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000" dirty="0">
                <a:solidFill>
                  <a:srgbClr val="FFFFFF"/>
                </a:solidFill>
                <a:latin typeface="Calibri"/>
              </a:rPr>
              <a:t>BI Reports for decision making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84E874-47C0-47DD-87E6-A3938CD41C00}"/>
              </a:ext>
            </a:extLst>
          </p:cNvPr>
          <p:cNvSpPr txBox="1"/>
          <p:nvPr/>
        </p:nvSpPr>
        <p:spPr>
          <a:xfrm>
            <a:off x="8543752" y="2815822"/>
            <a:ext cx="122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200" dirty="0">
                <a:solidFill>
                  <a:srgbClr val="000000"/>
                </a:solidFill>
                <a:effectLst/>
              </a:rPr>
              <a:t>BI/Analytics technologies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19CA3-0B1C-420E-ACAB-5C6818DBE0EC}"/>
              </a:ext>
            </a:extLst>
          </p:cNvPr>
          <p:cNvSpPr txBox="1"/>
          <p:nvPr/>
        </p:nvSpPr>
        <p:spPr>
          <a:xfrm>
            <a:off x="5098910" y="6316290"/>
            <a:ext cx="25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400" dirty="0">
                <a:solidFill>
                  <a:srgbClr val="000000"/>
                </a:solidFill>
                <a:effectLst/>
              </a:rPr>
              <a:t>YOU: BI &amp; analytics consultants and analysts</a:t>
            </a:r>
          </a:p>
        </p:txBody>
      </p:sp>
      <p:pic>
        <p:nvPicPr>
          <p:cNvPr id="34" name="Picture 3" descr="C:\Users\sg6m\AppData\Local\Microsoft\Windows\Temporary Internet Files\Content.IE5\ICPGRI4L\MC900360938[1].wmf">
            <a:extLst>
              <a:ext uri="{FF2B5EF4-FFF2-40B4-BE49-F238E27FC236}">
                <a16:creationId xmlns:a16="http://schemas.microsoft.com/office/drawing/2014/main" id="{595A8543-E512-405A-9812-FE873847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" y="3958968"/>
            <a:ext cx="693964" cy="6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13691B-B3FB-45F0-A724-A713214A0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" y="5362445"/>
            <a:ext cx="513606" cy="666750"/>
          </a:xfrm>
          <a:prstGeom prst="rect">
            <a:avLst/>
          </a:prstGeom>
        </p:spPr>
      </p:pic>
      <p:sp>
        <p:nvSpPr>
          <p:cNvPr id="44" name="Can 10">
            <a:extLst>
              <a:ext uri="{FF2B5EF4-FFF2-40B4-BE49-F238E27FC236}">
                <a16:creationId xmlns:a16="http://schemas.microsoft.com/office/drawing/2014/main" id="{E96A130F-4C2C-4256-93BA-C983E8DF4847}"/>
              </a:ext>
            </a:extLst>
          </p:cNvPr>
          <p:cNvSpPr/>
          <p:nvPr/>
        </p:nvSpPr>
        <p:spPr>
          <a:xfrm>
            <a:off x="4009132" y="2292962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CUSTOMER  Data Mart</a:t>
            </a:r>
          </a:p>
        </p:txBody>
      </p:sp>
      <p:sp>
        <p:nvSpPr>
          <p:cNvPr id="45" name="Can 10">
            <a:extLst>
              <a:ext uri="{FF2B5EF4-FFF2-40B4-BE49-F238E27FC236}">
                <a16:creationId xmlns:a16="http://schemas.microsoft.com/office/drawing/2014/main" id="{1BB0F1DF-9ABF-4A0E-9682-4E12CBE235FE}"/>
              </a:ext>
            </a:extLst>
          </p:cNvPr>
          <p:cNvSpPr/>
          <p:nvPr/>
        </p:nvSpPr>
        <p:spPr>
          <a:xfrm>
            <a:off x="4410777" y="3575755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PRODUCT  Data Mart</a:t>
            </a:r>
          </a:p>
        </p:txBody>
      </p:sp>
      <p:sp>
        <p:nvSpPr>
          <p:cNvPr id="46" name="Can 10">
            <a:extLst>
              <a:ext uri="{FF2B5EF4-FFF2-40B4-BE49-F238E27FC236}">
                <a16:creationId xmlns:a16="http://schemas.microsoft.com/office/drawing/2014/main" id="{263815E6-9278-4D3F-81D1-5C2A352DCBF0}"/>
              </a:ext>
            </a:extLst>
          </p:cNvPr>
          <p:cNvSpPr/>
          <p:nvPr/>
        </p:nvSpPr>
        <p:spPr>
          <a:xfrm>
            <a:off x="4050344" y="4771809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ORDER</a:t>
            </a:r>
            <a:br>
              <a:rPr lang="en-US" sz="1600" dirty="0">
                <a:solidFill>
                  <a:srgbClr val="000000"/>
                </a:solidFill>
                <a:effectLst/>
                <a:latin typeface="Calibri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 Data Mart</a:t>
            </a:r>
          </a:p>
        </p:txBody>
      </p:sp>
      <p:sp>
        <p:nvSpPr>
          <p:cNvPr id="47" name="Can 10">
            <a:extLst>
              <a:ext uri="{FF2B5EF4-FFF2-40B4-BE49-F238E27FC236}">
                <a16:creationId xmlns:a16="http://schemas.microsoft.com/office/drawing/2014/main" id="{A22F7AF9-BA88-4706-8476-75A007E8C42E}"/>
              </a:ext>
            </a:extLst>
          </p:cNvPr>
          <p:cNvSpPr/>
          <p:nvPr/>
        </p:nvSpPr>
        <p:spPr>
          <a:xfrm>
            <a:off x="1877066" y="1266588"/>
            <a:ext cx="1197205" cy="943611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1600" dirty="0">
                <a:solidFill>
                  <a:srgbClr val="000000"/>
                </a:solidFill>
                <a:effectLst/>
                <a:latin typeface="Calibri"/>
              </a:rPr>
              <a:t>Operational Data</a:t>
            </a:r>
          </a:p>
        </p:txBody>
      </p:sp>
      <p:sp>
        <p:nvSpPr>
          <p:cNvPr id="53" name="Right Arrow 12">
            <a:extLst>
              <a:ext uri="{FF2B5EF4-FFF2-40B4-BE49-F238E27FC236}">
                <a16:creationId xmlns:a16="http://schemas.microsoft.com/office/drawing/2014/main" id="{D0DBC9D1-329E-4852-BB74-0AEA811B13A1}"/>
              </a:ext>
            </a:extLst>
          </p:cNvPr>
          <p:cNvSpPr/>
          <p:nvPr/>
        </p:nvSpPr>
        <p:spPr>
          <a:xfrm>
            <a:off x="5850850" y="3618799"/>
            <a:ext cx="721237" cy="943611"/>
          </a:xfrm>
          <a:prstGeom prst="rightArrow">
            <a:avLst>
              <a:gd name="adj1" fmla="val 69413"/>
              <a:gd name="adj2" fmla="val 2821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Ins="0" rtlCol="0" anchor="ctr"/>
          <a:lstStyle/>
          <a:p>
            <a:pPr algn="l" defTabSz="1219170"/>
            <a:r>
              <a:rPr lang="en-US" sz="1600" b="1" dirty="0">
                <a:solidFill>
                  <a:srgbClr val="FFFFFF"/>
                </a:solidFill>
                <a:latin typeface="Calibri"/>
              </a:rPr>
              <a:t>ETL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AA8731-9103-4CE1-BCF8-46E7A63B4C5A}"/>
              </a:ext>
            </a:extLst>
          </p:cNvPr>
          <p:cNvCxnSpPr>
            <a:cxnSpLocks/>
          </p:cNvCxnSpPr>
          <p:nvPr/>
        </p:nvCxnSpPr>
        <p:spPr>
          <a:xfrm flipH="1" flipV="1">
            <a:off x="4239501" y="6171774"/>
            <a:ext cx="772241" cy="245567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083BC00-5EB2-478B-9385-7B4A1738CE9E}"/>
              </a:ext>
            </a:extLst>
          </p:cNvPr>
          <p:cNvCxnSpPr>
            <a:cxnSpLocks/>
          </p:cNvCxnSpPr>
          <p:nvPr/>
        </p:nvCxnSpPr>
        <p:spPr>
          <a:xfrm flipH="1" flipV="1">
            <a:off x="5151344" y="5792992"/>
            <a:ext cx="340956" cy="198964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132E4B5-FFDB-466C-AFE8-5C23FF7E76E1}"/>
              </a:ext>
            </a:extLst>
          </p:cNvPr>
          <p:cNvCxnSpPr>
            <a:cxnSpLocks/>
          </p:cNvCxnSpPr>
          <p:nvPr/>
        </p:nvCxnSpPr>
        <p:spPr>
          <a:xfrm flipV="1">
            <a:off x="7273905" y="5382116"/>
            <a:ext cx="299462" cy="309666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BE1C8B5-09CC-43B6-B563-6A8BD198FA1D}"/>
              </a:ext>
            </a:extLst>
          </p:cNvPr>
          <p:cNvCxnSpPr>
            <a:cxnSpLocks/>
          </p:cNvCxnSpPr>
          <p:nvPr/>
        </p:nvCxnSpPr>
        <p:spPr>
          <a:xfrm flipV="1">
            <a:off x="7522410" y="5787085"/>
            <a:ext cx="688336" cy="384689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E88BACA-52EA-4E0D-88F1-34B501822586}"/>
              </a:ext>
            </a:extLst>
          </p:cNvPr>
          <p:cNvCxnSpPr>
            <a:cxnSpLocks/>
          </p:cNvCxnSpPr>
          <p:nvPr/>
        </p:nvCxnSpPr>
        <p:spPr>
          <a:xfrm flipH="1" flipV="1">
            <a:off x="6290258" y="4918574"/>
            <a:ext cx="64114" cy="314523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 descr="Internet with solid fill">
            <a:extLst>
              <a:ext uri="{FF2B5EF4-FFF2-40B4-BE49-F238E27FC236}">
                <a16:creationId xmlns:a16="http://schemas.microsoft.com/office/drawing/2014/main" id="{830CF203-4595-47DE-836A-F24B8C8D885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760" y="1304465"/>
            <a:ext cx="586545" cy="586545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5EBCB07-C6F7-46D2-8C1B-7F53ACF8CCE5}"/>
              </a:ext>
            </a:extLst>
          </p:cNvPr>
          <p:cNvCxnSpPr>
            <a:cxnSpLocks/>
          </p:cNvCxnSpPr>
          <p:nvPr/>
        </p:nvCxnSpPr>
        <p:spPr bwMode="auto">
          <a:xfrm>
            <a:off x="1223505" y="1635360"/>
            <a:ext cx="467507" cy="147252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0305D07-D703-4228-A2F3-ADC35E74D31B}"/>
              </a:ext>
            </a:extLst>
          </p:cNvPr>
          <p:cNvSpPr txBox="1"/>
          <p:nvPr/>
        </p:nvSpPr>
        <p:spPr>
          <a:xfrm>
            <a:off x="5321822" y="1189587"/>
            <a:ext cx="66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…are typically smaller DWs, limited to </a:t>
            </a:r>
            <a:r>
              <a:rPr lang="en-US" sz="1800" dirty="0">
                <a:solidFill>
                  <a:srgbClr val="FF6600"/>
                </a:solidFill>
                <a:effectLst/>
              </a:rPr>
              <a:t>one subject area</a:t>
            </a:r>
          </a:p>
        </p:txBody>
      </p:sp>
    </p:spTree>
    <p:extLst>
      <p:ext uri="{BB962C8B-B14F-4D97-AF65-F5344CB8AC3E}">
        <p14:creationId xmlns:p14="http://schemas.microsoft.com/office/powerpoint/2010/main" val="19681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1F66-7A31-75CB-797B-BC0733E3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A lot of the world info is not in tables…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A6746-CEE0-7AAB-C486-06CF4C39A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C95E8-51C9-9F04-42A3-60DF5F5B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3" t="5048" r="11400" b="15865"/>
          <a:stretch/>
        </p:blipFill>
        <p:spPr>
          <a:xfrm>
            <a:off x="458420" y="1911818"/>
            <a:ext cx="3038194" cy="37889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3E6E4-B591-FA86-708B-0BF4B9B3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149" y="1911818"/>
            <a:ext cx="4018656" cy="20975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45BD8-EE76-E3C5-5943-051D9E8B1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551" y="4532105"/>
            <a:ext cx="2796997" cy="2249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9B053-AC8D-584E-3291-CC8B6FBEE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340" y="1901366"/>
            <a:ext cx="3696073" cy="19207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AD0516-BD85-59D3-E937-67C9992A6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477" y="4188062"/>
            <a:ext cx="2962141" cy="16662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FTA Security Logs">
            <a:extLst>
              <a:ext uri="{FF2B5EF4-FFF2-40B4-BE49-F238E27FC236}">
                <a16:creationId xmlns:a16="http://schemas.microsoft.com/office/drawing/2014/main" id="{CFF20633-8B66-624D-99FC-70ED8A3D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75" y="4375302"/>
            <a:ext cx="4618225" cy="24064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FEC998-F90F-0568-0193-43E2AE244DD0}"/>
              </a:ext>
            </a:extLst>
          </p:cNvPr>
          <p:cNvSpPr/>
          <p:nvPr/>
        </p:nvSpPr>
        <p:spPr>
          <a:xfrm>
            <a:off x="1506827" y="2960609"/>
            <a:ext cx="9266349" cy="2097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6600"/>
                </a:solidFill>
              </a:rPr>
              <a:t>UNSTRUCTURED / SEMISTRUCTURED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7491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12695</TotalTime>
  <Words>497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Segoe UI Light</vt:lpstr>
      <vt:lpstr>Segoe UI Semilight</vt:lpstr>
      <vt:lpstr>Verdana</vt:lpstr>
      <vt:lpstr>Wingdings</vt:lpstr>
      <vt:lpstr>DM4DM 2024</vt:lpstr>
      <vt:lpstr>BI reports with Power BI</vt:lpstr>
      <vt:lpstr>Critical Thinking</vt:lpstr>
      <vt:lpstr>You Do The Talking</vt:lpstr>
      <vt:lpstr>Quick demo</vt:lpstr>
      <vt:lpstr>WINIT</vt:lpstr>
      <vt:lpstr>BI Workflows</vt:lpstr>
      <vt:lpstr>Data Marts (interview question)</vt:lpstr>
      <vt:lpstr>Data Marts (alternative architecture)</vt:lpstr>
      <vt:lpstr>But wait! A lot of the world info is not in tables…</vt:lpstr>
      <vt:lpstr>Adding structure (labels) is possible, but</vt:lpstr>
      <vt:lpstr>Data Lakes (interview question)</vt:lpstr>
      <vt:lpstr>Data LakeHouses (interview question)</vt:lpstr>
      <vt:lpstr>Types of DBMS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224</cp:revision>
  <cp:lastPrinted>2022-10-26T17:51:42Z</cp:lastPrinted>
  <dcterms:created xsi:type="dcterms:W3CDTF">2021-10-25T04:53:00Z</dcterms:created>
  <dcterms:modified xsi:type="dcterms:W3CDTF">2025-11-16T16:25:51Z</dcterms:modified>
</cp:coreProperties>
</file>