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4"/>
  </p:notesMasterIdLst>
  <p:sldIdLst>
    <p:sldId id="256" r:id="rId2"/>
    <p:sldId id="775" r:id="rId3"/>
    <p:sldId id="847" r:id="rId4"/>
    <p:sldId id="394" r:id="rId5"/>
    <p:sldId id="393" r:id="rId6"/>
    <p:sldId id="398" r:id="rId7"/>
    <p:sldId id="396" r:id="rId8"/>
    <p:sldId id="399" r:id="rId9"/>
    <p:sldId id="389" r:id="rId10"/>
    <p:sldId id="264" r:id="rId11"/>
    <p:sldId id="397" r:id="rId12"/>
    <p:sldId id="387" r:id="rId13"/>
  </p:sldIdLst>
  <p:sldSz cx="12192000" cy="6858000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701"/>
    <a:srgbClr val="0072BB"/>
    <a:srgbClr val="A6A6A6"/>
    <a:srgbClr val="FF6E00"/>
    <a:srgbClr val="FF8A15"/>
    <a:srgbClr val="0070C0"/>
    <a:srgbClr val="F4A600"/>
    <a:srgbClr val="FF9933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67" autoAdjust="0"/>
    <p:restoredTop sz="86337" autoAdjust="0"/>
  </p:normalViewPr>
  <p:slideViewPr>
    <p:cSldViewPr snapToGrid="0">
      <p:cViewPr varScale="1">
        <p:scale>
          <a:sx n="81" d="100"/>
          <a:sy n="81" d="100"/>
        </p:scale>
        <p:origin x="77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search o(n)</a:t>
            </a:r>
          </a:p>
          <a:p>
            <a:r>
              <a:rPr lang="en-US" dirty="0"/>
              <a:t>Binary search o(log 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4887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0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1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49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66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2362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mysql/mysql_datatypes.asp" TargetMode="External"/><Relationship Id="rId2" Type="http://schemas.openxmlformats.org/officeDocument/2006/relationships/hyperlink" Target="https://learn.microsoft.com/en-us/sql/t-sql/data-types/data-types-transact-sql?view=sql-server-ver1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 reports with</a:t>
            </a:r>
            <a:br>
              <a:rPr lang="en-US" dirty="0"/>
            </a:br>
            <a:r>
              <a:rPr lang="en-US" dirty="0"/>
              <a:t>Power BI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Indexes and datatypes</a:t>
            </a:r>
            <a:br>
              <a:rPr lang="en-US" dirty="0"/>
            </a:br>
            <a:r>
              <a:rPr lang="en-US" dirty="0"/>
              <a:t>Real world case of Power BI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0F270-9E63-4DE6-A603-0CAAB991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2032000" y="2154970"/>
            <a:ext cx="2025779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C71FD-8840-493E-AB6B-F7CFFDEB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2078E-3039-4744-A986-C0044EF24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549A4-B422-49B6-B1BF-A7F4128397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400" y="1295400"/>
            <a:ext cx="10963275" cy="5384800"/>
          </a:xfrm>
        </p:spPr>
        <p:txBody>
          <a:bodyPr>
            <a:normAutofit/>
          </a:bodyPr>
          <a:lstStyle/>
          <a:p>
            <a:r>
              <a:rPr lang="en-US" sz="4000" dirty="0"/>
              <a:t>Name</a:t>
            </a:r>
          </a:p>
          <a:p>
            <a:r>
              <a:rPr lang="en-US" sz="4000" dirty="0"/>
              <a:t>College, major…</a:t>
            </a:r>
          </a:p>
          <a:p>
            <a:r>
              <a:rPr lang="en-US" sz="4000" dirty="0"/>
              <a:t>Impression on Power BI?</a:t>
            </a:r>
          </a:p>
          <a:p>
            <a:r>
              <a:rPr lang="en-US" sz="4000" dirty="0"/>
              <a:t>Favorite GenAI?</a:t>
            </a:r>
          </a:p>
          <a:p>
            <a:r>
              <a:rPr lang="en-US" sz="4000" dirty="0"/>
              <a:t>Things that I like about the class</a:t>
            </a:r>
          </a:p>
          <a:p>
            <a:r>
              <a:rPr lang="en-US" sz="4000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4559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0EB0-90F2-427D-81CF-95DC3200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Datatypes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917F-16C3-41ED-A5C5-D264A98BA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800" y="1371743"/>
            <a:ext cx="8483600" cy="5283200"/>
          </a:xfrm>
        </p:spPr>
        <p:txBody>
          <a:bodyPr>
            <a:normAutofit lnSpcReduction="10000"/>
          </a:bodyPr>
          <a:lstStyle/>
          <a:p>
            <a:r>
              <a:rPr lang="en-US" sz="3733" dirty="0"/>
              <a:t>Tell the DBMS the kind of information that is stored in a column.</a:t>
            </a:r>
          </a:p>
          <a:p>
            <a:r>
              <a:rPr lang="en-US" sz="3733" dirty="0"/>
              <a:t>One per column, in </a:t>
            </a:r>
            <a:r>
              <a:rPr lang="en-US" sz="3733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endParaRPr lang="en-US" sz="3733" dirty="0"/>
          </a:p>
          <a:p>
            <a:r>
              <a:rPr lang="en-US" sz="3733" dirty="0"/>
              <a:t>Examples: </a:t>
            </a:r>
            <a:r>
              <a:rPr lang="en-US" sz="3733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int, date, datetime, money, char, varchar(), image</a:t>
            </a:r>
            <a:r>
              <a:rPr lang="en-US" sz="3733" dirty="0"/>
              <a:t>…</a:t>
            </a:r>
          </a:p>
          <a:p>
            <a:r>
              <a:rPr lang="en-US" sz="3733" dirty="0"/>
              <a:t>Full list of Datatypes in</a:t>
            </a:r>
            <a:br>
              <a:rPr lang="en-US" sz="3733" dirty="0"/>
            </a:br>
            <a:r>
              <a:rPr lang="en-US" sz="3733" dirty="0"/>
              <a:t> </a:t>
            </a:r>
            <a:r>
              <a:rPr lang="en-US" sz="3733" dirty="0">
                <a:hlinkClick r:id="rId2"/>
              </a:rPr>
              <a:t>Transact-SQL</a:t>
            </a:r>
            <a:r>
              <a:rPr lang="en-US" sz="3733" dirty="0"/>
              <a:t>  (MSFT dialect of SQL) and </a:t>
            </a:r>
            <a:r>
              <a:rPr lang="en-US" sz="3733" dirty="0">
                <a:hlinkClick r:id="rId3"/>
              </a:rPr>
              <a:t>MySQL</a:t>
            </a:r>
            <a:endParaRPr lang="en-US" sz="37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5480C-E26F-44E9-9C06-2F1CB4EE9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78E79E-DE09-4187-82FF-2ED478CBBF84}"/>
              </a:ext>
            </a:extLst>
          </p:cNvPr>
          <p:cNvSpPr/>
          <p:nvPr/>
        </p:nvSpPr>
        <p:spPr>
          <a:xfrm>
            <a:off x="12039600" y="6685778"/>
            <a:ext cx="101600" cy="126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904088-15DE-4B21-AED1-ECBEA41B3AFE}"/>
              </a:ext>
            </a:extLst>
          </p:cNvPr>
          <p:cNvGrpSpPr/>
          <p:nvPr/>
        </p:nvGrpSpPr>
        <p:grpSpPr>
          <a:xfrm>
            <a:off x="8869392" y="-14889"/>
            <a:ext cx="3322608" cy="5608807"/>
            <a:chOff x="6652044" y="-19050"/>
            <a:chExt cx="2491956" cy="42066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93AF0E-B62C-4094-A21A-9E313FB25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2044" y="-19050"/>
              <a:ext cx="2491956" cy="42066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184FE3-7B8B-405B-A01F-6DDCD774F643}"/>
                </a:ext>
              </a:extLst>
            </p:cNvPr>
            <p:cNvSpPr txBox="1"/>
            <p:nvPr/>
          </p:nvSpPr>
          <p:spPr>
            <a:xfrm>
              <a:off x="8002478" y="624645"/>
              <a:ext cx="68432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effectLst/>
                </a:rPr>
                <a:t>INT 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A423CE-0687-46BC-9A80-192145CFB375}"/>
                </a:ext>
              </a:extLst>
            </p:cNvPr>
            <p:cNvSpPr txBox="1"/>
            <p:nvPr/>
          </p:nvSpPr>
          <p:spPr>
            <a:xfrm>
              <a:off x="7721319" y="931401"/>
              <a:ext cx="68432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effectLst/>
                </a:rPr>
                <a:t>INT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1AF59B-2C57-4804-8D5A-CAE646F42409}"/>
                </a:ext>
              </a:extLst>
            </p:cNvPr>
            <p:cNvSpPr txBox="1"/>
            <p:nvPr/>
          </p:nvSpPr>
          <p:spPr>
            <a:xfrm>
              <a:off x="7903451" y="2150601"/>
              <a:ext cx="68432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effectLst/>
                </a:rPr>
                <a:t>INT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8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6E407-1244-4D80-9A27-EA8F7DDE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9D7A29-1BDA-4332-AE3E-1CDE2579F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917BD-3282-49FD-8250-8C3C935CD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2767"/>
            <a:ext cx="304800" cy="366184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6E09E-22B7-4E31-9AA4-054F3EDC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C07A1-46D5-4BCD-AC0C-7290600C0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6EC9-9A60-45A4-89BB-A7AA2F3284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399" y="1193800"/>
            <a:ext cx="10643673" cy="5283200"/>
          </a:xfrm>
        </p:spPr>
        <p:txBody>
          <a:bodyPr>
            <a:normAutofit/>
          </a:bodyPr>
          <a:lstStyle/>
          <a:p>
            <a:r>
              <a:rPr lang="en-US" sz="4000" dirty="0"/>
              <a:t>Acme Global/Pivot tables went well 93/100</a:t>
            </a:r>
          </a:p>
          <a:p>
            <a:r>
              <a:rPr lang="en-US" sz="4400" dirty="0"/>
              <a:t>When to use Pivot tables?</a:t>
            </a:r>
          </a:p>
          <a:p>
            <a:pPr marL="609585" lvl="1" indent="0">
              <a:buNone/>
            </a:pPr>
            <a:r>
              <a:rPr lang="en-US" sz="2800" dirty="0"/>
              <a:t>When you have many rows of detailed data and you want totals, counts, or averages by category (or by two categories)</a:t>
            </a:r>
          </a:p>
          <a:p>
            <a:pPr marL="609585" lvl="1" indent="0">
              <a:buNone/>
            </a:pPr>
            <a:r>
              <a:rPr lang="en-US" sz="2800" dirty="0"/>
              <a:t>When you need flexibility and quick changes</a:t>
            </a:r>
          </a:p>
          <a:p>
            <a:pPr marL="609585" lvl="1" indent="0">
              <a:buNone/>
            </a:pPr>
            <a:r>
              <a:rPr lang="en-US" sz="2800" dirty="0"/>
              <a:t>When you don’t want to write SQL or</a:t>
            </a:r>
            <a:br>
              <a:rPr lang="en-US" sz="2800" dirty="0"/>
            </a:br>
            <a:r>
              <a:rPr lang="en-US" sz="2800" dirty="0"/>
              <a:t>Excel formulas (e.g., =sumif)</a:t>
            </a:r>
          </a:p>
        </p:txBody>
      </p:sp>
    </p:spTree>
    <p:extLst>
      <p:ext uri="{BB962C8B-B14F-4D97-AF65-F5344CB8AC3E}">
        <p14:creationId xmlns:p14="http://schemas.microsoft.com/office/powerpoint/2010/main" val="2171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EE0B-AEC7-A081-AD56-26BE6FDA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265DD-79D0-6E75-9EC6-D32FD0F4F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Warehouses</a:t>
            </a:r>
          </a:p>
          <a:p>
            <a:r>
              <a:rPr lang="en-US" dirty="0"/>
              <a:t>Data Mart</a:t>
            </a:r>
          </a:p>
          <a:p>
            <a:r>
              <a:rPr lang="en-US" dirty="0"/>
              <a:t>Data Lake</a:t>
            </a:r>
          </a:p>
          <a:p>
            <a:r>
              <a:rPr lang="en-US" dirty="0"/>
              <a:t>Data Lakehouse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B400A-920E-A027-7B57-64DF1401F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2B137B5-5BA9-E234-E98F-C17DF5DEA608}"/>
              </a:ext>
            </a:extLst>
          </p:cNvPr>
          <p:cNvSpPr/>
          <p:nvPr/>
        </p:nvSpPr>
        <p:spPr>
          <a:xfrm rot="10800000">
            <a:off x="9701095" y="2282932"/>
            <a:ext cx="1881305" cy="3651462"/>
          </a:xfrm>
          <a:prstGeom prst="downArrow">
            <a:avLst/>
          </a:prstGeom>
          <a:gradFill>
            <a:gsLst>
              <a:gs pos="68000">
                <a:srgbClr val="FF670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FF670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3027-255D-80AE-3713-B025F193A3B9}"/>
              </a:ext>
            </a:extLst>
          </p:cNvPr>
          <p:cNvSpPr txBox="1"/>
          <p:nvPr/>
        </p:nvSpPr>
        <p:spPr>
          <a:xfrm>
            <a:off x="9158682" y="6106024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Less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641C1-5989-66C4-8F30-E746BD568540}"/>
              </a:ext>
            </a:extLst>
          </p:cNvPr>
          <p:cNvSpPr txBox="1"/>
          <p:nvPr/>
        </p:nvSpPr>
        <p:spPr>
          <a:xfrm>
            <a:off x="9193093" y="1113135"/>
            <a:ext cx="289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More organization for your data</a:t>
            </a:r>
          </a:p>
        </p:txBody>
      </p:sp>
    </p:spTree>
    <p:extLst>
      <p:ext uri="{BB962C8B-B14F-4D97-AF65-F5344CB8AC3E}">
        <p14:creationId xmlns:p14="http://schemas.microsoft.com/office/powerpoint/2010/main" val="29427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5F1F7A-D78B-4DBC-BA6F-0CBF38AB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large datasets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DAEAB-53C9-4ECC-BE5F-E69AEB646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C0EEF-1BF3-48D5-9E99-739639AEB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5"/>
          <a:stretch/>
        </p:blipFill>
        <p:spPr>
          <a:xfrm>
            <a:off x="410525" y="1498601"/>
            <a:ext cx="11578275" cy="4876799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9A8CF33-F866-4013-87FA-6A19226353EF}"/>
              </a:ext>
            </a:extLst>
          </p:cNvPr>
          <p:cNvSpPr/>
          <p:nvPr/>
        </p:nvSpPr>
        <p:spPr>
          <a:xfrm>
            <a:off x="5588000" y="3124201"/>
            <a:ext cx="508000" cy="464225"/>
          </a:xfrm>
          <a:prstGeom prst="lef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54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C6FA-1B08-4FDA-99D0-07186328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“Steve”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BA515-E6AA-4FD4-931A-05EC53D3A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E398A-E14D-44EE-B29A-EBB8F237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3126" r="1632" b="2431"/>
          <a:stretch/>
        </p:blipFill>
        <p:spPr>
          <a:xfrm>
            <a:off x="1117600" y="1290251"/>
            <a:ext cx="7721600" cy="55465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E492AC-06D6-4D8C-946E-811A89C0F3BC}"/>
              </a:ext>
            </a:extLst>
          </p:cNvPr>
          <p:cNvSpPr/>
          <p:nvPr/>
        </p:nvSpPr>
        <p:spPr>
          <a:xfrm>
            <a:off x="5394325" y="1600200"/>
            <a:ext cx="4368800" cy="436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F630F-29E3-4787-BCC7-A4B9E71D7C73}"/>
              </a:ext>
            </a:extLst>
          </p:cNvPr>
          <p:cNvSpPr txBox="1"/>
          <p:nvPr/>
        </p:nvSpPr>
        <p:spPr>
          <a:xfrm>
            <a:off x="9893267" y="3013728"/>
            <a:ext cx="23095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0066"/>
                </a:solidFill>
                <a:effectLst/>
              </a:rPr>
              <a:t>How many steps?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E34AD-1F52-4004-BE34-CA6668949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757" y="1193801"/>
            <a:ext cx="1422523" cy="18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C6FA-1B08-4FDA-99D0-07186328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“Customer 1008”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BA515-E6AA-4FD4-931A-05EC53D3A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E398A-E14D-44EE-B29A-EBB8F2371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3126" r="45028" b="2431"/>
          <a:stretch/>
        </p:blipFill>
        <p:spPr>
          <a:xfrm>
            <a:off x="1117600" y="1290251"/>
            <a:ext cx="4267200" cy="55465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F630F-29E3-4787-BCC7-A4B9E71D7C73}"/>
              </a:ext>
            </a:extLst>
          </p:cNvPr>
          <p:cNvSpPr txBox="1"/>
          <p:nvPr/>
        </p:nvSpPr>
        <p:spPr>
          <a:xfrm>
            <a:off x="9855200" y="3013729"/>
            <a:ext cx="2347608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000066"/>
                </a:solidFill>
                <a:effectLst/>
              </a:rPr>
              <a:t>How many steps if we are taking advantage of the fact that PK is always sorted?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E34AD-1F52-4004-BE34-CA6668949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757" y="1193801"/>
            <a:ext cx="1422523" cy="18614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1927103-5EB0-482A-9E66-B579C88EC1E6}"/>
              </a:ext>
            </a:extLst>
          </p:cNvPr>
          <p:cNvGrpSpPr/>
          <p:nvPr/>
        </p:nvGrpSpPr>
        <p:grpSpPr>
          <a:xfrm>
            <a:off x="1282696" y="2000249"/>
            <a:ext cx="7759704" cy="2540000"/>
            <a:chOff x="962022" y="1500187"/>
            <a:chExt cx="5819778" cy="1905000"/>
          </a:xfrm>
        </p:grpSpPr>
        <p:sp>
          <p:nvSpPr>
            <p:cNvPr id="8" name="Callout: Line 7">
              <a:extLst>
                <a:ext uri="{FF2B5EF4-FFF2-40B4-BE49-F238E27FC236}">
                  <a16:creationId xmlns:a16="http://schemas.microsoft.com/office/drawing/2014/main" id="{4BAAC60D-B65A-4994-9323-CFFCDD8930D4}"/>
                </a:ext>
              </a:extLst>
            </p:cNvPr>
            <p:cNvSpPr/>
            <p:nvPr/>
          </p:nvSpPr>
          <p:spPr>
            <a:xfrm>
              <a:off x="4419600" y="2724150"/>
              <a:ext cx="2362200" cy="533400"/>
            </a:xfrm>
            <a:prstGeom prst="borderCallout1">
              <a:avLst>
                <a:gd name="adj1" fmla="val 56249"/>
                <a:gd name="adj2" fmla="val -1515"/>
                <a:gd name="adj3" fmla="val 104464"/>
                <a:gd name="adj4" fmla="val -15395"/>
              </a:avLst>
            </a:prstGeom>
            <a:solidFill>
              <a:schemeClr val="bg1"/>
            </a:solidFill>
            <a:ln>
              <a:solidFill>
                <a:srgbClr val="E36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  <a:effectLst/>
                </a:rPr>
                <a:t>1. Pick the midpoint of the total set of rows. 1006 is smaller than 1008, so the target must be below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425914-6171-4618-B335-663377248389}"/>
                </a:ext>
              </a:extLst>
            </p:cNvPr>
            <p:cNvSpPr/>
            <p:nvPr/>
          </p:nvSpPr>
          <p:spPr>
            <a:xfrm>
              <a:off x="962022" y="1500187"/>
              <a:ext cx="3048000" cy="1905000"/>
            </a:xfrm>
            <a:prstGeom prst="rect">
              <a:avLst/>
            </a:prstGeom>
            <a:solidFill>
              <a:schemeClr val="bg1">
                <a:lumMod val="5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>
                <a:effectLst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F84D35-666E-412F-98A4-C063F391B933}"/>
              </a:ext>
            </a:extLst>
          </p:cNvPr>
          <p:cNvGrpSpPr/>
          <p:nvPr/>
        </p:nvGrpSpPr>
        <p:grpSpPr>
          <a:xfrm>
            <a:off x="1282697" y="5664201"/>
            <a:ext cx="8346383" cy="1104220"/>
            <a:chOff x="962022" y="4248150"/>
            <a:chExt cx="6259787" cy="828165"/>
          </a:xfrm>
        </p:grpSpPr>
        <p:sp>
          <p:nvSpPr>
            <p:cNvPr id="10" name="Callout: Line 9">
              <a:extLst>
                <a:ext uri="{FF2B5EF4-FFF2-40B4-BE49-F238E27FC236}">
                  <a16:creationId xmlns:a16="http://schemas.microsoft.com/office/drawing/2014/main" id="{7F7FB84D-2AD3-4881-BD9D-BEEA894714D8}"/>
                </a:ext>
              </a:extLst>
            </p:cNvPr>
            <p:cNvSpPr/>
            <p:nvPr/>
          </p:nvSpPr>
          <p:spPr>
            <a:xfrm>
              <a:off x="4859609" y="4315726"/>
              <a:ext cx="2362200" cy="533400"/>
            </a:xfrm>
            <a:prstGeom prst="borderCallout1">
              <a:avLst>
                <a:gd name="adj1" fmla="val 56249"/>
                <a:gd name="adj2" fmla="val -1515"/>
                <a:gd name="adj3" fmla="val 14285"/>
                <a:gd name="adj4" fmla="val -33540"/>
              </a:avLst>
            </a:prstGeom>
            <a:solidFill>
              <a:schemeClr val="bg1"/>
            </a:solidFill>
            <a:ln>
              <a:solidFill>
                <a:srgbClr val="E36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  <a:effectLst/>
                </a:rPr>
                <a:t>2. Pick the midpoint of the new set of rows. 1010 is larger than 1008, so the target must be above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87E3D2-9355-44E0-87E3-CB85AB6C7EA2}"/>
                </a:ext>
              </a:extLst>
            </p:cNvPr>
            <p:cNvSpPr/>
            <p:nvPr/>
          </p:nvSpPr>
          <p:spPr>
            <a:xfrm>
              <a:off x="962022" y="4248150"/>
              <a:ext cx="3048000" cy="828165"/>
            </a:xfrm>
            <a:prstGeom prst="rect">
              <a:avLst/>
            </a:prstGeom>
            <a:solidFill>
              <a:schemeClr val="bg1">
                <a:lumMod val="5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>
                <a:effectLst/>
              </a:endParaRPr>
            </a:p>
          </p:txBody>
        </p:sp>
      </p:grp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89B6454F-8BA6-46B3-9612-C3FE07466B68}"/>
              </a:ext>
            </a:extLst>
          </p:cNvPr>
          <p:cNvSpPr/>
          <p:nvPr/>
        </p:nvSpPr>
        <p:spPr>
          <a:xfrm>
            <a:off x="6502400" y="4749800"/>
            <a:ext cx="3149600" cy="711200"/>
          </a:xfrm>
          <a:prstGeom prst="borderCallout1">
            <a:avLst>
              <a:gd name="adj1" fmla="val 56249"/>
              <a:gd name="adj2" fmla="val -1515"/>
              <a:gd name="adj3" fmla="val 45535"/>
              <a:gd name="adj4" fmla="val -34346"/>
            </a:avLst>
          </a:prstGeom>
          <a:solidFill>
            <a:schemeClr val="bg1"/>
          </a:solidFill>
          <a:ln>
            <a:solidFill>
              <a:srgbClr val="E36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  <a:effectLst/>
              </a:rPr>
              <a:t>3. Pick the midpoint of the new set of rows. Found Customer 1008 in three steps!</a:t>
            </a:r>
          </a:p>
        </p:txBody>
      </p:sp>
    </p:spTree>
    <p:extLst>
      <p:ext uri="{BB962C8B-B14F-4D97-AF65-F5344CB8AC3E}">
        <p14:creationId xmlns:p14="http://schemas.microsoft.com/office/powerpoint/2010/main" val="8044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82155-00DA-4B05-8946-A8DC7EB5F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2" t="3704" r="887" b="2778"/>
          <a:stretch/>
        </p:blipFill>
        <p:spPr>
          <a:xfrm>
            <a:off x="8331200" y="1155808"/>
            <a:ext cx="3799947" cy="5414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AC6FA-1B08-4FDA-99D0-07186328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“Steve” (take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BA515-E6AA-4FD4-931A-05EC53D3A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46EA6-FDD0-4EB1-B401-5DCC39F4C1ED}"/>
              </a:ext>
            </a:extLst>
          </p:cNvPr>
          <p:cNvSpPr txBox="1"/>
          <p:nvPr/>
        </p:nvSpPr>
        <p:spPr>
          <a:xfrm>
            <a:off x="9871664" y="6449757"/>
            <a:ext cx="23095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0066"/>
                </a:solidFill>
                <a:effectLst/>
              </a:rPr>
              <a:t>How many steps?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21F8FFF-8588-42D4-9F9A-AF0FD6144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72620"/>
              </p:ext>
            </p:extLst>
          </p:nvPr>
        </p:nvGraphicFramePr>
        <p:xfrm>
          <a:off x="609600" y="1494363"/>
          <a:ext cx="2665731" cy="518583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44931">
                  <a:extLst>
                    <a:ext uri="{9D8B030D-6E8A-4147-A177-3AD203B41FA5}">
                      <a16:colId xmlns:a16="http://schemas.microsoft.com/office/drawing/2014/main" val="194114037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732815064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Cust 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CustID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8815249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Adam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9213992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Ana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9070385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523511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Ema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87114958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Fiona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1205208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Lara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87270628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Matt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4938876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Pam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0057009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Pam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056531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Peter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851884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Sally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7283054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Steve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1688044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r>
                        <a:rPr lang="en-US" sz="1600" dirty="0"/>
                        <a:t>Zach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790710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563367-29B3-4CB5-8E3D-D4C45D149D18}"/>
              </a:ext>
            </a:extLst>
          </p:cNvPr>
          <p:cNvSpPr txBox="1"/>
          <p:nvPr/>
        </p:nvSpPr>
        <p:spPr>
          <a:xfrm>
            <a:off x="520630" y="1155809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effectLst/>
              </a:rPr>
              <a:t>CUSTOMER_INDEX</a:t>
            </a:r>
          </a:p>
        </p:txBody>
      </p:sp>
      <p:sp>
        <p:nvSpPr>
          <p:cNvPr id="28" name="Callout: Line 27">
            <a:extLst>
              <a:ext uri="{FF2B5EF4-FFF2-40B4-BE49-F238E27FC236}">
                <a16:creationId xmlns:a16="http://schemas.microsoft.com/office/drawing/2014/main" id="{7BF80962-7679-4634-95D4-9B07A0E2DABC}"/>
              </a:ext>
            </a:extLst>
          </p:cNvPr>
          <p:cNvSpPr/>
          <p:nvPr/>
        </p:nvSpPr>
        <p:spPr>
          <a:xfrm>
            <a:off x="4064000" y="1193800"/>
            <a:ext cx="3352800" cy="647176"/>
          </a:xfrm>
          <a:prstGeom prst="borderCallout1">
            <a:avLst>
              <a:gd name="adj1" fmla="val 16963"/>
              <a:gd name="adj2" fmla="val -1313"/>
              <a:gd name="adj3" fmla="val 17857"/>
              <a:gd name="adj4" fmla="val -43218"/>
            </a:avLst>
          </a:prstGeom>
          <a:solidFill>
            <a:schemeClr val="bg1"/>
          </a:solidFill>
          <a:ln>
            <a:solidFill>
              <a:srgbClr val="E36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  <a:effectLst/>
              </a:rPr>
              <a:t>An </a:t>
            </a:r>
            <a:r>
              <a:rPr lang="en-US" sz="1333" dirty="0">
                <a:solidFill>
                  <a:srgbClr val="E3621B"/>
                </a:solidFill>
                <a:effectLst/>
              </a:rPr>
              <a:t>index</a:t>
            </a:r>
            <a:r>
              <a:rPr lang="en-US" sz="1333" dirty="0">
                <a:solidFill>
                  <a:schemeClr val="tx1"/>
                </a:solidFill>
                <a:effectLst/>
              </a:rPr>
              <a:t> is a separate file built by the DBMS in advance to speed up searches</a:t>
            </a:r>
          </a:p>
        </p:txBody>
      </p:sp>
      <p:sp>
        <p:nvSpPr>
          <p:cNvPr id="30" name="Callout: Line 29">
            <a:extLst>
              <a:ext uri="{FF2B5EF4-FFF2-40B4-BE49-F238E27FC236}">
                <a16:creationId xmlns:a16="http://schemas.microsoft.com/office/drawing/2014/main" id="{DE360865-7BD9-4DBC-BC9E-BF4888560259}"/>
              </a:ext>
            </a:extLst>
          </p:cNvPr>
          <p:cNvSpPr/>
          <p:nvPr/>
        </p:nvSpPr>
        <p:spPr>
          <a:xfrm>
            <a:off x="4521200" y="2921000"/>
            <a:ext cx="3352800" cy="647176"/>
          </a:xfrm>
          <a:prstGeom prst="borderCallout1">
            <a:avLst>
              <a:gd name="adj1" fmla="val 16963"/>
              <a:gd name="adj2" fmla="val -1313"/>
              <a:gd name="adj3" fmla="val 204282"/>
              <a:gd name="adj4" fmla="val -39998"/>
            </a:avLst>
          </a:prstGeom>
          <a:solidFill>
            <a:schemeClr val="bg1"/>
          </a:solidFill>
          <a:ln>
            <a:solidFill>
              <a:srgbClr val="E36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  <a:effectLst/>
              </a:rPr>
              <a:t>1. Cut the set in half. Alphabetically Matt comes before Steve, so Steve must be below</a:t>
            </a:r>
          </a:p>
        </p:txBody>
      </p:sp>
      <p:sp>
        <p:nvSpPr>
          <p:cNvPr id="31" name="Callout: Line 30">
            <a:extLst>
              <a:ext uri="{FF2B5EF4-FFF2-40B4-BE49-F238E27FC236}">
                <a16:creationId xmlns:a16="http://schemas.microsoft.com/office/drawing/2014/main" id="{5F3FD4AA-0609-4A9D-BC1B-2C74CF93196B}"/>
              </a:ext>
            </a:extLst>
          </p:cNvPr>
          <p:cNvSpPr/>
          <p:nvPr/>
        </p:nvSpPr>
        <p:spPr>
          <a:xfrm>
            <a:off x="4521200" y="4140200"/>
            <a:ext cx="3352800" cy="647176"/>
          </a:xfrm>
          <a:prstGeom prst="borderCallout1">
            <a:avLst>
              <a:gd name="adj1" fmla="val 16963"/>
              <a:gd name="adj2" fmla="val -1313"/>
              <a:gd name="adj3" fmla="val 245492"/>
              <a:gd name="adj4" fmla="val -49846"/>
            </a:avLst>
          </a:prstGeom>
          <a:solidFill>
            <a:schemeClr val="bg1"/>
          </a:solidFill>
          <a:ln>
            <a:solidFill>
              <a:srgbClr val="E36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  <a:effectLst/>
              </a:rPr>
              <a:t>2. Sally comes before Steve, so Steve must be below</a:t>
            </a:r>
          </a:p>
        </p:txBody>
      </p:sp>
      <p:sp>
        <p:nvSpPr>
          <p:cNvPr id="32" name="Callout: Line 31">
            <a:extLst>
              <a:ext uri="{FF2B5EF4-FFF2-40B4-BE49-F238E27FC236}">
                <a16:creationId xmlns:a16="http://schemas.microsoft.com/office/drawing/2014/main" id="{7E0B0B68-55E8-40C7-82BE-7ED6761353AF}"/>
              </a:ext>
            </a:extLst>
          </p:cNvPr>
          <p:cNvSpPr/>
          <p:nvPr/>
        </p:nvSpPr>
        <p:spPr>
          <a:xfrm>
            <a:off x="4565649" y="6033024"/>
            <a:ext cx="3352800" cy="647176"/>
          </a:xfrm>
          <a:prstGeom prst="borderCallout1">
            <a:avLst>
              <a:gd name="adj1" fmla="val 16963"/>
              <a:gd name="adj2" fmla="val -1313"/>
              <a:gd name="adj3" fmla="val 68878"/>
              <a:gd name="adj4" fmla="val -45490"/>
            </a:avLst>
          </a:prstGeom>
          <a:solidFill>
            <a:schemeClr val="bg1"/>
          </a:solidFill>
          <a:ln>
            <a:solidFill>
              <a:srgbClr val="E36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  <a:effectLst/>
              </a:rPr>
              <a:t>3. Zach comes after Steve, so Steve must be above</a:t>
            </a:r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49DFC821-3E2D-45F9-8C04-13E1DAB19662}"/>
              </a:ext>
            </a:extLst>
          </p:cNvPr>
          <p:cNvSpPr/>
          <p:nvPr/>
        </p:nvSpPr>
        <p:spPr>
          <a:xfrm>
            <a:off x="4546599" y="5086612"/>
            <a:ext cx="3352800" cy="647176"/>
          </a:xfrm>
          <a:prstGeom prst="borderCallout1">
            <a:avLst>
              <a:gd name="adj1" fmla="val 16963"/>
              <a:gd name="adj2" fmla="val -1313"/>
              <a:gd name="adj3" fmla="val 160130"/>
              <a:gd name="adj4" fmla="val -47952"/>
            </a:avLst>
          </a:prstGeom>
          <a:solidFill>
            <a:schemeClr val="bg1"/>
          </a:solidFill>
          <a:ln>
            <a:solidFill>
              <a:srgbClr val="E36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  <a:effectLst/>
              </a:rPr>
              <a:t>4. Found Steve! Now I know he is Cust_ID 1008 and can look for him in the CUSTOMER table </a:t>
            </a:r>
          </a:p>
        </p:txBody>
      </p:sp>
    </p:spTree>
    <p:extLst>
      <p:ext uri="{BB962C8B-B14F-4D97-AF65-F5344CB8AC3E}">
        <p14:creationId xmlns:p14="http://schemas.microsoft.com/office/powerpoint/2010/main" val="39202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9397027-F57A-4C97-9441-84D91A5AF733}"/>
              </a:ext>
            </a:extLst>
          </p:cNvPr>
          <p:cNvGrpSpPr/>
          <p:nvPr/>
        </p:nvGrpSpPr>
        <p:grpSpPr>
          <a:xfrm>
            <a:off x="447148" y="1155808"/>
            <a:ext cx="11684000" cy="5414208"/>
            <a:chOff x="335361" y="866856"/>
            <a:chExt cx="8763000" cy="40606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9FF1CF5-3579-4DC7-B135-0D94EFAE8E98}"/>
                </a:ext>
              </a:extLst>
            </p:cNvPr>
            <p:cNvGrpSpPr/>
            <p:nvPr/>
          </p:nvGrpSpPr>
          <p:grpSpPr>
            <a:xfrm>
              <a:off x="335361" y="866856"/>
              <a:ext cx="8763000" cy="4060656"/>
              <a:chOff x="304456" y="819150"/>
              <a:chExt cx="8763000" cy="406065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782155-00DA-4B05-8946-A8DC7EB5F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9" t="3704" r="887" b="2778"/>
              <a:stretch/>
            </p:blipFill>
            <p:spPr>
              <a:xfrm>
                <a:off x="304456" y="819150"/>
                <a:ext cx="8763000" cy="406065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4B4FDF-577C-4935-B2B5-28CC8B42C45C}"/>
                  </a:ext>
                </a:extLst>
              </p:cNvPr>
              <p:cNvSpPr txBox="1"/>
              <p:nvPr/>
            </p:nvSpPr>
            <p:spPr>
              <a:xfrm>
                <a:off x="2066316" y="1123950"/>
                <a:ext cx="37053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D29AAF-F87B-424A-ADAF-0B24DA5D4A83}"/>
                  </a:ext>
                </a:extLst>
              </p:cNvPr>
              <p:cNvSpPr txBox="1"/>
              <p:nvPr/>
            </p:nvSpPr>
            <p:spPr>
              <a:xfrm>
                <a:off x="1882775" y="1387623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5E702C-1A0C-49BA-93A2-05DFEA63E5CD}"/>
                  </a:ext>
                </a:extLst>
              </p:cNvPr>
              <p:cNvSpPr txBox="1"/>
              <p:nvPr/>
            </p:nvSpPr>
            <p:spPr>
              <a:xfrm>
                <a:off x="1895889" y="1651296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68095E-39BC-4529-B45D-809932A6C5B9}"/>
                  </a:ext>
                </a:extLst>
              </p:cNvPr>
              <p:cNvSpPr txBox="1"/>
              <p:nvPr/>
            </p:nvSpPr>
            <p:spPr>
              <a:xfrm>
                <a:off x="1895889" y="1914969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AACC4D-6FF9-49C7-AD07-19E309B00731}"/>
                  </a:ext>
                </a:extLst>
              </p:cNvPr>
              <p:cNvSpPr txBox="1"/>
              <p:nvPr/>
            </p:nvSpPr>
            <p:spPr>
              <a:xfrm>
                <a:off x="1895889" y="2178642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56C032-13F6-455C-9F9E-36156FDB1B8A}"/>
                  </a:ext>
                </a:extLst>
              </p:cNvPr>
              <p:cNvSpPr txBox="1"/>
              <p:nvPr/>
            </p:nvSpPr>
            <p:spPr>
              <a:xfrm>
                <a:off x="1895889" y="2442315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D3527-9208-4EF5-90E5-DD8E8A852310}"/>
                  </a:ext>
                </a:extLst>
              </p:cNvPr>
              <p:cNvSpPr txBox="1"/>
              <p:nvPr/>
            </p:nvSpPr>
            <p:spPr>
              <a:xfrm>
                <a:off x="1895889" y="2722714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C7279F-793B-46DC-A4DD-9DC37D7696FC}"/>
                  </a:ext>
                </a:extLst>
              </p:cNvPr>
              <p:cNvSpPr txBox="1"/>
              <p:nvPr/>
            </p:nvSpPr>
            <p:spPr>
              <a:xfrm>
                <a:off x="1895889" y="2998249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31BB1B-28A6-4F56-9105-7C94F81A48CF}"/>
                  </a:ext>
                </a:extLst>
              </p:cNvPr>
              <p:cNvSpPr txBox="1"/>
              <p:nvPr/>
            </p:nvSpPr>
            <p:spPr>
              <a:xfrm>
                <a:off x="1895889" y="3273784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0B332C-60D9-4427-9A49-54BC32CCF95F}"/>
                  </a:ext>
                </a:extLst>
              </p:cNvPr>
              <p:cNvSpPr txBox="1"/>
              <p:nvPr/>
            </p:nvSpPr>
            <p:spPr>
              <a:xfrm>
                <a:off x="1895889" y="3544455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B6F37E-542A-429D-87A4-D20A1854CD74}"/>
                  </a:ext>
                </a:extLst>
              </p:cNvPr>
              <p:cNvSpPr txBox="1"/>
              <p:nvPr/>
            </p:nvSpPr>
            <p:spPr>
              <a:xfrm>
                <a:off x="1895889" y="3815126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D47EE-9E7B-4ACB-9E2D-9F03151A3A98}"/>
                  </a:ext>
                </a:extLst>
              </p:cNvPr>
              <p:cNvSpPr txBox="1"/>
              <p:nvPr/>
            </p:nvSpPr>
            <p:spPr>
              <a:xfrm>
                <a:off x="1895889" y="4080933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334784-3632-4C8C-9E45-E06060F92EDE}"/>
                  </a:ext>
                </a:extLst>
              </p:cNvPr>
              <p:cNvSpPr txBox="1"/>
              <p:nvPr/>
            </p:nvSpPr>
            <p:spPr>
              <a:xfrm>
                <a:off x="1895889" y="4346740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0DA400-EFEE-4CE1-9744-E327D4B91215}"/>
                  </a:ext>
                </a:extLst>
              </p:cNvPr>
              <p:cNvSpPr txBox="1"/>
              <p:nvPr/>
            </p:nvSpPr>
            <p:spPr>
              <a:xfrm>
                <a:off x="1895889" y="4612547"/>
                <a:ext cx="537647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chemeClr val="tx1"/>
                    </a:solidFill>
                    <a:effectLst/>
                  </a:rPr>
                  <a:t>address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8F29B3-E720-4BE1-BBDF-203AC63EC68F}"/>
                </a:ext>
              </a:extLst>
            </p:cNvPr>
            <p:cNvSpPr txBox="1"/>
            <p:nvPr/>
          </p:nvSpPr>
          <p:spPr>
            <a:xfrm>
              <a:off x="4458512" y="4026495"/>
              <a:ext cx="1550072" cy="234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rtlCol="0">
              <a:spAutoFit/>
            </a:bodyPr>
            <a:lstStyle/>
            <a:p>
              <a:pPr algn="l"/>
              <a:r>
                <a:rPr lang="en-US" sz="1733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table CUSTOMER.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5AC6FA-1B08-4FDA-99D0-07186328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“Steve” (take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BA515-E6AA-4FD4-931A-05EC53D3A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46EA6-FDD0-4EB1-B401-5DCC39F4C1ED}"/>
              </a:ext>
            </a:extLst>
          </p:cNvPr>
          <p:cNvSpPr txBox="1"/>
          <p:nvPr/>
        </p:nvSpPr>
        <p:spPr>
          <a:xfrm>
            <a:off x="9871664" y="6449757"/>
            <a:ext cx="23095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0066"/>
                </a:solidFill>
                <a:effectLst/>
              </a:rPr>
              <a:t>How many steps?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492AC-06D6-4D8C-946E-811A89C0F3BC}"/>
              </a:ext>
            </a:extLst>
          </p:cNvPr>
          <p:cNvSpPr/>
          <p:nvPr/>
        </p:nvSpPr>
        <p:spPr>
          <a:xfrm>
            <a:off x="367414" y="1155808"/>
            <a:ext cx="2820669" cy="541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8DEC0-5681-43D6-AA2D-E3997161DFC9}"/>
              </a:ext>
            </a:extLst>
          </p:cNvPr>
          <p:cNvSpPr/>
          <p:nvPr/>
        </p:nvSpPr>
        <p:spPr>
          <a:xfrm>
            <a:off x="3184854" y="1470899"/>
            <a:ext cx="5051231" cy="509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5F1F7A-D78B-4DBC-BA6F-0CBF38AB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Indexes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AD3979-0E0C-4A03-BDC9-C0689307C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mechanisms to speed up search (select)</a:t>
            </a:r>
          </a:p>
          <a:p>
            <a:r>
              <a:rPr lang="en-US" dirty="0"/>
              <a:t>Trade offs: 	insert time vs. select time, 				disk space vs. search speed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CREATE INDEX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custname_index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customer(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DAEAB-53C9-4ECC-BE5F-E69AEB646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B69677-D1E4-4EE6-A3C6-A4868019192D}"/>
              </a:ext>
            </a:extLst>
          </p:cNvPr>
          <p:cNvSpPr/>
          <p:nvPr/>
        </p:nvSpPr>
        <p:spPr>
          <a:xfrm>
            <a:off x="12047165" y="6718029"/>
            <a:ext cx="101600" cy="101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834B57-047A-F0E0-9DF2-3661E808DABF}"/>
              </a:ext>
            </a:extLst>
          </p:cNvPr>
          <p:cNvSpPr/>
          <p:nvPr/>
        </p:nvSpPr>
        <p:spPr>
          <a:xfrm>
            <a:off x="1097280" y="5140960"/>
            <a:ext cx="10485120" cy="164084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20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14198</TotalTime>
  <Words>524</Words>
  <Application>Microsoft Office PowerPoint</Application>
  <PresentationFormat>Widescreen</PresentationFormat>
  <Paragraphs>117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Segoe UI Light</vt:lpstr>
      <vt:lpstr>Segoe UI Semilight</vt:lpstr>
      <vt:lpstr>Verdana</vt:lpstr>
      <vt:lpstr>Wingdings</vt:lpstr>
      <vt:lpstr>DM4DM 2024</vt:lpstr>
      <vt:lpstr>BI reports with Power BI </vt:lpstr>
      <vt:lpstr>Critical Thinking</vt:lpstr>
      <vt:lpstr>Orange words</vt:lpstr>
      <vt:lpstr>Searching in large datasets</vt:lpstr>
      <vt:lpstr>Looking for “Steve”</vt:lpstr>
      <vt:lpstr>Looking for “Customer 1008”</vt:lpstr>
      <vt:lpstr>Looking for “Steve” (take 2)</vt:lpstr>
      <vt:lpstr>Looking for “Steve” (take 3)</vt:lpstr>
      <vt:lpstr>Indexes</vt:lpstr>
      <vt:lpstr>You Do The Talking</vt:lpstr>
      <vt:lpstr>Datatypes</vt:lpstr>
      <vt:lpstr>WINIT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228</cp:revision>
  <cp:lastPrinted>2022-10-26T17:51:42Z</cp:lastPrinted>
  <dcterms:created xsi:type="dcterms:W3CDTF">2021-10-25T04:53:00Z</dcterms:created>
  <dcterms:modified xsi:type="dcterms:W3CDTF">2025-11-17T20:46:26Z</dcterms:modified>
</cp:coreProperties>
</file>