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23"/>
  </p:notesMasterIdLst>
  <p:sldIdLst>
    <p:sldId id="256" r:id="rId2"/>
    <p:sldId id="775" r:id="rId3"/>
    <p:sldId id="264" r:id="rId4"/>
    <p:sldId id="833" r:id="rId5"/>
    <p:sldId id="830" r:id="rId6"/>
    <p:sldId id="829" r:id="rId7"/>
    <p:sldId id="835" r:id="rId8"/>
    <p:sldId id="836" r:id="rId9"/>
    <p:sldId id="837" r:id="rId10"/>
    <p:sldId id="842" r:id="rId11"/>
    <p:sldId id="841" r:id="rId12"/>
    <p:sldId id="839" r:id="rId13"/>
    <p:sldId id="844" r:id="rId14"/>
    <p:sldId id="831" r:id="rId15"/>
    <p:sldId id="832" r:id="rId16"/>
    <p:sldId id="452" r:id="rId17"/>
    <p:sldId id="845" r:id="rId18"/>
    <p:sldId id="846" r:id="rId19"/>
    <p:sldId id="834" r:id="rId20"/>
    <p:sldId id="847" r:id="rId21"/>
    <p:sldId id="825" r:id="rId22"/>
  </p:sldIdLst>
  <p:sldSz cx="12192000" cy="6858000"/>
  <p:notesSz cx="7010400" cy="92964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E00"/>
    <a:srgbClr val="303034"/>
    <a:srgbClr val="1B222A"/>
    <a:srgbClr val="32303A"/>
    <a:srgbClr val="22324D"/>
    <a:srgbClr val="FF6701"/>
    <a:srgbClr val="E1DFDD"/>
    <a:srgbClr val="0072BB"/>
    <a:srgbClr val="A6A6A6"/>
    <a:srgbClr val="FF8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86337" autoAdjust="0"/>
  </p:normalViewPr>
  <p:slideViewPr>
    <p:cSldViewPr snapToGrid="0">
      <p:cViewPr varScale="1">
        <p:scale>
          <a:sx n="112" d="100"/>
          <a:sy n="112" d="100"/>
        </p:scale>
        <p:origin x="72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C9C184-9713-447E-8E3B-BBC525A26CF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CD7531-4A6B-44F6-9FBE-21C82F7FC50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WWI purchases goods from suppliers.</a:t>
          </a:r>
        </a:p>
      </dgm:t>
    </dgm:pt>
    <dgm:pt modelId="{04CFAF02-5E64-41D3-92CB-3FDDEE65BD55}" type="parTrans" cxnId="{5845F96E-8F59-4193-B5F6-0D36E9E25DA4}">
      <dgm:prSet/>
      <dgm:spPr/>
      <dgm:t>
        <a:bodyPr/>
        <a:lstStyle/>
        <a:p>
          <a:endParaRPr lang="en-US" sz="3600"/>
        </a:p>
      </dgm:t>
    </dgm:pt>
    <dgm:pt modelId="{4A8B1D45-362E-415C-9FC7-16806FD225B3}" type="sibTrans" cxnId="{5845F96E-8F59-4193-B5F6-0D36E9E25DA4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C660A0F8-319D-4E6A-BC1D-1B24C5FF395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Suppliers send the items, WWI stocks them in the warehouse</a:t>
          </a:r>
        </a:p>
      </dgm:t>
    </dgm:pt>
    <dgm:pt modelId="{3F6CCFA0-BC7C-43FB-ADDF-88149B42D4EB}" type="parTrans" cxnId="{37AE1241-D7DE-4C64-9123-BEF34B43105E}">
      <dgm:prSet/>
      <dgm:spPr/>
      <dgm:t>
        <a:bodyPr/>
        <a:lstStyle/>
        <a:p>
          <a:endParaRPr lang="en-US" sz="3600"/>
        </a:p>
      </dgm:t>
    </dgm:pt>
    <dgm:pt modelId="{B7297B87-8F49-46ED-A7D5-F2C0555099E2}" type="sibTrans" cxnId="{37AE1241-D7DE-4C64-9123-BEF34B43105E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FAF60A0A-00DF-4037-AB44-C243377B68E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Customers order items from WWI</a:t>
          </a:r>
        </a:p>
      </dgm:t>
    </dgm:pt>
    <dgm:pt modelId="{5E4DF571-D1A6-4BAF-B099-C2E1FB0F7EFA}" type="parTrans" cxnId="{3A3DD8C4-5A89-44F9-82F4-24A0B641A959}">
      <dgm:prSet/>
      <dgm:spPr/>
      <dgm:t>
        <a:bodyPr/>
        <a:lstStyle/>
        <a:p>
          <a:endParaRPr lang="en-US" sz="3600"/>
        </a:p>
      </dgm:t>
    </dgm:pt>
    <dgm:pt modelId="{D87FCC2C-CB64-4A05-B2CB-AF9C77133909}" type="sibTrans" cxnId="{3A3DD8C4-5A89-44F9-82F4-24A0B641A959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03F3443F-836A-4E9B-9ACF-04EE5C4CD11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WWI fills the customer order with stock items in the warehouse.</a:t>
          </a:r>
          <a:br>
            <a:rPr lang="en-US" sz="1400" dirty="0"/>
          </a:br>
          <a:r>
            <a:rPr lang="en-US" sz="1400" dirty="0"/>
            <a:t>When they don't have sufficient stock, they order additional stock</a:t>
          </a:r>
        </a:p>
      </dgm:t>
    </dgm:pt>
    <dgm:pt modelId="{A80A189C-E24C-40A1-B14F-51E90DD7A45A}" type="parTrans" cxnId="{4460B0F9-CC03-44D8-9F80-53FFD01F242F}">
      <dgm:prSet/>
      <dgm:spPr/>
      <dgm:t>
        <a:bodyPr/>
        <a:lstStyle/>
        <a:p>
          <a:endParaRPr lang="en-US" sz="3600"/>
        </a:p>
      </dgm:t>
    </dgm:pt>
    <dgm:pt modelId="{C0D38DCF-A008-43E3-A520-7DDCB2538DDC}" type="sibTrans" cxnId="{4460B0F9-CC03-44D8-9F80-53FFD01F242F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7D0EE092-39B6-4346-B0EB-061D29E5F1A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Some customers don't want to wait. WWI sends what’s available and backorders the reminder</a:t>
          </a:r>
        </a:p>
      </dgm:t>
    </dgm:pt>
    <dgm:pt modelId="{D209B5EC-EBEF-477F-A53E-69A828A0D503}" type="parTrans" cxnId="{63544F30-50F1-406C-8930-834B102D0D12}">
      <dgm:prSet/>
      <dgm:spPr/>
      <dgm:t>
        <a:bodyPr/>
        <a:lstStyle/>
        <a:p>
          <a:endParaRPr lang="en-US" sz="3600"/>
        </a:p>
      </dgm:t>
    </dgm:pt>
    <dgm:pt modelId="{2C40E58B-D997-41EF-BC9C-083FF398C900}" type="sibTrans" cxnId="{63544F30-50F1-406C-8930-834B102D0D12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E3DCB169-969E-4CF1-B941-4282347E982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WWI invoices customers for the stock items</a:t>
          </a:r>
        </a:p>
      </dgm:t>
    </dgm:pt>
    <dgm:pt modelId="{4C870ED5-CD7F-40DC-A845-19A51089BA90}" type="parTrans" cxnId="{34A9A90D-45F3-409A-88EB-FE22B31660C3}">
      <dgm:prSet/>
      <dgm:spPr/>
      <dgm:t>
        <a:bodyPr/>
        <a:lstStyle/>
        <a:p>
          <a:endParaRPr lang="en-US" sz="3600"/>
        </a:p>
      </dgm:t>
    </dgm:pt>
    <dgm:pt modelId="{341C9C54-7805-410B-8864-29F0952B67E1}" type="sibTrans" cxnId="{34A9A90D-45F3-409A-88EB-FE22B31660C3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74F78188-23A3-4553-892D-842112D6A0B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WWI delivers stock items to customers either via their vans, or other freight methods.</a:t>
          </a:r>
        </a:p>
      </dgm:t>
    </dgm:pt>
    <dgm:pt modelId="{0C6C2921-D2B0-49AD-84B0-21A953B2BDFD}" type="parTrans" cxnId="{03CA1DCC-A833-4AB5-8AEE-8D72D65FF392}">
      <dgm:prSet/>
      <dgm:spPr/>
      <dgm:t>
        <a:bodyPr/>
        <a:lstStyle/>
        <a:p>
          <a:endParaRPr lang="en-US" sz="3600"/>
        </a:p>
      </dgm:t>
    </dgm:pt>
    <dgm:pt modelId="{C0A25A14-4F93-4749-B2E4-0495831D98EC}" type="sibTrans" cxnId="{03CA1DCC-A833-4AB5-8AEE-8D72D65FF392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05C0429D-C3F2-4D81-BA4F-EAFF2833B6A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Customers pay invoices to WWI.</a:t>
          </a:r>
        </a:p>
      </dgm:t>
    </dgm:pt>
    <dgm:pt modelId="{3B7AF20C-04B2-476E-A2B5-23FDA01F37AB}" type="parTrans" cxnId="{B0EAED8B-6C10-4E5D-9CD0-3D64C5F9EE8F}">
      <dgm:prSet/>
      <dgm:spPr/>
      <dgm:t>
        <a:bodyPr/>
        <a:lstStyle/>
        <a:p>
          <a:endParaRPr lang="en-US" sz="3600"/>
        </a:p>
      </dgm:t>
    </dgm:pt>
    <dgm:pt modelId="{0620F36C-CFE1-46D5-9B14-095F6796D788}" type="sibTrans" cxnId="{B0EAED8B-6C10-4E5D-9CD0-3D64C5F9EE8F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2C0C4903-77F2-4836-BA05-33831FAF9B3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WWI pays suppliers for items that were on purchase orders.</a:t>
          </a:r>
        </a:p>
      </dgm:t>
    </dgm:pt>
    <dgm:pt modelId="{AF9E9EB0-5D08-4546-AD2E-75D5FDE8354E}" type="parTrans" cxnId="{F0949A9D-618B-4334-818B-4E84FF0D837C}">
      <dgm:prSet/>
      <dgm:spPr/>
      <dgm:t>
        <a:bodyPr/>
        <a:lstStyle/>
        <a:p>
          <a:endParaRPr lang="en-US" sz="3600"/>
        </a:p>
      </dgm:t>
    </dgm:pt>
    <dgm:pt modelId="{156E889E-8794-4811-9600-8D298616931D}" type="sibTrans" cxnId="{F0949A9D-618B-4334-818B-4E84FF0D837C}">
      <dgm:prSet custT="1"/>
      <dgm:spPr/>
      <dgm:t>
        <a:bodyPr/>
        <a:lstStyle/>
        <a:p>
          <a:endParaRPr lang="en-US" sz="900"/>
        </a:p>
      </dgm:t>
    </dgm:pt>
    <dgm:pt modelId="{552552A2-CC65-489A-BDAE-3210FD1F71BF}" type="pres">
      <dgm:prSet presAssocID="{00C9C184-9713-447E-8E3B-BBC525A26CFF}" presName="Name0" presStyleCnt="0">
        <dgm:presLayoutVars>
          <dgm:dir/>
          <dgm:resizeHandles val="exact"/>
        </dgm:presLayoutVars>
      </dgm:prSet>
      <dgm:spPr/>
    </dgm:pt>
    <dgm:pt modelId="{7486E7F7-14EC-48F7-8C8A-0A9269E39E77}" type="pres">
      <dgm:prSet presAssocID="{FCCD7531-4A6B-44F6-9FBE-21C82F7FC50E}" presName="node" presStyleLbl="node1" presStyleIdx="0" presStyleCnt="9" custScaleX="102999" custLinFactNeighborY="724">
        <dgm:presLayoutVars>
          <dgm:bulletEnabled val="1"/>
        </dgm:presLayoutVars>
      </dgm:prSet>
      <dgm:spPr/>
    </dgm:pt>
    <dgm:pt modelId="{9F54936D-590B-40FF-A643-80C5BB3136D0}" type="pres">
      <dgm:prSet presAssocID="{4A8B1D45-362E-415C-9FC7-16806FD225B3}" presName="sibTrans" presStyleLbl="sibTrans2D1" presStyleIdx="0" presStyleCnt="8" custScaleY="269847"/>
      <dgm:spPr/>
    </dgm:pt>
    <dgm:pt modelId="{85073272-F97C-4C7F-960E-1D53667CF88D}" type="pres">
      <dgm:prSet presAssocID="{4A8B1D45-362E-415C-9FC7-16806FD225B3}" presName="connectorText" presStyleLbl="sibTrans2D1" presStyleIdx="0" presStyleCnt="8"/>
      <dgm:spPr/>
    </dgm:pt>
    <dgm:pt modelId="{860A15BD-9BDC-41D0-90FA-A301DDA53859}" type="pres">
      <dgm:prSet presAssocID="{C660A0F8-319D-4E6A-BC1D-1B24C5FF395A}" presName="node" presStyleLbl="node1" presStyleIdx="1" presStyleCnt="9" custScaleX="106036">
        <dgm:presLayoutVars>
          <dgm:bulletEnabled val="1"/>
        </dgm:presLayoutVars>
      </dgm:prSet>
      <dgm:spPr/>
    </dgm:pt>
    <dgm:pt modelId="{AAC02D91-D116-47CD-ADAB-ED1C6DFFA4EB}" type="pres">
      <dgm:prSet presAssocID="{B7297B87-8F49-46ED-A7D5-F2C0555099E2}" presName="sibTrans" presStyleLbl="sibTrans2D1" presStyleIdx="1" presStyleCnt="8" custScaleY="269847"/>
      <dgm:spPr/>
    </dgm:pt>
    <dgm:pt modelId="{DFF2DE25-B42E-4175-A395-7408AFB15CD8}" type="pres">
      <dgm:prSet presAssocID="{B7297B87-8F49-46ED-A7D5-F2C0555099E2}" presName="connectorText" presStyleLbl="sibTrans2D1" presStyleIdx="1" presStyleCnt="8"/>
      <dgm:spPr/>
    </dgm:pt>
    <dgm:pt modelId="{07C073B9-B7FC-4C8C-962A-348AC555AD60}" type="pres">
      <dgm:prSet presAssocID="{FAF60A0A-00DF-4037-AB44-C243377B68EA}" presName="node" presStyleLbl="node1" presStyleIdx="2" presStyleCnt="9" custScaleX="103815" custLinFactNeighborY="563">
        <dgm:presLayoutVars>
          <dgm:bulletEnabled val="1"/>
        </dgm:presLayoutVars>
      </dgm:prSet>
      <dgm:spPr/>
    </dgm:pt>
    <dgm:pt modelId="{856E7C9B-0B58-4F35-AE5B-383D95F3BBA2}" type="pres">
      <dgm:prSet presAssocID="{D87FCC2C-CB64-4A05-B2CB-AF9C77133909}" presName="sibTrans" presStyleLbl="sibTrans2D1" presStyleIdx="2" presStyleCnt="8" custScaleY="269847"/>
      <dgm:spPr/>
    </dgm:pt>
    <dgm:pt modelId="{188583C6-6F3F-4B32-9DC6-361528FC9BE8}" type="pres">
      <dgm:prSet presAssocID="{D87FCC2C-CB64-4A05-B2CB-AF9C77133909}" presName="connectorText" presStyleLbl="sibTrans2D1" presStyleIdx="2" presStyleCnt="8"/>
      <dgm:spPr/>
    </dgm:pt>
    <dgm:pt modelId="{A67CA176-74D3-4418-9D2B-987F97F11AD3}" type="pres">
      <dgm:prSet presAssocID="{03F3443F-836A-4E9B-9ACF-04EE5C4CD113}" presName="node" presStyleLbl="node1" presStyleIdx="3" presStyleCnt="9" custScaleX="113731" custLinFactNeighborY="563">
        <dgm:presLayoutVars>
          <dgm:bulletEnabled val="1"/>
        </dgm:presLayoutVars>
      </dgm:prSet>
      <dgm:spPr/>
    </dgm:pt>
    <dgm:pt modelId="{C372A914-D8AF-45A2-B150-308690732469}" type="pres">
      <dgm:prSet presAssocID="{C0D38DCF-A008-43E3-A520-7DDCB2538DDC}" presName="sibTrans" presStyleLbl="sibTrans2D1" presStyleIdx="3" presStyleCnt="8" custScaleY="269847"/>
      <dgm:spPr/>
    </dgm:pt>
    <dgm:pt modelId="{3D0C5CD1-9C18-48B5-A9B7-51119EBD8E64}" type="pres">
      <dgm:prSet presAssocID="{C0D38DCF-A008-43E3-A520-7DDCB2538DDC}" presName="connectorText" presStyleLbl="sibTrans2D1" presStyleIdx="3" presStyleCnt="8"/>
      <dgm:spPr/>
    </dgm:pt>
    <dgm:pt modelId="{FCCC9B8C-35B2-423F-ADFC-B58193807732}" type="pres">
      <dgm:prSet presAssocID="{7D0EE092-39B6-4346-B0EB-061D29E5F1A8}" presName="node" presStyleLbl="node1" presStyleIdx="4" presStyleCnt="9" custScaleX="122451" custLinFactNeighborY="563">
        <dgm:presLayoutVars>
          <dgm:bulletEnabled val="1"/>
        </dgm:presLayoutVars>
      </dgm:prSet>
      <dgm:spPr/>
    </dgm:pt>
    <dgm:pt modelId="{4B5E523D-B80C-4F5C-B074-67B60E85897D}" type="pres">
      <dgm:prSet presAssocID="{2C40E58B-D997-41EF-BC9C-083FF398C900}" presName="sibTrans" presStyleLbl="sibTrans2D1" presStyleIdx="4" presStyleCnt="8" custScaleY="269847"/>
      <dgm:spPr/>
    </dgm:pt>
    <dgm:pt modelId="{EFEF926B-9662-4879-8216-FF2BD3D43902}" type="pres">
      <dgm:prSet presAssocID="{2C40E58B-D997-41EF-BC9C-083FF398C900}" presName="connectorText" presStyleLbl="sibTrans2D1" presStyleIdx="4" presStyleCnt="8"/>
      <dgm:spPr/>
    </dgm:pt>
    <dgm:pt modelId="{65F7C25E-1F44-44FE-8D64-2D23E3B88DF1}" type="pres">
      <dgm:prSet presAssocID="{E3DCB169-969E-4CF1-B941-4282347E9828}" presName="node" presStyleLbl="node1" presStyleIdx="5" presStyleCnt="9" custLinFactNeighborY="563">
        <dgm:presLayoutVars>
          <dgm:bulletEnabled val="1"/>
        </dgm:presLayoutVars>
      </dgm:prSet>
      <dgm:spPr/>
    </dgm:pt>
    <dgm:pt modelId="{0D2713C2-BA04-468D-8E4E-5B69EE38C0E0}" type="pres">
      <dgm:prSet presAssocID="{341C9C54-7805-410B-8864-29F0952B67E1}" presName="sibTrans" presStyleLbl="sibTrans2D1" presStyleIdx="5" presStyleCnt="8" custScaleY="269847"/>
      <dgm:spPr/>
    </dgm:pt>
    <dgm:pt modelId="{83504718-74BF-475E-85E5-C72B1A87F6B2}" type="pres">
      <dgm:prSet presAssocID="{341C9C54-7805-410B-8864-29F0952B67E1}" presName="connectorText" presStyleLbl="sibTrans2D1" presStyleIdx="5" presStyleCnt="8"/>
      <dgm:spPr/>
    </dgm:pt>
    <dgm:pt modelId="{CCF228E8-43C7-4CFB-89C1-44680CD6645E}" type="pres">
      <dgm:prSet presAssocID="{74F78188-23A3-4553-892D-842112D6A0B2}" presName="node" presStyleLbl="node1" presStyleIdx="6" presStyleCnt="9" custLinFactNeighborY="563">
        <dgm:presLayoutVars>
          <dgm:bulletEnabled val="1"/>
        </dgm:presLayoutVars>
      </dgm:prSet>
      <dgm:spPr/>
    </dgm:pt>
    <dgm:pt modelId="{BD0AA028-00E1-4228-AFCA-0F6FDC40774B}" type="pres">
      <dgm:prSet presAssocID="{C0A25A14-4F93-4749-B2E4-0495831D98EC}" presName="sibTrans" presStyleLbl="sibTrans2D1" presStyleIdx="6" presStyleCnt="8" custScaleY="269847"/>
      <dgm:spPr/>
    </dgm:pt>
    <dgm:pt modelId="{09D69BD1-CA80-4F38-BA46-62C343E925E9}" type="pres">
      <dgm:prSet presAssocID="{C0A25A14-4F93-4749-B2E4-0495831D98EC}" presName="connectorText" presStyleLbl="sibTrans2D1" presStyleIdx="6" presStyleCnt="8"/>
      <dgm:spPr/>
    </dgm:pt>
    <dgm:pt modelId="{198C374F-8C71-4FBD-81DA-1BB1E6D3A68C}" type="pres">
      <dgm:prSet presAssocID="{05C0429D-C3F2-4D81-BA4F-EAFF2833B6A9}" presName="node" presStyleLbl="node1" presStyleIdx="7" presStyleCnt="9" custScaleX="108715" custLinFactNeighborY="563">
        <dgm:presLayoutVars>
          <dgm:bulletEnabled val="1"/>
        </dgm:presLayoutVars>
      </dgm:prSet>
      <dgm:spPr/>
    </dgm:pt>
    <dgm:pt modelId="{62F01DB9-F030-431A-B611-8991082B8F9A}" type="pres">
      <dgm:prSet presAssocID="{0620F36C-CFE1-46D5-9B14-095F6796D788}" presName="sibTrans" presStyleLbl="sibTrans2D1" presStyleIdx="7" presStyleCnt="8" custScaleY="269847"/>
      <dgm:spPr/>
    </dgm:pt>
    <dgm:pt modelId="{72D1B7E0-5284-4427-B327-66CAD5960759}" type="pres">
      <dgm:prSet presAssocID="{0620F36C-CFE1-46D5-9B14-095F6796D788}" presName="connectorText" presStyleLbl="sibTrans2D1" presStyleIdx="7" presStyleCnt="8"/>
      <dgm:spPr/>
    </dgm:pt>
    <dgm:pt modelId="{19C59911-0085-4AB2-AE9B-659CDA8A6DC2}" type="pres">
      <dgm:prSet presAssocID="{2C0C4903-77F2-4836-BA05-33831FAF9B39}" presName="node" presStyleLbl="node1" presStyleIdx="8" presStyleCnt="9" custLinFactNeighborY="563">
        <dgm:presLayoutVars>
          <dgm:bulletEnabled val="1"/>
        </dgm:presLayoutVars>
      </dgm:prSet>
      <dgm:spPr/>
    </dgm:pt>
  </dgm:ptLst>
  <dgm:cxnLst>
    <dgm:cxn modelId="{BE41BF01-A2FF-4064-B058-AC4D28707785}" type="presOf" srcId="{03F3443F-836A-4E9B-9ACF-04EE5C4CD113}" destId="{A67CA176-74D3-4418-9D2B-987F97F11AD3}" srcOrd="0" destOrd="0" presId="urn:microsoft.com/office/officeart/2005/8/layout/process1"/>
    <dgm:cxn modelId="{0F51210B-3925-4231-A10B-B97F8E8965D8}" type="presOf" srcId="{C0D38DCF-A008-43E3-A520-7DDCB2538DDC}" destId="{3D0C5CD1-9C18-48B5-A9B7-51119EBD8E64}" srcOrd="1" destOrd="0" presId="urn:microsoft.com/office/officeart/2005/8/layout/process1"/>
    <dgm:cxn modelId="{34A9A90D-45F3-409A-88EB-FE22B31660C3}" srcId="{00C9C184-9713-447E-8E3B-BBC525A26CFF}" destId="{E3DCB169-969E-4CF1-B941-4282347E9828}" srcOrd="5" destOrd="0" parTransId="{4C870ED5-CD7F-40DC-A845-19A51089BA90}" sibTransId="{341C9C54-7805-410B-8864-29F0952B67E1}"/>
    <dgm:cxn modelId="{C9069512-80E1-4F6F-8479-0E316FDCB86F}" type="presOf" srcId="{B7297B87-8F49-46ED-A7D5-F2C0555099E2}" destId="{AAC02D91-D116-47CD-ADAB-ED1C6DFFA4EB}" srcOrd="0" destOrd="0" presId="urn:microsoft.com/office/officeart/2005/8/layout/process1"/>
    <dgm:cxn modelId="{B420BC1B-C7FB-4D06-ADFD-491D8B157CE8}" type="presOf" srcId="{E3DCB169-969E-4CF1-B941-4282347E9828}" destId="{65F7C25E-1F44-44FE-8D64-2D23E3B88DF1}" srcOrd="0" destOrd="0" presId="urn:microsoft.com/office/officeart/2005/8/layout/process1"/>
    <dgm:cxn modelId="{C82EEB21-FB67-4807-A0B5-2BA22957009C}" type="presOf" srcId="{7D0EE092-39B6-4346-B0EB-061D29E5F1A8}" destId="{FCCC9B8C-35B2-423F-ADFC-B58193807732}" srcOrd="0" destOrd="0" presId="urn:microsoft.com/office/officeart/2005/8/layout/process1"/>
    <dgm:cxn modelId="{63544F30-50F1-406C-8930-834B102D0D12}" srcId="{00C9C184-9713-447E-8E3B-BBC525A26CFF}" destId="{7D0EE092-39B6-4346-B0EB-061D29E5F1A8}" srcOrd="4" destOrd="0" parTransId="{D209B5EC-EBEF-477F-A53E-69A828A0D503}" sibTransId="{2C40E58B-D997-41EF-BC9C-083FF398C900}"/>
    <dgm:cxn modelId="{2040583A-32B0-4A96-AED0-06489B3F0831}" type="presOf" srcId="{2C0C4903-77F2-4836-BA05-33831FAF9B39}" destId="{19C59911-0085-4AB2-AE9B-659CDA8A6DC2}" srcOrd="0" destOrd="0" presId="urn:microsoft.com/office/officeart/2005/8/layout/process1"/>
    <dgm:cxn modelId="{AECD235C-6AE8-41D5-9E7C-D35CCB8BF9DB}" type="presOf" srcId="{4A8B1D45-362E-415C-9FC7-16806FD225B3}" destId="{85073272-F97C-4C7F-960E-1D53667CF88D}" srcOrd="1" destOrd="0" presId="urn:microsoft.com/office/officeart/2005/8/layout/process1"/>
    <dgm:cxn modelId="{37AE1241-D7DE-4C64-9123-BEF34B43105E}" srcId="{00C9C184-9713-447E-8E3B-BBC525A26CFF}" destId="{C660A0F8-319D-4E6A-BC1D-1B24C5FF395A}" srcOrd="1" destOrd="0" parTransId="{3F6CCFA0-BC7C-43FB-ADDF-88149B42D4EB}" sibTransId="{B7297B87-8F49-46ED-A7D5-F2C0555099E2}"/>
    <dgm:cxn modelId="{E8CD934B-DF8F-4833-BD91-CAEC608567B6}" type="presOf" srcId="{2C40E58B-D997-41EF-BC9C-083FF398C900}" destId="{4B5E523D-B80C-4F5C-B074-67B60E85897D}" srcOrd="0" destOrd="0" presId="urn:microsoft.com/office/officeart/2005/8/layout/process1"/>
    <dgm:cxn modelId="{4F7EB86E-A313-4CCA-9B39-46BBA29B2DDF}" type="presOf" srcId="{C0A25A14-4F93-4749-B2E4-0495831D98EC}" destId="{09D69BD1-CA80-4F38-BA46-62C343E925E9}" srcOrd="1" destOrd="0" presId="urn:microsoft.com/office/officeart/2005/8/layout/process1"/>
    <dgm:cxn modelId="{5845F96E-8F59-4193-B5F6-0D36E9E25DA4}" srcId="{00C9C184-9713-447E-8E3B-BBC525A26CFF}" destId="{FCCD7531-4A6B-44F6-9FBE-21C82F7FC50E}" srcOrd="0" destOrd="0" parTransId="{04CFAF02-5E64-41D3-92CB-3FDDEE65BD55}" sibTransId="{4A8B1D45-362E-415C-9FC7-16806FD225B3}"/>
    <dgm:cxn modelId="{14B6594F-D28C-47FE-BC25-4A847B3B7E30}" type="presOf" srcId="{D87FCC2C-CB64-4A05-B2CB-AF9C77133909}" destId="{856E7C9B-0B58-4F35-AE5B-383D95F3BBA2}" srcOrd="0" destOrd="0" presId="urn:microsoft.com/office/officeart/2005/8/layout/process1"/>
    <dgm:cxn modelId="{8AD62C70-66C4-4705-A050-B637226C446B}" type="presOf" srcId="{74F78188-23A3-4553-892D-842112D6A0B2}" destId="{CCF228E8-43C7-4CFB-89C1-44680CD6645E}" srcOrd="0" destOrd="0" presId="urn:microsoft.com/office/officeart/2005/8/layout/process1"/>
    <dgm:cxn modelId="{FAAE3472-7DAD-4E33-BA47-0D3316C560A8}" type="presOf" srcId="{4A8B1D45-362E-415C-9FC7-16806FD225B3}" destId="{9F54936D-590B-40FF-A643-80C5BB3136D0}" srcOrd="0" destOrd="0" presId="urn:microsoft.com/office/officeart/2005/8/layout/process1"/>
    <dgm:cxn modelId="{096BF654-8297-4963-A86C-3C91016182C5}" type="presOf" srcId="{B7297B87-8F49-46ED-A7D5-F2C0555099E2}" destId="{DFF2DE25-B42E-4175-A395-7408AFB15CD8}" srcOrd="1" destOrd="0" presId="urn:microsoft.com/office/officeart/2005/8/layout/process1"/>
    <dgm:cxn modelId="{46C74C87-0861-47B4-90A2-3F52ACED6E88}" type="presOf" srcId="{341C9C54-7805-410B-8864-29F0952B67E1}" destId="{0D2713C2-BA04-468D-8E4E-5B69EE38C0E0}" srcOrd="0" destOrd="0" presId="urn:microsoft.com/office/officeart/2005/8/layout/process1"/>
    <dgm:cxn modelId="{B0EAED8B-6C10-4E5D-9CD0-3D64C5F9EE8F}" srcId="{00C9C184-9713-447E-8E3B-BBC525A26CFF}" destId="{05C0429D-C3F2-4D81-BA4F-EAFF2833B6A9}" srcOrd="7" destOrd="0" parTransId="{3B7AF20C-04B2-476E-A2B5-23FDA01F37AB}" sibTransId="{0620F36C-CFE1-46D5-9B14-095F6796D788}"/>
    <dgm:cxn modelId="{32367F93-AC76-4C76-B97F-8BFE47E1AE44}" type="presOf" srcId="{C0D38DCF-A008-43E3-A520-7DDCB2538DDC}" destId="{C372A914-D8AF-45A2-B150-308690732469}" srcOrd="0" destOrd="0" presId="urn:microsoft.com/office/officeart/2005/8/layout/process1"/>
    <dgm:cxn modelId="{6309F894-6D3A-4F54-BD5C-54D1CB364355}" type="presOf" srcId="{00C9C184-9713-447E-8E3B-BBC525A26CFF}" destId="{552552A2-CC65-489A-BDAE-3210FD1F71BF}" srcOrd="0" destOrd="0" presId="urn:microsoft.com/office/officeart/2005/8/layout/process1"/>
    <dgm:cxn modelId="{F0949A9D-618B-4334-818B-4E84FF0D837C}" srcId="{00C9C184-9713-447E-8E3B-BBC525A26CFF}" destId="{2C0C4903-77F2-4836-BA05-33831FAF9B39}" srcOrd="8" destOrd="0" parTransId="{AF9E9EB0-5D08-4546-AD2E-75D5FDE8354E}" sibTransId="{156E889E-8794-4811-9600-8D298616931D}"/>
    <dgm:cxn modelId="{28C9B8AB-0EE8-4F3A-ADC4-52B9BF87FA70}" type="presOf" srcId="{0620F36C-CFE1-46D5-9B14-095F6796D788}" destId="{62F01DB9-F030-431A-B611-8991082B8F9A}" srcOrd="0" destOrd="0" presId="urn:microsoft.com/office/officeart/2005/8/layout/process1"/>
    <dgm:cxn modelId="{2A6568B1-610C-4BB3-87CB-8D05BE1C7C91}" type="presOf" srcId="{D87FCC2C-CB64-4A05-B2CB-AF9C77133909}" destId="{188583C6-6F3F-4B32-9DC6-361528FC9BE8}" srcOrd="1" destOrd="0" presId="urn:microsoft.com/office/officeart/2005/8/layout/process1"/>
    <dgm:cxn modelId="{0D893FBB-0C40-456C-946B-08E781B9B381}" type="presOf" srcId="{FCCD7531-4A6B-44F6-9FBE-21C82F7FC50E}" destId="{7486E7F7-14EC-48F7-8C8A-0A9269E39E77}" srcOrd="0" destOrd="0" presId="urn:microsoft.com/office/officeart/2005/8/layout/process1"/>
    <dgm:cxn modelId="{708E97C3-A3C5-421C-8C0E-72E228D559F4}" type="presOf" srcId="{FAF60A0A-00DF-4037-AB44-C243377B68EA}" destId="{07C073B9-B7FC-4C8C-962A-348AC555AD60}" srcOrd="0" destOrd="0" presId="urn:microsoft.com/office/officeart/2005/8/layout/process1"/>
    <dgm:cxn modelId="{3A3DD8C4-5A89-44F9-82F4-24A0B641A959}" srcId="{00C9C184-9713-447E-8E3B-BBC525A26CFF}" destId="{FAF60A0A-00DF-4037-AB44-C243377B68EA}" srcOrd="2" destOrd="0" parTransId="{5E4DF571-D1A6-4BAF-B099-C2E1FB0F7EFA}" sibTransId="{D87FCC2C-CB64-4A05-B2CB-AF9C77133909}"/>
    <dgm:cxn modelId="{03CA1DCC-A833-4AB5-8AEE-8D72D65FF392}" srcId="{00C9C184-9713-447E-8E3B-BBC525A26CFF}" destId="{74F78188-23A3-4553-892D-842112D6A0B2}" srcOrd="6" destOrd="0" parTransId="{0C6C2921-D2B0-49AD-84B0-21A953B2BDFD}" sibTransId="{C0A25A14-4F93-4749-B2E4-0495831D98EC}"/>
    <dgm:cxn modelId="{FF5907CD-0523-4E07-870D-B0E9EA596E99}" type="presOf" srcId="{C660A0F8-319D-4E6A-BC1D-1B24C5FF395A}" destId="{860A15BD-9BDC-41D0-90FA-A301DDA53859}" srcOrd="0" destOrd="0" presId="urn:microsoft.com/office/officeart/2005/8/layout/process1"/>
    <dgm:cxn modelId="{C9479CD0-E55D-4D7F-A8BD-2178820D59AB}" type="presOf" srcId="{341C9C54-7805-410B-8864-29F0952B67E1}" destId="{83504718-74BF-475E-85E5-C72B1A87F6B2}" srcOrd="1" destOrd="0" presId="urn:microsoft.com/office/officeart/2005/8/layout/process1"/>
    <dgm:cxn modelId="{4DEBC8D6-1B8F-4FA8-85A2-FF51006CFB89}" type="presOf" srcId="{0620F36C-CFE1-46D5-9B14-095F6796D788}" destId="{72D1B7E0-5284-4427-B327-66CAD5960759}" srcOrd="1" destOrd="0" presId="urn:microsoft.com/office/officeart/2005/8/layout/process1"/>
    <dgm:cxn modelId="{2117C2E7-BE54-4C56-AC29-D384DDF03B1B}" type="presOf" srcId="{C0A25A14-4F93-4749-B2E4-0495831D98EC}" destId="{BD0AA028-00E1-4228-AFCA-0F6FDC40774B}" srcOrd="0" destOrd="0" presId="urn:microsoft.com/office/officeart/2005/8/layout/process1"/>
    <dgm:cxn modelId="{1EF08AF3-22C3-48DF-8AB8-6CFAEF368CF0}" type="presOf" srcId="{05C0429D-C3F2-4D81-BA4F-EAFF2833B6A9}" destId="{198C374F-8C71-4FBD-81DA-1BB1E6D3A68C}" srcOrd="0" destOrd="0" presId="urn:microsoft.com/office/officeart/2005/8/layout/process1"/>
    <dgm:cxn modelId="{E9F608F8-31F0-43FE-8A69-5592C1CFE3F0}" type="presOf" srcId="{2C40E58B-D997-41EF-BC9C-083FF398C900}" destId="{EFEF926B-9662-4879-8216-FF2BD3D43902}" srcOrd="1" destOrd="0" presId="urn:microsoft.com/office/officeart/2005/8/layout/process1"/>
    <dgm:cxn modelId="{4460B0F9-CC03-44D8-9F80-53FFD01F242F}" srcId="{00C9C184-9713-447E-8E3B-BBC525A26CFF}" destId="{03F3443F-836A-4E9B-9ACF-04EE5C4CD113}" srcOrd="3" destOrd="0" parTransId="{A80A189C-E24C-40A1-B14F-51E90DD7A45A}" sibTransId="{C0D38DCF-A008-43E3-A520-7DDCB2538DDC}"/>
    <dgm:cxn modelId="{EE40CA71-6804-4731-8E9D-F15E0AED2EA9}" type="presParOf" srcId="{552552A2-CC65-489A-BDAE-3210FD1F71BF}" destId="{7486E7F7-14EC-48F7-8C8A-0A9269E39E77}" srcOrd="0" destOrd="0" presId="urn:microsoft.com/office/officeart/2005/8/layout/process1"/>
    <dgm:cxn modelId="{6AD684C8-8164-443B-B425-CB6FB17F327A}" type="presParOf" srcId="{552552A2-CC65-489A-BDAE-3210FD1F71BF}" destId="{9F54936D-590B-40FF-A643-80C5BB3136D0}" srcOrd="1" destOrd="0" presId="urn:microsoft.com/office/officeart/2005/8/layout/process1"/>
    <dgm:cxn modelId="{9D7BA4A3-8D68-4E5C-B170-02198EE39014}" type="presParOf" srcId="{9F54936D-590B-40FF-A643-80C5BB3136D0}" destId="{85073272-F97C-4C7F-960E-1D53667CF88D}" srcOrd="0" destOrd="0" presId="urn:microsoft.com/office/officeart/2005/8/layout/process1"/>
    <dgm:cxn modelId="{DF68DC9F-7A74-4176-AFDE-3A385401537E}" type="presParOf" srcId="{552552A2-CC65-489A-BDAE-3210FD1F71BF}" destId="{860A15BD-9BDC-41D0-90FA-A301DDA53859}" srcOrd="2" destOrd="0" presId="urn:microsoft.com/office/officeart/2005/8/layout/process1"/>
    <dgm:cxn modelId="{02E687F8-DAFB-40E7-8E27-0E2603DF647A}" type="presParOf" srcId="{552552A2-CC65-489A-BDAE-3210FD1F71BF}" destId="{AAC02D91-D116-47CD-ADAB-ED1C6DFFA4EB}" srcOrd="3" destOrd="0" presId="urn:microsoft.com/office/officeart/2005/8/layout/process1"/>
    <dgm:cxn modelId="{1169C85D-B76C-4FCF-9525-9A44ACACB3FF}" type="presParOf" srcId="{AAC02D91-D116-47CD-ADAB-ED1C6DFFA4EB}" destId="{DFF2DE25-B42E-4175-A395-7408AFB15CD8}" srcOrd="0" destOrd="0" presId="urn:microsoft.com/office/officeart/2005/8/layout/process1"/>
    <dgm:cxn modelId="{0148C346-287C-4BA7-BD5D-1C435AED3320}" type="presParOf" srcId="{552552A2-CC65-489A-BDAE-3210FD1F71BF}" destId="{07C073B9-B7FC-4C8C-962A-348AC555AD60}" srcOrd="4" destOrd="0" presId="urn:microsoft.com/office/officeart/2005/8/layout/process1"/>
    <dgm:cxn modelId="{81CEED98-6DAC-4C46-B58D-D5F54F7F94CA}" type="presParOf" srcId="{552552A2-CC65-489A-BDAE-3210FD1F71BF}" destId="{856E7C9B-0B58-4F35-AE5B-383D95F3BBA2}" srcOrd="5" destOrd="0" presId="urn:microsoft.com/office/officeart/2005/8/layout/process1"/>
    <dgm:cxn modelId="{72D113AB-EAD1-4298-A616-460E060B8E86}" type="presParOf" srcId="{856E7C9B-0B58-4F35-AE5B-383D95F3BBA2}" destId="{188583C6-6F3F-4B32-9DC6-361528FC9BE8}" srcOrd="0" destOrd="0" presId="urn:microsoft.com/office/officeart/2005/8/layout/process1"/>
    <dgm:cxn modelId="{00EE6E7A-F2A6-4301-A170-15152DF3F51D}" type="presParOf" srcId="{552552A2-CC65-489A-BDAE-3210FD1F71BF}" destId="{A67CA176-74D3-4418-9D2B-987F97F11AD3}" srcOrd="6" destOrd="0" presId="urn:microsoft.com/office/officeart/2005/8/layout/process1"/>
    <dgm:cxn modelId="{FEEB806B-962C-43AB-9F34-B4E6E5CE1763}" type="presParOf" srcId="{552552A2-CC65-489A-BDAE-3210FD1F71BF}" destId="{C372A914-D8AF-45A2-B150-308690732469}" srcOrd="7" destOrd="0" presId="urn:microsoft.com/office/officeart/2005/8/layout/process1"/>
    <dgm:cxn modelId="{D48A8E2E-FBBB-419A-95CD-15C47690611A}" type="presParOf" srcId="{C372A914-D8AF-45A2-B150-308690732469}" destId="{3D0C5CD1-9C18-48B5-A9B7-51119EBD8E64}" srcOrd="0" destOrd="0" presId="urn:microsoft.com/office/officeart/2005/8/layout/process1"/>
    <dgm:cxn modelId="{39F07DD1-BAC1-4131-B3EA-288D843E60A3}" type="presParOf" srcId="{552552A2-CC65-489A-BDAE-3210FD1F71BF}" destId="{FCCC9B8C-35B2-423F-ADFC-B58193807732}" srcOrd="8" destOrd="0" presId="urn:microsoft.com/office/officeart/2005/8/layout/process1"/>
    <dgm:cxn modelId="{A7BB620A-C613-42CC-B81A-C050A3EE6EF8}" type="presParOf" srcId="{552552A2-CC65-489A-BDAE-3210FD1F71BF}" destId="{4B5E523D-B80C-4F5C-B074-67B60E85897D}" srcOrd="9" destOrd="0" presId="urn:microsoft.com/office/officeart/2005/8/layout/process1"/>
    <dgm:cxn modelId="{9B9DCF5A-1214-48FC-AF90-26A029F30EAA}" type="presParOf" srcId="{4B5E523D-B80C-4F5C-B074-67B60E85897D}" destId="{EFEF926B-9662-4879-8216-FF2BD3D43902}" srcOrd="0" destOrd="0" presId="urn:microsoft.com/office/officeart/2005/8/layout/process1"/>
    <dgm:cxn modelId="{E313524F-85F6-46F0-AA40-30615CB4FDF0}" type="presParOf" srcId="{552552A2-CC65-489A-BDAE-3210FD1F71BF}" destId="{65F7C25E-1F44-44FE-8D64-2D23E3B88DF1}" srcOrd="10" destOrd="0" presId="urn:microsoft.com/office/officeart/2005/8/layout/process1"/>
    <dgm:cxn modelId="{69C58855-4FAF-4A73-A345-CDC7E67A134E}" type="presParOf" srcId="{552552A2-CC65-489A-BDAE-3210FD1F71BF}" destId="{0D2713C2-BA04-468D-8E4E-5B69EE38C0E0}" srcOrd="11" destOrd="0" presId="urn:microsoft.com/office/officeart/2005/8/layout/process1"/>
    <dgm:cxn modelId="{60D45DDB-5746-4F8A-8164-D42556BF1F08}" type="presParOf" srcId="{0D2713C2-BA04-468D-8E4E-5B69EE38C0E0}" destId="{83504718-74BF-475E-85E5-C72B1A87F6B2}" srcOrd="0" destOrd="0" presId="urn:microsoft.com/office/officeart/2005/8/layout/process1"/>
    <dgm:cxn modelId="{0A7EA346-149F-4D99-A9D9-8F42B9DE8599}" type="presParOf" srcId="{552552A2-CC65-489A-BDAE-3210FD1F71BF}" destId="{CCF228E8-43C7-4CFB-89C1-44680CD6645E}" srcOrd="12" destOrd="0" presId="urn:microsoft.com/office/officeart/2005/8/layout/process1"/>
    <dgm:cxn modelId="{F90346C0-6B2F-4A53-9B5E-65A6C40A148D}" type="presParOf" srcId="{552552A2-CC65-489A-BDAE-3210FD1F71BF}" destId="{BD0AA028-00E1-4228-AFCA-0F6FDC40774B}" srcOrd="13" destOrd="0" presId="urn:microsoft.com/office/officeart/2005/8/layout/process1"/>
    <dgm:cxn modelId="{8C55C020-58BC-4135-9E80-18D07E60A669}" type="presParOf" srcId="{BD0AA028-00E1-4228-AFCA-0F6FDC40774B}" destId="{09D69BD1-CA80-4F38-BA46-62C343E925E9}" srcOrd="0" destOrd="0" presId="urn:microsoft.com/office/officeart/2005/8/layout/process1"/>
    <dgm:cxn modelId="{69B33130-41BE-4518-8A12-FAEC659F7A53}" type="presParOf" srcId="{552552A2-CC65-489A-BDAE-3210FD1F71BF}" destId="{198C374F-8C71-4FBD-81DA-1BB1E6D3A68C}" srcOrd="14" destOrd="0" presId="urn:microsoft.com/office/officeart/2005/8/layout/process1"/>
    <dgm:cxn modelId="{699F6149-2D7E-46FF-8138-4550E8F5BF68}" type="presParOf" srcId="{552552A2-CC65-489A-BDAE-3210FD1F71BF}" destId="{62F01DB9-F030-431A-B611-8991082B8F9A}" srcOrd="15" destOrd="0" presId="urn:microsoft.com/office/officeart/2005/8/layout/process1"/>
    <dgm:cxn modelId="{F70F42E7-91BD-4133-8EE9-42D427D87828}" type="presParOf" srcId="{62F01DB9-F030-431A-B611-8991082B8F9A}" destId="{72D1B7E0-5284-4427-B327-66CAD5960759}" srcOrd="0" destOrd="0" presId="urn:microsoft.com/office/officeart/2005/8/layout/process1"/>
    <dgm:cxn modelId="{44BD5877-BB27-41B4-B3DD-5312C855C3CC}" type="presParOf" srcId="{552552A2-CC65-489A-BDAE-3210FD1F71BF}" destId="{19C59911-0085-4AB2-AE9B-659CDA8A6DC2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C9C184-9713-447E-8E3B-BBC525A26CF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CD7531-4A6B-44F6-9FBE-21C82F7FC50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WWI purchases goods from suppliers.</a:t>
          </a:r>
        </a:p>
      </dgm:t>
    </dgm:pt>
    <dgm:pt modelId="{04CFAF02-5E64-41D3-92CB-3FDDEE65BD55}" type="parTrans" cxnId="{5845F96E-8F59-4193-B5F6-0D36E9E25DA4}">
      <dgm:prSet/>
      <dgm:spPr/>
      <dgm:t>
        <a:bodyPr/>
        <a:lstStyle/>
        <a:p>
          <a:endParaRPr lang="en-US" sz="3600"/>
        </a:p>
      </dgm:t>
    </dgm:pt>
    <dgm:pt modelId="{4A8B1D45-362E-415C-9FC7-16806FD225B3}" type="sibTrans" cxnId="{5845F96E-8F59-4193-B5F6-0D36E9E25DA4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C660A0F8-319D-4E6A-BC1D-1B24C5FF395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Suppliers send the items, WWI stocks them in the warehouse</a:t>
          </a:r>
        </a:p>
      </dgm:t>
    </dgm:pt>
    <dgm:pt modelId="{3F6CCFA0-BC7C-43FB-ADDF-88149B42D4EB}" type="parTrans" cxnId="{37AE1241-D7DE-4C64-9123-BEF34B43105E}">
      <dgm:prSet/>
      <dgm:spPr/>
      <dgm:t>
        <a:bodyPr/>
        <a:lstStyle/>
        <a:p>
          <a:endParaRPr lang="en-US" sz="3600"/>
        </a:p>
      </dgm:t>
    </dgm:pt>
    <dgm:pt modelId="{B7297B87-8F49-46ED-A7D5-F2C0555099E2}" type="sibTrans" cxnId="{37AE1241-D7DE-4C64-9123-BEF34B43105E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FAF60A0A-00DF-4037-AB44-C243377B68E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Customers order items from WWI</a:t>
          </a:r>
        </a:p>
      </dgm:t>
    </dgm:pt>
    <dgm:pt modelId="{5E4DF571-D1A6-4BAF-B099-C2E1FB0F7EFA}" type="parTrans" cxnId="{3A3DD8C4-5A89-44F9-82F4-24A0B641A959}">
      <dgm:prSet/>
      <dgm:spPr/>
      <dgm:t>
        <a:bodyPr/>
        <a:lstStyle/>
        <a:p>
          <a:endParaRPr lang="en-US" sz="3600"/>
        </a:p>
      </dgm:t>
    </dgm:pt>
    <dgm:pt modelId="{D87FCC2C-CB64-4A05-B2CB-AF9C77133909}" type="sibTrans" cxnId="{3A3DD8C4-5A89-44F9-82F4-24A0B641A959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03F3443F-836A-4E9B-9ACF-04EE5C4CD11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WWI fills the customer order with stock items in the warehouse.</a:t>
          </a:r>
          <a:br>
            <a:rPr lang="en-US" sz="1400" dirty="0"/>
          </a:br>
          <a:r>
            <a:rPr lang="en-US" sz="1400" dirty="0"/>
            <a:t>When they don't have sufficient stock, they order additional stock</a:t>
          </a:r>
        </a:p>
      </dgm:t>
    </dgm:pt>
    <dgm:pt modelId="{A80A189C-E24C-40A1-B14F-51E90DD7A45A}" type="parTrans" cxnId="{4460B0F9-CC03-44D8-9F80-53FFD01F242F}">
      <dgm:prSet/>
      <dgm:spPr/>
      <dgm:t>
        <a:bodyPr/>
        <a:lstStyle/>
        <a:p>
          <a:endParaRPr lang="en-US" sz="3600"/>
        </a:p>
      </dgm:t>
    </dgm:pt>
    <dgm:pt modelId="{C0D38DCF-A008-43E3-A520-7DDCB2538DDC}" type="sibTrans" cxnId="{4460B0F9-CC03-44D8-9F80-53FFD01F242F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7D0EE092-39B6-4346-B0EB-061D29E5F1A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Some customers don't want to wait. WWI sends what’s available and backorders the reminder</a:t>
          </a:r>
        </a:p>
      </dgm:t>
    </dgm:pt>
    <dgm:pt modelId="{D209B5EC-EBEF-477F-A53E-69A828A0D503}" type="parTrans" cxnId="{63544F30-50F1-406C-8930-834B102D0D12}">
      <dgm:prSet/>
      <dgm:spPr/>
      <dgm:t>
        <a:bodyPr/>
        <a:lstStyle/>
        <a:p>
          <a:endParaRPr lang="en-US" sz="3600"/>
        </a:p>
      </dgm:t>
    </dgm:pt>
    <dgm:pt modelId="{2C40E58B-D997-41EF-BC9C-083FF398C900}" type="sibTrans" cxnId="{63544F30-50F1-406C-8930-834B102D0D12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E3DCB169-969E-4CF1-B941-4282347E982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WWI invoices customers for the stock items</a:t>
          </a:r>
        </a:p>
      </dgm:t>
    </dgm:pt>
    <dgm:pt modelId="{4C870ED5-CD7F-40DC-A845-19A51089BA90}" type="parTrans" cxnId="{34A9A90D-45F3-409A-88EB-FE22B31660C3}">
      <dgm:prSet/>
      <dgm:spPr/>
      <dgm:t>
        <a:bodyPr/>
        <a:lstStyle/>
        <a:p>
          <a:endParaRPr lang="en-US" sz="3600"/>
        </a:p>
      </dgm:t>
    </dgm:pt>
    <dgm:pt modelId="{341C9C54-7805-410B-8864-29F0952B67E1}" type="sibTrans" cxnId="{34A9A90D-45F3-409A-88EB-FE22B31660C3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74F78188-23A3-4553-892D-842112D6A0B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WWI delivers stock items to customers either via their vans, or other freight methods.</a:t>
          </a:r>
        </a:p>
      </dgm:t>
    </dgm:pt>
    <dgm:pt modelId="{0C6C2921-D2B0-49AD-84B0-21A953B2BDFD}" type="parTrans" cxnId="{03CA1DCC-A833-4AB5-8AEE-8D72D65FF392}">
      <dgm:prSet/>
      <dgm:spPr/>
      <dgm:t>
        <a:bodyPr/>
        <a:lstStyle/>
        <a:p>
          <a:endParaRPr lang="en-US" sz="3600"/>
        </a:p>
      </dgm:t>
    </dgm:pt>
    <dgm:pt modelId="{C0A25A14-4F93-4749-B2E4-0495831D98EC}" type="sibTrans" cxnId="{03CA1DCC-A833-4AB5-8AEE-8D72D65FF392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05C0429D-C3F2-4D81-BA4F-EAFF2833B6A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Customers pay invoices to WWI.</a:t>
          </a:r>
        </a:p>
      </dgm:t>
    </dgm:pt>
    <dgm:pt modelId="{3B7AF20C-04B2-476E-A2B5-23FDA01F37AB}" type="parTrans" cxnId="{B0EAED8B-6C10-4E5D-9CD0-3D64C5F9EE8F}">
      <dgm:prSet/>
      <dgm:spPr/>
      <dgm:t>
        <a:bodyPr/>
        <a:lstStyle/>
        <a:p>
          <a:endParaRPr lang="en-US" sz="3600"/>
        </a:p>
      </dgm:t>
    </dgm:pt>
    <dgm:pt modelId="{0620F36C-CFE1-46D5-9B14-095F6796D788}" type="sibTrans" cxnId="{B0EAED8B-6C10-4E5D-9CD0-3D64C5F9EE8F}">
      <dgm:prSet custT="1"/>
      <dgm:spPr>
        <a:solidFill>
          <a:srgbClr val="FF6E00"/>
        </a:solidFill>
      </dgm:spPr>
      <dgm:t>
        <a:bodyPr/>
        <a:lstStyle/>
        <a:p>
          <a:endParaRPr lang="en-US" sz="900" dirty="0"/>
        </a:p>
      </dgm:t>
    </dgm:pt>
    <dgm:pt modelId="{2C0C4903-77F2-4836-BA05-33831FAF9B3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WWI pays suppliers for items that were on purchase orders.</a:t>
          </a:r>
        </a:p>
      </dgm:t>
    </dgm:pt>
    <dgm:pt modelId="{AF9E9EB0-5D08-4546-AD2E-75D5FDE8354E}" type="parTrans" cxnId="{F0949A9D-618B-4334-818B-4E84FF0D837C}">
      <dgm:prSet/>
      <dgm:spPr/>
      <dgm:t>
        <a:bodyPr/>
        <a:lstStyle/>
        <a:p>
          <a:endParaRPr lang="en-US" sz="3600"/>
        </a:p>
      </dgm:t>
    </dgm:pt>
    <dgm:pt modelId="{156E889E-8794-4811-9600-8D298616931D}" type="sibTrans" cxnId="{F0949A9D-618B-4334-818B-4E84FF0D837C}">
      <dgm:prSet custT="1"/>
      <dgm:spPr/>
      <dgm:t>
        <a:bodyPr/>
        <a:lstStyle/>
        <a:p>
          <a:endParaRPr lang="en-US" sz="900"/>
        </a:p>
      </dgm:t>
    </dgm:pt>
    <dgm:pt modelId="{552552A2-CC65-489A-BDAE-3210FD1F71BF}" type="pres">
      <dgm:prSet presAssocID="{00C9C184-9713-447E-8E3B-BBC525A26CFF}" presName="Name0" presStyleCnt="0">
        <dgm:presLayoutVars>
          <dgm:dir/>
          <dgm:resizeHandles val="exact"/>
        </dgm:presLayoutVars>
      </dgm:prSet>
      <dgm:spPr/>
    </dgm:pt>
    <dgm:pt modelId="{7486E7F7-14EC-48F7-8C8A-0A9269E39E77}" type="pres">
      <dgm:prSet presAssocID="{FCCD7531-4A6B-44F6-9FBE-21C82F7FC50E}" presName="node" presStyleLbl="node1" presStyleIdx="0" presStyleCnt="9" custScaleX="102999" custLinFactNeighborY="724">
        <dgm:presLayoutVars>
          <dgm:bulletEnabled val="1"/>
        </dgm:presLayoutVars>
      </dgm:prSet>
      <dgm:spPr/>
    </dgm:pt>
    <dgm:pt modelId="{9F54936D-590B-40FF-A643-80C5BB3136D0}" type="pres">
      <dgm:prSet presAssocID="{4A8B1D45-362E-415C-9FC7-16806FD225B3}" presName="sibTrans" presStyleLbl="sibTrans2D1" presStyleIdx="0" presStyleCnt="8" custScaleY="269847"/>
      <dgm:spPr/>
    </dgm:pt>
    <dgm:pt modelId="{85073272-F97C-4C7F-960E-1D53667CF88D}" type="pres">
      <dgm:prSet presAssocID="{4A8B1D45-362E-415C-9FC7-16806FD225B3}" presName="connectorText" presStyleLbl="sibTrans2D1" presStyleIdx="0" presStyleCnt="8"/>
      <dgm:spPr/>
    </dgm:pt>
    <dgm:pt modelId="{860A15BD-9BDC-41D0-90FA-A301DDA53859}" type="pres">
      <dgm:prSet presAssocID="{C660A0F8-319D-4E6A-BC1D-1B24C5FF395A}" presName="node" presStyleLbl="node1" presStyleIdx="1" presStyleCnt="9" custScaleX="106036">
        <dgm:presLayoutVars>
          <dgm:bulletEnabled val="1"/>
        </dgm:presLayoutVars>
      </dgm:prSet>
      <dgm:spPr/>
    </dgm:pt>
    <dgm:pt modelId="{AAC02D91-D116-47CD-ADAB-ED1C6DFFA4EB}" type="pres">
      <dgm:prSet presAssocID="{B7297B87-8F49-46ED-A7D5-F2C0555099E2}" presName="sibTrans" presStyleLbl="sibTrans2D1" presStyleIdx="1" presStyleCnt="8" custScaleY="269847"/>
      <dgm:spPr/>
    </dgm:pt>
    <dgm:pt modelId="{DFF2DE25-B42E-4175-A395-7408AFB15CD8}" type="pres">
      <dgm:prSet presAssocID="{B7297B87-8F49-46ED-A7D5-F2C0555099E2}" presName="connectorText" presStyleLbl="sibTrans2D1" presStyleIdx="1" presStyleCnt="8"/>
      <dgm:spPr/>
    </dgm:pt>
    <dgm:pt modelId="{07C073B9-B7FC-4C8C-962A-348AC555AD60}" type="pres">
      <dgm:prSet presAssocID="{FAF60A0A-00DF-4037-AB44-C243377B68EA}" presName="node" presStyleLbl="node1" presStyleIdx="2" presStyleCnt="9" custScaleX="103815" custLinFactNeighborY="563">
        <dgm:presLayoutVars>
          <dgm:bulletEnabled val="1"/>
        </dgm:presLayoutVars>
      </dgm:prSet>
      <dgm:spPr/>
    </dgm:pt>
    <dgm:pt modelId="{856E7C9B-0B58-4F35-AE5B-383D95F3BBA2}" type="pres">
      <dgm:prSet presAssocID="{D87FCC2C-CB64-4A05-B2CB-AF9C77133909}" presName="sibTrans" presStyleLbl="sibTrans2D1" presStyleIdx="2" presStyleCnt="8" custScaleY="269847"/>
      <dgm:spPr/>
    </dgm:pt>
    <dgm:pt modelId="{188583C6-6F3F-4B32-9DC6-361528FC9BE8}" type="pres">
      <dgm:prSet presAssocID="{D87FCC2C-CB64-4A05-B2CB-AF9C77133909}" presName="connectorText" presStyleLbl="sibTrans2D1" presStyleIdx="2" presStyleCnt="8"/>
      <dgm:spPr/>
    </dgm:pt>
    <dgm:pt modelId="{A67CA176-74D3-4418-9D2B-987F97F11AD3}" type="pres">
      <dgm:prSet presAssocID="{03F3443F-836A-4E9B-9ACF-04EE5C4CD113}" presName="node" presStyleLbl="node1" presStyleIdx="3" presStyleCnt="9" custScaleX="113731" custLinFactNeighborY="563">
        <dgm:presLayoutVars>
          <dgm:bulletEnabled val="1"/>
        </dgm:presLayoutVars>
      </dgm:prSet>
      <dgm:spPr/>
    </dgm:pt>
    <dgm:pt modelId="{C372A914-D8AF-45A2-B150-308690732469}" type="pres">
      <dgm:prSet presAssocID="{C0D38DCF-A008-43E3-A520-7DDCB2538DDC}" presName="sibTrans" presStyleLbl="sibTrans2D1" presStyleIdx="3" presStyleCnt="8" custScaleY="269847"/>
      <dgm:spPr/>
    </dgm:pt>
    <dgm:pt modelId="{3D0C5CD1-9C18-48B5-A9B7-51119EBD8E64}" type="pres">
      <dgm:prSet presAssocID="{C0D38DCF-A008-43E3-A520-7DDCB2538DDC}" presName="connectorText" presStyleLbl="sibTrans2D1" presStyleIdx="3" presStyleCnt="8"/>
      <dgm:spPr/>
    </dgm:pt>
    <dgm:pt modelId="{FCCC9B8C-35B2-423F-ADFC-B58193807732}" type="pres">
      <dgm:prSet presAssocID="{7D0EE092-39B6-4346-B0EB-061D29E5F1A8}" presName="node" presStyleLbl="node1" presStyleIdx="4" presStyleCnt="9" custScaleX="122451" custLinFactNeighborY="563">
        <dgm:presLayoutVars>
          <dgm:bulletEnabled val="1"/>
        </dgm:presLayoutVars>
      </dgm:prSet>
      <dgm:spPr/>
    </dgm:pt>
    <dgm:pt modelId="{4B5E523D-B80C-4F5C-B074-67B60E85897D}" type="pres">
      <dgm:prSet presAssocID="{2C40E58B-D997-41EF-BC9C-083FF398C900}" presName="sibTrans" presStyleLbl="sibTrans2D1" presStyleIdx="4" presStyleCnt="8" custScaleY="269847"/>
      <dgm:spPr/>
    </dgm:pt>
    <dgm:pt modelId="{EFEF926B-9662-4879-8216-FF2BD3D43902}" type="pres">
      <dgm:prSet presAssocID="{2C40E58B-D997-41EF-BC9C-083FF398C900}" presName="connectorText" presStyleLbl="sibTrans2D1" presStyleIdx="4" presStyleCnt="8"/>
      <dgm:spPr/>
    </dgm:pt>
    <dgm:pt modelId="{65F7C25E-1F44-44FE-8D64-2D23E3B88DF1}" type="pres">
      <dgm:prSet presAssocID="{E3DCB169-969E-4CF1-B941-4282347E9828}" presName="node" presStyleLbl="node1" presStyleIdx="5" presStyleCnt="9" custLinFactNeighborY="563">
        <dgm:presLayoutVars>
          <dgm:bulletEnabled val="1"/>
        </dgm:presLayoutVars>
      </dgm:prSet>
      <dgm:spPr/>
    </dgm:pt>
    <dgm:pt modelId="{0D2713C2-BA04-468D-8E4E-5B69EE38C0E0}" type="pres">
      <dgm:prSet presAssocID="{341C9C54-7805-410B-8864-29F0952B67E1}" presName="sibTrans" presStyleLbl="sibTrans2D1" presStyleIdx="5" presStyleCnt="8" custScaleY="269847"/>
      <dgm:spPr/>
    </dgm:pt>
    <dgm:pt modelId="{83504718-74BF-475E-85E5-C72B1A87F6B2}" type="pres">
      <dgm:prSet presAssocID="{341C9C54-7805-410B-8864-29F0952B67E1}" presName="connectorText" presStyleLbl="sibTrans2D1" presStyleIdx="5" presStyleCnt="8"/>
      <dgm:spPr/>
    </dgm:pt>
    <dgm:pt modelId="{CCF228E8-43C7-4CFB-89C1-44680CD6645E}" type="pres">
      <dgm:prSet presAssocID="{74F78188-23A3-4553-892D-842112D6A0B2}" presName="node" presStyleLbl="node1" presStyleIdx="6" presStyleCnt="9" custLinFactNeighborY="563">
        <dgm:presLayoutVars>
          <dgm:bulletEnabled val="1"/>
        </dgm:presLayoutVars>
      </dgm:prSet>
      <dgm:spPr/>
    </dgm:pt>
    <dgm:pt modelId="{BD0AA028-00E1-4228-AFCA-0F6FDC40774B}" type="pres">
      <dgm:prSet presAssocID="{C0A25A14-4F93-4749-B2E4-0495831D98EC}" presName="sibTrans" presStyleLbl="sibTrans2D1" presStyleIdx="6" presStyleCnt="8" custScaleY="269847"/>
      <dgm:spPr/>
    </dgm:pt>
    <dgm:pt modelId="{09D69BD1-CA80-4F38-BA46-62C343E925E9}" type="pres">
      <dgm:prSet presAssocID="{C0A25A14-4F93-4749-B2E4-0495831D98EC}" presName="connectorText" presStyleLbl="sibTrans2D1" presStyleIdx="6" presStyleCnt="8"/>
      <dgm:spPr/>
    </dgm:pt>
    <dgm:pt modelId="{198C374F-8C71-4FBD-81DA-1BB1E6D3A68C}" type="pres">
      <dgm:prSet presAssocID="{05C0429D-C3F2-4D81-BA4F-EAFF2833B6A9}" presName="node" presStyleLbl="node1" presStyleIdx="7" presStyleCnt="9" custScaleX="108715" custLinFactNeighborY="563">
        <dgm:presLayoutVars>
          <dgm:bulletEnabled val="1"/>
        </dgm:presLayoutVars>
      </dgm:prSet>
      <dgm:spPr/>
    </dgm:pt>
    <dgm:pt modelId="{62F01DB9-F030-431A-B611-8991082B8F9A}" type="pres">
      <dgm:prSet presAssocID="{0620F36C-CFE1-46D5-9B14-095F6796D788}" presName="sibTrans" presStyleLbl="sibTrans2D1" presStyleIdx="7" presStyleCnt="8" custScaleY="269847"/>
      <dgm:spPr/>
    </dgm:pt>
    <dgm:pt modelId="{72D1B7E0-5284-4427-B327-66CAD5960759}" type="pres">
      <dgm:prSet presAssocID="{0620F36C-CFE1-46D5-9B14-095F6796D788}" presName="connectorText" presStyleLbl="sibTrans2D1" presStyleIdx="7" presStyleCnt="8"/>
      <dgm:spPr/>
    </dgm:pt>
    <dgm:pt modelId="{19C59911-0085-4AB2-AE9B-659CDA8A6DC2}" type="pres">
      <dgm:prSet presAssocID="{2C0C4903-77F2-4836-BA05-33831FAF9B39}" presName="node" presStyleLbl="node1" presStyleIdx="8" presStyleCnt="9" custLinFactNeighborY="563">
        <dgm:presLayoutVars>
          <dgm:bulletEnabled val="1"/>
        </dgm:presLayoutVars>
      </dgm:prSet>
      <dgm:spPr/>
    </dgm:pt>
  </dgm:ptLst>
  <dgm:cxnLst>
    <dgm:cxn modelId="{BE41BF01-A2FF-4064-B058-AC4D28707785}" type="presOf" srcId="{03F3443F-836A-4E9B-9ACF-04EE5C4CD113}" destId="{A67CA176-74D3-4418-9D2B-987F97F11AD3}" srcOrd="0" destOrd="0" presId="urn:microsoft.com/office/officeart/2005/8/layout/process1"/>
    <dgm:cxn modelId="{0F51210B-3925-4231-A10B-B97F8E8965D8}" type="presOf" srcId="{C0D38DCF-A008-43E3-A520-7DDCB2538DDC}" destId="{3D0C5CD1-9C18-48B5-A9B7-51119EBD8E64}" srcOrd="1" destOrd="0" presId="urn:microsoft.com/office/officeart/2005/8/layout/process1"/>
    <dgm:cxn modelId="{34A9A90D-45F3-409A-88EB-FE22B31660C3}" srcId="{00C9C184-9713-447E-8E3B-BBC525A26CFF}" destId="{E3DCB169-969E-4CF1-B941-4282347E9828}" srcOrd="5" destOrd="0" parTransId="{4C870ED5-CD7F-40DC-A845-19A51089BA90}" sibTransId="{341C9C54-7805-410B-8864-29F0952B67E1}"/>
    <dgm:cxn modelId="{C9069512-80E1-4F6F-8479-0E316FDCB86F}" type="presOf" srcId="{B7297B87-8F49-46ED-A7D5-F2C0555099E2}" destId="{AAC02D91-D116-47CD-ADAB-ED1C6DFFA4EB}" srcOrd="0" destOrd="0" presId="urn:microsoft.com/office/officeart/2005/8/layout/process1"/>
    <dgm:cxn modelId="{B420BC1B-C7FB-4D06-ADFD-491D8B157CE8}" type="presOf" srcId="{E3DCB169-969E-4CF1-B941-4282347E9828}" destId="{65F7C25E-1F44-44FE-8D64-2D23E3B88DF1}" srcOrd="0" destOrd="0" presId="urn:microsoft.com/office/officeart/2005/8/layout/process1"/>
    <dgm:cxn modelId="{C82EEB21-FB67-4807-A0B5-2BA22957009C}" type="presOf" srcId="{7D0EE092-39B6-4346-B0EB-061D29E5F1A8}" destId="{FCCC9B8C-35B2-423F-ADFC-B58193807732}" srcOrd="0" destOrd="0" presId="urn:microsoft.com/office/officeart/2005/8/layout/process1"/>
    <dgm:cxn modelId="{63544F30-50F1-406C-8930-834B102D0D12}" srcId="{00C9C184-9713-447E-8E3B-BBC525A26CFF}" destId="{7D0EE092-39B6-4346-B0EB-061D29E5F1A8}" srcOrd="4" destOrd="0" parTransId="{D209B5EC-EBEF-477F-A53E-69A828A0D503}" sibTransId="{2C40E58B-D997-41EF-BC9C-083FF398C900}"/>
    <dgm:cxn modelId="{2040583A-32B0-4A96-AED0-06489B3F0831}" type="presOf" srcId="{2C0C4903-77F2-4836-BA05-33831FAF9B39}" destId="{19C59911-0085-4AB2-AE9B-659CDA8A6DC2}" srcOrd="0" destOrd="0" presId="urn:microsoft.com/office/officeart/2005/8/layout/process1"/>
    <dgm:cxn modelId="{AECD235C-6AE8-41D5-9E7C-D35CCB8BF9DB}" type="presOf" srcId="{4A8B1D45-362E-415C-9FC7-16806FD225B3}" destId="{85073272-F97C-4C7F-960E-1D53667CF88D}" srcOrd="1" destOrd="0" presId="urn:microsoft.com/office/officeart/2005/8/layout/process1"/>
    <dgm:cxn modelId="{37AE1241-D7DE-4C64-9123-BEF34B43105E}" srcId="{00C9C184-9713-447E-8E3B-BBC525A26CFF}" destId="{C660A0F8-319D-4E6A-BC1D-1B24C5FF395A}" srcOrd="1" destOrd="0" parTransId="{3F6CCFA0-BC7C-43FB-ADDF-88149B42D4EB}" sibTransId="{B7297B87-8F49-46ED-A7D5-F2C0555099E2}"/>
    <dgm:cxn modelId="{E8CD934B-DF8F-4833-BD91-CAEC608567B6}" type="presOf" srcId="{2C40E58B-D997-41EF-BC9C-083FF398C900}" destId="{4B5E523D-B80C-4F5C-B074-67B60E85897D}" srcOrd="0" destOrd="0" presId="urn:microsoft.com/office/officeart/2005/8/layout/process1"/>
    <dgm:cxn modelId="{4F7EB86E-A313-4CCA-9B39-46BBA29B2DDF}" type="presOf" srcId="{C0A25A14-4F93-4749-B2E4-0495831D98EC}" destId="{09D69BD1-CA80-4F38-BA46-62C343E925E9}" srcOrd="1" destOrd="0" presId="urn:microsoft.com/office/officeart/2005/8/layout/process1"/>
    <dgm:cxn modelId="{5845F96E-8F59-4193-B5F6-0D36E9E25DA4}" srcId="{00C9C184-9713-447E-8E3B-BBC525A26CFF}" destId="{FCCD7531-4A6B-44F6-9FBE-21C82F7FC50E}" srcOrd="0" destOrd="0" parTransId="{04CFAF02-5E64-41D3-92CB-3FDDEE65BD55}" sibTransId="{4A8B1D45-362E-415C-9FC7-16806FD225B3}"/>
    <dgm:cxn modelId="{14B6594F-D28C-47FE-BC25-4A847B3B7E30}" type="presOf" srcId="{D87FCC2C-CB64-4A05-B2CB-AF9C77133909}" destId="{856E7C9B-0B58-4F35-AE5B-383D95F3BBA2}" srcOrd="0" destOrd="0" presId="urn:microsoft.com/office/officeart/2005/8/layout/process1"/>
    <dgm:cxn modelId="{8AD62C70-66C4-4705-A050-B637226C446B}" type="presOf" srcId="{74F78188-23A3-4553-892D-842112D6A0B2}" destId="{CCF228E8-43C7-4CFB-89C1-44680CD6645E}" srcOrd="0" destOrd="0" presId="urn:microsoft.com/office/officeart/2005/8/layout/process1"/>
    <dgm:cxn modelId="{FAAE3472-7DAD-4E33-BA47-0D3316C560A8}" type="presOf" srcId="{4A8B1D45-362E-415C-9FC7-16806FD225B3}" destId="{9F54936D-590B-40FF-A643-80C5BB3136D0}" srcOrd="0" destOrd="0" presId="urn:microsoft.com/office/officeart/2005/8/layout/process1"/>
    <dgm:cxn modelId="{096BF654-8297-4963-A86C-3C91016182C5}" type="presOf" srcId="{B7297B87-8F49-46ED-A7D5-F2C0555099E2}" destId="{DFF2DE25-B42E-4175-A395-7408AFB15CD8}" srcOrd="1" destOrd="0" presId="urn:microsoft.com/office/officeart/2005/8/layout/process1"/>
    <dgm:cxn modelId="{46C74C87-0861-47B4-90A2-3F52ACED6E88}" type="presOf" srcId="{341C9C54-7805-410B-8864-29F0952B67E1}" destId="{0D2713C2-BA04-468D-8E4E-5B69EE38C0E0}" srcOrd="0" destOrd="0" presId="urn:microsoft.com/office/officeart/2005/8/layout/process1"/>
    <dgm:cxn modelId="{B0EAED8B-6C10-4E5D-9CD0-3D64C5F9EE8F}" srcId="{00C9C184-9713-447E-8E3B-BBC525A26CFF}" destId="{05C0429D-C3F2-4D81-BA4F-EAFF2833B6A9}" srcOrd="7" destOrd="0" parTransId="{3B7AF20C-04B2-476E-A2B5-23FDA01F37AB}" sibTransId="{0620F36C-CFE1-46D5-9B14-095F6796D788}"/>
    <dgm:cxn modelId="{32367F93-AC76-4C76-B97F-8BFE47E1AE44}" type="presOf" srcId="{C0D38DCF-A008-43E3-A520-7DDCB2538DDC}" destId="{C372A914-D8AF-45A2-B150-308690732469}" srcOrd="0" destOrd="0" presId="urn:microsoft.com/office/officeart/2005/8/layout/process1"/>
    <dgm:cxn modelId="{6309F894-6D3A-4F54-BD5C-54D1CB364355}" type="presOf" srcId="{00C9C184-9713-447E-8E3B-BBC525A26CFF}" destId="{552552A2-CC65-489A-BDAE-3210FD1F71BF}" srcOrd="0" destOrd="0" presId="urn:microsoft.com/office/officeart/2005/8/layout/process1"/>
    <dgm:cxn modelId="{F0949A9D-618B-4334-818B-4E84FF0D837C}" srcId="{00C9C184-9713-447E-8E3B-BBC525A26CFF}" destId="{2C0C4903-77F2-4836-BA05-33831FAF9B39}" srcOrd="8" destOrd="0" parTransId="{AF9E9EB0-5D08-4546-AD2E-75D5FDE8354E}" sibTransId="{156E889E-8794-4811-9600-8D298616931D}"/>
    <dgm:cxn modelId="{28C9B8AB-0EE8-4F3A-ADC4-52B9BF87FA70}" type="presOf" srcId="{0620F36C-CFE1-46D5-9B14-095F6796D788}" destId="{62F01DB9-F030-431A-B611-8991082B8F9A}" srcOrd="0" destOrd="0" presId="urn:microsoft.com/office/officeart/2005/8/layout/process1"/>
    <dgm:cxn modelId="{2A6568B1-610C-4BB3-87CB-8D05BE1C7C91}" type="presOf" srcId="{D87FCC2C-CB64-4A05-B2CB-AF9C77133909}" destId="{188583C6-6F3F-4B32-9DC6-361528FC9BE8}" srcOrd="1" destOrd="0" presId="urn:microsoft.com/office/officeart/2005/8/layout/process1"/>
    <dgm:cxn modelId="{0D893FBB-0C40-456C-946B-08E781B9B381}" type="presOf" srcId="{FCCD7531-4A6B-44F6-9FBE-21C82F7FC50E}" destId="{7486E7F7-14EC-48F7-8C8A-0A9269E39E77}" srcOrd="0" destOrd="0" presId="urn:microsoft.com/office/officeart/2005/8/layout/process1"/>
    <dgm:cxn modelId="{708E97C3-A3C5-421C-8C0E-72E228D559F4}" type="presOf" srcId="{FAF60A0A-00DF-4037-AB44-C243377B68EA}" destId="{07C073B9-B7FC-4C8C-962A-348AC555AD60}" srcOrd="0" destOrd="0" presId="urn:microsoft.com/office/officeart/2005/8/layout/process1"/>
    <dgm:cxn modelId="{3A3DD8C4-5A89-44F9-82F4-24A0B641A959}" srcId="{00C9C184-9713-447E-8E3B-BBC525A26CFF}" destId="{FAF60A0A-00DF-4037-AB44-C243377B68EA}" srcOrd="2" destOrd="0" parTransId="{5E4DF571-D1A6-4BAF-B099-C2E1FB0F7EFA}" sibTransId="{D87FCC2C-CB64-4A05-B2CB-AF9C77133909}"/>
    <dgm:cxn modelId="{03CA1DCC-A833-4AB5-8AEE-8D72D65FF392}" srcId="{00C9C184-9713-447E-8E3B-BBC525A26CFF}" destId="{74F78188-23A3-4553-892D-842112D6A0B2}" srcOrd="6" destOrd="0" parTransId="{0C6C2921-D2B0-49AD-84B0-21A953B2BDFD}" sibTransId="{C0A25A14-4F93-4749-B2E4-0495831D98EC}"/>
    <dgm:cxn modelId="{FF5907CD-0523-4E07-870D-B0E9EA596E99}" type="presOf" srcId="{C660A0F8-319D-4E6A-BC1D-1B24C5FF395A}" destId="{860A15BD-9BDC-41D0-90FA-A301DDA53859}" srcOrd="0" destOrd="0" presId="urn:microsoft.com/office/officeart/2005/8/layout/process1"/>
    <dgm:cxn modelId="{C9479CD0-E55D-4D7F-A8BD-2178820D59AB}" type="presOf" srcId="{341C9C54-7805-410B-8864-29F0952B67E1}" destId="{83504718-74BF-475E-85E5-C72B1A87F6B2}" srcOrd="1" destOrd="0" presId="urn:microsoft.com/office/officeart/2005/8/layout/process1"/>
    <dgm:cxn modelId="{4DEBC8D6-1B8F-4FA8-85A2-FF51006CFB89}" type="presOf" srcId="{0620F36C-CFE1-46D5-9B14-095F6796D788}" destId="{72D1B7E0-5284-4427-B327-66CAD5960759}" srcOrd="1" destOrd="0" presId="urn:microsoft.com/office/officeart/2005/8/layout/process1"/>
    <dgm:cxn modelId="{2117C2E7-BE54-4C56-AC29-D384DDF03B1B}" type="presOf" srcId="{C0A25A14-4F93-4749-B2E4-0495831D98EC}" destId="{BD0AA028-00E1-4228-AFCA-0F6FDC40774B}" srcOrd="0" destOrd="0" presId="urn:microsoft.com/office/officeart/2005/8/layout/process1"/>
    <dgm:cxn modelId="{1EF08AF3-22C3-48DF-8AB8-6CFAEF368CF0}" type="presOf" srcId="{05C0429D-C3F2-4D81-BA4F-EAFF2833B6A9}" destId="{198C374F-8C71-4FBD-81DA-1BB1E6D3A68C}" srcOrd="0" destOrd="0" presId="urn:microsoft.com/office/officeart/2005/8/layout/process1"/>
    <dgm:cxn modelId="{E9F608F8-31F0-43FE-8A69-5592C1CFE3F0}" type="presOf" srcId="{2C40E58B-D997-41EF-BC9C-083FF398C900}" destId="{EFEF926B-9662-4879-8216-FF2BD3D43902}" srcOrd="1" destOrd="0" presId="urn:microsoft.com/office/officeart/2005/8/layout/process1"/>
    <dgm:cxn modelId="{4460B0F9-CC03-44D8-9F80-53FFD01F242F}" srcId="{00C9C184-9713-447E-8E3B-BBC525A26CFF}" destId="{03F3443F-836A-4E9B-9ACF-04EE5C4CD113}" srcOrd="3" destOrd="0" parTransId="{A80A189C-E24C-40A1-B14F-51E90DD7A45A}" sibTransId="{C0D38DCF-A008-43E3-A520-7DDCB2538DDC}"/>
    <dgm:cxn modelId="{EE40CA71-6804-4731-8E9D-F15E0AED2EA9}" type="presParOf" srcId="{552552A2-CC65-489A-BDAE-3210FD1F71BF}" destId="{7486E7F7-14EC-48F7-8C8A-0A9269E39E77}" srcOrd="0" destOrd="0" presId="urn:microsoft.com/office/officeart/2005/8/layout/process1"/>
    <dgm:cxn modelId="{6AD684C8-8164-443B-B425-CB6FB17F327A}" type="presParOf" srcId="{552552A2-CC65-489A-BDAE-3210FD1F71BF}" destId="{9F54936D-590B-40FF-A643-80C5BB3136D0}" srcOrd="1" destOrd="0" presId="urn:microsoft.com/office/officeart/2005/8/layout/process1"/>
    <dgm:cxn modelId="{9D7BA4A3-8D68-4E5C-B170-02198EE39014}" type="presParOf" srcId="{9F54936D-590B-40FF-A643-80C5BB3136D0}" destId="{85073272-F97C-4C7F-960E-1D53667CF88D}" srcOrd="0" destOrd="0" presId="urn:microsoft.com/office/officeart/2005/8/layout/process1"/>
    <dgm:cxn modelId="{DF68DC9F-7A74-4176-AFDE-3A385401537E}" type="presParOf" srcId="{552552A2-CC65-489A-BDAE-3210FD1F71BF}" destId="{860A15BD-9BDC-41D0-90FA-A301DDA53859}" srcOrd="2" destOrd="0" presId="urn:microsoft.com/office/officeart/2005/8/layout/process1"/>
    <dgm:cxn modelId="{02E687F8-DAFB-40E7-8E27-0E2603DF647A}" type="presParOf" srcId="{552552A2-CC65-489A-BDAE-3210FD1F71BF}" destId="{AAC02D91-D116-47CD-ADAB-ED1C6DFFA4EB}" srcOrd="3" destOrd="0" presId="urn:microsoft.com/office/officeart/2005/8/layout/process1"/>
    <dgm:cxn modelId="{1169C85D-B76C-4FCF-9525-9A44ACACB3FF}" type="presParOf" srcId="{AAC02D91-D116-47CD-ADAB-ED1C6DFFA4EB}" destId="{DFF2DE25-B42E-4175-A395-7408AFB15CD8}" srcOrd="0" destOrd="0" presId="urn:microsoft.com/office/officeart/2005/8/layout/process1"/>
    <dgm:cxn modelId="{0148C346-287C-4BA7-BD5D-1C435AED3320}" type="presParOf" srcId="{552552A2-CC65-489A-BDAE-3210FD1F71BF}" destId="{07C073B9-B7FC-4C8C-962A-348AC555AD60}" srcOrd="4" destOrd="0" presId="urn:microsoft.com/office/officeart/2005/8/layout/process1"/>
    <dgm:cxn modelId="{81CEED98-6DAC-4C46-B58D-D5F54F7F94CA}" type="presParOf" srcId="{552552A2-CC65-489A-BDAE-3210FD1F71BF}" destId="{856E7C9B-0B58-4F35-AE5B-383D95F3BBA2}" srcOrd="5" destOrd="0" presId="urn:microsoft.com/office/officeart/2005/8/layout/process1"/>
    <dgm:cxn modelId="{72D113AB-EAD1-4298-A616-460E060B8E86}" type="presParOf" srcId="{856E7C9B-0B58-4F35-AE5B-383D95F3BBA2}" destId="{188583C6-6F3F-4B32-9DC6-361528FC9BE8}" srcOrd="0" destOrd="0" presId="urn:microsoft.com/office/officeart/2005/8/layout/process1"/>
    <dgm:cxn modelId="{00EE6E7A-F2A6-4301-A170-15152DF3F51D}" type="presParOf" srcId="{552552A2-CC65-489A-BDAE-3210FD1F71BF}" destId="{A67CA176-74D3-4418-9D2B-987F97F11AD3}" srcOrd="6" destOrd="0" presId="urn:microsoft.com/office/officeart/2005/8/layout/process1"/>
    <dgm:cxn modelId="{FEEB806B-962C-43AB-9F34-B4E6E5CE1763}" type="presParOf" srcId="{552552A2-CC65-489A-BDAE-3210FD1F71BF}" destId="{C372A914-D8AF-45A2-B150-308690732469}" srcOrd="7" destOrd="0" presId="urn:microsoft.com/office/officeart/2005/8/layout/process1"/>
    <dgm:cxn modelId="{D48A8E2E-FBBB-419A-95CD-15C47690611A}" type="presParOf" srcId="{C372A914-D8AF-45A2-B150-308690732469}" destId="{3D0C5CD1-9C18-48B5-A9B7-51119EBD8E64}" srcOrd="0" destOrd="0" presId="urn:microsoft.com/office/officeart/2005/8/layout/process1"/>
    <dgm:cxn modelId="{39F07DD1-BAC1-4131-B3EA-288D843E60A3}" type="presParOf" srcId="{552552A2-CC65-489A-BDAE-3210FD1F71BF}" destId="{FCCC9B8C-35B2-423F-ADFC-B58193807732}" srcOrd="8" destOrd="0" presId="urn:microsoft.com/office/officeart/2005/8/layout/process1"/>
    <dgm:cxn modelId="{A7BB620A-C613-42CC-B81A-C050A3EE6EF8}" type="presParOf" srcId="{552552A2-CC65-489A-BDAE-3210FD1F71BF}" destId="{4B5E523D-B80C-4F5C-B074-67B60E85897D}" srcOrd="9" destOrd="0" presId="urn:microsoft.com/office/officeart/2005/8/layout/process1"/>
    <dgm:cxn modelId="{9B9DCF5A-1214-48FC-AF90-26A029F30EAA}" type="presParOf" srcId="{4B5E523D-B80C-4F5C-B074-67B60E85897D}" destId="{EFEF926B-9662-4879-8216-FF2BD3D43902}" srcOrd="0" destOrd="0" presId="urn:microsoft.com/office/officeart/2005/8/layout/process1"/>
    <dgm:cxn modelId="{E313524F-85F6-46F0-AA40-30615CB4FDF0}" type="presParOf" srcId="{552552A2-CC65-489A-BDAE-3210FD1F71BF}" destId="{65F7C25E-1F44-44FE-8D64-2D23E3B88DF1}" srcOrd="10" destOrd="0" presId="urn:microsoft.com/office/officeart/2005/8/layout/process1"/>
    <dgm:cxn modelId="{69C58855-4FAF-4A73-A345-CDC7E67A134E}" type="presParOf" srcId="{552552A2-CC65-489A-BDAE-3210FD1F71BF}" destId="{0D2713C2-BA04-468D-8E4E-5B69EE38C0E0}" srcOrd="11" destOrd="0" presId="urn:microsoft.com/office/officeart/2005/8/layout/process1"/>
    <dgm:cxn modelId="{60D45DDB-5746-4F8A-8164-D42556BF1F08}" type="presParOf" srcId="{0D2713C2-BA04-468D-8E4E-5B69EE38C0E0}" destId="{83504718-74BF-475E-85E5-C72B1A87F6B2}" srcOrd="0" destOrd="0" presId="urn:microsoft.com/office/officeart/2005/8/layout/process1"/>
    <dgm:cxn modelId="{0A7EA346-149F-4D99-A9D9-8F42B9DE8599}" type="presParOf" srcId="{552552A2-CC65-489A-BDAE-3210FD1F71BF}" destId="{CCF228E8-43C7-4CFB-89C1-44680CD6645E}" srcOrd="12" destOrd="0" presId="urn:microsoft.com/office/officeart/2005/8/layout/process1"/>
    <dgm:cxn modelId="{F90346C0-6B2F-4A53-9B5E-65A6C40A148D}" type="presParOf" srcId="{552552A2-CC65-489A-BDAE-3210FD1F71BF}" destId="{BD0AA028-00E1-4228-AFCA-0F6FDC40774B}" srcOrd="13" destOrd="0" presId="urn:microsoft.com/office/officeart/2005/8/layout/process1"/>
    <dgm:cxn modelId="{8C55C020-58BC-4135-9E80-18D07E60A669}" type="presParOf" srcId="{BD0AA028-00E1-4228-AFCA-0F6FDC40774B}" destId="{09D69BD1-CA80-4F38-BA46-62C343E925E9}" srcOrd="0" destOrd="0" presId="urn:microsoft.com/office/officeart/2005/8/layout/process1"/>
    <dgm:cxn modelId="{69B33130-41BE-4518-8A12-FAEC659F7A53}" type="presParOf" srcId="{552552A2-CC65-489A-BDAE-3210FD1F71BF}" destId="{198C374F-8C71-4FBD-81DA-1BB1E6D3A68C}" srcOrd="14" destOrd="0" presId="urn:microsoft.com/office/officeart/2005/8/layout/process1"/>
    <dgm:cxn modelId="{699F6149-2D7E-46FF-8138-4550E8F5BF68}" type="presParOf" srcId="{552552A2-CC65-489A-BDAE-3210FD1F71BF}" destId="{62F01DB9-F030-431A-B611-8991082B8F9A}" srcOrd="15" destOrd="0" presId="urn:microsoft.com/office/officeart/2005/8/layout/process1"/>
    <dgm:cxn modelId="{F70F42E7-91BD-4133-8EE9-42D427D87828}" type="presParOf" srcId="{62F01DB9-F030-431A-B611-8991082B8F9A}" destId="{72D1B7E0-5284-4427-B327-66CAD5960759}" srcOrd="0" destOrd="0" presId="urn:microsoft.com/office/officeart/2005/8/layout/process1"/>
    <dgm:cxn modelId="{44BD5877-BB27-41B4-B3DD-5312C855C3CC}" type="presParOf" srcId="{552552A2-CC65-489A-BDAE-3210FD1F71BF}" destId="{19C59911-0085-4AB2-AE9B-659CDA8A6DC2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6E7F7-14EC-48F7-8C8A-0A9269E39E77}">
      <dsp:nvSpPr>
        <dsp:cNvPr id="0" name=""/>
        <dsp:cNvSpPr/>
      </dsp:nvSpPr>
      <dsp:spPr>
        <a:xfrm>
          <a:off x="6893" y="1255966"/>
          <a:ext cx="943293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WWI purchases goods from suppliers.</a:t>
          </a:r>
        </a:p>
      </dsp:txBody>
      <dsp:txXfrm>
        <a:off x="34521" y="1283594"/>
        <a:ext cx="888037" cy="2851230"/>
      </dsp:txXfrm>
    </dsp:sp>
    <dsp:sp modelId="{9F54936D-590B-40FF-A643-80C5BB3136D0}">
      <dsp:nvSpPr>
        <dsp:cNvPr id="0" name=""/>
        <dsp:cNvSpPr/>
      </dsp:nvSpPr>
      <dsp:spPr>
        <a:xfrm rot="21545348">
          <a:off x="1041757" y="2392266"/>
          <a:ext cx="194180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041761" y="2515307"/>
        <a:ext cx="135926" cy="367734"/>
      </dsp:txXfrm>
    </dsp:sp>
    <dsp:sp modelId="{860A15BD-9BDC-41D0-90FA-A301DDA53859}">
      <dsp:nvSpPr>
        <dsp:cNvPr id="0" name=""/>
        <dsp:cNvSpPr/>
      </dsp:nvSpPr>
      <dsp:spPr>
        <a:xfrm>
          <a:off x="1316518" y="1234923"/>
          <a:ext cx="971107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Suppliers send the items, WWI stocks them in the warehouse</a:t>
          </a:r>
        </a:p>
      </dsp:txBody>
      <dsp:txXfrm>
        <a:off x="1344961" y="1263366"/>
        <a:ext cx="914221" cy="2849600"/>
      </dsp:txXfrm>
    </dsp:sp>
    <dsp:sp modelId="{AAC02D91-D116-47CD-ADAB-ED1C6DFFA4EB}">
      <dsp:nvSpPr>
        <dsp:cNvPr id="0" name=""/>
        <dsp:cNvSpPr/>
      </dsp:nvSpPr>
      <dsp:spPr>
        <a:xfrm rot="42381">
          <a:off x="2379200" y="2390033"/>
          <a:ext cx="194170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2379202" y="2512252"/>
        <a:ext cx="135919" cy="367734"/>
      </dsp:txXfrm>
    </dsp:sp>
    <dsp:sp modelId="{07C073B9-B7FC-4C8C-962A-348AC555AD60}">
      <dsp:nvSpPr>
        <dsp:cNvPr id="0" name=""/>
        <dsp:cNvSpPr/>
      </dsp:nvSpPr>
      <dsp:spPr>
        <a:xfrm>
          <a:off x="2653956" y="1251287"/>
          <a:ext cx="950766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Customers order items from WWI</a:t>
          </a:r>
        </a:p>
      </dsp:txBody>
      <dsp:txXfrm>
        <a:off x="2681803" y="1279134"/>
        <a:ext cx="895072" cy="2850792"/>
      </dsp:txXfrm>
    </dsp:sp>
    <dsp:sp modelId="{856E7C9B-0B58-4F35-AE5B-383D95F3BBA2}">
      <dsp:nvSpPr>
        <dsp:cNvPr id="0" name=""/>
        <dsp:cNvSpPr/>
      </dsp:nvSpPr>
      <dsp:spPr>
        <a:xfrm>
          <a:off x="3696305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3696305" y="2520663"/>
        <a:ext cx="135909" cy="367734"/>
      </dsp:txXfrm>
    </dsp:sp>
    <dsp:sp modelId="{A67CA176-74D3-4418-9D2B-987F97F11AD3}">
      <dsp:nvSpPr>
        <dsp:cNvPr id="0" name=""/>
        <dsp:cNvSpPr/>
      </dsp:nvSpPr>
      <dsp:spPr>
        <a:xfrm>
          <a:off x="3971054" y="1251287"/>
          <a:ext cx="1041580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WWI fills the customer order with stock items in the warehouse.</a:t>
          </a:r>
          <a:br>
            <a:rPr lang="en-US" sz="1400" kern="1200" dirty="0"/>
          </a:br>
          <a:r>
            <a:rPr lang="en-US" sz="1400" kern="1200" dirty="0"/>
            <a:t>When they don't have sufficient stock, they order additional stock</a:t>
          </a:r>
        </a:p>
      </dsp:txBody>
      <dsp:txXfrm>
        <a:off x="4001561" y="1281794"/>
        <a:ext cx="980566" cy="2845472"/>
      </dsp:txXfrm>
    </dsp:sp>
    <dsp:sp modelId="{C372A914-D8AF-45A2-B150-308690732469}">
      <dsp:nvSpPr>
        <dsp:cNvPr id="0" name=""/>
        <dsp:cNvSpPr/>
      </dsp:nvSpPr>
      <dsp:spPr>
        <a:xfrm>
          <a:off x="5104217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5104217" y="2520663"/>
        <a:ext cx="135909" cy="367734"/>
      </dsp:txXfrm>
    </dsp:sp>
    <dsp:sp modelId="{FCCC9B8C-35B2-423F-ADFC-B58193807732}">
      <dsp:nvSpPr>
        <dsp:cNvPr id="0" name=""/>
        <dsp:cNvSpPr/>
      </dsp:nvSpPr>
      <dsp:spPr>
        <a:xfrm>
          <a:off x="5378965" y="1251287"/>
          <a:ext cx="1121440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Some customers don't want to wait. WWI sends what’s available and backorders the reminder</a:t>
          </a:r>
        </a:p>
      </dsp:txBody>
      <dsp:txXfrm>
        <a:off x="5411811" y="1284133"/>
        <a:ext cx="1055748" cy="2840794"/>
      </dsp:txXfrm>
    </dsp:sp>
    <dsp:sp modelId="{4B5E523D-B80C-4F5C-B074-67B60E85897D}">
      <dsp:nvSpPr>
        <dsp:cNvPr id="0" name=""/>
        <dsp:cNvSpPr/>
      </dsp:nvSpPr>
      <dsp:spPr>
        <a:xfrm>
          <a:off x="6591988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6591988" y="2520663"/>
        <a:ext cx="135909" cy="367734"/>
      </dsp:txXfrm>
    </dsp:sp>
    <dsp:sp modelId="{65F7C25E-1F44-44FE-8D64-2D23E3B88DF1}">
      <dsp:nvSpPr>
        <dsp:cNvPr id="0" name=""/>
        <dsp:cNvSpPr/>
      </dsp:nvSpPr>
      <dsp:spPr>
        <a:xfrm>
          <a:off x="6866737" y="1251287"/>
          <a:ext cx="915827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WWI invoices customers for the stock items</a:t>
          </a:r>
        </a:p>
      </dsp:txBody>
      <dsp:txXfrm>
        <a:off x="6893561" y="1278111"/>
        <a:ext cx="862179" cy="2852838"/>
      </dsp:txXfrm>
    </dsp:sp>
    <dsp:sp modelId="{0D2713C2-BA04-468D-8E4E-5B69EE38C0E0}">
      <dsp:nvSpPr>
        <dsp:cNvPr id="0" name=""/>
        <dsp:cNvSpPr/>
      </dsp:nvSpPr>
      <dsp:spPr>
        <a:xfrm>
          <a:off x="7874147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7874147" y="2520663"/>
        <a:ext cx="135909" cy="367734"/>
      </dsp:txXfrm>
    </dsp:sp>
    <dsp:sp modelId="{CCF228E8-43C7-4CFB-89C1-44680CD6645E}">
      <dsp:nvSpPr>
        <dsp:cNvPr id="0" name=""/>
        <dsp:cNvSpPr/>
      </dsp:nvSpPr>
      <dsp:spPr>
        <a:xfrm>
          <a:off x="8148896" y="1251287"/>
          <a:ext cx="915827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WWI delivers stock items to customers either via their vans, or other freight methods.</a:t>
          </a:r>
        </a:p>
      </dsp:txBody>
      <dsp:txXfrm>
        <a:off x="8175720" y="1278111"/>
        <a:ext cx="862179" cy="2852838"/>
      </dsp:txXfrm>
    </dsp:sp>
    <dsp:sp modelId="{BD0AA028-00E1-4228-AFCA-0F6FDC40774B}">
      <dsp:nvSpPr>
        <dsp:cNvPr id="0" name=""/>
        <dsp:cNvSpPr/>
      </dsp:nvSpPr>
      <dsp:spPr>
        <a:xfrm>
          <a:off x="9156306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9156306" y="2520663"/>
        <a:ext cx="135909" cy="367734"/>
      </dsp:txXfrm>
    </dsp:sp>
    <dsp:sp modelId="{198C374F-8C71-4FBD-81DA-1BB1E6D3A68C}">
      <dsp:nvSpPr>
        <dsp:cNvPr id="0" name=""/>
        <dsp:cNvSpPr/>
      </dsp:nvSpPr>
      <dsp:spPr>
        <a:xfrm>
          <a:off x="9431055" y="1251287"/>
          <a:ext cx="995642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Customers pay invoices to WWI.</a:t>
          </a:r>
        </a:p>
      </dsp:txBody>
      <dsp:txXfrm>
        <a:off x="9460216" y="1280448"/>
        <a:ext cx="937320" cy="2848164"/>
      </dsp:txXfrm>
    </dsp:sp>
    <dsp:sp modelId="{62F01DB9-F030-431A-B611-8991082B8F9A}">
      <dsp:nvSpPr>
        <dsp:cNvPr id="0" name=""/>
        <dsp:cNvSpPr/>
      </dsp:nvSpPr>
      <dsp:spPr>
        <a:xfrm>
          <a:off x="10518280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0518280" y="2520663"/>
        <a:ext cx="135909" cy="367734"/>
      </dsp:txXfrm>
    </dsp:sp>
    <dsp:sp modelId="{19C59911-0085-4AB2-AE9B-659CDA8A6DC2}">
      <dsp:nvSpPr>
        <dsp:cNvPr id="0" name=""/>
        <dsp:cNvSpPr/>
      </dsp:nvSpPr>
      <dsp:spPr>
        <a:xfrm>
          <a:off x="10793028" y="1251287"/>
          <a:ext cx="915827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WWI pays suppliers for items that were on purchase orders.</a:t>
          </a:r>
        </a:p>
      </dsp:txBody>
      <dsp:txXfrm>
        <a:off x="10819852" y="1278111"/>
        <a:ext cx="862179" cy="28528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6E7F7-14EC-48F7-8C8A-0A9269E39E77}">
      <dsp:nvSpPr>
        <dsp:cNvPr id="0" name=""/>
        <dsp:cNvSpPr/>
      </dsp:nvSpPr>
      <dsp:spPr>
        <a:xfrm>
          <a:off x="6893" y="1255966"/>
          <a:ext cx="943293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WWI purchases goods from suppliers.</a:t>
          </a:r>
        </a:p>
      </dsp:txBody>
      <dsp:txXfrm>
        <a:off x="34521" y="1283594"/>
        <a:ext cx="888037" cy="2851230"/>
      </dsp:txXfrm>
    </dsp:sp>
    <dsp:sp modelId="{9F54936D-590B-40FF-A643-80C5BB3136D0}">
      <dsp:nvSpPr>
        <dsp:cNvPr id="0" name=""/>
        <dsp:cNvSpPr/>
      </dsp:nvSpPr>
      <dsp:spPr>
        <a:xfrm rot="21545348">
          <a:off x="1041757" y="2392266"/>
          <a:ext cx="194180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041761" y="2515307"/>
        <a:ext cx="135926" cy="367734"/>
      </dsp:txXfrm>
    </dsp:sp>
    <dsp:sp modelId="{860A15BD-9BDC-41D0-90FA-A301DDA53859}">
      <dsp:nvSpPr>
        <dsp:cNvPr id="0" name=""/>
        <dsp:cNvSpPr/>
      </dsp:nvSpPr>
      <dsp:spPr>
        <a:xfrm>
          <a:off x="1316518" y="1234923"/>
          <a:ext cx="971107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Suppliers send the items, WWI stocks them in the warehouse</a:t>
          </a:r>
        </a:p>
      </dsp:txBody>
      <dsp:txXfrm>
        <a:off x="1344961" y="1263366"/>
        <a:ext cx="914221" cy="2849600"/>
      </dsp:txXfrm>
    </dsp:sp>
    <dsp:sp modelId="{AAC02D91-D116-47CD-ADAB-ED1C6DFFA4EB}">
      <dsp:nvSpPr>
        <dsp:cNvPr id="0" name=""/>
        <dsp:cNvSpPr/>
      </dsp:nvSpPr>
      <dsp:spPr>
        <a:xfrm rot="42381">
          <a:off x="2379200" y="2390033"/>
          <a:ext cx="194170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2379202" y="2512252"/>
        <a:ext cx="135919" cy="367734"/>
      </dsp:txXfrm>
    </dsp:sp>
    <dsp:sp modelId="{07C073B9-B7FC-4C8C-962A-348AC555AD60}">
      <dsp:nvSpPr>
        <dsp:cNvPr id="0" name=""/>
        <dsp:cNvSpPr/>
      </dsp:nvSpPr>
      <dsp:spPr>
        <a:xfrm>
          <a:off x="2653956" y="1251287"/>
          <a:ext cx="950766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Customers order items from WWI</a:t>
          </a:r>
        </a:p>
      </dsp:txBody>
      <dsp:txXfrm>
        <a:off x="2681803" y="1279134"/>
        <a:ext cx="895072" cy="2850792"/>
      </dsp:txXfrm>
    </dsp:sp>
    <dsp:sp modelId="{856E7C9B-0B58-4F35-AE5B-383D95F3BBA2}">
      <dsp:nvSpPr>
        <dsp:cNvPr id="0" name=""/>
        <dsp:cNvSpPr/>
      </dsp:nvSpPr>
      <dsp:spPr>
        <a:xfrm>
          <a:off x="3696305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3696305" y="2520663"/>
        <a:ext cx="135909" cy="367734"/>
      </dsp:txXfrm>
    </dsp:sp>
    <dsp:sp modelId="{A67CA176-74D3-4418-9D2B-987F97F11AD3}">
      <dsp:nvSpPr>
        <dsp:cNvPr id="0" name=""/>
        <dsp:cNvSpPr/>
      </dsp:nvSpPr>
      <dsp:spPr>
        <a:xfrm>
          <a:off x="3971054" y="1251287"/>
          <a:ext cx="1041580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WWI fills the customer order with stock items in the warehouse.</a:t>
          </a:r>
          <a:br>
            <a:rPr lang="en-US" sz="1400" kern="1200" dirty="0"/>
          </a:br>
          <a:r>
            <a:rPr lang="en-US" sz="1400" kern="1200" dirty="0"/>
            <a:t>When they don't have sufficient stock, they order additional stock</a:t>
          </a:r>
        </a:p>
      </dsp:txBody>
      <dsp:txXfrm>
        <a:off x="4001561" y="1281794"/>
        <a:ext cx="980566" cy="2845472"/>
      </dsp:txXfrm>
    </dsp:sp>
    <dsp:sp modelId="{C372A914-D8AF-45A2-B150-308690732469}">
      <dsp:nvSpPr>
        <dsp:cNvPr id="0" name=""/>
        <dsp:cNvSpPr/>
      </dsp:nvSpPr>
      <dsp:spPr>
        <a:xfrm>
          <a:off x="5104217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5104217" y="2520663"/>
        <a:ext cx="135909" cy="367734"/>
      </dsp:txXfrm>
    </dsp:sp>
    <dsp:sp modelId="{FCCC9B8C-35B2-423F-ADFC-B58193807732}">
      <dsp:nvSpPr>
        <dsp:cNvPr id="0" name=""/>
        <dsp:cNvSpPr/>
      </dsp:nvSpPr>
      <dsp:spPr>
        <a:xfrm>
          <a:off x="5378965" y="1251287"/>
          <a:ext cx="1121440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Some customers don't want to wait. WWI sends what’s available and backorders the reminder</a:t>
          </a:r>
        </a:p>
      </dsp:txBody>
      <dsp:txXfrm>
        <a:off x="5411811" y="1284133"/>
        <a:ext cx="1055748" cy="2840794"/>
      </dsp:txXfrm>
    </dsp:sp>
    <dsp:sp modelId="{4B5E523D-B80C-4F5C-B074-67B60E85897D}">
      <dsp:nvSpPr>
        <dsp:cNvPr id="0" name=""/>
        <dsp:cNvSpPr/>
      </dsp:nvSpPr>
      <dsp:spPr>
        <a:xfrm>
          <a:off x="6591988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6591988" y="2520663"/>
        <a:ext cx="135909" cy="367734"/>
      </dsp:txXfrm>
    </dsp:sp>
    <dsp:sp modelId="{65F7C25E-1F44-44FE-8D64-2D23E3B88DF1}">
      <dsp:nvSpPr>
        <dsp:cNvPr id="0" name=""/>
        <dsp:cNvSpPr/>
      </dsp:nvSpPr>
      <dsp:spPr>
        <a:xfrm>
          <a:off x="6866737" y="1251287"/>
          <a:ext cx="915827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WWI invoices customers for the stock items</a:t>
          </a:r>
        </a:p>
      </dsp:txBody>
      <dsp:txXfrm>
        <a:off x="6893561" y="1278111"/>
        <a:ext cx="862179" cy="2852838"/>
      </dsp:txXfrm>
    </dsp:sp>
    <dsp:sp modelId="{0D2713C2-BA04-468D-8E4E-5B69EE38C0E0}">
      <dsp:nvSpPr>
        <dsp:cNvPr id="0" name=""/>
        <dsp:cNvSpPr/>
      </dsp:nvSpPr>
      <dsp:spPr>
        <a:xfrm>
          <a:off x="7874147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7874147" y="2520663"/>
        <a:ext cx="135909" cy="367734"/>
      </dsp:txXfrm>
    </dsp:sp>
    <dsp:sp modelId="{CCF228E8-43C7-4CFB-89C1-44680CD6645E}">
      <dsp:nvSpPr>
        <dsp:cNvPr id="0" name=""/>
        <dsp:cNvSpPr/>
      </dsp:nvSpPr>
      <dsp:spPr>
        <a:xfrm>
          <a:off x="8148896" y="1251287"/>
          <a:ext cx="915827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WWI delivers stock items to customers either via their vans, or other freight methods.</a:t>
          </a:r>
        </a:p>
      </dsp:txBody>
      <dsp:txXfrm>
        <a:off x="8175720" y="1278111"/>
        <a:ext cx="862179" cy="2852838"/>
      </dsp:txXfrm>
    </dsp:sp>
    <dsp:sp modelId="{BD0AA028-00E1-4228-AFCA-0F6FDC40774B}">
      <dsp:nvSpPr>
        <dsp:cNvPr id="0" name=""/>
        <dsp:cNvSpPr/>
      </dsp:nvSpPr>
      <dsp:spPr>
        <a:xfrm>
          <a:off x="9156306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9156306" y="2520663"/>
        <a:ext cx="135909" cy="367734"/>
      </dsp:txXfrm>
    </dsp:sp>
    <dsp:sp modelId="{198C374F-8C71-4FBD-81DA-1BB1E6D3A68C}">
      <dsp:nvSpPr>
        <dsp:cNvPr id="0" name=""/>
        <dsp:cNvSpPr/>
      </dsp:nvSpPr>
      <dsp:spPr>
        <a:xfrm>
          <a:off x="9431055" y="1251287"/>
          <a:ext cx="995642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Customers pay invoices to WWI.</a:t>
          </a:r>
        </a:p>
      </dsp:txBody>
      <dsp:txXfrm>
        <a:off x="9460216" y="1280448"/>
        <a:ext cx="937320" cy="2848164"/>
      </dsp:txXfrm>
    </dsp:sp>
    <dsp:sp modelId="{62F01DB9-F030-431A-B611-8991082B8F9A}">
      <dsp:nvSpPr>
        <dsp:cNvPr id="0" name=""/>
        <dsp:cNvSpPr/>
      </dsp:nvSpPr>
      <dsp:spPr>
        <a:xfrm>
          <a:off x="10518280" y="2398085"/>
          <a:ext cx="194155" cy="612890"/>
        </a:xfrm>
        <a:prstGeom prst="rightArrow">
          <a:avLst>
            <a:gd name="adj1" fmla="val 60000"/>
            <a:gd name="adj2" fmla="val 50000"/>
          </a:avLst>
        </a:prstGeom>
        <a:solidFill>
          <a:srgbClr val="FF6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0518280" y="2520663"/>
        <a:ext cx="135909" cy="367734"/>
      </dsp:txXfrm>
    </dsp:sp>
    <dsp:sp modelId="{19C59911-0085-4AB2-AE9B-659CDA8A6DC2}">
      <dsp:nvSpPr>
        <dsp:cNvPr id="0" name=""/>
        <dsp:cNvSpPr/>
      </dsp:nvSpPr>
      <dsp:spPr>
        <a:xfrm>
          <a:off x="10793028" y="1251287"/>
          <a:ext cx="915827" cy="290648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WWI pays suppliers for items that were on purchase orders.</a:t>
          </a:r>
        </a:p>
      </dsp:txBody>
      <dsp:txXfrm>
        <a:off x="10819852" y="1278111"/>
        <a:ext cx="862179" cy="2852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59056B-F9C2-4ACA-AE6C-D3E57306515B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7A6A68-A18D-4AC5-BF5B-CD540CB984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71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Fictional but realistic business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11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27162-5458-E1B6-3596-37DF189DE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838ECF-6426-EABD-B109-FE1AC980F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94DA2-7B3D-2B97-59A9-B01E2BCB5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Relational</a:t>
            </a:r>
          </a:p>
          <a:p>
            <a:r>
              <a:rPr lang="en-US" dirty="0"/>
              <a:t>Has indexes</a:t>
            </a:r>
          </a:p>
          <a:p>
            <a:r>
              <a:rPr lang="en-US" dirty="0"/>
              <a:t>Normalized</a:t>
            </a:r>
          </a:p>
          <a:p>
            <a:r>
              <a:rPr lang="en-US" dirty="0"/>
              <a:t>Large</a:t>
            </a:r>
          </a:p>
          <a:p>
            <a:r>
              <a:rPr lang="en-US" dirty="0"/>
              <a:t>Structured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493AE-CF1B-1D10-A90E-5E670A945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98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5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905000"/>
            <a:ext cx="99568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8B27-95F9-3412-981A-3052F0A6D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365" y="213828"/>
            <a:ext cx="811372" cy="7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279400"/>
            <a:ext cx="11785600" cy="6400800"/>
          </a:xfrm>
        </p:spPr>
        <p:txBody>
          <a:bodyPr/>
          <a:lstStyle>
            <a:lvl1pPr algn="ctr">
              <a:defRPr sz="10666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2486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09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F27BB-9130-4BD7-B7A9-6790E95179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1193800"/>
            <a:ext cx="7721600" cy="528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280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14399B-D46C-4969-ABEA-B12C900E8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1278467"/>
            <a:ext cx="9448800" cy="5300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19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39200" y="1955800"/>
            <a:ext cx="31496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09" y="939802"/>
            <a:ext cx="7644252" cy="386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1A582E-7BD0-4A21-8EA2-A0F86F30A927}"/>
              </a:ext>
            </a:extLst>
          </p:cNvPr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3261-791F-9BFD-F1CC-C5017BD0B1FD}"/>
              </a:ext>
            </a:extLst>
          </p:cNvPr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174664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574800"/>
            <a:ext cx="11379200" cy="5283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2280" y="177800"/>
            <a:ext cx="11684000" cy="64717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4629149"/>
            <a:ext cx="3962400" cy="22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6401" y="41657"/>
            <a:ext cx="1478535" cy="12367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99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11379200" cy="4953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E65866-1D19-E385-920A-CD22EB1D455E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0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469B8-DA16-FCF7-4162-757345901728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59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338F-B6CD-4125-A509-C60F4FFAD79A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316398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295400"/>
            <a:ext cx="11480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10922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1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  <p:bldP spid="13" grpId="14" animBg="1"/>
      <p:bldP spid="13" grpId="15" animBg="1"/>
      <p:bldP spid="13" grpId="16" animBg="1"/>
      <p:bldP spid="13" grpId="17" animBg="1"/>
      <p:bldP spid="13" grpId="18" animBg="1"/>
      <p:bldP spid="13" grpId="19" animBg="1"/>
    </p:bldLst>
  </p:timing>
  <p:hf hdr="0" ftr="0" dt="0"/>
  <p:txStyles>
    <p:titleStyle>
      <a:lvl1pPr algn="l" defTabSz="1219170" rtl="0" eaLnBrk="1" latinLnBrk="0" hangingPunct="1">
        <a:spcBef>
          <a:spcPct val="0"/>
        </a:spcBef>
        <a:buNone/>
        <a:defRPr sz="72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609585" indent="-609585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4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60016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220974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81933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Calibri" pitchFamily="34" charset="0"/>
        <a:buChar char="+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ebs.comm.virginia.edu/Comm3220/NavigatingLargeDB.html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1F5-A0C7-4989-9B75-C35A10E9C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7344" y="1905000"/>
            <a:ext cx="7481455" cy="2844800"/>
          </a:xfrm>
        </p:spPr>
        <p:txBody>
          <a:bodyPr/>
          <a:lstStyle/>
          <a:p>
            <a:r>
              <a:rPr lang="en-US" dirty="0"/>
              <a:t>Exploring a realistic case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549E1-88BB-4773-92DC-1FF0F6E0D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5156200"/>
            <a:ext cx="9956800" cy="1117600"/>
          </a:xfrm>
        </p:spPr>
        <p:txBody>
          <a:bodyPr/>
          <a:lstStyle/>
          <a:p>
            <a:r>
              <a:rPr lang="en-US" dirty="0"/>
              <a:t>The Comm3220 DM4DM Capstone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0F270-9E63-4DE6-A603-0CAAB991A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5" r="27700"/>
          <a:stretch/>
        </p:blipFill>
        <p:spPr>
          <a:xfrm>
            <a:off x="1954206" y="2220975"/>
            <a:ext cx="2025779" cy="2594830"/>
          </a:xfrm>
          <a:prstGeom prst="rect">
            <a:avLst/>
          </a:prstGeom>
        </p:spPr>
      </p:pic>
      <p:pic>
        <p:nvPicPr>
          <p:cNvPr id="1026" name="Picture 2" descr="source:internet">
            <a:extLst>
              <a:ext uri="{FF2B5EF4-FFF2-40B4-BE49-F238E27FC236}">
                <a16:creationId xmlns:a16="http://schemas.microsoft.com/office/drawing/2014/main" id="{DA41CA1C-905E-4A3A-85C4-BF544AA0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969" y="139763"/>
            <a:ext cx="2371925" cy="1699232"/>
          </a:xfrm>
          <a:prstGeom prst="rect">
            <a:avLst/>
          </a:prstGeom>
          <a:noFill/>
          <a:ln w="38100">
            <a:solidFill>
              <a:srgbClr val="FF67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D116A-A029-73A5-56B1-C97DA874A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B9F5BA7-24C9-A902-4E14-5C2498F8DED9}"/>
              </a:ext>
            </a:extLst>
          </p:cNvPr>
          <p:cNvGraphicFramePr/>
          <p:nvPr/>
        </p:nvGraphicFramePr>
        <p:xfrm>
          <a:off x="133350" y="719667"/>
          <a:ext cx="11715750" cy="537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source:internet">
            <a:extLst>
              <a:ext uri="{FF2B5EF4-FFF2-40B4-BE49-F238E27FC236}">
                <a16:creationId xmlns:a16="http://schemas.microsoft.com/office/drawing/2014/main" id="{8550382D-5759-F6FA-444F-4B701406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0" y="134544"/>
            <a:ext cx="1497893" cy="1073081"/>
          </a:xfrm>
          <a:prstGeom prst="rect">
            <a:avLst/>
          </a:prstGeom>
          <a:noFill/>
          <a:ln w="38100">
            <a:solidFill>
              <a:srgbClr val="FF67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A2FD9-3794-6827-5791-A22DED4442E1}"/>
              </a:ext>
            </a:extLst>
          </p:cNvPr>
          <p:cNvSpPr txBox="1"/>
          <p:nvPr/>
        </p:nvSpPr>
        <p:spPr>
          <a:xfrm>
            <a:off x="1930400" y="317141"/>
            <a:ext cx="4410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effectLst/>
              </a:rPr>
              <a:t>Operating Model</a:t>
            </a:r>
          </a:p>
        </p:txBody>
      </p:sp>
    </p:spTree>
    <p:extLst>
      <p:ext uri="{BB962C8B-B14F-4D97-AF65-F5344CB8AC3E}">
        <p14:creationId xmlns:p14="http://schemas.microsoft.com/office/powerpoint/2010/main" val="16013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86E7F7-14EC-48F7-8C8A-0A9269E39E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486E7F7-14EC-48F7-8C8A-0A9269E39E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54936D-590B-40FF-A643-80C5BB313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9F54936D-590B-40FF-A643-80C5BB3136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0A15BD-9BDC-41D0-90FA-A301DDA53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60A15BD-9BDC-41D0-90FA-A301DDA53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C02D91-D116-47CD-ADAB-ED1C6DFFA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AAC02D91-D116-47CD-ADAB-ED1C6DFFA4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073B9-B7FC-4C8C-962A-348AC555A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07C073B9-B7FC-4C8C-962A-348AC555AD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6E7C9B-0B58-4F35-AE5B-383D95F3B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856E7C9B-0B58-4F35-AE5B-383D95F3B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7CA176-74D3-4418-9D2B-987F97F11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A67CA176-74D3-4418-9D2B-987F97F11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72A914-D8AF-45A2-B150-308690732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C372A914-D8AF-45A2-B150-3086907324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CC9B8C-35B2-423F-ADFC-B581938077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FCCC9B8C-35B2-423F-ADFC-B581938077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5E523D-B80C-4F5C-B074-67B60E858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4B5E523D-B80C-4F5C-B074-67B60E8589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F7C25E-1F44-44FE-8D64-2D23E3B88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65F7C25E-1F44-44FE-8D64-2D23E3B88D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2713C2-BA04-468D-8E4E-5B69EE38C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0D2713C2-BA04-468D-8E4E-5B69EE38C0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F228E8-43C7-4CFB-89C1-44680CD66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CCF228E8-43C7-4CFB-89C1-44680CD664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0AA028-00E1-4228-AFCA-0F6FDC407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D0AA028-00E1-4228-AFCA-0F6FDC4077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8C374F-8C71-4FBD-81DA-1BB1E6D3A6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198C374F-8C71-4FBD-81DA-1BB1E6D3A6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F01DB9-F030-431A-B611-8991082B8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62F01DB9-F030-431A-B611-8991082B8F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C59911-0085-4AB2-AE9B-659CDA8A6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19C59911-0085-4AB2-AE9B-659CDA8A6D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E68C0-25FB-27D0-2D82-0BD01E2E6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714E29-F288-0AE6-4245-F11C2D4D0B07}"/>
              </a:ext>
            </a:extLst>
          </p:cNvPr>
          <p:cNvSpPr txBox="1"/>
          <p:nvPr/>
        </p:nvSpPr>
        <p:spPr>
          <a:xfrm>
            <a:off x="2539093" y="3233062"/>
            <a:ext cx="688249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WWI built a </a:t>
            </a:r>
            <a:r>
              <a:rPr lang="en-US" sz="4400" dirty="0">
                <a:solidFill>
                  <a:srgbClr val="00B0F0"/>
                </a:solidFill>
                <a:effectLst/>
                <a:latin typeface="Segoe UI" panose="020B0502040204020203" pitchFamily="34" charset="0"/>
              </a:rPr>
              <a:t>database </a:t>
            </a:r>
            <a:r>
              <a:rPr lang="en-US" sz="440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to run its business…</a:t>
            </a:r>
            <a:endParaRPr lang="en-US" sz="4400" b="0" i="0" dirty="0">
              <a:solidFill>
                <a:srgbClr val="E6E6E6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94065-A43D-2725-9EB9-AD6F3C8CC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85" r="27700"/>
          <a:stretch/>
        </p:blipFill>
        <p:spPr>
          <a:xfrm>
            <a:off x="11498257" y="6051549"/>
            <a:ext cx="527444" cy="675605"/>
          </a:xfrm>
          <a:prstGeom prst="rect">
            <a:avLst/>
          </a:prstGeom>
        </p:spPr>
      </p:pic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2440E518-A4F7-78CB-04A0-16D2C1A6D4D0}"/>
              </a:ext>
            </a:extLst>
          </p:cNvPr>
          <p:cNvSpPr/>
          <p:nvPr/>
        </p:nvSpPr>
        <p:spPr>
          <a:xfrm>
            <a:off x="1822450" y="787400"/>
            <a:ext cx="8274050" cy="5359400"/>
          </a:xfrm>
          <a:prstGeom prst="flowChartMagneticDisk">
            <a:avLst/>
          </a:prstGeom>
          <a:noFill/>
          <a:ln>
            <a:solidFill>
              <a:srgbClr val="FF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67FBE-8506-FBAE-B2FF-F871E546CBCF}"/>
              </a:ext>
            </a:extLst>
          </p:cNvPr>
          <p:cNvSpPr/>
          <p:nvPr/>
        </p:nvSpPr>
        <p:spPr>
          <a:xfrm>
            <a:off x="73477" y="5519056"/>
            <a:ext cx="7013123" cy="1297905"/>
          </a:xfrm>
          <a:prstGeom prst="rect">
            <a:avLst/>
          </a:prstGeom>
          <a:solidFill>
            <a:schemeClr val="tx1"/>
          </a:solidFill>
          <a:ln>
            <a:solidFill>
              <a:srgbClr val="FF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ffectLst/>
              </a:rPr>
              <a:t>Expected features of this database?</a:t>
            </a:r>
            <a:br>
              <a:rPr lang="en-US" sz="3600" dirty="0">
                <a:effectLst/>
              </a:rPr>
            </a:br>
            <a:r>
              <a:rPr lang="en-US" sz="3600" dirty="0">
                <a:effectLst/>
              </a:rPr>
              <a:t>Make a list.</a:t>
            </a:r>
          </a:p>
        </p:txBody>
      </p:sp>
    </p:spTree>
    <p:extLst>
      <p:ext uri="{BB962C8B-B14F-4D97-AF65-F5344CB8AC3E}">
        <p14:creationId xmlns:p14="http://schemas.microsoft.com/office/powerpoint/2010/main" val="21587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D230678-3CBC-5501-74ED-24AF2A053A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1513703"/>
              </p:ext>
            </p:extLst>
          </p:nvPr>
        </p:nvGraphicFramePr>
        <p:xfrm>
          <a:off x="133350" y="719667"/>
          <a:ext cx="11715750" cy="537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source:internet">
            <a:extLst>
              <a:ext uri="{FF2B5EF4-FFF2-40B4-BE49-F238E27FC236}">
                <a16:creationId xmlns:a16="http://schemas.microsoft.com/office/drawing/2014/main" id="{D69F5576-7FAB-9E41-507F-1F85EF7E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0" y="134544"/>
            <a:ext cx="1497893" cy="1073081"/>
          </a:xfrm>
          <a:prstGeom prst="rect">
            <a:avLst/>
          </a:prstGeom>
          <a:noFill/>
          <a:ln w="38100">
            <a:solidFill>
              <a:srgbClr val="FF67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8BBCD-DB94-35F9-A9FE-02F61ECDB3B3}"/>
              </a:ext>
            </a:extLst>
          </p:cNvPr>
          <p:cNvSpPr txBox="1"/>
          <p:nvPr/>
        </p:nvSpPr>
        <p:spPr>
          <a:xfrm>
            <a:off x="1930400" y="317141"/>
            <a:ext cx="4410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effectLst/>
              </a:rPr>
              <a:t>Operating 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0B112E-5392-9475-C879-A561E13177EA}"/>
              </a:ext>
            </a:extLst>
          </p:cNvPr>
          <p:cNvSpPr/>
          <p:nvPr/>
        </p:nvSpPr>
        <p:spPr>
          <a:xfrm>
            <a:off x="73477" y="5804806"/>
            <a:ext cx="4898573" cy="1012155"/>
          </a:xfrm>
          <a:prstGeom prst="rect">
            <a:avLst/>
          </a:prstGeom>
          <a:solidFill>
            <a:schemeClr val="tx1"/>
          </a:solidFill>
          <a:ln>
            <a:solidFill>
              <a:srgbClr val="FF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ffectLst/>
              </a:rPr>
              <a:t>Identify a few entities.</a:t>
            </a:r>
          </a:p>
        </p:txBody>
      </p:sp>
    </p:spTree>
    <p:extLst>
      <p:ext uri="{BB962C8B-B14F-4D97-AF65-F5344CB8AC3E}">
        <p14:creationId xmlns:p14="http://schemas.microsoft.com/office/powerpoint/2010/main" val="173035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2791-26AD-225C-5AE4-CF94828B8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urce:internet">
            <a:extLst>
              <a:ext uri="{FF2B5EF4-FFF2-40B4-BE49-F238E27FC236}">
                <a16:creationId xmlns:a16="http://schemas.microsoft.com/office/drawing/2014/main" id="{2598AFB3-5D27-500E-2776-1337FD991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0" y="134544"/>
            <a:ext cx="1497893" cy="1073081"/>
          </a:xfrm>
          <a:prstGeom prst="rect">
            <a:avLst/>
          </a:prstGeom>
          <a:noFill/>
          <a:ln w="38100">
            <a:solidFill>
              <a:srgbClr val="FF67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6E402A-93E3-8169-613D-79865D2E5B10}"/>
              </a:ext>
            </a:extLst>
          </p:cNvPr>
          <p:cNvSpPr txBox="1"/>
          <p:nvPr/>
        </p:nvSpPr>
        <p:spPr>
          <a:xfrm>
            <a:off x="182800" y="2602100"/>
            <a:ext cx="27728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WWI contracted the pros at Microsoft to design and build their database….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A526E-74AF-71AA-23B7-0C03E70AA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782" y="892731"/>
            <a:ext cx="7980218" cy="5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BB0479-A62C-4EAF-A56D-FA229F640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4" r="7201"/>
          <a:stretch/>
        </p:blipFill>
        <p:spPr>
          <a:xfrm>
            <a:off x="1287976" y="26377"/>
            <a:ext cx="10411655" cy="6805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CF90B3-55E9-411A-86F4-D36D0AAA041E}"/>
              </a:ext>
            </a:extLst>
          </p:cNvPr>
          <p:cNvSpPr/>
          <p:nvPr/>
        </p:nvSpPr>
        <p:spPr>
          <a:xfrm>
            <a:off x="304800" y="990600"/>
            <a:ext cx="1078523" cy="205154"/>
          </a:xfrm>
          <a:prstGeom prst="rect">
            <a:avLst/>
          </a:prstGeom>
          <a:solidFill>
            <a:srgbClr val="E1D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79A04-0A7F-4AD6-9E56-5A78B1BBF854}"/>
              </a:ext>
            </a:extLst>
          </p:cNvPr>
          <p:cNvSpPr/>
          <p:nvPr/>
        </p:nvSpPr>
        <p:spPr>
          <a:xfrm>
            <a:off x="11658602" y="967156"/>
            <a:ext cx="439615" cy="272562"/>
          </a:xfrm>
          <a:prstGeom prst="rect">
            <a:avLst/>
          </a:prstGeom>
          <a:solidFill>
            <a:srgbClr val="E1D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2" name="Picture 2" descr="source:internet">
            <a:extLst>
              <a:ext uri="{FF2B5EF4-FFF2-40B4-BE49-F238E27FC236}">
                <a16:creationId xmlns:a16="http://schemas.microsoft.com/office/drawing/2014/main" id="{D015CB64-93BC-AB63-AFE4-785B5AE7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17" y="140984"/>
            <a:ext cx="1497893" cy="1073081"/>
          </a:xfrm>
          <a:prstGeom prst="rect">
            <a:avLst/>
          </a:prstGeom>
          <a:noFill/>
          <a:ln w="38100">
            <a:solidFill>
              <a:srgbClr val="FF67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80DA9A-F230-7147-F05D-198E8ED4BF26}"/>
              </a:ext>
            </a:extLst>
          </p:cNvPr>
          <p:cNvGrpSpPr/>
          <p:nvPr/>
        </p:nvGrpSpPr>
        <p:grpSpPr>
          <a:xfrm>
            <a:off x="7619150" y="4417873"/>
            <a:ext cx="1669096" cy="2349098"/>
            <a:chOff x="7619150" y="4417873"/>
            <a:chExt cx="1669096" cy="23490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9A365-B169-42CA-8E5E-39CBE9666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834" t="7910" r="16027" b="17027"/>
            <a:stretch/>
          </p:blipFill>
          <p:spPr>
            <a:xfrm>
              <a:off x="7619150" y="4417873"/>
              <a:ext cx="1669096" cy="234909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8B2926-5EEF-9364-2FFF-020776D10B67}"/>
                </a:ext>
              </a:extLst>
            </p:cNvPr>
            <p:cNvSpPr txBox="1"/>
            <p:nvPr/>
          </p:nvSpPr>
          <p:spPr>
            <a:xfrm>
              <a:off x="7619150" y="6459194"/>
              <a:ext cx="16520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FFC000"/>
                  </a:solidFill>
                  <a:effectLst/>
                  <a:latin typeface="Aptos Narrow" panose="020B0004020202020204" pitchFamily="34" charset="0"/>
                </a:rPr>
                <a:t>Comm 3220 student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3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BF052C-8642-2660-8E44-5EFE88F6C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905000"/>
            <a:ext cx="9956800" cy="2844800"/>
          </a:xfrm>
        </p:spPr>
        <p:txBody>
          <a:bodyPr/>
          <a:lstStyle/>
          <a:p>
            <a:r>
              <a:rPr lang="en-US" dirty="0"/>
              <a:t>How to navigate</a:t>
            </a:r>
            <a:br>
              <a:rPr lang="en-US" dirty="0"/>
            </a:br>
            <a:r>
              <a:rPr lang="en-US" dirty="0"/>
              <a:t>large databases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37A1591-B21E-A193-26DA-D0752D2E8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5156200"/>
            <a:ext cx="9956800" cy="1117600"/>
          </a:xfrm>
        </p:spPr>
        <p:txBody>
          <a:bodyPr/>
          <a:lstStyle/>
          <a:p>
            <a:r>
              <a:rPr lang="en-US" dirty="0"/>
              <a:t>Fear not – you got this.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B0299F-0178-7181-43F6-0C387513D9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B6D23-E8EF-941C-05BF-958F75658D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90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srcRect l="31018"/>
          <a:stretch>
            <a:fillRect/>
          </a:stretch>
        </p:blipFill>
        <p:spPr>
          <a:xfrm>
            <a:off x="406400" y="1135946"/>
            <a:ext cx="10458007" cy="57220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8C8F22A-D8AC-4D8E-A2E2-47D70EE6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75" y="85725"/>
            <a:ext cx="11684000" cy="914400"/>
          </a:xfrm>
        </p:spPr>
        <p:txBody>
          <a:bodyPr/>
          <a:lstStyle/>
          <a:p>
            <a:r>
              <a:rPr lang="en-US" dirty="0"/>
              <a:t>That went well. Now what?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DCF12-E82F-439D-BC6B-F8B663A06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EAA180-9274-707D-C5BF-760A6B4FA8DA}"/>
              </a:ext>
            </a:extLst>
          </p:cNvPr>
          <p:cNvSpPr txBox="1"/>
          <p:nvPr/>
        </p:nvSpPr>
        <p:spPr>
          <a:xfrm rot="1827183">
            <a:off x="8536309" y="1487650"/>
            <a:ext cx="3729885" cy="1938992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/>
                <a:latin typeface="Stencil" panose="040409050D0802020404" pitchFamily="82" charset="0"/>
              </a:rPr>
              <a:t>From Monday, September 1</a:t>
            </a:r>
            <a:r>
              <a:rPr lang="en-US" sz="3200" baseline="30000" dirty="0">
                <a:solidFill>
                  <a:srgbClr val="0070C0"/>
                </a:solidFill>
                <a:effectLst/>
                <a:latin typeface="Stencil" panose="040409050D0802020404" pitchFamily="82" charset="0"/>
              </a:rPr>
              <a:t>st</a:t>
            </a:r>
            <a:br>
              <a:rPr lang="en-US" sz="3200" dirty="0">
                <a:solidFill>
                  <a:srgbClr val="0070C0"/>
                </a:solidFill>
                <a:effectLst/>
                <a:latin typeface="Stencil" panose="040409050D0802020404" pitchFamily="82" charset="0"/>
              </a:rPr>
            </a:br>
            <a:r>
              <a:rPr lang="en-US" sz="3200" dirty="0">
                <a:solidFill>
                  <a:srgbClr val="0070C0"/>
                </a:solidFill>
                <a:effectLst/>
                <a:latin typeface="Stencil" panose="040409050D0802020404" pitchFamily="82" charset="0"/>
              </a:rPr>
              <a:t>(</a:t>
            </a:r>
            <a:r>
              <a:rPr lang="en-US" sz="2400" dirty="0">
                <a:solidFill>
                  <a:srgbClr val="0070C0"/>
                </a:solidFill>
                <a:effectLst/>
                <a:latin typeface="Stencil" panose="040409050D0802020404" pitchFamily="82" charset="0"/>
              </a:rPr>
              <a:t>Your first job at Smallbank)</a:t>
            </a:r>
            <a:endParaRPr lang="en-US" sz="3200" dirty="0">
              <a:solidFill>
                <a:srgbClr val="0070C0"/>
              </a:solidFill>
              <a:effectLst/>
              <a:latin typeface="Stencil" panose="040409050D0802020404" pitchFamily="8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1A80A3-7D44-4D78-B1D6-A1D3A7AAC9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0202" y="1188653"/>
            <a:ext cx="10304205" cy="5593147"/>
          </a:xfrm>
          <a:solidFill>
            <a:schemeClr val="bg1">
              <a:alpha val="48000"/>
            </a:schemeClr>
          </a:solidFill>
        </p:spPr>
        <p:txBody>
          <a:bodyPr>
            <a:normAutofit/>
          </a:bodyPr>
          <a:lstStyle/>
          <a:p>
            <a:pPr marL="990575" indent="-990575">
              <a:buFont typeface="+mj-lt"/>
              <a:buAutoNum type="arabicPeriod"/>
            </a:pPr>
            <a:r>
              <a:rPr lang="en-US" dirty="0"/>
              <a:t>Figure out where the data is and how to get it (tools, servers, connections…)</a:t>
            </a:r>
          </a:p>
          <a:p>
            <a:pPr marL="990575" indent="-990575">
              <a:buFont typeface="+mj-lt"/>
              <a:buAutoNum type="arabicPeriod"/>
            </a:pPr>
            <a:r>
              <a:rPr lang="en-US" dirty="0"/>
              <a:t>Understand the data</a:t>
            </a:r>
            <a:br>
              <a:rPr lang="en-US" dirty="0"/>
            </a:br>
            <a:r>
              <a:rPr lang="en-US" dirty="0"/>
              <a:t>(names, meanings, organization)</a:t>
            </a:r>
          </a:p>
          <a:p>
            <a:pPr marL="990575" indent="-990575">
              <a:buFont typeface="+mj-lt"/>
              <a:buAutoNum type="arabicPeriod"/>
            </a:pPr>
            <a:r>
              <a:rPr lang="en-US" dirty="0"/>
              <a:t>Create SQL queries to get the answers</a:t>
            </a:r>
          </a:p>
        </p:txBody>
      </p:sp>
    </p:spTree>
    <p:extLst>
      <p:ext uri="{BB962C8B-B14F-4D97-AF65-F5344CB8AC3E}">
        <p14:creationId xmlns:p14="http://schemas.microsoft.com/office/powerpoint/2010/main" val="37455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5D1660-6834-F816-45C1-FAFD14660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Figure out where the data is and how to get it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881D7B-03F3-CE5E-461A-2380EDB9C0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Server: f-sg6m-s4.comm.viriginia.edu</a:t>
            </a:r>
          </a:p>
          <a:p>
            <a:r>
              <a:rPr lang="en-US" sz="3600" dirty="0"/>
              <a:t>Pwd: your SQL Server pwd</a:t>
            </a:r>
          </a:p>
          <a:p>
            <a:r>
              <a:rPr lang="en-US" sz="3600" dirty="0"/>
              <a:t>Tools: PowerBI, ADS</a:t>
            </a:r>
          </a:p>
          <a:p>
            <a:r>
              <a:rPr lang="en-US" sz="3600" dirty="0"/>
              <a:t>WWImportersDB</a:t>
            </a:r>
          </a:p>
          <a:p>
            <a:endParaRPr lang="en-US" sz="3600" dirty="0"/>
          </a:p>
          <a:p>
            <a:r>
              <a:rPr lang="en-US" sz="3600" dirty="0"/>
              <a:t>Use the lab computers because </a:t>
            </a:r>
            <a:br>
              <a:rPr lang="en-US" sz="3600" dirty="0"/>
            </a:br>
            <a:r>
              <a:rPr lang="en-US" sz="3600" dirty="0"/>
              <a:t>of their larger screens</a:t>
            </a:r>
          </a:p>
          <a:p>
            <a:r>
              <a:rPr lang="en-US" sz="3600" dirty="0"/>
              <a:t>Make sure you can access the DB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22680-BAFB-063E-9413-968502C32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3CA6E1-14D5-DAFF-6B4E-7A11286B8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5" r="27700"/>
          <a:stretch/>
        </p:blipFill>
        <p:spPr>
          <a:xfrm>
            <a:off x="9315995" y="5641486"/>
            <a:ext cx="766304" cy="981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2B9FEF-753D-5431-EFF2-9459ED2D1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900" y="5482641"/>
            <a:ext cx="1184859" cy="1184859"/>
          </a:xfrm>
          <a:prstGeom prst="rect">
            <a:avLst/>
          </a:prstGeom>
        </p:spPr>
      </p:pic>
      <p:sp>
        <p:nvSpPr>
          <p:cNvPr id="9" name="Cross 8">
            <a:extLst>
              <a:ext uri="{FF2B5EF4-FFF2-40B4-BE49-F238E27FC236}">
                <a16:creationId xmlns:a16="http://schemas.microsoft.com/office/drawing/2014/main" id="{EB43D0EB-32FD-F025-D2F8-A449D37588C8}"/>
              </a:ext>
            </a:extLst>
          </p:cNvPr>
          <p:cNvSpPr/>
          <p:nvPr/>
        </p:nvSpPr>
        <p:spPr>
          <a:xfrm>
            <a:off x="10277477" y="6109903"/>
            <a:ext cx="349250" cy="361950"/>
          </a:xfrm>
          <a:prstGeom prst="plus">
            <a:avLst>
              <a:gd name="adj" fmla="val 3590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22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CD57-6A9D-4B22-8ADA-FE9158F6A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Understand the data</a:t>
            </a:r>
            <a:br>
              <a:rPr lang="en-US" dirty="0"/>
            </a:br>
            <a:r>
              <a:rPr lang="en-US" dirty="0"/>
              <a:t>(names, meanings, organization)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2DA39A1-1E85-6D68-3860-1FA16EB47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4182" y="1905000"/>
            <a:ext cx="11536218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hlinkClick r:id="rId2"/>
              </a:rPr>
              <a:t>https://webs.comm.virginia.edu/Comm3220/NavigatingLargeDB.html</a:t>
            </a:r>
            <a:r>
              <a:rPr lang="en-US" sz="2800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    </a:t>
            </a:r>
            <a:br>
              <a:rPr lang="en-US" i="1" dirty="0"/>
            </a:br>
            <a:r>
              <a:rPr lang="en-US" i="1" dirty="0"/>
              <a:t>   This is the hardest part</a:t>
            </a:r>
            <a:br>
              <a:rPr lang="en-US" i="1" dirty="0"/>
            </a:br>
            <a:r>
              <a:rPr lang="en-US" i="1" dirty="0"/>
              <a:t>         of the WWI capstone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Use ADS and Power Bi</a:t>
            </a:r>
          </a:p>
          <a:p>
            <a:pPr lvl="1"/>
            <a:r>
              <a:rPr lang="en-US" dirty="0"/>
              <a:t>Browse the dictionaries</a:t>
            </a:r>
          </a:p>
          <a:p>
            <a:pPr lvl="1"/>
            <a:r>
              <a:rPr lang="en-US" dirty="0"/>
              <a:t>Explore!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A2475-417B-CDCC-2C4E-47109BAFE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F54CE7-2A24-BA1F-86F4-136DE2EE6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218" y="2565818"/>
            <a:ext cx="3703782" cy="429218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43652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EE949-0A3C-181B-8D67-D7EA8B7F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Write your queries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14D48-2277-7BF6-81ED-BA3E0E0BB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many customers do we have by state? Show their number descending and the state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4E946-D1BE-4A70-D7CB-BC80635D4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7351F-9FCB-560A-70FD-8CD9594E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421" y="190500"/>
            <a:ext cx="1071979" cy="80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562D16-09B2-3B1C-8A13-9201F8B80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85" r="27700"/>
          <a:stretch/>
        </p:blipFill>
        <p:spPr>
          <a:xfrm>
            <a:off x="9315995" y="5641486"/>
            <a:ext cx="766304" cy="98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FFE084-ABE6-B4A0-897E-4FA73F95E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6900" y="5482641"/>
            <a:ext cx="1184859" cy="1184859"/>
          </a:xfrm>
          <a:prstGeom prst="rect">
            <a:avLst/>
          </a:prstGeom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id="{D6D6841C-152B-8B5F-DF16-9B9C2F8CCA2A}"/>
              </a:ext>
            </a:extLst>
          </p:cNvPr>
          <p:cNvSpPr/>
          <p:nvPr/>
        </p:nvSpPr>
        <p:spPr>
          <a:xfrm>
            <a:off x="10277477" y="6109903"/>
            <a:ext cx="349250" cy="361950"/>
          </a:xfrm>
          <a:prstGeom prst="plus">
            <a:avLst>
              <a:gd name="adj" fmla="val 3590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449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E6E09E-22B7-4E31-9AA4-054F3EDC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C07A1-46D5-4BCD-AC0C-7290600C0D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C6EC9-9A60-45A4-89BB-A7AA2F32849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400" y="1193800"/>
            <a:ext cx="10739438" cy="5283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Intro to Wide World Importers, our Capstone case</a:t>
            </a:r>
          </a:p>
          <a:p>
            <a:pPr lvl="1"/>
            <a:r>
              <a:rPr lang="en-US" dirty="0"/>
              <a:t>Realistic</a:t>
            </a:r>
          </a:p>
          <a:p>
            <a:pPr lvl="1"/>
            <a:r>
              <a:rPr lang="en-US" dirty="0"/>
              <a:t>Database for the SQL quiz II</a:t>
            </a:r>
          </a:p>
          <a:p>
            <a:pPr lvl="1"/>
            <a:r>
              <a:rPr lang="en-US" dirty="0"/>
              <a:t>Context for MP #10</a:t>
            </a:r>
          </a:p>
          <a:p>
            <a:pPr lvl="1"/>
            <a:endParaRPr lang="en-US" dirty="0"/>
          </a:p>
          <a:p>
            <a:r>
              <a:rPr lang="en-US" dirty="0"/>
              <a:t>12/1 SQL Quiz</a:t>
            </a:r>
            <a:br>
              <a:rPr lang="en-US" dirty="0"/>
            </a:br>
            <a:r>
              <a:rPr lang="en-US" dirty="0"/>
              <a:t>in Shumway LAB 230</a:t>
            </a:r>
            <a:br>
              <a:rPr lang="en-US" dirty="0"/>
            </a:br>
            <a:r>
              <a:rPr lang="en-US" i="1" dirty="0"/>
              <a:t>test it and let me know!</a:t>
            </a:r>
          </a:p>
        </p:txBody>
      </p:sp>
    </p:spTree>
    <p:extLst>
      <p:ext uri="{BB962C8B-B14F-4D97-AF65-F5344CB8AC3E}">
        <p14:creationId xmlns:p14="http://schemas.microsoft.com/office/powerpoint/2010/main" val="21711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3C07-BE1C-4A8F-AE4A-CD77C877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Practice Queries I (next time)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28D8D-B25B-4170-A438-60178151C2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188653"/>
            <a:ext cx="11541256" cy="5283200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sz="2400" dirty="0"/>
              <a:t>How many customers do we have per state? Show the number descending and the state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List the products and their categories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What is the revenue so far in 2016?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List revenues for the Chocolate frogs, delivery state by delivery state (order by revenue, largest on top)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Who is our supplier for the Halloween Skull Masks (id 146-149)?   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What is the revenue by category (all data)?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Who is 'LG' (these are initials) that wants us to deliver in Marion Hill? Full name and phone number.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What is the gross margin by customer?  [ask your AI what gross margin is]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List in decreasing order the percent of total ‘profit’ we got in 2015 from each product (percent of total profit = profit from that product / total profit)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C1FE0-4892-4B16-847C-F83D44DB3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8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6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5C71FD-8840-493E-AB6B-F7CFFDEBB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E2078E-3039-4744-A986-C0044EF24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549A4-B422-49B6-B1BF-A7F4128397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6518" y="1295400"/>
            <a:ext cx="10893157" cy="5384800"/>
          </a:xfrm>
        </p:spPr>
        <p:txBody>
          <a:bodyPr/>
          <a:lstStyle/>
          <a:p>
            <a:r>
              <a:rPr lang="en-US" sz="4000" dirty="0"/>
              <a:t>Name</a:t>
            </a:r>
          </a:p>
          <a:p>
            <a:r>
              <a:rPr lang="en-US" sz="4000" dirty="0"/>
              <a:t>College, major…</a:t>
            </a:r>
          </a:p>
          <a:p>
            <a:r>
              <a:rPr lang="en-US" sz="4000" dirty="0"/>
              <a:t>Favorite GenAI?</a:t>
            </a:r>
          </a:p>
          <a:p>
            <a:r>
              <a:rPr lang="en-US" sz="4000" dirty="0"/>
              <a:t>Hardest thing so far in the course?</a:t>
            </a:r>
          </a:p>
          <a:p>
            <a:r>
              <a:rPr lang="en-US" sz="4000" dirty="0"/>
              <a:t>Things that I like about the class</a:t>
            </a:r>
          </a:p>
          <a:p>
            <a:r>
              <a:rPr lang="en-US" sz="4000" dirty="0"/>
              <a:t>Things that can be improved</a:t>
            </a:r>
          </a:p>
        </p:txBody>
      </p:sp>
    </p:spTree>
    <p:extLst>
      <p:ext uri="{BB962C8B-B14F-4D97-AF65-F5344CB8AC3E}">
        <p14:creationId xmlns:p14="http://schemas.microsoft.com/office/powerpoint/2010/main" val="4559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748B-9956-965B-4D6E-FEDA4E36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6701"/>
                </a:solidFill>
              </a:rPr>
              <a:t>Orange words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0D5E1B-556E-09DC-F6BD-1A08AF6303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5588-2647-FBF0-23B4-0426045B95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  <a:p>
            <a:r>
              <a:rPr lang="en-US" dirty="0"/>
              <a:t>Datatype</a:t>
            </a:r>
          </a:p>
        </p:txBody>
      </p:sp>
    </p:spTree>
    <p:extLst>
      <p:ext uri="{BB962C8B-B14F-4D97-AF65-F5344CB8AC3E}">
        <p14:creationId xmlns:p14="http://schemas.microsoft.com/office/powerpoint/2010/main" val="386692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7BAF-10B2-47EE-965E-4E30102EE5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A47FD-15F5-46EA-BF0B-88A4271E7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New in IT</a:t>
            </a:r>
          </a:p>
        </p:txBody>
      </p:sp>
    </p:spTree>
    <p:extLst>
      <p:ext uri="{BB962C8B-B14F-4D97-AF65-F5344CB8AC3E}">
        <p14:creationId xmlns:p14="http://schemas.microsoft.com/office/powerpoint/2010/main" val="28970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1F5-A0C7-4989-9B75-C35A10E9C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9050" y="1905000"/>
            <a:ext cx="8159750" cy="2844800"/>
          </a:xfrm>
        </p:spPr>
        <p:txBody>
          <a:bodyPr/>
          <a:lstStyle/>
          <a:p>
            <a:r>
              <a:rPr lang="en-US" sz="8000" dirty="0"/>
              <a:t>World Wide  Importers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549E1-88BB-4773-92DC-1FF0F6E0D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Capstone project (Quiz II &amp; MP10)</a:t>
            </a:r>
          </a:p>
          <a:p>
            <a:r>
              <a:rPr lang="en-US" sz="1800" dirty="0"/>
              <a:t>Base Case from Microsoft, 2023 edited by Stefano Grazioli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0F270-9E63-4DE6-A603-0CAAB991A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85" r="27700"/>
          <a:stretch/>
        </p:blipFill>
        <p:spPr>
          <a:xfrm>
            <a:off x="1954206" y="2220975"/>
            <a:ext cx="2025779" cy="25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36744-08C4-CE73-84C2-AB3FB1CAF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D14E54-DC25-53E5-583D-4344393F3A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8000" y="177800"/>
            <a:ext cx="11684000" cy="647700"/>
          </a:xfrm>
        </p:spPr>
        <p:txBody>
          <a:bodyPr/>
          <a:lstStyle/>
          <a:p>
            <a:r>
              <a:rPr lang="en-US" dirty="0"/>
              <a:t>Navigating large databases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7DB2FC-92A4-B25E-FFA9-75DB7EDD09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A76460-1C25-325E-35AF-FF87F52264CB}"/>
              </a:ext>
            </a:extLst>
          </p:cNvPr>
          <p:cNvGrpSpPr/>
          <p:nvPr/>
        </p:nvGrpSpPr>
        <p:grpSpPr>
          <a:xfrm>
            <a:off x="4356279" y="0"/>
            <a:ext cx="7835721" cy="6858000"/>
            <a:chOff x="2295362" y="0"/>
            <a:chExt cx="7835721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02BA4D-FD33-D459-4A80-BC4C3CA8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5362" y="0"/>
              <a:ext cx="783572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C65FEF-649B-AC39-8CE9-4C37E944454F}"/>
                </a:ext>
              </a:extLst>
            </p:cNvPr>
            <p:cNvSpPr txBox="1"/>
            <p:nvPr/>
          </p:nvSpPr>
          <p:spPr>
            <a:xfrm>
              <a:off x="5260565" y="4761964"/>
              <a:ext cx="1964483" cy="230832"/>
            </a:xfrm>
            <a:prstGeom prst="rect">
              <a:avLst/>
            </a:prstGeom>
            <a:solidFill>
              <a:srgbClr val="22324D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>
                      <a:lumMod val="85000"/>
                    </a:schemeClr>
                  </a:solidFill>
                </a:rPr>
                <a:t>WIDE WORLD IMPORTERS</a:t>
              </a:r>
            </a:p>
          </p:txBody>
        </p:sp>
      </p:grpSp>
      <p:pic>
        <p:nvPicPr>
          <p:cNvPr id="11" name="Picture 2" descr="source:internet">
            <a:extLst>
              <a:ext uri="{FF2B5EF4-FFF2-40B4-BE49-F238E27FC236}">
                <a16:creationId xmlns:a16="http://schemas.microsoft.com/office/drawing/2014/main" id="{9006B9C3-E0B0-7E54-3AE2-563F4409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00" y="177800"/>
            <a:ext cx="1497893" cy="1073081"/>
          </a:xfrm>
          <a:prstGeom prst="rect">
            <a:avLst/>
          </a:prstGeom>
          <a:noFill/>
          <a:ln w="38100">
            <a:solidFill>
              <a:srgbClr val="FF67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E2B1CF-D94E-3BD2-CCC7-250C8118438A}"/>
              </a:ext>
            </a:extLst>
          </p:cNvPr>
          <p:cNvSpPr txBox="1"/>
          <p:nvPr/>
        </p:nvSpPr>
        <p:spPr>
          <a:xfrm>
            <a:off x="185300" y="1347881"/>
            <a:ext cx="408874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Wide World Importers (WWI) is a </a:t>
            </a:r>
            <a:r>
              <a:rPr lang="en-US" sz="2000" b="0" i="0" dirty="0">
                <a:solidFill>
                  <a:schemeClr val="accent6"/>
                </a:solidFill>
                <a:effectLst/>
                <a:latin typeface="Segoe UI" panose="020B0502040204020203" pitchFamily="34" charset="0"/>
              </a:rPr>
              <a:t>wholesale novelty goods importer and distributor </a:t>
            </a:r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operating in the San Francisco Bay Area.</a:t>
            </a:r>
          </a:p>
          <a:p>
            <a:pPr algn="l"/>
            <a:endParaRPr lang="en-US" sz="2000" b="0" i="0" dirty="0">
              <a:solidFill>
                <a:srgbClr val="E6E6E6"/>
              </a:solidFill>
              <a:effectLst/>
              <a:latin typeface="Segoe UI" panose="020B05020402040202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WWI's </a:t>
            </a:r>
            <a:r>
              <a:rPr lang="en-US" sz="2000" b="0" i="0" dirty="0">
                <a:solidFill>
                  <a:schemeClr val="accent6"/>
                </a:solidFill>
                <a:effectLst/>
                <a:latin typeface="Segoe UI" panose="020B0502040204020203" pitchFamily="34" charset="0"/>
              </a:rPr>
              <a:t>customers</a:t>
            </a:r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 are US specialty stores, supermarkets, computing stores, tourist attraction shops, and some individuals.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E6E6E6"/>
              </a:solidFill>
              <a:effectLst/>
              <a:latin typeface="Segoe UI" panose="020B05020402040202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WWI also sells to other US wholesalers via agents who promote the WWI products.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E6E6E6"/>
              </a:solidFill>
              <a:effectLst/>
              <a:latin typeface="Segoe UI" panose="020B05020402040202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WWI buys goods from </a:t>
            </a:r>
            <a:r>
              <a:rPr lang="en-US" sz="2000" b="0" i="0" dirty="0">
                <a:solidFill>
                  <a:schemeClr val="accent6"/>
                </a:solidFill>
                <a:effectLst/>
                <a:latin typeface="Segoe UI" panose="020B0502040204020203" pitchFamily="34" charset="0"/>
              </a:rPr>
              <a:t>suppliers and other novelty wholesalers</a:t>
            </a:r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20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24F422-75A5-4800-46C5-448732CE09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996"/>
          <a:stretch/>
        </p:blipFill>
        <p:spPr>
          <a:xfrm>
            <a:off x="2791496" y="0"/>
            <a:ext cx="9400504" cy="6858000"/>
          </a:xfrm>
          <a:prstGeom prst="rect">
            <a:avLst/>
          </a:prstGeom>
        </p:spPr>
      </p:pic>
      <p:pic>
        <p:nvPicPr>
          <p:cNvPr id="2" name="Picture 2" descr="source:internet">
            <a:extLst>
              <a:ext uri="{FF2B5EF4-FFF2-40B4-BE49-F238E27FC236}">
                <a16:creationId xmlns:a16="http://schemas.microsoft.com/office/drawing/2014/main" id="{090A006B-5162-0797-D4BC-EF42543D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0" y="134544"/>
            <a:ext cx="1497893" cy="1073081"/>
          </a:xfrm>
          <a:prstGeom prst="rect">
            <a:avLst/>
          </a:prstGeom>
          <a:noFill/>
          <a:ln w="38100">
            <a:solidFill>
              <a:srgbClr val="FF67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69252-1C4F-7F02-FDFF-8114E287DD03}"/>
              </a:ext>
            </a:extLst>
          </p:cNvPr>
          <p:cNvSpPr txBox="1"/>
          <p:nvPr/>
        </p:nvSpPr>
        <p:spPr>
          <a:xfrm>
            <a:off x="120650" y="1499512"/>
            <a:ext cx="2540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20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novelty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sale: toys, mugs, t-shirts etc.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WWI also </a:t>
            </a:r>
            <a:r>
              <a:rPr lang="en-US" sz="20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purchases large volumes of </a:t>
            </a:r>
            <a:r>
              <a:rPr lang="en-US" sz="2000" dirty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packaging materials</a:t>
            </a:r>
            <a:r>
              <a:rPr lang="en-US" sz="20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and sells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them to its customers.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7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5E0ED-AB58-B4F9-03B0-A6BAC49E1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urce:internet">
            <a:extLst>
              <a:ext uri="{FF2B5EF4-FFF2-40B4-BE49-F238E27FC236}">
                <a16:creationId xmlns:a16="http://schemas.microsoft.com/office/drawing/2014/main" id="{8C91137A-441E-AB00-53A6-3F2CFA8B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0" y="134544"/>
            <a:ext cx="1497893" cy="1073081"/>
          </a:xfrm>
          <a:prstGeom prst="rect">
            <a:avLst/>
          </a:prstGeom>
          <a:noFill/>
          <a:ln w="38100">
            <a:solidFill>
              <a:srgbClr val="FF67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0B6522F-7AA2-D38A-340F-67054C4322A6}"/>
              </a:ext>
            </a:extLst>
          </p:cNvPr>
          <p:cNvGrpSpPr/>
          <p:nvPr/>
        </p:nvGrpSpPr>
        <p:grpSpPr>
          <a:xfrm>
            <a:off x="4114800" y="0"/>
            <a:ext cx="8077200" cy="6858000"/>
            <a:chOff x="5334000" y="0"/>
            <a:chExt cx="6858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1171F72-ACD1-496C-5D51-9D66DB1E6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0" y="0"/>
              <a:ext cx="6858000" cy="68580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6F926A-15BA-D8D2-2735-BBFE43DA7B60}"/>
                </a:ext>
              </a:extLst>
            </p:cNvPr>
            <p:cNvSpPr/>
            <p:nvPr/>
          </p:nvSpPr>
          <p:spPr>
            <a:xfrm>
              <a:off x="10494169" y="1201186"/>
              <a:ext cx="94645" cy="234708"/>
            </a:xfrm>
            <a:prstGeom prst="rect">
              <a:avLst/>
            </a:prstGeom>
            <a:solidFill>
              <a:srgbClr val="1B22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81244C-4C1A-4D21-04F1-24B921829C41}"/>
                </a:ext>
              </a:extLst>
            </p:cNvPr>
            <p:cNvSpPr/>
            <p:nvPr/>
          </p:nvSpPr>
          <p:spPr>
            <a:xfrm>
              <a:off x="10839292" y="1168576"/>
              <a:ext cx="94645" cy="234708"/>
            </a:xfrm>
            <a:prstGeom prst="rect">
              <a:avLst/>
            </a:prstGeom>
            <a:solidFill>
              <a:srgbClr val="303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1246C7-6EFA-876E-6C7D-52AE9AADA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3404" y="1168576"/>
              <a:ext cx="353866" cy="27220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4F459E-F3F6-6718-EA5C-58936970BDB8}"/>
              </a:ext>
            </a:extLst>
          </p:cNvPr>
          <p:cNvSpPr txBox="1"/>
          <p:nvPr/>
        </p:nvSpPr>
        <p:spPr>
          <a:xfrm>
            <a:off x="182800" y="1613812"/>
            <a:ext cx="34875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WWI</a:t>
            </a:r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 stocks the goods in </a:t>
            </a:r>
            <a:r>
              <a:rPr lang="en-US" sz="200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its</a:t>
            </a:r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000" b="0" i="0" dirty="0">
                <a:solidFill>
                  <a:schemeClr val="accent6"/>
                </a:solidFill>
                <a:effectLst/>
                <a:latin typeface="Segoe UI" panose="020B0502040204020203" pitchFamily="34" charset="0"/>
              </a:rPr>
              <a:t>warehouse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E6E6E6"/>
              </a:solidFill>
              <a:effectLst/>
              <a:latin typeface="Segoe UI" panose="020B05020402040202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T</a:t>
            </a:r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o meet food handling requirements, </a:t>
            </a:r>
            <a:r>
              <a:rPr lang="en-US" sz="200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WWI</a:t>
            </a:r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 must monitor the temperature in its chiller room. Its trucks that have chiller sections.  (</a:t>
            </a:r>
            <a:r>
              <a:rPr lang="en-US" sz="2000" b="0" i="1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out of scope for COMM 3220</a:t>
            </a:r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40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M4DM 2024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 smtClean="0">
            <a:solidFill>
              <a:schemeClr val="tx1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M4DM 2024" id="{5C2DBB5A-4F1D-4D0B-A31B-6444BFE20988}" vid="{A57FF521-D386-4A98-AB6C-70B0E7955C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DM4DM 2024</Template>
  <TotalTime>14053</TotalTime>
  <Words>868</Words>
  <Application>Microsoft Office PowerPoint</Application>
  <PresentationFormat>Widescreen</PresentationFormat>
  <Paragraphs>117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 Narrow</vt:lpstr>
      <vt:lpstr>Arial</vt:lpstr>
      <vt:lpstr>Calibri</vt:lpstr>
      <vt:lpstr>Segoe UI</vt:lpstr>
      <vt:lpstr>Segoe UI Light</vt:lpstr>
      <vt:lpstr>Segoe UI Semilight</vt:lpstr>
      <vt:lpstr>Stencil</vt:lpstr>
      <vt:lpstr>Verdana</vt:lpstr>
      <vt:lpstr>Wingdings</vt:lpstr>
      <vt:lpstr>DM4DM 2024</vt:lpstr>
      <vt:lpstr>Exploring a realistic case</vt:lpstr>
      <vt:lpstr>Critical Thinking</vt:lpstr>
      <vt:lpstr>You Do The Talking</vt:lpstr>
      <vt:lpstr>Orange words</vt:lpstr>
      <vt:lpstr>PowerPoint Presentation</vt:lpstr>
      <vt:lpstr>World Wide  Importers</vt:lpstr>
      <vt:lpstr>Navigating large databases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navigate large databases</vt:lpstr>
      <vt:lpstr>That went well. Now what?</vt:lpstr>
      <vt:lpstr>1. Figure out where the data is and how to get it </vt:lpstr>
      <vt:lpstr>2. Understand the data (names, meanings, organization)</vt:lpstr>
      <vt:lpstr>3. Write your queries</vt:lpstr>
      <vt:lpstr>Practice Queries I (next time)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Grazioli, Stefano (sg6m)</dc:creator>
  <cp:lastModifiedBy>Grazioli, Stefano (sg6m)</cp:lastModifiedBy>
  <cp:revision>237</cp:revision>
  <cp:lastPrinted>2022-10-26T17:51:42Z</cp:lastPrinted>
  <dcterms:created xsi:type="dcterms:W3CDTF">2021-10-25T04:53:00Z</dcterms:created>
  <dcterms:modified xsi:type="dcterms:W3CDTF">2025-11-25T01:47:34Z</dcterms:modified>
</cp:coreProperties>
</file>