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7" r:id="rId1"/>
  </p:sldMasterIdLst>
  <p:notesMasterIdLst>
    <p:notesMasterId r:id="rId13"/>
  </p:notesMasterIdLst>
  <p:sldIdLst>
    <p:sldId id="256" r:id="rId2"/>
    <p:sldId id="843" r:id="rId3"/>
    <p:sldId id="844" r:id="rId4"/>
    <p:sldId id="842" r:id="rId5"/>
    <p:sldId id="833" r:id="rId6"/>
    <p:sldId id="840" r:id="rId7"/>
    <p:sldId id="841" r:id="rId8"/>
    <p:sldId id="837" r:id="rId9"/>
    <p:sldId id="834" r:id="rId10"/>
    <p:sldId id="838" r:id="rId11"/>
    <p:sldId id="825" r:id="rId12"/>
  </p:sldIdLst>
  <p:sldSz cx="12192000" cy="6858000"/>
  <p:notesSz cx="7010400" cy="92964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2BB"/>
    <a:srgbClr val="E1DFDD"/>
    <a:srgbClr val="FF6701"/>
    <a:srgbClr val="A6A6A6"/>
    <a:srgbClr val="FF6E00"/>
    <a:srgbClr val="FF8A15"/>
    <a:srgbClr val="0070C0"/>
    <a:srgbClr val="FF6600"/>
    <a:srgbClr val="F4A6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1" autoAdjust="0"/>
    <p:restoredTop sz="86337" autoAdjust="0"/>
  </p:normalViewPr>
  <p:slideViewPr>
    <p:cSldViewPr snapToGrid="0">
      <p:cViewPr varScale="1">
        <p:scale>
          <a:sx n="104" d="100"/>
          <a:sy n="104" d="100"/>
        </p:scale>
        <p:origin x="504" y="1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659056B-F9C2-4ACA-AE6C-D3E57306515B}" type="datetimeFigureOut">
              <a:rPr lang="en-US" smtClean="0"/>
              <a:t>12/1/2025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47A6A68-A18D-4AC5-BF5B-CD540CB984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461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" y="0"/>
            <a:ext cx="1003300" cy="6858000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  <a:lumOff val="50000"/>
                </a:schemeClr>
              </a:gs>
              <a:gs pos="100000">
                <a:schemeClr val="accent5">
                  <a:lumMod val="90000"/>
                  <a:lumOff val="1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33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2000" y="1905000"/>
            <a:ext cx="9956800" cy="2844800"/>
          </a:xfrm>
        </p:spPr>
        <p:txBody>
          <a:bodyPr vert="horz" lIns="91440" tIns="45720" rIns="91440" bIns="45720" rtlCol="0" anchor="b">
            <a:noAutofit/>
          </a:bodyPr>
          <a:lstStyle>
            <a:lvl1pPr algn="r">
              <a:defRPr lang="en-US" sz="8800" dirty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2000" y="5156200"/>
            <a:ext cx="9956800" cy="1117600"/>
          </a:xfrm>
        </p:spPr>
        <p:txBody>
          <a:bodyPr>
            <a:normAutofit/>
          </a:bodyPr>
          <a:lstStyle>
            <a:lvl1pPr marL="0" indent="0" algn="r">
              <a:buNone/>
              <a:defRPr sz="320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saturation sat="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186392" y="279401"/>
            <a:ext cx="1820983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2032000" y="4851400"/>
            <a:ext cx="9956800" cy="0"/>
          </a:xfrm>
          <a:prstGeom prst="line">
            <a:avLst/>
          </a:prstGeom>
          <a:ln w="127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6200000">
            <a:off x="-2917856" y="3098511"/>
            <a:ext cx="6781803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en-US" sz="32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Data Management for Decision Making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9E8B27-95F9-3412-981A-3052F0A6D8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15365" y="213828"/>
            <a:ext cx="811372" cy="725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890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1" grpId="3" animBg="1"/>
      <p:bldP spid="11" grpId="4" animBg="1"/>
      <p:bldP spid="11" grpId="5" animBg="1"/>
      <p:bldP spid="11" grpId="6" animBg="1"/>
      <p:bldP spid="11" grpId="7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4820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7427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ritical Thi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07253-D5F2-4AE5-8A17-CCE5CFBB69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Critical Thinking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E8DE7-8107-485D-819E-7A652D98D05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B2F27BB-9130-4BD7-B7A9-6790E951795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6400" y="1193800"/>
            <a:ext cx="7721600" cy="5283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27852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You do the tal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07253-D5F2-4AE5-8A17-CCE5CFBB69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You do the talking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E8DE7-8107-485D-819E-7A652D98D05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314399B-D46C-4969-ABEA-B12C900E824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6400" y="1278467"/>
            <a:ext cx="9448800" cy="53001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0197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WIN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839200" y="1955800"/>
            <a:ext cx="3149600" cy="2844800"/>
          </a:xfrm>
        </p:spPr>
        <p:txBody>
          <a:bodyPr vert="horz" lIns="91440" tIns="45720" rIns="91440" bIns="45720" rtlCol="0" anchor="b">
            <a:noAutofit/>
          </a:bodyPr>
          <a:lstStyle>
            <a:lvl1pPr algn="r">
              <a:defRPr lang="en-US" sz="8800" dirty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 dirty="0"/>
              <a:t>WINIT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032000" y="5156200"/>
            <a:ext cx="9956800" cy="1117600"/>
          </a:xfrm>
        </p:spPr>
        <p:txBody>
          <a:bodyPr>
            <a:normAutofit/>
          </a:bodyPr>
          <a:lstStyle>
            <a:lvl1pPr marL="0" indent="0" algn="r">
              <a:buNone/>
              <a:defRPr sz="320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What Is New in IT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saturation sat="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186392" y="279401"/>
            <a:ext cx="1820983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2032000" y="4851400"/>
            <a:ext cx="9956800" cy="0"/>
          </a:xfrm>
          <a:prstGeom prst="line">
            <a:avLst/>
          </a:prstGeom>
          <a:ln w="127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9ED20A74-6754-49A6-A2D8-34032962D2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9509" y="939802"/>
            <a:ext cx="7644252" cy="386079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41A582E-7BD0-4A21-8EA2-A0F86F30A927}"/>
              </a:ext>
            </a:extLst>
          </p:cNvPr>
          <p:cNvSpPr/>
          <p:nvPr/>
        </p:nvSpPr>
        <p:spPr>
          <a:xfrm>
            <a:off x="2" y="0"/>
            <a:ext cx="1003300" cy="6858000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  <a:lumOff val="50000"/>
                </a:schemeClr>
              </a:gs>
              <a:gs pos="100000">
                <a:schemeClr val="accent5">
                  <a:lumMod val="90000"/>
                  <a:lumOff val="1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33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0E3261-791F-9BFD-F1CC-C5017BD0B1FD}"/>
              </a:ext>
            </a:extLst>
          </p:cNvPr>
          <p:cNvSpPr txBox="1"/>
          <p:nvPr/>
        </p:nvSpPr>
        <p:spPr>
          <a:xfrm rot="16200000">
            <a:off x="-2917856" y="3098511"/>
            <a:ext cx="6781803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en-US" sz="32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Data Management for Decision Making</a:t>
            </a:r>
          </a:p>
        </p:txBody>
      </p:sp>
    </p:spTree>
    <p:extLst>
      <p:ext uri="{BB962C8B-B14F-4D97-AF65-F5344CB8AC3E}">
        <p14:creationId xmlns:p14="http://schemas.microsoft.com/office/powerpoint/2010/main" val="2680602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9" grpId="2" animBg="1"/>
      <p:bldP spid="9" grpId="3" animBg="1"/>
      <p:bldP spid="9" grpId="4" animBg="1"/>
      <p:bldP spid="9" grpId="5" animBg="1"/>
      <p:bldP spid="9" grpId="6" animBg="1"/>
      <p:bldP spid="9" grpId="7" animBg="1"/>
    </p:bld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76200"/>
            <a:ext cx="11684000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09600" y="1574800"/>
            <a:ext cx="11379200" cy="52832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" y="6471853"/>
            <a:ext cx="304801" cy="36618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333">
                <a:solidFill>
                  <a:schemeClr val="bg1"/>
                </a:solidFill>
                <a:effectLst/>
              </a:defRPr>
            </a:lvl1pPr>
          </a:lstStyle>
          <a:p>
            <a:fld id="{ED4E8DE7-8107-485D-819E-7A652D98D0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702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ritical Thi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07253-D5F2-4AE5-8A17-CCE5CFBB69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Critical Thinking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E8DE7-8107-485D-819E-7A652D98D05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189AED-2E1B-4B0F-8BC8-2DEBFA881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600" y="4629149"/>
            <a:ext cx="3962400" cy="2228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940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ou do the tal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07253-D5F2-4AE5-8A17-CCE5CFBB69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You do the talking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E8DE7-8107-485D-819E-7A652D98D05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rhp3rpah[1]">
            <a:extLst>
              <a:ext uri="{FF2B5EF4-FFF2-40B4-BE49-F238E27FC236}">
                <a16:creationId xmlns:a16="http://schemas.microsoft.com/office/drawing/2014/main" id="{B78BB5D3-653A-4C17-BCE8-C0C18FDDA1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66401" y="41657"/>
            <a:ext cx="1478535" cy="1236736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383100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 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400" y="76200"/>
            <a:ext cx="11684000" cy="1625600"/>
          </a:xfrm>
          <a:solidFill>
            <a:schemeClr val="bg1"/>
          </a:solidFill>
        </p:spPr>
        <p:txBody>
          <a:bodyPr/>
          <a:lstStyle>
            <a:lvl1pPr>
              <a:defRPr sz="5867"/>
            </a:lvl1pPr>
          </a:lstStyle>
          <a:p>
            <a:r>
              <a:rPr lang="en-US" dirty="0"/>
              <a:t>Click to edit Master title style on two different lines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09600" y="1905000"/>
            <a:ext cx="11379200" cy="49530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06400" y="1803400"/>
            <a:ext cx="11684000" cy="0"/>
          </a:xfrm>
          <a:prstGeom prst="line">
            <a:avLst/>
          </a:prstGeom>
          <a:ln>
            <a:solidFill>
              <a:schemeClr val="accent5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" y="6471853"/>
            <a:ext cx="304801" cy="36618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333">
                <a:solidFill>
                  <a:schemeClr val="bg1"/>
                </a:solidFill>
                <a:effectLst/>
              </a:defRPr>
            </a:lvl1pPr>
          </a:lstStyle>
          <a:p>
            <a:fld id="{ED4E8DE7-8107-485D-819E-7A652D98D05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1E65866-1D19-E385-920A-CD22EB1D455E}"/>
              </a:ext>
            </a:extLst>
          </p:cNvPr>
          <p:cNvCxnSpPr/>
          <p:nvPr/>
        </p:nvCxnSpPr>
        <p:spPr>
          <a:xfrm>
            <a:off x="406400" y="1803400"/>
            <a:ext cx="11684000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8772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 Two Lines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400" y="76200"/>
            <a:ext cx="11684000" cy="1625600"/>
          </a:xfrm>
          <a:solidFill>
            <a:schemeClr val="bg1"/>
          </a:solidFill>
        </p:spPr>
        <p:txBody>
          <a:bodyPr/>
          <a:lstStyle>
            <a:lvl1pPr>
              <a:defRPr sz="5867"/>
            </a:lvl1pPr>
          </a:lstStyle>
          <a:p>
            <a:r>
              <a:rPr lang="en-US" dirty="0"/>
              <a:t>Click to edit Master title style on two different lines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06400" y="1803400"/>
            <a:ext cx="11684000" cy="0"/>
          </a:xfrm>
          <a:prstGeom prst="line">
            <a:avLst/>
          </a:prstGeom>
          <a:ln>
            <a:solidFill>
              <a:schemeClr val="accent5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" y="6471853"/>
            <a:ext cx="304801" cy="36618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333">
                <a:solidFill>
                  <a:schemeClr val="bg1"/>
                </a:solidFill>
                <a:effectLst/>
              </a:defRPr>
            </a:lvl1pPr>
          </a:lstStyle>
          <a:p>
            <a:fld id="{ED4E8DE7-8107-485D-819E-7A652D98D05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FD469B8-DA16-FCF7-4162-757345901728}"/>
              </a:ext>
            </a:extLst>
          </p:cNvPr>
          <p:cNvCxnSpPr/>
          <p:nvPr/>
        </p:nvCxnSpPr>
        <p:spPr>
          <a:xfrm>
            <a:off x="406400" y="1803400"/>
            <a:ext cx="11684000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5233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CF25C6-8323-4BCC-B87E-6821B1A511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E8DE7-8107-485D-819E-7A652D98D05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EF51ED-5A7C-4576-BFE8-E6D46C3B6B44}"/>
              </a:ext>
            </a:extLst>
          </p:cNvPr>
          <p:cNvSpPr/>
          <p:nvPr/>
        </p:nvSpPr>
        <p:spPr>
          <a:xfrm>
            <a:off x="304800" y="990600"/>
            <a:ext cx="11785600" cy="203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33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E2338F-B6CD-4125-A509-C60F4FFAD79A}"/>
              </a:ext>
            </a:extLst>
          </p:cNvPr>
          <p:cNvSpPr/>
          <p:nvPr/>
        </p:nvSpPr>
        <p:spPr>
          <a:xfrm>
            <a:off x="304800" y="990600"/>
            <a:ext cx="11785600" cy="203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33" dirty="0"/>
          </a:p>
        </p:txBody>
      </p:sp>
    </p:spTree>
    <p:extLst>
      <p:ext uri="{BB962C8B-B14F-4D97-AF65-F5344CB8AC3E}">
        <p14:creationId xmlns:p14="http://schemas.microsoft.com/office/powerpoint/2010/main" val="1493580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Emph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3200" y="279400"/>
            <a:ext cx="11785600" cy="6400800"/>
          </a:xfrm>
        </p:spPr>
        <p:txBody>
          <a:bodyPr/>
          <a:lstStyle>
            <a:lvl1pPr algn="ctr">
              <a:defRPr sz="10666" baseline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Cool Things.</a:t>
            </a:r>
          </a:p>
        </p:txBody>
      </p:sp>
    </p:spTree>
    <p:extLst>
      <p:ext uri="{BB962C8B-B14F-4D97-AF65-F5344CB8AC3E}">
        <p14:creationId xmlns:p14="http://schemas.microsoft.com/office/powerpoint/2010/main" val="3906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3048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33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304800" cy="6858000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  <a:lumOff val="50000"/>
                </a:schemeClr>
              </a:gs>
              <a:gs pos="100000">
                <a:schemeClr val="accent5">
                  <a:lumMod val="90000"/>
                  <a:lumOff val="1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33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6400" y="76200"/>
            <a:ext cx="11684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6400" y="1295400"/>
            <a:ext cx="11480800" cy="548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06400" y="1092200"/>
            <a:ext cx="11684000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" y="6471853"/>
            <a:ext cx="304801" cy="36618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333">
                <a:solidFill>
                  <a:schemeClr val="bg1"/>
                </a:solidFill>
                <a:effectLst/>
              </a:defRPr>
            </a:lvl1pPr>
          </a:lstStyle>
          <a:p>
            <a:fld id="{ED4E8DE7-8107-485D-819E-7A652D98D0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621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3" grpId="3" animBg="1"/>
      <p:bldP spid="13" grpId="4" animBg="1"/>
      <p:bldP spid="13" grpId="5" animBg="1"/>
      <p:bldP spid="13" grpId="6" animBg="1"/>
      <p:bldP spid="13" grpId="7" animBg="1"/>
      <p:bldP spid="13" grpId="8" animBg="1"/>
      <p:bldP spid="13" grpId="9" animBg="1"/>
      <p:bldP spid="13" grpId="10" animBg="1"/>
      <p:bldP spid="13" grpId="11" animBg="1"/>
      <p:bldP spid="13" grpId="12" animBg="1"/>
      <p:bldP spid="13" grpId="13" animBg="1"/>
    </p:bldLst>
  </p:timing>
  <p:hf hdr="0" ftr="0" dt="0"/>
  <p:txStyles>
    <p:titleStyle>
      <a:lvl1pPr algn="l" defTabSz="1219170" rtl="0" eaLnBrk="1" latinLnBrk="0" hangingPunct="1">
        <a:spcBef>
          <a:spcPct val="0"/>
        </a:spcBef>
        <a:buNone/>
        <a:defRPr sz="7200" b="0" kern="1200" cap="none" spc="0">
          <a:ln>
            <a:noFill/>
          </a:ln>
          <a:solidFill>
            <a:schemeClr val="tx1"/>
          </a:solidFill>
          <a:effectLst/>
          <a:latin typeface="Segoe UI Semilight" panose="020B0402040204020203" pitchFamily="34" charset="0"/>
          <a:ea typeface="+mj-ea"/>
          <a:cs typeface="Segoe UI Semilight" panose="020B0402040204020203" pitchFamily="34" charset="0"/>
        </a:defRPr>
      </a:lvl1pPr>
    </p:titleStyle>
    <p:bodyStyle>
      <a:lvl1pPr marL="609585" indent="-609585" algn="l" defTabSz="1219170" rtl="0" eaLnBrk="1" latinLnBrk="0" hangingPunct="1">
        <a:spcBef>
          <a:spcPct val="20000"/>
        </a:spcBef>
        <a:buClr>
          <a:srgbClr val="FF6600"/>
        </a:buClr>
        <a:buFont typeface="Wingdings" panose="05000000000000000000" pitchFamily="2" charset="2"/>
        <a:buChar char="§"/>
        <a:defRPr sz="4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990575" indent="-380990" algn="l" defTabSz="1219170" rtl="0" eaLnBrk="1" latinLnBrk="0" hangingPunct="1">
        <a:spcBef>
          <a:spcPct val="20000"/>
        </a:spcBef>
        <a:buClr>
          <a:srgbClr val="FF6600"/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1600160" indent="-380990" algn="l" defTabSz="1219170" rtl="0" eaLnBrk="1" latinLnBrk="0" hangingPunct="1">
        <a:spcBef>
          <a:spcPct val="20000"/>
        </a:spcBef>
        <a:buClr>
          <a:srgbClr val="FF6600"/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2209745" indent="-380990" algn="l" defTabSz="1219170" rtl="0" eaLnBrk="1" latinLnBrk="0" hangingPunct="1">
        <a:spcBef>
          <a:spcPct val="20000"/>
        </a:spcBef>
        <a:buClr>
          <a:srgbClr val="FF6600"/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2819330" indent="-380990" algn="l" defTabSz="1219170" rtl="0" eaLnBrk="1" latinLnBrk="0" hangingPunct="1">
        <a:spcBef>
          <a:spcPct val="20000"/>
        </a:spcBef>
        <a:buClr>
          <a:srgbClr val="FF6600"/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3352716" indent="-304792" algn="l" defTabSz="121917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Calibri" pitchFamily="34" charset="0"/>
        <a:buChar char="+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CF1F5-A0C7-4989-9B75-C35A10E9CB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dirty="0"/>
              <a:t>Quiz II review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8549E1-88BB-4773-92DC-1FF0F6E0D7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00F270-9E63-4DE6-A603-0CAAB991A2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385" r="27700"/>
          <a:stretch/>
        </p:blipFill>
        <p:spPr>
          <a:xfrm>
            <a:off x="1954206" y="2220975"/>
            <a:ext cx="2025779" cy="2594830"/>
          </a:xfrm>
          <a:prstGeom prst="rect">
            <a:avLst/>
          </a:prstGeom>
        </p:spPr>
      </p:pic>
      <p:pic>
        <p:nvPicPr>
          <p:cNvPr id="1026" name="Picture 2" descr="source:internet">
            <a:extLst>
              <a:ext uri="{FF2B5EF4-FFF2-40B4-BE49-F238E27FC236}">
                <a16:creationId xmlns:a16="http://schemas.microsoft.com/office/drawing/2014/main" id="{DA41CA1C-905E-4A3A-85C4-BF544AA04D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6875" y="205768"/>
            <a:ext cx="2371925" cy="1699232"/>
          </a:xfrm>
          <a:prstGeom prst="rect">
            <a:avLst/>
          </a:prstGeom>
          <a:noFill/>
          <a:ln w="38100">
            <a:solidFill>
              <a:srgbClr val="FF670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6870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33B89-3764-45EA-B5A1-882AF2124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Queries III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84BE42-81CD-4445-874A-D898663D72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6400" y="1300480"/>
            <a:ext cx="11590528" cy="5283200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en-US" sz="2400" dirty="0"/>
              <a:t>List our three most successful products by revenue in 2015 in Virginia and the three in Maryland</a:t>
            </a:r>
          </a:p>
          <a:p>
            <a:pPr>
              <a:buFont typeface="+mj-lt"/>
              <a:buAutoNum type="arabicPeriod"/>
            </a:pPr>
            <a:r>
              <a:rPr lang="en-US" sz="2400" dirty="0"/>
              <a:t>For the top item above, list revenue and the total quantities sold in each of the available years</a:t>
            </a:r>
          </a:p>
          <a:p>
            <a:pPr>
              <a:buFont typeface="+mj-lt"/>
              <a:buAutoNum type="arabicPeriod"/>
            </a:pPr>
            <a:r>
              <a:rPr lang="en-US" sz="2400" dirty="0"/>
              <a:t>What happened to the product above in 2016?  Show revenue month by month, ordered by month (chronologically). </a:t>
            </a:r>
          </a:p>
          <a:p>
            <a:pPr>
              <a:buFont typeface="+mj-lt"/>
              <a:buAutoNum type="arabicPeriod"/>
            </a:pPr>
            <a:r>
              <a:rPr lang="en-US" sz="2400" dirty="0"/>
              <a:t>What is the total cost by supplier?  Use the invoice numbers from the customer invoice.</a:t>
            </a:r>
          </a:p>
          <a:p>
            <a:pPr>
              <a:buFont typeface="+mj-lt"/>
              <a:buAutoNum type="arabicPeriod"/>
            </a:pPr>
            <a:r>
              <a:rPr lang="en-US" sz="2400" dirty="0"/>
              <a:t>What is the revenue by year? (only compute 2013-15: we do not have all the data for 2016)</a:t>
            </a:r>
          </a:p>
          <a:p>
            <a:pPr>
              <a:buFont typeface="+mj-lt"/>
              <a:buAutoNum type="arabicPeriod"/>
            </a:pPr>
            <a:r>
              <a:rPr lang="en-US" sz="2400" dirty="0"/>
              <a:t>Are there suppliers with whom we made no business transactions? Sort alphabetically.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85018C-A105-4576-A828-998C023DC3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D4E8DE7-8107-485D-819E-7A652D98D056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803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4613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phone&#10;&#10;AI-generated content may be incorrect.">
            <a:extLst>
              <a:ext uri="{FF2B5EF4-FFF2-40B4-BE49-F238E27FC236}">
                <a16:creationId xmlns:a16="http://schemas.microsoft.com/office/drawing/2014/main" id="{FF331683-836F-9595-B6BA-3A5C602E48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623" y="0"/>
            <a:ext cx="31667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877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9B49F-E947-6A94-A3F0-88E31D780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MP10 – the last!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33F429-17B0-2447-A6B3-7B4249E686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6400" y="1347470"/>
            <a:ext cx="4729843" cy="5283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Due on Tue 12/9 at midnight</a:t>
            </a:r>
          </a:p>
          <a:p>
            <a:r>
              <a:rPr lang="en-US" dirty="0"/>
              <a:t>Similar to Nolex</a:t>
            </a:r>
          </a:p>
          <a:p>
            <a:r>
              <a:rPr lang="en-US" dirty="0"/>
              <a:t>Give yourself plenty of time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1F1AB9-F8DC-D8B1-E341-04AE12B1DC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D4E8DE7-8107-485D-819E-7A652D98D056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Picture 5" descr="A building with many windows&#10;&#10;AI-generated content may be incorrect.">
            <a:extLst>
              <a:ext uri="{FF2B5EF4-FFF2-40B4-BE49-F238E27FC236}">
                <a16:creationId xmlns:a16="http://schemas.microsoft.com/office/drawing/2014/main" id="{B955DC2F-32FE-7AA4-D8A4-6D2AAE728D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058" y="1283207"/>
            <a:ext cx="6215742" cy="5371737"/>
          </a:xfrm>
          <a:prstGeom prst="rect">
            <a:avLst/>
          </a:prstGeom>
          <a:ln>
            <a:solidFill>
              <a:srgbClr val="0072BB"/>
            </a:solidFill>
          </a:ln>
        </p:spPr>
      </p:pic>
    </p:spTree>
    <p:extLst>
      <p:ext uri="{BB962C8B-B14F-4D97-AF65-F5344CB8AC3E}">
        <p14:creationId xmlns:p14="http://schemas.microsoft.com/office/powerpoint/2010/main" val="1883169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53884-111F-B382-4DEB-C5CE11FA2F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1558C6-5A82-00FD-F946-C205F9CE929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542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31015-DECD-451F-850B-0A4F3D2A3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SQL Quiz II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3464EA-B345-41A0-86D2-A5853E5495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sz="4000" dirty="0"/>
              <a:t>Similar to the previous quiz, but with a larger, more realistic DB.</a:t>
            </a:r>
          </a:p>
          <a:p>
            <a:r>
              <a:rPr lang="en-US" sz="4000" dirty="0"/>
              <a:t>No insert, update, delete, create tables or views</a:t>
            </a:r>
          </a:p>
          <a:p>
            <a:r>
              <a:rPr lang="en-US" sz="4000" dirty="0"/>
              <a:t>Unless necessary, use invoice data rather than order data when both are available</a:t>
            </a:r>
          </a:p>
          <a:p>
            <a:r>
              <a:rPr lang="en-US" sz="4000" dirty="0"/>
              <a:t>Formatting is required</a:t>
            </a:r>
            <a:br>
              <a:rPr lang="en-US" sz="4000" dirty="0"/>
            </a:br>
            <a:r>
              <a:rPr lang="en-US" sz="4000" dirty="0"/>
              <a:t>(not shown in the sample queries)</a:t>
            </a:r>
          </a:p>
          <a:p>
            <a:r>
              <a:rPr lang="en-US" sz="4000" dirty="0"/>
              <a:t>Union, subqueries may be necessary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B2B137-EBC7-4598-8715-488DCF0567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D4E8DE7-8107-485D-819E-7A652D98D056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432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B16020-5773-EC28-3A18-CAD70B22F2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04AAC-9832-6C7C-C671-050651F14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SQL Quiz II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41773C-6F85-1791-ABC6-8B318CA34C6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E8DE7-8107-485D-819E-7A652D98D056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92276E-50AD-C626-F7FB-A176F051629D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58800" y="1188653"/>
            <a:ext cx="11379200" cy="5283200"/>
          </a:xfrm>
        </p:spPr>
        <p:txBody>
          <a:bodyPr>
            <a:normAutofit/>
          </a:bodyPr>
          <a:lstStyle/>
          <a:p>
            <a:r>
              <a:rPr lang="en-US" sz="4000" dirty="0"/>
              <a:t>Make sure you can connect while in Shumway Lab 230</a:t>
            </a:r>
          </a:p>
          <a:p>
            <a:r>
              <a:rPr lang="en-US" sz="4000" dirty="0"/>
              <a:t>Most students will use the big screen in the lab computers to explore the DB with Power BI, and run queries from their own laptops.</a:t>
            </a:r>
          </a:p>
          <a:p>
            <a:r>
              <a:rPr lang="en-US" sz="4000" dirty="0"/>
              <a:t>You can do as you prefer</a:t>
            </a:r>
          </a:p>
        </p:txBody>
      </p:sp>
    </p:spTree>
    <p:extLst>
      <p:ext uri="{BB962C8B-B14F-4D97-AF65-F5344CB8AC3E}">
        <p14:creationId xmlns:p14="http://schemas.microsoft.com/office/powerpoint/2010/main" val="3434906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9AC268-4EB0-1D22-DECF-6241D2AF7C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9C59D-1B25-7940-FF69-497B6D10F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SQL Quiz II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21EC73-EFB3-DFAB-B347-567AF9E3C4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0728" y="1371744"/>
            <a:ext cx="11379200" cy="5283200"/>
          </a:xfrm>
          <a:solidFill>
            <a:schemeClr val="bg1"/>
          </a:solidFill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b="1" dirty="0"/>
              <a:t>Task</a:t>
            </a:r>
            <a:endParaRPr lang="en-US" dirty="0"/>
          </a:p>
          <a:p>
            <a:pPr marL="0" indent="0">
              <a:lnSpc>
                <a:spcPct val="120000"/>
              </a:lnSpc>
              <a:buNone/>
            </a:pPr>
            <a:r>
              <a:rPr lang="en-US" sz="3600" dirty="0"/>
              <a:t>Create an ADS notebook alternating the number (e.g., Q7 no need to copy the text) of the questions and the SQL query that produces the corresponding answer when run.  </a:t>
            </a:r>
            <a:r>
              <a:rPr lang="en-US" sz="3600" i="1" dirty="0"/>
              <a:t>OK if you do not do them all.  Do as many as you can.</a:t>
            </a:r>
          </a:p>
          <a:p>
            <a:pPr marL="0" indent="0">
              <a:lnSpc>
                <a:spcPct val="120000"/>
              </a:lnSpc>
              <a:buNone/>
            </a:pPr>
            <a:endParaRPr lang="en-US" sz="3600" dirty="0"/>
          </a:p>
          <a:p>
            <a:pPr marL="0" indent="0">
              <a:lnSpc>
                <a:spcPct val="120000"/>
              </a:lnSpc>
              <a:buNone/>
            </a:pPr>
            <a:r>
              <a:rPr lang="en-US" b="1" dirty="0"/>
              <a:t>Criteria (same as for QUIZ I)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en-US" sz="4200" dirty="0"/>
              <a:t>Read carefully what is being asked.  Your SQL must produce the correct answer and no unneeded extra data. If you are asked for a date, return a date, for a number, return a number, etc.</a:t>
            </a:r>
          </a:p>
          <a:p>
            <a:pPr>
              <a:lnSpc>
                <a:spcPct val="120000"/>
              </a:lnSpc>
            </a:pPr>
            <a:r>
              <a:rPr lang="en-US" sz="4200" dirty="0"/>
              <a:t>One query per question.  Simple queries are better.</a:t>
            </a:r>
          </a:p>
          <a:p>
            <a:pPr>
              <a:lnSpc>
                <a:spcPct val="120000"/>
              </a:lnSpc>
            </a:pPr>
            <a:r>
              <a:rPr lang="en-US" sz="4200" dirty="0"/>
              <a:t>If a question does not ask for specific columns, provide them all, except duplicates</a:t>
            </a:r>
          </a:p>
          <a:p>
            <a:pPr>
              <a:lnSpc>
                <a:spcPct val="120000"/>
              </a:lnSpc>
            </a:pPr>
            <a:r>
              <a:rPr lang="en-US" sz="4200" dirty="0"/>
              <a:t>If asked to show data about a person or an item, always show their ID in addition the their name. For cities, use id and name.</a:t>
            </a:r>
          </a:p>
          <a:p>
            <a:pPr>
              <a:lnSpc>
                <a:spcPct val="120000"/>
              </a:lnSpc>
            </a:pPr>
            <a:r>
              <a:rPr lang="en-US" sz="4200" dirty="0"/>
              <a:t>Do not show duplicated records or columns</a:t>
            </a:r>
          </a:p>
          <a:p>
            <a:pPr>
              <a:lnSpc>
                <a:spcPct val="120000"/>
              </a:lnSpc>
            </a:pPr>
            <a:r>
              <a:rPr lang="en-US" sz="4200" dirty="0"/>
              <a:t>All result columns must have an easy-to-understand name</a:t>
            </a:r>
          </a:p>
          <a:p>
            <a:pPr>
              <a:lnSpc>
                <a:spcPct val="120000"/>
              </a:lnSpc>
            </a:pPr>
            <a:r>
              <a:rPr lang="en-US" sz="4200" dirty="0"/>
              <a:t>All dollar figures are formatted with ‘$’ and commas, no decimals (unless required).  Integers have commas and no decimals. Percentages have 1 decimal, interest rates have 3.</a:t>
            </a:r>
          </a:p>
          <a:p>
            <a:pPr>
              <a:lnSpc>
                <a:spcPct val="120000"/>
              </a:lnSpc>
            </a:pPr>
            <a:endParaRPr lang="en-US" sz="4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243E76-13D8-C94D-0330-3EEDCEAF85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D4E8DE7-8107-485D-819E-7A652D98D056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904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43C07-BE1C-4A8F-AE4A-CD77C8778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76200"/>
            <a:ext cx="11684000" cy="914400"/>
          </a:xfrm>
        </p:spPr>
        <p:txBody>
          <a:bodyPr/>
          <a:lstStyle/>
          <a:p>
            <a:r>
              <a:rPr lang="en-US" dirty="0"/>
              <a:t>Practice Queries I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E28D8D-B25B-4170-A438-60178151C2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8800" y="1319651"/>
            <a:ext cx="11379200" cy="5283200"/>
          </a:xfrm>
        </p:spPr>
        <p:txBody>
          <a:bodyPr>
            <a:normAutofit/>
          </a:bodyPr>
          <a:lstStyle/>
          <a:p>
            <a:pPr marL="914400" indent="-914400">
              <a:lnSpc>
                <a:spcPct val="120000"/>
              </a:lnSpc>
              <a:buFont typeface="+mj-lt"/>
              <a:buAutoNum type="arabicPeriod"/>
            </a:pPr>
            <a:r>
              <a:rPr lang="en-US" sz="2000" dirty="0"/>
              <a:t>How many customers do we have per state? Show the number descending and the state</a:t>
            </a:r>
          </a:p>
          <a:p>
            <a:pPr marL="914400" indent="-914400">
              <a:lnSpc>
                <a:spcPct val="120000"/>
              </a:lnSpc>
              <a:buFont typeface="+mj-lt"/>
              <a:buAutoNum type="arabicPeriod"/>
            </a:pPr>
            <a:r>
              <a:rPr lang="en-US" sz="2000" dirty="0"/>
              <a:t>List the products and their categories. Order by product ID and Category ID</a:t>
            </a:r>
          </a:p>
          <a:p>
            <a:pPr marL="914400" indent="-914400">
              <a:lnSpc>
                <a:spcPct val="120000"/>
              </a:lnSpc>
              <a:buFont typeface="+mj-lt"/>
              <a:buAutoNum type="arabicPeriod"/>
            </a:pPr>
            <a:r>
              <a:rPr lang="en-US" sz="2000" dirty="0"/>
              <a:t>What is the revenue so far in 2016?</a:t>
            </a:r>
          </a:p>
          <a:p>
            <a:pPr marL="914400" indent="-914400">
              <a:lnSpc>
                <a:spcPct val="120000"/>
              </a:lnSpc>
              <a:buFont typeface="+mj-lt"/>
              <a:buAutoNum type="arabicPeriod"/>
            </a:pPr>
            <a:r>
              <a:rPr lang="en-US" sz="2000" dirty="0"/>
              <a:t>List revenue for the Chocolate frogs by delivery state (order by revenue, largest on top)</a:t>
            </a:r>
          </a:p>
          <a:p>
            <a:pPr marL="914400" indent="-914400">
              <a:lnSpc>
                <a:spcPct val="120000"/>
              </a:lnSpc>
              <a:buFont typeface="+mj-lt"/>
              <a:buAutoNum type="arabicPeriod"/>
            </a:pPr>
            <a:r>
              <a:rPr lang="en-US" sz="2000" dirty="0"/>
              <a:t>Who is our supplier for the Halloween Skull Masks (id 146-149)?   </a:t>
            </a:r>
          </a:p>
          <a:p>
            <a:pPr marL="914400" indent="-914400">
              <a:lnSpc>
                <a:spcPct val="120000"/>
              </a:lnSpc>
              <a:buFont typeface="+mj-lt"/>
              <a:buAutoNum type="arabicPeriod"/>
            </a:pPr>
            <a:r>
              <a:rPr lang="en-US" sz="2000" dirty="0"/>
              <a:t>What is the revenue by category (all data)?  &lt;- Challenging!</a:t>
            </a:r>
          </a:p>
          <a:p>
            <a:pPr marL="914400" indent="-914400">
              <a:lnSpc>
                <a:spcPct val="120000"/>
              </a:lnSpc>
              <a:buFont typeface="+mj-lt"/>
              <a:buAutoNum type="arabicPeriod"/>
            </a:pPr>
            <a:r>
              <a:rPr lang="en-US" sz="2000" dirty="0"/>
              <a:t>Who is 'LG' (these are initials) that wants us to deliver in Marion Hill? Full name and phone number.</a:t>
            </a:r>
          </a:p>
          <a:p>
            <a:pPr marL="914400" indent="-914400">
              <a:lnSpc>
                <a:spcPct val="120000"/>
              </a:lnSpc>
              <a:buFont typeface="+mj-lt"/>
              <a:buAutoNum type="arabicPeriod"/>
            </a:pPr>
            <a:r>
              <a:rPr lang="en-US" sz="2000" dirty="0"/>
              <a:t>What is the gross margin by customer? Order by gross margin.  [ask your AI what gross margin is]</a:t>
            </a:r>
          </a:p>
          <a:p>
            <a:pPr marL="914400" indent="-914400">
              <a:lnSpc>
                <a:spcPct val="120000"/>
              </a:lnSpc>
              <a:buFont typeface="+mj-lt"/>
              <a:buAutoNum type="arabicPeriod"/>
            </a:pPr>
            <a:r>
              <a:rPr lang="en-US" sz="2000" dirty="0"/>
              <a:t>List in decreasing order the percent of total ‘profit’ we got in 2015 from each product (percent of total profit = profit from that product / total profit)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4C1FE0-4892-4B16-847C-F83D44DB3A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" y="6471853"/>
            <a:ext cx="304801" cy="366183"/>
          </a:xfrm>
        </p:spPr>
        <p:txBody>
          <a:bodyPr/>
          <a:lstStyle/>
          <a:p>
            <a:fld id="{ED4E8DE7-8107-485D-819E-7A652D98D056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457A35-7499-6B4D-2852-46018C8DE060}"/>
              </a:ext>
            </a:extLst>
          </p:cNvPr>
          <p:cNvSpPr txBox="1"/>
          <p:nvPr/>
        </p:nvSpPr>
        <p:spPr>
          <a:xfrm>
            <a:off x="8322654" y="405538"/>
            <a:ext cx="3767746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effectLst/>
              </a:rPr>
              <a:t>Solutions provided in ADS for this set “Practice queries I” only</a:t>
            </a:r>
          </a:p>
        </p:txBody>
      </p:sp>
    </p:spTree>
    <p:extLst>
      <p:ext uri="{BB962C8B-B14F-4D97-AF65-F5344CB8AC3E}">
        <p14:creationId xmlns:p14="http://schemas.microsoft.com/office/powerpoint/2010/main" val="3349466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81706-A7C8-47BA-AE3C-FB20FDF3A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Queries II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4489A4-F384-445E-9EA3-FA76281251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6400" y="1371744"/>
            <a:ext cx="11379200" cy="5283200"/>
          </a:xfrm>
        </p:spPr>
        <p:txBody>
          <a:bodyPr>
            <a:normAutofit fontScale="92500"/>
          </a:bodyPr>
          <a:lstStyle/>
          <a:p>
            <a:pPr>
              <a:buFont typeface="+mj-lt"/>
              <a:buAutoNum type="arabicPeriod"/>
            </a:pPr>
            <a:r>
              <a:rPr lang="en-US" sz="2400" dirty="0"/>
              <a:t>What is the revenue by year? (only compute 2013-15: we do not have all the data for 2016)</a:t>
            </a:r>
          </a:p>
          <a:p>
            <a:pPr>
              <a:buFont typeface="+mj-lt"/>
              <a:buAutoNum type="arabicPeriod"/>
            </a:pPr>
            <a:r>
              <a:rPr lang="en-US" sz="2400" dirty="0"/>
              <a:t>Who are our top ten customers by invoiced revenue in 2015?</a:t>
            </a:r>
          </a:p>
          <a:p>
            <a:pPr>
              <a:buFont typeface="+mj-lt"/>
              <a:buAutoNum type="arabicPeriod"/>
            </a:pPr>
            <a:r>
              <a:rPr lang="en-US" sz="2400" dirty="0"/>
              <a:t>Who is our main supplier? Use the cost data from the customer invoice (cost = revenue – profit)</a:t>
            </a:r>
          </a:p>
          <a:p>
            <a:pPr>
              <a:buFont typeface="+mj-lt"/>
              <a:buAutoNum type="arabicPeriod"/>
            </a:pPr>
            <a:r>
              <a:rPr lang="en-US" sz="2400" dirty="0"/>
              <a:t>Are we losing money on any of our products? How much per product?  Do the analysis year by year. Order by year and then by loss.</a:t>
            </a:r>
          </a:p>
          <a:p>
            <a:pPr>
              <a:buFont typeface="+mj-lt"/>
              <a:buAutoNum type="arabicPeriod"/>
            </a:pPr>
            <a:r>
              <a:rPr lang="en-US" sz="2400" dirty="0"/>
              <a:t>What is the gross margin quarter by quarter (all data)? order by year and quarter</a:t>
            </a:r>
          </a:p>
          <a:p>
            <a:pPr>
              <a:buFont typeface="+mj-lt"/>
              <a:buAutoNum type="arabicPeriod"/>
            </a:pPr>
            <a:r>
              <a:rPr lang="en-US" sz="2400" dirty="0"/>
              <a:t>How many "Plush Shark Slippers" across colors and sizes did we sell in total in 2015?</a:t>
            </a:r>
          </a:p>
          <a:p>
            <a:pPr>
              <a:buFont typeface="+mj-lt"/>
              <a:buAutoNum type="arabicPeriod"/>
            </a:pPr>
            <a:r>
              <a:rPr lang="en-US" sz="2400" dirty="0"/>
              <a:t>List the profits from our product categories in descending order  &lt;&lt; challenging! See the suggested solutions</a:t>
            </a:r>
          </a:p>
          <a:p>
            <a:pPr>
              <a:buFont typeface="+mj-lt"/>
              <a:buAutoNum type="arabicPeriod"/>
            </a:pPr>
            <a:r>
              <a:rPr lang="en-US" sz="2400" dirty="0"/>
              <a:t>What is the revenue by month in 2016 in Texas. Order by month.</a:t>
            </a:r>
          </a:p>
          <a:p>
            <a:pPr>
              <a:buFont typeface="+mj-lt"/>
              <a:buAutoNum type="arabicPeriod"/>
            </a:pPr>
            <a:r>
              <a:rPr lang="en-US" sz="2400" dirty="0"/>
              <a:t>What are the top ten products (by revenue) we sold in Texas?</a:t>
            </a:r>
          </a:p>
          <a:p>
            <a:pPr>
              <a:buFont typeface="+mj-lt"/>
              <a:buAutoNum type="arabicPeriod"/>
            </a:pP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9B68EE-9B7F-4ADA-9EC0-52B3908E78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D4E8DE7-8107-485D-819E-7A652D98D056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570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M4DM 2024">
  <a:themeElements>
    <a:clrScheme name="MSCommerce">
      <a:dk1>
        <a:srgbClr val="000000"/>
      </a:dk1>
      <a:lt1>
        <a:srgbClr val="FFFFFF"/>
      </a:lt1>
      <a:dk2>
        <a:srgbClr val="595959"/>
      </a:dk2>
      <a:lt2>
        <a:srgbClr val="FFFFFF"/>
      </a:lt2>
      <a:accent1>
        <a:srgbClr val="CC0000"/>
      </a:accent1>
      <a:accent2>
        <a:srgbClr val="FF0000"/>
      </a:accent2>
      <a:accent3>
        <a:srgbClr val="336699"/>
      </a:accent3>
      <a:accent4>
        <a:srgbClr val="FFFF00"/>
      </a:accent4>
      <a:accent5>
        <a:srgbClr val="000032"/>
      </a:accent5>
      <a:accent6>
        <a:srgbClr val="00B0F0"/>
      </a:accent6>
      <a:hlink>
        <a:srgbClr val="336699"/>
      </a:hlink>
      <a:folHlink>
        <a:srgbClr val="9A0000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smtClean="0">
            <a:effectLst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>
        <a:spAutoFit/>
      </a:bodyPr>
      <a:lstStyle>
        <a:defPPr algn="l">
          <a:defRPr dirty="0" smtClean="0">
            <a:solidFill>
              <a:schemeClr val="tx1"/>
            </a:solidFill>
            <a:effectLst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M4DM 2024" id="{5C2DBB5A-4F1D-4D0B-A31B-6444BFE20988}" vid="{A57FF521-D386-4A98-AB6C-70B0E7955C2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DM4DM 2024</Template>
  <TotalTime>15168</TotalTime>
  <Words>806</Words>
  <Application>Microsoft Office PowerPoint</Application>
  <PresentationFormat>Widescreen</PresentationFormat>
  <Paragraphs>62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Calibri</vt:lpstr>
      <vt:lpstr>Segoe UI Light</vt:lpstr>
      <vt:lpstr>Segoe UI Semilight</vt:lpstr>
      <vt:lpstr>Verdana</vt:lpstr>
      <vt:lpstr>Wingdings</vt:lpstr>
      <vt:lpstr>DM4DM 2024</vt:lpstr>
      <vt:lpstr>Quiz II review</vt:lpstr>
      <vt:lpstr>PowerPoint Presentation</vt:lpstr>
      <vt:lpstr>MP10 – the last!</vt:lpstr>
      <vt:lpstr>PowerPoint Presentation</vt:lpstr>
      <vt:lpstr>SQL Quiz II </vt:lpstr>
      <vt:lpstr>SQL Quiz II </vt:lpstr>
      <vt:lpstr>SQL Quiz II </vt:lpstr>
      <vt:lpstr>Practice Queries I</vt:lpstr>
      <vt:lpstr>Practice Queries II</vt:lpstr>
      <vt:lpstr>Practice Queries III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Grazioli, Stefano (sg6m)</dc:creator>
  <cp:lastModifiedBy>Grazioli, Stefano (sg6m)</cp:lastModifiedBy>
  <cp:revision>249</cp:revision>
  <cp:lastPrinted>2022-10-26T17:51:42Z</cp:lastPrinted>
  <dcterms:created xsi:type="dcterms:W3CDTF">2021-10-25T04:53:00Z</dcterms:created>
  <dcterms:modified xsi:type="dcterms:W3CDTF">2025-12-01T18:48:53Z</dcterms:modified>
</cp:coreProperties>
</file>