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notesMasterIdLst>
    <p:notesMasterId r:id="rId19"/>
  </p:notesMasterIdLst>
  <p:sldIdLst>
    <p:sldId id="399" r:id="rId2"/>
    <p:sldId id="386" r:id="rId3"/>
    <p:sldId id="409" r:id="rId4"/>
    <p:sldId id="445" r:id="rId5"/>
    <p:sldId id="424" r:id="rId6"/>
    <p:sldId id="444" r:id="rId7"/>
    <p:sldId id="429" r:id="rId8"/>
    <p:sldId id="436" r:id="rId9"/>
    <p:sldId id="438" r:id="rId10"/>
    <p:sldId id="439" r:id="rId11"/>
    <p:sldId id="437" r:id="rId12"/>
    <p:sldId id="446" r:id="rId13"/>
    <p:sldId id="423" r:id="rId14"/>
    <p:sldId id="442" r:id="rId15"/>
    <p:sldId id="432" r:id="rId16"/>
    <p:sldId id="443" r:id="rId17"/>
    <p:sldId id="427" r:id="rId18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F2F2F2"/>
    <a:srgbClr val="A50021"/>
    <a:srgbClr val="FFCC66"/>
    <a:srgbClr val="FF0000"/>
    <a:srgbClr val="FFFFCC"/>
    <a:srgbClr val="CCFFFF"/>
    <a:srgbClr val="FF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2" autoAdjust="0"/>
    <p:restoredTop sz="94660" autoAdjust="0"/>
  </p:normalViewPr>
  <p:slideViewPr>
    <p:cSldViewPr>
      <p:cViewPr varScale="1">
        <p:scale>
          <a:sx n="210" d="100"/>
          <a:sy n="210" d="100"/>
        </p:scale>
        <p:origin x="100" y="1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8F7A7-6C67-4C65-8297-293E46771090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14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9219D-10C6-4D60-80B7-3EE4B71B0B9C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9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 maker (e.g. NASDAQ) = firm that buys and sells on its own account.  MMs compete among themselves. Electronic market.</a:t>
            </a:r>
          </a:p>
          <a:p>
            <a:r>
              <a:rPr lang="en-US" dirty="0"/>
              <a:t>Specialist (e.g. NYSE) = monopolist who runs an auction posting bids and asks from the market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A19F-780D-4846-ABDF-ABE821E5501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96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R. McDonald Fundamentals of Derivatives Markets – chpt 4 </a:t>
            </a:r>
          </a:p>
          <a:p>
            <a:r>
              <a:rPr lang="en-US" dirty="0"/>
              <a:t>Why use derivatives: 1) to hedge; 2) speculate; 3) avoid trans. Costs 4) to arbitrage regulations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A19F-780D-4846-ABDF-ABE821E5501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26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C8769-79B1-4BEE-B3F4-8E7407A1ECA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7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47699-3958-4009-A298-878CE795641F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96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9219D-10C6-4D60-80B7-3EE4B71B0B9C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90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29D4D-7ED8-4B9B-883A-C701213A59B8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8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17146"/>
            <a:ext cx="7467600" cy="2045203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6B1BF-8270-9A59-E764-430A4EA922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772400" y="69348"/>
            <a:ext cx="1240738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9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73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6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60495-F946-CB10-D70C-9911C5672DB0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84060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167301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891489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43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572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6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428570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9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9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6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423126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6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9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  <p:bldP spid="13" grpId="40" animBg="1"/>
      <p:bldP spid="13" grpId="41" animBg="1"/>
      <p:bldP spid="13" grpId="42" animBg="1"/>
      <p:bldP spid="13" grpId="43" animBg="1"/>
      <p:bldP spid="13" grpId="44" animBg="1"/>
      <p:bldP spid="13" grpId="45" animBg="1"/>
      <p:bldP spid="13" grpId="46" animBg="1"/>
      <p:bldP spid="13" grpId="4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.comm.virginia.edu/HT/HT%20Team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ebs.comm.virginia.edu/FinTechPlatform/SubmittingHomework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9300" y="1428750"/>
            <a:ext cx="3162300" cy="2133600"/>
          </a:xfrm>
        </p:spPr>
        <p:txBody>
          <a:bodyPr/>
          <a:lstStyle/>
          <a:p>
            <a:r>
              <a:rPr lang="en-US" sz="6000" dirty="0"/>
              <a:t>IT &amp; Finance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320741-9576-49B3-A135-04E6B9A4C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Options</a:t>
            </a:r>
          </a:p>
        </p:txBody>
      </p:sp>
      <p:sp>
        <p:nvSpPr>
          <p:cNvPr id="159753" name="Rectangle 9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006664"/>
            <a:ext cx="8534400" cy="39624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9933"/>
                </a:solidFill>
              </a:rPr>
              <a:t>put option </a:t>
            </a:r>
            <a:r>
              <a:rPr lang="en-US" dirty="0"/>
              <a:t>gives to its holder the right but not the obligation to </a:t>
            </a:r>
            <a:r>
              <a:rPr lang="en-US" dirty="0">
                <a:solidFill>
                  <a:srgbClr val="FF9933"/>
                </a:solidFill>
              </a:rPr>
              <a:t>sell</a:t>
            </a:r>
            <a:r>
              <a:rPr lang="en-US" dirty="0"/>
              <a:t> the underlying security at a given price on (or before) a given date.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Think (loosely) “buying insurance”</a:t>
            </a:r>
          </a:p>
        </p:txBody>
      </p:sp>
      <p:pic>
        <p:nvPicPr>
          <p:cNvPr id="159756" name="Picture 12" descr="MCj021519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14300"/>
            <a:ext cx="1066800" cy="77986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 bwMode="auto">
          <a:xfrm>
            <a:off x="8763000" y="4829318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2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</a:t>
            </a: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914400" y="2171700"/>
            <a:ext cx="3048000" cy="14643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TESLA Stock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Bid: $ 400.00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Ask: $ 401.00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Dividend: $ 0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685800" y="1501050"/>
            <a:ext cx="133241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6600"/>
                </a:solidFill>
                <a:effectLst/>
              </a:rPr>
              <a:t>underlier</a:t>
            </a:r>
          </a:p>
        </p:txBody>
      </p:sp>
      <p:sp>
        <p:nvSpPr>
          <p:cNvPr id="162828" name="Line 12"/>
          <p:cNvSpPr>
            <a:spLocks noChangeShapeType="1"/>
          </p:cNvSpPr>
          <p:nvPr/>
        </p:nvSpPr>
        <p:spPr bwMode="auto">
          <a:xfrm>
            <a:off x="1562100" y="1838324"/>
            <a:ext cx="190500" cy="276226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2835" name="Line 19"/>
          <p:cNvSpPr>
            <a:spLocks noChangeShapeType="1"/>
          </p:cNvSpPr>
          <p:nvPr/>
        </p:nvSpPr>
        <p:spPr bwMode="auto">
          <a:xfrm>
            <a:off x="914400" y="2532460"/>
            <a:ext cx="3048000" cy="0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5334000" y="1901160"/>
            <a:ext cx="3429000" cy="24993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Put Option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can sell 1 TESLA stock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@ $400.00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on 20 May 2026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Bid: $ 20.00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Ask: $ 20.20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4152900" y="2276146"/>
            <a:ext cx="9906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FF6600"/>
                </a:solidFill>
                <a:effectLst/>
              </a:rPr>
              <a:t>strike price</a:t>
            </a:r>
          </a:p>
        </p:txBody>
      </p:sp>
      <p:sp>
        <p:nvSpPr>
          <p:cNvPr id="162829" name="Line 13"/>
          <p:cNvSpPr>
            <a:spLocks noChangeShapeType="1"/>
          </p:cNvSpPr>
          <p:nvPr/>
        </p:nvSpPr>
        <p:spPr bwMode="auto">
          <a:xfrm>
            <a:off x="5055870" y="2625120"/>
            <a:ext cx="354330" cy="288034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2590800" y="4248150"/>
            <a:ext cx="313419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FF6600"/>
                </a:solidFill>
                <a:effectLst/>
              </a:rPr>
              <a:t>expiration:</a:t>
            </a:r>
            <a:br>
              <a:rPr lang="en-US" sz="2000" dirty="0">
                <a:solidFill>
                  <a:srgbClr val="FF6600"/>
                </a:solidFill>
                <a:effectLst/>
              </a:rPr>
            </a:br>
            <a:r>
              <a:rPr lang="en-US" sz="2000" dirty="0">
                <a:solidFill>
                  <a:srgbClr val="FF6600"/>
                </a:solidFill>
                <a:effectLst/>
              </a:rPr>
              <a:t>European vs. American</a:t>
            </a:r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 flipV="1">
            <a:off x="4343400" y="3409949"/>
            <a:ext cx="1066800" cy="990599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4A022E50-EC1B-434C-A879-79780AF5B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2407157"/>
            <a:ext cx="3429000" cy="22087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77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Scenario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990600"/>
            <a:ext cx="8610600" cy="41719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You are an executive at Netflix.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You make $1,000,000 a year.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You are pretty happy.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The Board wants to make sure that you will do your best to keep the price of the Netflix stock up.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Rather than giving you a well-deserved raise, they offer to you a deal.  They promise that in three years they will give you the chance to buy 100,000 shares at $80 each.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Right now the share is valued at $78.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If the company does well, the share price could go as up as $100.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So you think: “In three years I could just get my 100,000 @ $80 and then immediately sell them back to the market for $100....”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You conclude that an extra $2,000,000 in your pocket is a good thing.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B050"/>
                </a:solidFill>
              </a:rPr>
              <a:t>You have been given 100,000 call options</a:t>
            </a:r>
            <a:r>
              <a:rPr lang="en-US" sz="18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8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Options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987458"/>
            <a:ext cx="8686800" cy="4098891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9933"/>
                </a:solidFill>
              </a:rPr>
              <a:t>call option </a:t>
            </a:r>
            <a:r>
              <a:rPr lang="en-US" dirty="0"/>
              <a:t>gives to its holder the right but not the obligation to </a:t>
            </a:r>
            <a:r>
              <a:rPr lang="en-US" dirty="0">
                <a:solidFill>
                  <a:srgbClr val="FF9933"/>
                </a:solidFill>
              </a:rPr>
              <a:t>buy</a:t>
            </a:r>
            <a:r>
              <a:rPr lang="en-US" dirty="0"/>
              <a:t> the underlying security at a given price on or by a given date</a:t>
            </a:r>
          </a:p>
          <a:p>
            <a:endParaRPr lang="en-US" dirty="0"/>
          </a:p>
          <a:p>
            <a:r>
              <a:rPr lang="en-US" sz="3200" i="1" dirty="0"/>
              <a:t>Think “deposit to buy later at a fixed price"</a:t>
            </a:r>
          </a:p>
        </p:txBody>
      </p:sp>
      <p:pic>
        <p:nvPicPr>
          <p:cNvPr id="218116" name="Picture 4" descr="MCj021519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09550"/>
            <a:ext cx="1066800" cy="779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18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</a:t>
            </a: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914400" y="2171700"/>
            <a:ext cx="3048000" cy="14643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TESLA Stock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Bid: $ 400.00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Ask: $ 401.50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Dividend: $ 0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762000" y="1501050"/>
            <a:ext cx="133241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6600"/>
                </a:solidFill>
                <a:effectLst/>
              </a:rPr>
              <a:t>underlier</a:t>
            </a:r>
          </a:p>
        </p:txBody>
      </p:sp>
      <p:sp>
        <p:nvSpPr>
          <p:cNvPr id="162828" name="Line 12"/>
          <p:cNvSpPr>
            <a:spLocks noChangeShapeType="1"/>
          </p:cNvSpPr>
          <p:nvPr/>
        </p:nvSpPr>
        <p:spPr bwMode="auto">
          <a:xfrm>
            <a:off x="1562100" y="1838324"/>
            <a:ext cx="190500" cy="276226"/>
          </a:xfrm>
          <a:prstGeom prst="line">
            <a:avLst/>
          </a:prstGeom>
          <a:noFill/>
          <a:ln w="12700">
            <a:solidFill>
              <a:srgbClr val="FF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2835" name="Line 19"/>
          <p:cNvSpPr>
            <a:spLocks noChangeShapeType="1"/>
          </p:cNvSpPr>
          <p:nvPr/>
        </p:nvSpPr>
        <p:spPr bwMode="auto">
          <a:xfrm>
            <a:off x="914400" y="2532460"/>
            <a:ext cx="3048000" cy="0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5334000" y="1901160"/>
            <a:ext cx="3429000" cy="24993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Call Option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can buy 1 TESLA stock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@ $400.00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on 20 May 2026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Bid: $ 20.00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Ask: $ 20.50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4229100" y="2276146"/>
            <a:ext cx="9906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FF6600"/>
                </a:solidFill>
                <a:effectLst/>
              </a:rPr>
              <a:t>strike price</a:t>
            </a:r>
          </a:p>
        </p:txBody>
      </p:sp>
      <p:sp>
        <p:nvSpPr>
          <p:cNvPr id="162829" name="Line 13"/>
          <p:cNvSpPr>
            <a:spLocks noChangeShapeType="1"/>
          </p:cNvSpPr>
          <p:nvPr/>
        </p:nvSpPr>
        <p:spPr bwMode="auto">
          <a:xfrm>
            <a:off x="5055870" y="2625120"/>
            <a:ext cx="354330" cy="288034"/>
          </a:xfrm>
          <a:prstGeom prst="line">
            <a:avLst/>
          </a:prstGeom>
          <a:noFill/>
          <a:ln w="12700">
            <a:solidFill>
              <a:srgbClr val="FF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2667000" y="4248150"/>
            <a:ext cx="313419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FF6600"/>
                </a:solidFill>
                <a:effectLst/>
              </a:rPr>
              <a:t>expiration:</a:t>
            </a:r>
            <a:br>
              <a:rPr lang="en-US" sz="2000" dirty="0">
                <a:solidFill>
                  <a:srgbClr val="FF6600"/>
                </a:solidFill>
                <a:effectLst/>
              </a:rPr>
            </a:br>
            <a:r>
              <a:rPr lang="en-US" sz="2000" dirty="0">
                <a:solidFill>
                  <a:srgbClr val="FF6600"/>
                </a:solidFill>
                <a:effectLst/>
              </a:rPr>
              <a:t>European vs. American</a:t>
            </a:r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 flipV="1">
            <a:off x="4343400" y="3409949"/>
            <a:ext cx="1066800" cy="990599"/>
          </a:xfrm>
          <a:prstGeom prst="line">
            <a:avLst/>
          </a:prstGeom>
          <a:noFill/>
          <a:ln w="12700">
            <a:solidFill>
              <a:srgbClr val="FF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4A022E50-EC1B-434C-A879-79780AF5B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2407157"/>
            <a:ext cx="3429000" cy="22087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3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34DD7-72DE-40EF-AD48-3172D4B0B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American vs. European Options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73527-891A-49D1-BE70-7D1F005465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/>
              <a:t>In the HT we use </a:t>
            </a:r>
            <a:r>
              <a:rPr lang="en-US" i="1" dirty="0"/>
              <a:t>European options only</a:t>
            </a:r>
            <a:r>
              <a:rPr lang="en-US" dirty="0"/>
              <a:t>.  Why?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Models and theory built on European options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American always at least as expensive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Not optimal to exercise early an American on a non-dividend paying stock (if assumptions hold)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Always possible to trade a European option before expiration.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 algn="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200" dirty="0"/>
              <a:t>Source: R. McDonald – Fundamentals of derivative markets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30766E-4366-4CE6-BD98-1BC4708B2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20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Going overall well</a:t>
            </a:r>
          </a:p>
          <a:p>
            <a:r>
              <a:rPr lang="en-US" dirty="0"/>
              <a:t>Perceived difficulty</a:t>
            </a:r>
          </a:p>
          <a:p>
            <a:r>
              <a:rPr lang="en-US" dirty="0"/>
              <a:t>No office hours today – but I will be </a:t>
            </a:r>
            <a:r>
              <a:rPr lang="en-US"/>
              <a:t>on MS Teams </a:t>
            </a:r>
            <a:r>
              <a:rPr lang="en-US" dirty="0"/>
              <a:t>and Zoom</a:t>
            </a:r>
            <a:endParaRPr lang="en-US" dirty="0">
              <a:hlinkClick r:id="rId3"/>
            </a:endParaRPr>
          </a:p>
          <a:p>
            <a:pPr lvl="1"/>
            <a:r>
              <a:rPr lang="en-US" dirty="0">
                <a:hlinkClick r:id="rId3"/>
              </a:rPr>
              <a:t>Check your teamID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Submitting hmwk as a team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99301" y="919246"/>
            <a:ext cx="8534400" cy="3962400"/>
          </a:xfrm>
        </p:spPr>
        <p:txBody>
          <a:bodyPr/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Comfort with finance?</a:t>
            </a:r>
          </a:p>
          <a:p>
            <a:r>
              <a:rPr lang="en-US" dirty="0"/>
              <a:t>Use of GenAI in the course?</a:t>
            </a:r>
          </a:p>
          <a:p>
            <a:r>
              <a:rPr lang="en-US" dirty="0"/>
              <a:t>Do you have a team?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9876" name="Picture 4" descr="rhp3rpah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7288" y="115062"/>
            <a:ext cx="1776413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3EC8C8DC-2595-8062-ED88-FFB097C6D24D}"/>
              </a:ext>
            </a:extLst>
          </p:cNvPr>
          <p:cNvCxnSpPr>
            <a:cxnSpLocks/>
            <a:stCxn id="16" idx="0"/>
            <a:endCxn id="11" idx="2"/>
          </p:cNvCxnSpPr>
          <p:nvPr/>
        </p:nvCxnSpPr>
        <p:spPr>
          <a:xfrm rot="5400000" flipH="1" flipV="1">
            <a:off x="2320898" y="3148176"/>
            <a:ext cx="2122957" cy="17044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C80BECC9-40A1-51E9-70C1-513EBD77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principles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9AE474-FB19-ACC0-6E9D-45F57C4FF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7F3CF-D8E7-0905-A271-B5EAE56FD262}"/>
              </a:ext>
            </a:extLst>
          </p:cNvPr>
          <p:cNvSpPr/>
          <p:nvPr/>
        </p:nvSpPr>
        <p:spPr>
          <a:xfrm>
            <a:off x="1066800" y="1885950"/>
            <a:ext cx="1600200" cy="2286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effectLst/>
            </a:endParaRPr>
          </a:p>
          <a:p>
            <a:pPr algn="ctr"/>
            <a:endParaRPr lang="en-US" sz="2000" dirty="0">
              <a:effectLst/>
            </a:endParaRPr>
          </a:p>
          <a:p>
            <a:pPr algn="ctr"/>
            <a:endParaRPr lang="en-US" sz="2000" dirty="0">
              <a:effectLst/>
            </a:endParaRPr>
          </a:p>
          <a:p>
            <a:pPr algn="ctr"/>
            <a:endParaRPr lang="en-US" sz="2000" dirty="0">
              <a:effectLst/>
            </a:endParaRPr>
          </a:p>
          <a:p>
            <a:pPr algn="ctr"/>
            <a:endParaRPr lang="en-US" sz="2000" dirty="0">
              <a:effectLst/>
            </a:endParaRPr>
          </a:p>
          <a:p>
            <a:pPr algn="ctr"/>
            <a:endParaRPr lang="en-US" sz="2000" dirty="0">
              <a:effectLst/>
            </a:endParaRPr>
          </a:p>
          <a:p>
            <a:pPr algn="ctr"/>
            <a:r>
              <a:rPr lang="en-US" sz="1600" dirty="0">
                <a:effectLst/>
              </a:rPr>
              <a:t>User interface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A5FE03-CD0B-E6A1-6771-09BFE8EEE4F0}"/>
              </a:ext>
            </a:extLst>
          </p:cNvPr>
          <p:cNvSpPr/>
          <p:nvPr/>
        </p:nvSpPr>
        <p:spPr>
          <a:xfrm>
            <a:off x="1143000" y="1962150"/>
            <a:ext cx="1375612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Ribbon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3D2AA7-A33F-8137-BDB3-268D7D25D24C}"/>
              </a:ext>
            </a:extLst>
          </p:cNvPr>
          <p:cNvSpPr/>
          <p:nvPr/>
        </p:nvSpPr>
        <p:spPr>
          <a:xfrm>
            <a:off x="1295400" y="2562726"/>
            <a:ext cx="80244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WS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330340-C84B-4165-399D-AC98CDF9C38D}"/>
              </a:ext>
            </a:extLst>
          </p:cNvPr>
          <p:cNvSpPr/>
          <p:nvPr/>
        </p:nvSpPr>
        <p:spPr>
          <a:xfrm>
            <a:off x="1461838" y="2847221"/>
            <a:ext cx="80244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WS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F2BBB6-9D35-0295-F0E8-3F0F5A1883FF}"/>
              </a:ext>
            </a:extLst>
          </p:cNvPr>
          <p:cNvSpPr/>
          <p:nvPr/>
        </p:nvSpPr>
        <p:spPr>
          <a:xfrm>
            <a:off x="1576637" y="3131715"/>
            <a:ext cx="80244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WS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E3700C-A3FF-E730-D50D-B016785A0B50}"/>
              </a:ext>
            </a:extLst>
          </p:cNvPr>
          <p:cNvSpPr/>
          <p:nvPr/>
        </p:nvSpPr>
        <p:spPr>
          <a:xfrm>
            <a:off x="1775495" y="3389627"/>
            <a:ext cx="80244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WS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02754-256A-D9C3-F4D4-589CC823C95B}"/>
              </a:ext>
            </a:extLst>
          </p:cNvPr>
          <p:cNvSpPr/>
          <p:nvPr/>
        </p:nvSpPr>
        <p:spPr>
          <a:xfrm>
            <a:off x="3047998" y="1633394"/>
            <a:ext cx="685800" cy="4618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Code behind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EFC234-A5CD-09A1-A07B-3C69C3F28D72}"/>
              </a:ext>
            </a:extLst>
          </p:cNvPr>
          <p:cNvSpPr/>
          <p:nvPr/>
        </p:nvSpPr>
        <p:spPr>
          <a:xfrm>
            <a:off x="304800" y="2720139"/>
            <a:ext cx="685800" cy="41408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User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A072EA-8F16-E6D9-89C1-1CEAA9A69665}"/>
              </a:ext>
            </a:extLst>
          </p:cNvPr>
          <p:cNvSpPr/>
          <p:nvPr/>
        </p:nvSpPr>
        <p:spPr>
          <a:xfrm>
            <a:off x="3052012" y="2925786"/>
            <a:ext cx="685800" cy="4618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Code behind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7EAE61-B843-F0F7-BD79-306DDEB5379A}"/>
              </a:ext>
            </a:extLst>
          </p:cNvPr>
          <p:cNvSpPr/>
          <p:nvPr/>
        </p:nvSpPr>
        <p:spPr>
          <a:xfrm>
            <a:off x="3030954" y="4782389"/>
            <a:ext cx="4360446" cy="22776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Global variables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22374-BA82-D416-5D38-5638AA0A3B76}"/>
              </a:ext>
            </a:extLst>
          </p:cNvPr>
          <p:cNvSpPr/>
          <p:nvPr/>
        </p:nvSpPr>
        <p:spPr>
          <a:xfrm>
            <a:off x="3047998" y="3571982"/>
            <a:ext cx="685800" cy="4618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Code behind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F94A5C-6086-8D44-C6E5-DF8C37A072BB}"/>
              </a:ext>
            </a:extLst>
          </p:cNvPr>
          <p:cNvSpPr/>
          <p:nvPr/>
        </p:nvSpPr>
        <p:spPr>
          <a:xfrm>
            <a:off x="3030954" y="4218176"/>
            <a:ext cx="685800" cy="4618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Code behind</a:t>
            </a:r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2BCCDA16-5898-76B7-A9A2-20282EF2DDBC}"/>
              </a:ext>
            </a:extLst>
          </p:cNvPr>
          <p:cNvSpPr/>
          <p:nvPr/>
        </p:nvSpPr>
        <p:spPr>
          <a:xfrm>
            <a:off x="8153400" y="1143500"/>
            <a:ext cx="873292" cy="926322"/>
          </a:xfrm>
          <a:prstGeom prst="flowChartMagneticDisk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C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effectLst/>
              </a:rPr>
              <a:t>Hedge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Tournament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ALPHA</a:t>
            </a:r>
          </a:p>
        </p:txBody>
      </p: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7A6FB310-0F5D-6295-D444-3CAC0B69301B}"/>
              </a:ext>
            </a:extLst>
          </p:cNvPr>
          <p:cNvSpPr/>
          <p:nvPr/>
        </p:nvSpPr>
        <p:spPr>
          <a:xfrm>
            <a:off x="8153400" y="2475337"/>
            <a:ext cx="873292" cy="926322"/>
          </a:xfrm>
          <a:prstGeom prst="flowChartMagneticDisk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C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effectLst/>
              </a:rPr>
              <a:t>Hedge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Tournament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BETA</a:t>
            </a:r>
          </a:p>
        </p:txBody>
      </p:sp>
      <p:sp>
        <p:nvSpPr>
          <p:cNvPr id="21" name="Flowchart: Magnetic Disk 20">
            <a:extLst>
              <a:ext uri="{FF2B5EF4-FFF2-40B4-BE49-F238E27FC236}">
                <a16:creationId xmlns:a16="http://schemas.microsoft.com/office/drawing/2014/main" id="{CBCB6AC0-AD69-9EC4-9A4B-B85ED209B0A4}"/>
              </a:ext>
            </a:extLst>
          </p:cNvPr>
          <p:cNvSpPr/>
          <p:nvPr/>
        </p:nvSpPr>
        <p:spPr>
          <a:xfrm>
            <a:off x="8153400" y="3819131"/>
            <a:ext cx="873292" cy="926322"/>
          </a:xfrm>
          <a:prstGeom prst="flowChartMagneticDisk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C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effectLst/>
              </a:rPr>
              <a:t>Hedge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Tournament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GAMMA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53D2D983-F052-E94B-4577-97D5FD8DC700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 flipV="1">
            <a:off x="2518612" y="1864307"/>
            <a:ext cx="529386" cy="288343"/>
          </a:xfrm>
          <a:prstGeom prst="bentConnector3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BF7FFD93-E0D7-EF56-E0EF-33447B9E97D1}"/>
              </a:ext>
            </a:extLst>
          </p:cNvPr>
          <p:cNvCxnSpPr>
            <a:cxnSpLocks/>
            <a:stCxn id="10" idx="3"/>
            <a:endCxn id="16" idx="1"/>
          </p:cNvCxnSpPr>
          <p:nvPr/>
        </p:nvCxnSpPr>
        <p:spPr>
          <a:xfrm>
            <a:off x="2577935" y="3580127"/>
            <a:ext cx="453019" cy="868962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919A7C15-4967-F758-01C2-C4D8E80DA3CD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>
            <a:off x="2379077" y="3322215"/>
            <a:ext cx="668921" cy="480680"/>
          </a:xfrm>
          <a:prstGeom prst="bentConnector3">
            <a:avLst>
              <a:gd name="adj1" fmla="val 81476"/>
            </a:avLst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EE5488C7-9C79-453F-AD35-F02365D439EC}"/>
              </a:ext>
            </a:extLst>
          </p:cNvPr>
          <p:cNvCxnSpPr>
            <a:cxnSpLocks/>
            <a:stCxn id="8" idx="3"/>
            <a:endCxn id="13" idx="1"/>
          </p:cNvCxnSpPr>
          <p:nvPr/>
        </p:nvCxnSpPr>
        <p:spPr>
          <a:xfrm>
            <a:off x="2264278" y="3037721"/>
            <a:ext cx="787734" cy="118978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EDF4F6FC-91E6-52DF-62F0-3F055CDEEE46}"/>
              </a:ext>
            </a:extLst>
          </p:cNvPr>
          <p:cNvSpPr/>
          <p:nvPr/>
        </p:nvSpPr>
        <p:spPr>
          <a:xfrm>
            <a:off x="3047998" y="2279590"/>
            <a:ext cx="685800" cy="4618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Code behind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326FA154-0BC2-5C11-3DE4-DA2D025AAB70}"/>
              </a:ext>
            </a:extLst>
          </p:cNvPr>
          <p:cNvCxnSpPr>
            <a:cxnSpLocks/>
            <a:stCxn id="7" idx="3"/>
            <a:endCxn id="50" idx="1"/>
          </p:cNvCxnSpPr>
          <p:nvPr/>
        </p:nvCxnSpPr>
        <p:spPr>
          <a:xfrm flipV="1">
            <a:off x="2097840" y="2510503"/>
            <a:ext cx="950158" cy="242723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313119E5-5F41-560D-DD97-CD649EEF59D7}"/>
              </a:ext>
            </a:extLst>
          </p:cNvPr>
          <p:cNvCxnSpPr>
            <a:cxnSpLocks/>
            <a:stCxn id="11" idx="3"/>
            <a:endCxn id="17" idx="1"/>
          </p:cNvCxnSpPr>
          <p:nvPr/>
        </p:nvCxnSpPr>
        <p:spPr>
          <a:xfrm>
            <a:off x="3733798" y="1864307"/>
            <a:ext cx="470574" cy="1231819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F2A86B36-D0BF-7B63-5A5B-D392D74366F2}"/>
              </a:ext>
            </a:extLst>
          </p:cNvPr>
          <p:cNvCxnSpPr>
            <a:cxnSpLocks/>
            <a:stCxn id="50" idx="3"/>
            <a:endCxn id="17" idx="1"/>
          </p:cNvCxnSpPr>
          <p:nvPr/>
        </p:nvCxnSpPr>
        <p:spPr>
          <a:xfrm>
            <a:off x="3733798" y="2510503"/>
            <a:ext cx="470574" cy="585623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C7218911-7226-9E68-A741-3109870F75B9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 flipV="1">
            <a:off x="3737812" y="3096126"/>
            <a:ext cx="466560" cy="60573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A6FC43AE-06A0-D092-5E13-6729700684AB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3733798" y="3096126"/>
            <a:ext cx="470574" cy="706769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F2CA5E9C-A568-B890-AB97-94C6BA98AD06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3716754" y="3096126"/>
            <a:ext cx="487618" cy="1352963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9" name="Connector: Elbow 60">
            <a:extLst>
              <a:ext uri="{FF2B5EF4-FFF2-40B4-BE49-F238E27FC236}">
                <a16:creationId xmlns:a16="http://schemas.microsoft.com/office/drawing/2014/main" id="{ABD39244-D171-C478-24D1-91A72046D5C8}"/>
              </a:ext>
            </a:extLst>
          </p:cNvPr>
          <p:cNvCxnSpPr>
            <a:cxnSpLocks/>
            <a:stCxn id="25" idx="1"/>
            <a:endCxn id="17" idx="3"/>
          </p:cNvCxnSpPr>
          <p:nvPr/>
        </p:nvCxnSpPr>
        <p:spPr>
          <a:xfrm flipH="1">
            <a:off x="5181600" y="1732294"/>
            <a:ext cx="554118" cy="1363832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2" name="Connector: Elbow 60">
            <a:extLst>
              <a:ext uri="{FF2B5EF4-FFF2-40B4-BE49-F238E27FC236}">
                <a16:creationId xmlns:a16="http://schemas.microsoft.com/office/drawing/2014/main" id="{E3C588BF-BF9F-224B-1E55-63B10B2E71D5}"/>
              </a:ext>
            </a:extLst>
          </p:cNvPr>
          <p:cNvCxnSpPr>
            <a:cxnSpLocks/>
            <a:stCxn id="22" idx="1"/>
            <a:endCxn id="17" idx="3"/>
          </p:cNvCxnSpPr>
          <p:nvPr/>
        </p:nvCxnSpPr>
        <p:spPr>
          <a:xfrm flipH="1">
            <a:off x="5181600" y="2614934"/>
            <a:ext cx="500649" cy="481192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5" name="Connector: Elbow 60">
            <a:extLst>
              <a:ext uri="{FF2B5EF4-FFF2-40B4-BE49-F238E27FC236}">
                <a16:creationId xmlns:a16="http://schemas.microsoft.com/office/drawing/2014/main" id="{4FB10517-AE11-49FD-EEE9-B08E37E22BC2}"/>
              </a:ext>
            </a:extLst>
          </p:cNvPr>
          <p:cNvCxnSpPr>
            <a:cxnSpLocks/>
            <a:stCxn id="23" idx="1"/>
            <a:endCxn id="17" idx="3"/>
          </p:cNvCxnSpPr>
          <p:nvPr/>
        </p:nvCxnSpPr>
        <p:spPr>
          <a:xfrm flipH="1" flipV="1">
            <a:off x="5181600" y="3096126"/>
            <a:ext cx="526712" cy="401448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8" name="Connector: Elbow 60">
            <a:extLst>
              <a:ext uri="{FF2B5EF4-FFF2-40B4-BE49-F238E27FC236}">
                <a16:creationId xmlns:a16="http://schemas.microsoft.com/office/drawing/2014/main" id="{6E75C24C-A309-B1CC-CAA0-06AF5D071CEC}"/>
              </a:ext>
            </a:extLst>
          </p:cNvPr>
          <p:cNvCxnSpPr>
            <a:cxnSpLocks/>
            <a:stCxn id="24" idx="1"/>
            <a:endCxn id="17" idx="3"/>
          </p:cNvCxnSpPr>
          <p:nvPr/>
        </p:nvCxnSpPr>
        <p:spPr>
          <a:xfrm flipH="1" flipV="1">
            <a:off x="5181600" y="3096126"/>
            <a:ext cx="536070" cy="1284088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3" name="Connector: Elbow 60">
            <a:extLst>
              <a:ext uri="{FF2B5EF4-FFF2-40B4-BE49-F238E27FC236}">
                <a16:creationId xmlns:a16="http://schemas.microsoft.com/office/drawing/2014/main" id="{98036EB6-40CE-399C-C433-67E1915B093D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6823910" y="1720298"/>
            <a:ext cx="858252" cy="11996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6" name="Connector: Elbow 60">
            <a:extLst>
              <a:ext uri="{FF2B5EF4-FFF2-40B4-BE49-F238E27FC236}">
                <a16:creationId xmlns:a16="http://schemas.microsoft.com/office/drawing/2014/main" id="{055C64AB-9320-15DB-C082-59C5BB8DF2F9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6770442" y="2596687"/>
            <a:ext cx="798260" cy="18247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8" name="Connector: Elbow 60">
            <a:extLst>
              <a:ext uri="{FF2B5EF4-FFF2-40B4-BE49-F238E27FC236}">
                <a16:creationId xmlns:a16="http://schemas.microsoft.com/office/drawing/2014/main" id="{D67687AD-DC2D-610E-1544-3E708ABF3527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6796504" y="3479327"/>
            <a:ext cx="899696" cy="18247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0" name="Connector: Elbow 60">
            <a:extLst>
              <a:ext uri="{FF2B5EF4-FFF2-40B4-BE49-F238E27FC236}">
                <a16:creationId xmlns:a16="http://schemas.microsoft.com/office/drawing/2014/main" id="{33F2FA51-D148-28F6-95F8-F0F668D89E21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6805863" y="4380214"/>
            <a:ext cx="890337" cy="0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5" name="Connector: Elbow 60">
            <a:extLst>
              <a:ext uri="{FF2B5EF4-FFF2-40B4-BE49-F238E27FC236}">
                <a16:creationId xmlns:a16="http://schemas.microsoft.com/office/drawing/2014/main" id="{60989D9D-B485-2334-6712-520BCD9C8F51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7696200" y="1606661"/>
            <a:ext cx="457200" cy="0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8" name="Connector: Elbow 60">
            <a:extLst>
              <a:ext uri="{FF2B5EF4-FFF2-40B4-BE49-F238E27FC236}">
                <a16:creationId xmlns:a16="http://schemas.microsoft.com/office/drawing/2014/main" id="{33521AC5-F009-4E68-B3C5-D84E57E38B4C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7696200" y="2938498"/>
            <a:ext cx="457200" cy="5228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1" name="Connector: Elbow 60">
            <a:extLst>
              <a:ext uri="{FF2B5EF4-FFF2-40B4-BE49-F238E27FC236}">
                <a16:creationId xmlns:a16="http://schemas.microsoft.com/office/drawing/2014/main" id="{D9F16AD2-56AE-A614-B95A-304DC80AB920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7772400" y="4275562"/>
            <a:ext cx="381000" cy="6730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6A3719A-78F7-0E1C-DECA-B3DD2E6BB6FA}"/>
              </a:ext>
            </a:extLst>
          </p:cNvPr>
          <p:cNvSpPr/>
          <p:nvPr/>
        </p:nvSpPr>
        <p:spPr>
          <a:xfrm>
            <a:off x="7508708" y="1427494"/>
            <a:ext cx="374984" cy="32575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effectLst/>
              </a:rPr>
              <a:t>DB Manager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EB3808-ADBE-4539-9812-4A3BBEABA7FF}"/>
              </a:ext>
            </a:extLst>
          </p:cNvPr>
          <p:cNvSpPr/>
          <p:nvPr/>
        </p:nvSpPr>
        <p:spPr>
          <a:xfrm>
            <a:off x="5682249" y="2310134"/>
            <a:ext cx="1088193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Portfolio Manager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BF17B1-08F9-1606-68B8-D05231927D18}"/>
              </a:ext>
            </a:extLst>
          </p:cNvPr>
          <p:cNvSpPr/>
          <p:nvPr/>
        </p:nvSpPr>
        <p:spPr>
          <a:xfrm>
            <a:off x="5708312" y="3192774"/>
            <a:ext cx="1088192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Execution Engine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DC0B03-C6DB-3AF9-2177-511F45BC250E}"/>
              </a:ext>
            </a:extLst>
          </p:cNvPr>
          <p:cNvSpPr/>
          <p:nvPr/>
        </p:nvSpPr>
        <p:spPr>
          <a:xfrm>
            <a:off x="5717670" y="4075414"/>
            <a:ext cx="1088193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Recom-mender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CBE633-31CB-C51D-B8A4-6A16BC8A9940}"/>
              </a:ext>
            </a:extLst>
          </p:cNvPr>
          <p:cNvSpPr/>
          <p:nvPr/>
        </p:nvSpPr>
        <p:spPr>
          <a:xfrm>
            <a:off x="5735718" y="1427494"/>
            <a:ext cx="1088192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Compliance Engine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17AD36-4CD1-6E82-357C-95BCFEF64E26}"/>
              </a:ext>
            </a:extLst>
          </p:cNvPr>
          <p:cNvSpPr/>
          <p:nvPr/>
        </p:nvSpPr>
        <p:spPr>
          <a:xfrm>
            <a:off x="4204372" y="2753226"/>
            <a:ext cx="977228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effectLst/>
              </a:rPr>
              <a:t>Main Controller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BCC8959-7BAA-FB5B-FDD8-6086F3DABBCB}"/>
              </a:ext>
            </a:extLst>
          </p:cNvPr>
          <p:cNvSpPr txBox="1"/>
          <p:nvPr/>
        </p:nvSpPr>
        <p:spPr>
          <a:xfrm>
            <a:off x="2159948" y="894240"/>
            <a:ext cx="180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‘Thin code’ manages the user interface, visualizes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18DA57-E117-5D74-F5DA-D0E43BFBA228}"/>
              </a:ext>
            </a:extLst>
          </p:cNvPr>
          <p:cNvSpPr txBox="1"/>
          <p:nvPr/>
        </p:nvSpPr>
        <p:spPr>
          <a:xfrm>
            <a:off x="4065288" y="894240"/>
            <a:ext cx="1145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Coordinates activities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802EF17-CC36-0BA6-6353-74735AFAEDCE}"/>
              </a:ext>
            </a:extLst>
          </p:cNvPr>
          <p:cNvSpPr txBox="1"/>
          <p:nvPr/>
        </p:nvSpPr>
        <p:spPr>
          <a:xfrm>
            <a:off x="5562600" y="894240"/>
            <a:ext cx="1145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Business logic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7FDAB02-2DBD-F0EA-EDDE-FDE8FC723BE4}"/>
              </a:ext>
            </a:extLst>
          </p:cNvPr>
          <p:cNvSpPr txBox="1"/>
          <p:nvPr/>
        </p:nvSpPr>
        <p:spPr>
          <a:xfrm>
            <a:off x="7275152" y="894240"/>
            <a:ext cx="725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Data access</a:t>
            </a:r>
          </a:p>
        </p:txBody>
      </p:sp>
    </p:spTree>
    <p:extLst>
      <p:ext uri="{BB962C8B-B14F-4D97-AF65-F5344CB8AC3E}">
        <p14:creationId xmlns:p14="http://schemas.microsoft.com/office/powerpoint/2010/main" val="1124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356F73-6029-4227-A8A8-A12EA85C0D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 H14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3362004-14F3-47E0-8202-ECB974E6C6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All column names in the tables involved in H13</a:t>
            </a:r>
            <a:br>
              <a:rPr lang="en-US" dirty="0"/>
            </a:br>
            <a:r>
              <a:rPr lang="en-US" dirty="0"/>
              <a:t>are to be considered </a:t>
            </a:r>
            <a:r>
              <a:rPr lang="en-US" dirty="0">
                <a:solidFill>
                  <a:srgbClr val="FF6600"/>
                </a:solidFill>
              </a:rPr>
              <a:t>orange words.</a:t>
            </a:r>
          </a:p>
        </p:txBody>
      </p:sp>
    </p:spTree>
    <p:extLst>
      <p:ext uri="{BB962C8B-B14F-4D97-AF65-F5344CB8AC3E}">
        <p14:creationId xmlns:p14="http://schemas.microsoft.com/office/powerpoint/2010/main" val="22551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5192-882D-AF04-A36A-BCCE0006A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Stocks and Options FUNdamentals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983B1-78E4-72AC-900F-F16AB5C0ED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240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Stocks/Shares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9100" y="895350"/>
            <a:ext cx="8534400" cy="3962400"/>
          </a:xfrm>
        </p:spPr>
        <p:txBody>
          <a:bodyPr>
            <a:noAutofit/>
          </a:bodyPr>
          <a:lstStyle/>
          <a:p>
            <a:r>
              <a:rPr lang="en-US" sz="1600" dirty="0"/>
              <a:t>A </a:t>
            </a:r>
            <a:r>
              <a:rPr lang="en-US" sz="1600" dirty="0">
                <a:solidFill>
                  <a:srgbClr val="FF9933"/>
                </a:solidFill>
              </a:rPr>
              <a:t>share</a:t>
            </a:r>
            <a:r>
              <a:rPr lang="en-US" sz="1600" dirty="0"/>
              <a:t> of a corporation is a security that represents fractional ownership of the corporation.</a:t>
            </a:r>
          </a:p>
          <a:p>
            <a:r>
              <a:rPr lang="en-US" sz="1600" dirty="0"/>
              <a:t>Owners of shares - “</a:t>
            </a:r>
            <a:r>
              <a:rPr lang="en-US" sz="1600" dirty="0">
                <a:solidFill>
                  <a:srgbClr val="FF9933"/>
                </a:solidFill>
              </a:rPr>
              <a:t>Shareholders/Stockholders</a:t>
            </a:r>
            <a:r>
              <a:rPr lang="en-US" sz="1600" dirty="0"/>
              <a:t>” - may receive dividends, proceeds from liquidation of assets, and may vote on important decisions affecting the corporation.</a:t>
            </a:r>
          </a:p>
          <a:p>
            <a:r>
              <a:rPr lang="en-US" sz="1600" dirty="0"/>
              <a:t>Shares are bought and sold on stock exchanges by </a:t>
            </a:r>
            <a:r>
              <a:rPr lang="en-US" sz="1600" dirty="0">
                <a:solidFill>
                  <a:srgbClr val="FF9933"/>
                </a:solidFill>
              </a:rPr>
              <a:t>market makers </a:t>
            </a:r>
            <a:r>
              <a:rPr lang="en-US" sz="1600" dirty="0"/>
              <a:t>(also known as </a:t>
            </a:r>
            <a:r>
              <a:rPr lang="en-US" sz="1600" dirty="0">
                <a:solidFill>
                  <a:srgbClr val="FF9933"/>
                </a:solidFill>
              </a:rPr>
              <a:t>specialists</a:t>
            </a:r>
            <a:r>
              <a:rPr lang="en-US" sz="1600" dirty="0"/>
              <a:t>) and other players. </a:t>
            </a:r>
            <a:r>
              <a:rPr lang="en-US" sz="1600" dirty="0">
                <a:solidFill>
                  <a:srgbClr val="FF9933"/>
                </a:solidFill>
              </a:rPr>
              <a:t>Bid / Ask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EE0B34-4411-4A88-B516-3630238CF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2" t="613" r="2222" b="62196"/>
          <a:stretch/>
        </p:blipFill>
        <p:spPr>
          <a:xfrm>
            <a:off x="4383101" y="2800350"/>
            <a:ext cx="3465499" cy="2343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374F1E-7D63-4A0A-A394-04539B0DC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803547"/>
            <a:ext cx="3581400" cy="235924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273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are </a:t>
            </a:r>
            <a:r>
              <a:rPr lang="en-US" dirty="0">
                <a:solidFill>
                  <a:srgbClr val="FF9933"/>
                </a:solidFill>
              </a:rPr>
              <a:t>derivatives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047750"/>
            <a:ext cx="6477000" cy="20574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ysClr val="windowText" lastClr="000000"/>
                </a:solidFill>
              </a:rPr>
              <a:t>An </a:t>
            </a:r>
            <a:r>
              <a:rPr lang="en-US" sz="2000" dirty="0">
                <a:solidFill>
                  <a:srgbClr val="FF9933"/>
                </a:solidFill>
              </a:rPr>
              <a:t>option</a:t>
            </a:r>
            <a:r>
              <a:rPr lang="en-US" sz="2000" dirty="0">
                <a:solidFill>
                  <a:sysClr val="windowText" lastClr="000000"/>
                </a:solidFill>
              </a:rPr>
              <a:t> is a </a:t>
            </a:r>
            <a:r>
              <a:rPr lang="en-US" sz="2000" dirty="0">
                <a:solidFill>
                  <a:srgbClr val="FF9933"/>
                </a:solidFill>
              </a:rPr>
              <a:t>contract</a:t>
            </a:r>
            <a:r>
              <a:rPr lang="en-US" sz="2000" dirty="0">
                <a:solidFill>
                  <a:sysClr val="windowText" lastClr="000000"/>
                </a:solidFill>
              </a:rPr>
              <a:t> giving the buyer </a:t>
            </a:r>
            <a:r>
              <a:rPr lang="en-US" sz="2000" dirty="0">
                <a:solidFill>
                  <a:srgbClr val="FF9933"/>
                </a:solidFill>
              </a:rPr>
              <a:t>the right, but not the obligation</a:t>
            </a:r>
            <a:r>
              <a:rPr lang="en-US" sz="2000" dirty="0">
                <a:solidFill>
                  <a:sysClr val="windowText" lastClr="000000"/>
                </a:solidFill>
              </a:rPr>
              <a:t>, to either </a:t>
            </a:r>
            <a:r>
              <a:rPr lang="en-US" sz="2000" dirty="0">
                <a:solidFill>
                  <a:srgbClr val="FF9933"/>
                </a:solidFill>
              </a:rPr>
              <a:t>buy or sell </a:t>
            </a:r>
            <a:r>
              <a:rPr lang="en-US" sz="2000" dirty="0">
                <a:solidFill>
                  <a:sysClr val="windowText" lastClr="000000"/>
                </a:solidFill>
              </a:rPr>
              <a:t>an </a:t>
            </a:r>
            <a:r>
              <a:rPr lang="en-US" sz="2000" dirty="0">
                <a:solidFill>
                  <a:srgbClr val="FF9933"/>
                </a:solidFill>
              </a:rPr>
              <a:t>underlying asset </a:t>
            </a:r>
            <a:r>
              <a:rPr lang="en-US" sz="2000" dirty="0">
                <a:solidFill>
                  <a:sysClr val="windowText" lastClr="000000"/>
                </a:solidFill>
              </a:rPr>
              <a:t>(e.g., a stock) at a specific price on or before a specified date.</a:t>
            </a:r>
            <a:br>
              <a:rPr lang="en-US" sz="2000" dirty="0">
                <a:solidFill>
                  <a:sysClr val="windowText" lastClr="000000"/>
                </a:solidFill>
              </a:rPr>
            </a:br>
            <a:r>
              <a:rPr lang="en-US" sz="2000" dirty="0">
                <a:solidFill>
                  <a:sysClr val="windowText" lastClr="000000"/>
                </a:solidFill>
              </a:rPr>
              <a:t>Once created, it may be sold and bought on the market. We do not </a:t>
            </a:r>
            <a:r>
              <a:rPr lang="en-US" sz="2000" i="1" dirty="0">
                <a:solidFill>
                  <a:sysClr val="windowText" lastClr="000000"/>
                </a:solidFill>
              </a:rPr>
              <a:t>write</a:t>
            </a:r>
            <a:r>
              <a:rPr lang="en-US" sz="2000" dirty="0">
                <a:solidFill>
                  <a:sysClr val="windowText" lastClr="000000"/>
                </a:solidFill>
              </a:rPr>
              <a:t> options. We buy/sell/sellshort them. </a:t>
            </a: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123950"/>
            <a:ext cx="1600200" cy="1826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26E9D4-463E-4708-96DD-C9BF273C2B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489"/>
          <a:stretch/>
        </p:blipFill>
        <p:spPr>
          <a:xfrm>
            <a:off x="1295400" y="3531870"/>
            <a:ext cx="6624312" cy="15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Scenario</a:t>
            </a:r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1047750"/>
            <a:ext cx="8534400" cy="39624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You just inherited 1,000,000 Apple shares.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@ $250 -&gt; $250,000,000.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You are pretty happy.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But you are also worried. What if the price drops to $200?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You need some kind of insurance against that.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Somebody is willing to commit to buying your Apple shares at $250</a:t>
            </a:r>
            <a:br>
              <a:rPr lang="en-US" sz="2000" dirty="0"/>
            </a:br>
            <a:r>
              <a:rPr lang="en-US" sz="2000" dirty="0"/>
              <a:t>(if you want), two years from now.</a:t>
            </a:r>
          </a:p>
          <a:p>
            <a:pPr>
              <a:spcBef>
                <a:spcPts val="600"/>
              </a:spcBef>
            </a:pPr>
            <a:r>
              <a:rPr lang="en-US" sz="2000" i="1" u="sng" dirty="0"/>
              <a:t>But</a:t>
            </a:r>
            <a:r>
              <a:rPr lang="en-US" sz="2000" dirty="0"/>
              <a:t> s</a:t>
            </a:r>
            <a:r>
              <a:rPr sz="2000" dirty="0"/>
              <a:t>h</a:t>
            </a:r>
            <a:r>
              <a:rPr lang="en-US" sz="2000" dirty="0"/>
              <a:t>e wants $1 per share. Now.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You decide that it is a good deal. So, you buy 1,000,000 contracts that give you the right to sell your shares at $250 two years from now.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B050"/>
                </a:solidFill>
              </a:rPr>
              <a:t>You have bought 1,000,000 </a:t>
            </a:r>
            <a:r>
              <a:rPr lang="en-US" sz="2000" b="1" dirty="0">
                <a:solidFill>
                  <a:srgbClr val="00B050"/>
                </a:solidFill>
              </a:rPr>
              <a:t>put options</a:t>
            </a:r>
            <a:r>
              <a:rPr lang="en-US" sz="2000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66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7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7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7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7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7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7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7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7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78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78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F18D1CF1-E649-431B-9E8E-AD67341E6ECF}" vid="{2EE8B6E9-4AAF-4A68-AB1B-15A68B0C6C5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9075</TotalTime>
  <Words>928</Words>
  <Application>Microsoft Office PowerPoint</Application>
  <PresentationFormat>On-screen Show (16:9)</PresentationFormat>
  <Paragraphs>137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Segoe UI Light</vt:lpstr>
      <vt:lpstr>Segoe UI Semilight</vt:lpstr>
      <vt:lpstr>Times New Roman</vt:lpstr>
      <vt:lpstr>Verdana</vt:lpstr>
      <vt:lpstr>Wingdings</vt:lpstr>
      <vt:lpstr>ITF UG blue  2023</vt:lpstr>
      <vt:lpstr>IT &amp; Finance</vt:lpstr>
      <vt:lpstr>PowerPoint Presentation</vt:lpstr>
      <vt:lpstr>You do the talking</vt:lpstr>
      <vt:lpstr>Architectural principles</vt:lpstr>
      <vt:lpstr>Homework H14</vt:lpstr>
      <vt:lpstr>Stocks and Options FUNdamentals</vt:lpstr>
      <vt:lpstr>Stocks/Shares</vt:lpstr>
      <vt:lpstr>Options are derivatives</vt:lpstr>
      <vt:lpstr>Example Scenario</vt:lpstr>
      <vt:lpstr>Put Options</vt:lpstr>
      <vt:lpstr>Nomenclature</vt:lpstr>
      <vt:lpstr>PowerPoint Presentation</vt:lpstr>
      <vt:lpstr>Another Scenario</vt:lpstr>
      <vt:lpstr>Call Options</vt:lpstr>
      <vt:lpstr>Nomenclature</vt:lpstr>
      <vt:lpstr>American vs. European Options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324</cp:revision>
  <dcterms:created xsi:type="dcterms:W3CDTF">2003-01-13T16:56:26Z</dcterms:created>
  <dcterms:modified xsi:type="dcterms:W3CDTF">2026-02-26T16:00:15Z</dcterms:modified>
</cp:coreProperties>
</file>