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4"/>
  </p:notesMasterIdLst>
  <p:sldIdLst>
    <p:sldId id="459" r:id="rId2"/>
    <p:sldId id="386" r:id="rId3"/>
    <p:sldId id="409" r:id="rId4"/>
    <p:sldId id="479" r:id="rId5"/>
    <p:sldId id="484" r:id="rId6"/>
    <p:sldId id="478" r:id="rId7"/>
    <p:sldId id="460" r:id="rId8"/>
    <p:sldId id="462" r:id="rId9"/>
    <p:sldId id="480" r:id="rId10"/>
    <p:sldId id="464" r:id="rId11"/>
    <p:sldId id="465" r:id="rId12"/>
    <p:sldId id="485" r:id="rId13"/>
    <p:sldId id="486" r:id="rId14"/>
    <p:sldId id="487" r:id="rId15"/>
    <p:sldId id="481" r:id="rId16"/>
    <p:sldId id="482" r:id="rId17"/>
    <p:sldId id="461" r:id="rId18"/>
    <p:sldId id="466" r:id="rId19"/>
    <p:sldId id="467" r:id="rId20"/>
    <p:sldId id="473" r:id="rId21"/>
    <p:sldId id="477" r:id="rId22"/>
    <p:sldId id="476" r:id="rId23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9900"/>
    <a:srgbClr val="66FF33"/>
    <a:srgbClr val="FFFFCC"/>
    <a:srgbClr val="A50021"/>
    <a:srgbClr val="CCFFFF"/>
    <a:srgbClr val="FFFF99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0" autoAdjust="0"/>
    <p:restoredTop sz="94624" autoAdjust="0"/>
  </p:normalViewPr>
  <p:slideViewPr>
    <p:cSldViewPr>
      <p:cViewPr varScale="1">
        <p:scale>
          <a:sx n="225" d="100"/>
          <a:sy n="225" d="100"/>
        </p:scale>
        <p:origin x="367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9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1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C6EE0-4257-D5B5-F850-93EAAA2C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E63A4FD-8676-D9D0-C866-7FCDE1593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5D620EA-62F3-9585-3231-894243494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B5A7E23-7238-908D-D620-3AD8D32C3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8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218E-A4AB-301C-FF82-494100759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414BAE4-93A7-28EC-4C51-65C72873B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6BBFFC3-70AF-D7F7-B7ED-66FCE147A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FC4533C-3CA2-BAED-AFFB-D353210E2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82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AFD5E-4FE8-7921-90E1-CD014B240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5F09680-6DA8-7D62-1A3C-33FE3A79B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013FA8C-B0E3-89A3-9C38-996E8F781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E9391C9-2B2B-3290-779D-20E491971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27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9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1441F-5E87-495A-83CA-A3A1ABD00BAE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78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8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50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7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1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7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23953-11FE-4746-8222-7DC045F1C76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6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6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7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1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9809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5616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6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3148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643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4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Delta Hedging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Greeks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285750"/>
            <a:ext cx="9906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opilot Logo, symbol, meaning, history, PNG, brand">
            <a:extLst>
              <a:ext uri="{FF2B5EF4-FFF2-40B4-BE49-F238E27FC236}">
                <a16:creationId xmlns:a16="http://schemas.microsoft.com/office/drawing/2014/main" id="{ABAE5566-7952-56DF-6213-6AB0F206E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r="17099"/>
          <a:stretch/>
        </p:blipFill>
        <p:spPr bwMode="auto">
          <a:xfrm>
            <a:off x="5943600" y="209550"/>
            <a:ext cx="1676400" cy="13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1: Choose a security with which to hedge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9906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>
            <a:off x="838200" y="2152307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34290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685800" y="8908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90600" y="1105584"/>
            <a:ext cx="3311528" cy="1180416"/>
            <a:chOff x="1066800" y="976997"/>
            <a:chExt cx="3311528" cy="1180416"/>
          </a:xfrm>
        </p:grpSpPr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H="1">
              <a:off x="1828800" y="1185863"/>
              <a:ext cx="1371600" cy="971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V="1">
              <a:off x="1066800" y="21574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3231796" y="976997"/>
              <a:ext cx="114653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long call</a:t>
              </a:r>
              <a:br>
                <a:rPr lang="en-US" sz="1800" dirty="0">
                  <a:solidFill>
                    <a:srgbClr val="FF0000"/>
                  </a:solidFill>
                  <a:effectLst/>
                </a:rPr>
              </a:br>
              <a:endParaRPr lang="en-US" sz="1800" dirty="0"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93571" name="Line 35"/>
          <p:cNvSpPr>
            <a:spLocks noChangeShapeType="1"/>
          </p:cNvSpPr>
          <p:nvPr/>
        </p:nvSpPr>
        <p:spPr bwMode="auto">
          <a:xfrm>
            <a:off x="53340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2" name="Line 36"/>
          <p:cNvSpPr>
            <a:spLocks noChangeShapeType="1"/>
          </p:cNvSpPr>
          <p:nvPr/>
        </p:nvSpPr>
        <p:spPr bwMode="auto">
          <a:xfrm flipH="1">
            <a:off x="5181600" y="21145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76962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0" y="1943100"/>
            <a:ext cx="3352800" cy="1126569"/>
            <a:chOff x="5410200" y="1814513"/>
            <a:chExt cx="3352800" cy="1126569"/>
          </a:xfrm>
        </p:grpSpPr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H="1" flipV="1">
              <a:off x="6172200" y="1814513"/>
              <a:ext cx="1295400" cy="857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6" name="Line 40"/>
            <p:cNvSpPr>
              <a:spLocks noChangeShapeType="1"/>
            </p:cNvSpPr>
            <p:nvPr/>
          </p:nvSpPr>
          <p:spPr bwMode="auto">
            <a:xfrm flipV="1">
              <a:off x="5410200" y="18145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7" name="Text Box 41"/>
            <p:cNvSpPr txBox="1">
              <a:spLocks noChangeArrowheads="1"/>
            </p:cNvSpPr>
            <p:nvPr/>
          </p:nvSpPr>
          <p:spPr bwMode="auto">
            <a:xfrm>
              <a:off x="7515544" y="2571750"/>
              <a:ext cx="124745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short call</a:t>
              </a:r>
            </a:p>
          </p:txBody>
        </p:sp>
      </p:grpSp>
      <p:sp>
        <p:nvSpPr>
          <p:cNvPr id="193578" name="Line 42"/>
          <p:cNvSpPr>
            <a:spLocks noChangeShapeType="1"/>
          </p:cNvSpPr>
          <p:nvPr/>
        </p:nvSpPr>
        <p:spPr bwMode="auto">
          <a:xfrm>
            <a:off x="1752600" y="19431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9" name="Text Box 43"/>
          <p:cNvSpPr txBox="1">
            <a:spLocks noChangeArrowheads="1"/>
          </p:cNvSpPr>
          <p:nvPr/>
        </p:nvSpPr>
        <p:spPr bwMode="auto">
          <a:xfrm>
            <a:off x="5029200" y="9670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193580" name="Text Box 44"/>
          <p:cNvSpPr txBox="1">
            <a:spLocks noChangeArrowheads="1"/>
          </p:cNvSpPr>
          <p:nvPr/>
        </p:nvSpPr>
        <p:spPr bwMode="auto">
          <a:xfrm>
            <a:off x="1243013" y="23955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sp>
        <p:nvSpPr>
          <p:cNvPr id="193581" name="Line 45"/>
          <p:cNvSpPr>
            <a:spLocks noChangeShapeType="1"/>
          </p:cNvSpPr>
          <p:nvPr/>
        </p:nvSpPr>
        <p:spPr bwMode="auto">
          <a:xfrm>
            <a:off x="6096000" y="18288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82" name="Text Box 46"/>
          <p:cNvSpPr txBox="1">
            <a:spLocks noChangeArrowheads="1"/>
          </p:cNvSpPr>
          <p:nvPr/>
        </p:nvSpPr>
        <p:spPr bwMode="auto">
          <a:xfrm>
            <a:off x="5562600" y="2319338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9906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H="1">
            <a:off x="8382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528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858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19200" y="3600450"/>
            <a:ext cx="2741858" cy="1145619"/>
            <a:chOff x="1295400" y="3471863"/>
            <a:chExt cx="2741858" cy="1145619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295400" y="3471863"/>
              <a:ext cx="990600" cy="6858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2286000" y="41576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895600" y="4248150"/>
              <a:ext cx="114165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long put</a:t>
              </a:r>
            </a:p>
          </p:txBody>
        </p:sp>
      </p:grp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53340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51816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7724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09800" y="40005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0292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676400" y="44529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38800" y="3574018"/>
            <a:ext cx="2461848" cy="1283732"/>
            <a:chOff x="5715000" y="3445431"/>
            <a:chExt cx="2461848" cy="1283732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6934200" y="3445431"/>
              <a:ext cx="124264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short put</a:t>
              </a:r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5715000" y="3929063"/>
              <a:ext cx="1066800" cy="8001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6781800" y="39290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</p:grp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705600" y="37719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172200" y="4343400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735" y="721466"/>
            <a:ext cx="1948954" cy="908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7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Short calls have the right behavior (also long puts)</a:t>
            </a:r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1600200" y="2000250"/>
            <a:ext cx="0" cy="2825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 flipH="1">
            <a:off x="1600200" y="371475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7924800" y="3886200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 flipH="1" flipV="1">
            <a:off x="3962399" y="2914649"/>
            <a:ext cx="3428999" cy="13334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>
            <a:off x="1600200" y="291465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1741808" y="2514600"/>
            <a:ext cx="12474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effectLst/>
              </a:rPr>
              <a:t>short call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V="1">
            <a:off x="3876820" y="1944688"/>
            <a:ext cx="2971800" cy="281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6934200" y="1630003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3619502" y="3764208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 flipV="1">
            <a:off x="5029199" y="3714749"/>
            <a:ext cx="277957" cy="571489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/>
          <p:cNvSpPr txBox="1">
            <a:spLocks noChangeArrowheads="1"/>
          </p:cNvSpPr>
          <p:nvPr/>
        </p:nvSpPr>
        <p:spPr bwMode="auto">
          <a:xfrm>
            <a:off x="4572000" y="4229100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3962400" y="2914650"/>
            <a:ext cx="0" cy="762000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8ADD08E-9708-45CC-B670-2C462F4A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9A3E00-574C-69A1-C9D7-F5C3870B19BC}"/>
              </a:ext>
            </a:extLst>
          </p:cNvPr>
          <p:cNvGrpSpPr/>
          <p:nvPr/>
        </p:nvGrpSpPr>
        <p:grpSpPr>
          <a:xfrm>
            <a:off x="3076724" y="2722781"/>
            <a:ext cx="5000629" cy="1850801"/>
            <a:chOff x="3076724" y="2722781"/>
            <a:chExt cx="5000629" cy="18508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9DA35AD-E80F-C069-B248-62A54C05E495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2722781"/>
              <a:ext cx="1276640" cy="0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B2DC4D-088B-C9DB-D1A8-9B65965B75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6724" y="3714749"/>
              <a:ext cx="885674" cy="858833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28BF59-A770-5D34-BC0B-133DDEE00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399" y="2722781"/>
              <a:ext cx="2057401" cy="991968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7EFD3585-D79A-D991-C2A3-E0C7ED515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2073" y="2743421"/>
              <a:ext cx="149528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B050"/>
                  </a:solidFill>
                  <a:effectLst/>
                </a:rPr>
                <a:t>Total P&amp;L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1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847C6-F7F6-F49E-14B3-BD52FD5D6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70AD9489-F0B6-7C2D-F1D5-B3825D6AC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Comparing the total P&amp;L with and without the short call</a:t>
            </a:r>
          </a:p>
        </p:txBody>
      </p:sp>
      <p:sp>
        <p:nvSpPr>
          <p:cNvPr id="252932" name="Line 4">
            <a:extLst>
              <a:ext uri="{FF2B5EF4-FFF2-40B4-BE49-F238E27FC236}">
                <a16:creationId xmlns:a16="http://schemas.microsoft.com/office/drawing/2014/main" id="{9A755456-9698-43BD-2B24-DEB0644EB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000250"/>
            <a:ext cx="0" cy="2825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>
            <a:extLst>
              <a:ext uri="{FF2B5EF4-FFF2-40B4-BE49-F238E27FC236}">
                <a16:creationId xmlns:a16="http://schemas.microsoft.com/office/drawing/2014/main" id="{76B28AFF-DEA7-7215-3128-696BB74F6D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371475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>
            <a:extLst>
              <a:ext uri="{FF2B5EF4-FFF2-40B4-BE49-F238E27FC236}">
                <a16:creationId xmlns:a16="http://schemas.microsoft.com/office/drawing/2014/main" id="{CF563C45-03AA-B1A7-E87E-A477B5D0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86200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8" name="Line 10">
            <a:extLst>
              <a:ext uri="{FF2B5EF4-FFF2-40B4-BE49-F238E27FC236}">
                <a16:creationId xmlns:a16="http://schemas.microsoft.com/office/drawing/2014/main" id="{159F30CB-5E11-876D-9EB9-1C1D4CE41E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6820" y="1944688"/>
            <a:ext cx="2971800" cy="281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>
            <a:extLst>
              <a:ext uri="{FF2B5EF4-FFF2-40B4-BE49-F238E27FC236}">
                <a16:creationId xmlns:a16="http://schemas.microsoft.com/office/drawing/2014/main" id="{3B0EB651-386E-EDFB-7E27-D42ACD9F5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30003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>
            <a:extLst>
              <a:ext uri="{FF2B5EF4-FFF2-40B4-BE49-F238E27FC236}">
                <a16:creationId xmlns:a16="http://schemas.microsoft.com/office/drawing/2014/main" id="{14B9AB8E-A8B8-656A-A06F-BA1C051D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172" y="3757677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>
            <a:extLst>
              <a:ext uri="{FF2B5EF4-FFF2-40B4-BE49-F238E27FC236}">
                <a16:creationId xmlns:a16="http://schemas.microsoft.com/office/drawing/2014/main" id="{262FCD62-1E5A-AB87-BD93-A0CE008DD1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199" y="3714749"/>
            <a:ext cx="277957" cy="571489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>
            <a:extLst>
              <a:ext uri="{FF2B5EF4-FFF2-40B4-BE49-F238E27FC236}">
                <a16:creationId xmlns:a16="http://schemas.microsoft.com/office/drawing/2014/main" id="{A8CFC655-E047-2FD5-00C6-9EA56B37D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29100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F0FE6F89-FBE6-E533-4EA8-8D8E1178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27D12-AE91-DA1A-9C9D-AC08D539AB34}"/>
              </a:ext>
            </a:extLst>
          </p:cNvPr>
          <p:cNvCxnSpPr>
            <a:cxnSpLocks/>
          </p:cNvCxnSpPr>
          <p:nvPr/>
        </p:nvCxnSpPr>
        <p:spPr>
          <a:xfrm>
            <a:off x="6019800" y="2722781"/>
            <a:ext cx="1276640" cy="0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4759A-A801-C71E-35E8-8B526A485ECF}"/>
              </a:ext>
            </a:extLst>
          </p:cNvPr>
          <p:cNvCxnSpPr>
            <a:cxnSpLocks/>
          </p:cNvCxnSpPr>
          <p:nvPr/>
        </p:nvCxnSpPr>
        <p:spPr>
          <a:xfrm flipV="1">
            <a:off x="3006063" y="3715779"/>
            <a:ext cx="1062795" cy="990940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F17E67-07CE-3F5E-5F41-3104C24F7FE6}"/>
              </a:ext>
            </a:extLst>
          </p:cNvPr>
          <p:cNvCxnSpPr>
            <a:cxnSpLocks/>
          </p:cNvCxnSpPr>
          <p:nvPr/>
        </p:nvCxnSpPr>
        <p:spPr>
          <a:xfrm flipV="1">
            <a:off x="4055064" y="2722781"/>
            <a:ext cx="1964736" cy="1003494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3">
            <a:extLst>
              <a:ext uri="{FF2B5EF4-FFF2-40B4-BE49-F238E27FC236}">
                <a16:creationId xmlns:a16="http://schemas.microsoft.com/office/drawing/2014/main" id="{A902B6C8-C8B1-0537-55F7-5F0EC6BC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2073" y="2743421"/>
            <a:ext cx="149528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B050"/>
                </a:solidFill>
                <a:effectLst/>
              </a:rPr>
              <a:t>Total P&amp;L (includes short call)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13EA3C3B-622D-E2D5-9F20-7086A1FE6919}"/>
              </a:ext>
            </a:extLst>
          </p:cNvPr>
          <p:cNvSpPr/>
          <p:nvPr/>
        </p:nvSpPr>
        <p:spPr>
          <a:xfrm>
            <a:off x="6078536" y="1418723"/>
            <a:ext cx="2201716" cy="277319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GIVING UP BIG PROFITS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4E364F4D-8CFB-899B-FB02-4648016DC1D3}"/>
              </a:ext>
            </a:extLst>
          </p:cNvPr>
          <p:cNvSpPr/>
          <p:nvPr/>
        </p:nvSpPr>
        <p:spPr>
          <a:xfrm>
            <a:off x="1752600" y="1413938"/>
            <a:ext cx="4325936" cy="277319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BETTER OFF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9D95B37-38BD-CE04-1FF3-D6E00324753C}"/>
              </a:ext>
            </a:extLst>
          </p:cNvPr>
          <p:cNvSpPr/>
          <p:nvPr/>
        </p:nvSpPr>
        <p:spPr>
          <a:xfrm>
            <a:off x="1752600" y="1733550"/>
            <a:ext cx="2182943" cy="277319"/>
          </a:xfrm>
          <a:prstGeom prst="left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LESS LOSS – COULD BE LARGE</a:t>
            </a:r>
          </a:p>
        </p:txBody>
      </p:sp>
    </p:spTree>
    <p:extLst>
      <p:ext uri="{BB962C8B-B14F-4D97-AF65-F5344CB8AC3E}">
        <p14:creationId xmlns:p14="http://schemas.microsoft.com/office/powerpoint/2010/main" val="28807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8BD73-B462-913F-A28E-B68E08BEF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E92C8BBA-077C-5D1D-35E3-F35FA478D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Long puts have the right behavior</a:t>
            </a:r>
          </a:p>
        </p:txBody>
      </p:sp>
      <p:sp>
        <p:nvSpPr>
          <p:cNvPr id="252932" name="Line 4">
            <a:extLst>
              <a:ext uri="{FF2B5EF4-FFF2-40B4-BE49-F238E27FC236}">
                <a16:creationId xmlns:a16="http://schemas.microsoft.com/office/drawing/2014/main" id="{2DDF7D77-2BB0-FC8E-A556-1F651F1E62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199" y="1581152"/>
            <a:ext cx="14685" cy="32444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>
            <a:extLst>
              <a:ext uri="{FF2B5EF4-FFF2-40B4-BE49-F238E27FC236}">
                <a16:creationId xmlns:a16="http://schemas.microsoft.com/office/drawing/2014/main" id="{DF8BA4D4-1951-CF1A-1B70-8F2C856094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5477" y="3370659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>
            <a:extLst>
              <a:ext uri="{FF2B5EF4-FFF2-40B4-BE49-F238E27FC236}">
                <a16:creationId xmlns:a16="http://schemas.microsoft.com/office/drawing/2014/main" id="{BD73FD4E-2086-7143-906A-90CC2FAF6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36" y="3369553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5" name="Line 7">
            <a:extLst>
              <a:ext uri="{FF2B5EF4-FFF2-40B4-BE49-F238E27FC236}">
                <a16:creationId xmlns:a16="http://schemas.microsoft.com/office/drawing/2014/main" id="{736C02CC-5F8F-DD21-D44E-8A0037097B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75088" y="2190748"/>
            <a:ext cx="2329988" cy="1676395"/>
          </a:xfrm>
          <a:prstGeom prst="line">
            <a:avLst/>
          </a:prstGeom>
          <a:noFill/>
          <a:ln w="38100">
            <a:solidFill>
              <a:schemeClr val="accent5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6" name="Line 8">
            <a:extLst>
              <a:ext uri="{FF2B5EF4-FFF2-40B4-BE49-F238E27FC236}">
                <a16:creationId xmlns:a16="http://schemas.microsoft.com/office/drawing/2014/main" id="{78CD3958-FED2-2B57-5D1B-4FE190C08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076" y="3856560"/>
            <a:ext cx="2362200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7" name="Text Box 9">
            <a:extLst>
              <a:ext uri="{FF2B5EF4-FFF2-40B4-BE49-F238E27FC236}">
                <a16:creationId xmlns:a16="http://schemas.microsoft.com/office/drawing/2014/main" id="{F20F9716-7D01-350D-C9A6-E4AAC1437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107" y="4044434"/>
            <a:ext cx="12057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Long put</a:t>
            </a:r>
          </a:p>
        </p:txBody>
      </p:sp>
      <p:sp>
        <p:nvSpPr>
          <p:cNvPr id="252938" name="Line 10">
            <a:extLst>
              <a:ext uri="{FF2B5EF4-FFF2-40B4-BE49-F238E27FC236}">
                <a16:creationId xmlns:a16="http://schemas.microsoft.com/office/drawing/2014/main" id="{D5776D1A-2280-B4C0-2099-EB945CC554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3555" y="1912935"/>
            <a:ext cx="2959040" cy="265111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>
            <a:extLst>
              <a:ext uri="{FF2B5EF4-FFF2-40B4-BE49-F238E27FC236}">
                <a16:creationId xmlns:a16="http://schemas.microsoft.com/office/drawing/2014/main" id="{3A7B01BF-7419-312F-4F6A-73ED59EA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507" y="140551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>
            <a:extLst>
              <a:ext uri="{FF2B5EF4-FFF2-40B4-BE49-F238E27FC236}">
                <a16:creationId xmlns:a16="http://schemas.microsoft.com/office/drawing/2014/main" id="{3BA0DE4F-C194-38E6-08B9-DC4FC0EBF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705" y="3346243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>
            <a:extLst>
              <a:ext uri="{FF2B5EF4-FFF2-40B4-BE49-F238E27FC236}">
                <a16:creationId xmlns:a16="http://schemas.microsoft.com/office/drawing/2014/main" id="{C7C1C23D-A98A-2486-416C-203029BC7B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76405" y="2952752"/>
            <a:ext cx="104995" cy="416148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>
            <a:extLst>
              <a:ext uri="{FF2B5EF4-FFF2-40B4-BE49-F238E27FC236}">
                <a16:creationId xmlns:a16="http://schemas.microsoft.com/office/drawing/2014/main" id="{CE072F23-CC97-ACEB-1CDB-53D031AF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732" y="2354997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1320D226-F30A-4EF8-85EF-D919AC4AB1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5668" y="3412927"/>
            <a:ext cx="0" cy="417910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32DD321-F606-5148-D4FD-E6FB3778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79" y="1485320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D65BFC-286D-1234-EFED-78F3599B631B}"/>
              </a:ext>
            </a:extLst>
          </p:cNvPr>
          <p:cNvGrpSpPr/>
          <p:nvPr/>
        </p:nvGrpSpPr>
        <p:grpSpPr>
          <a:xfrm>
            <a:off x="1815529" y="2291240"/>
            <a:ext cx="4669438" cy="1255786"/>
            <a:chOff x="1815529" y="2291240"/>
            <a:chExt cx="4669438" cy="125578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64CEB1C-7C03-A5DB-E91D-8B02A5365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5076" y="2291240"/>
              <a:ext cx="1179534" cy="1078539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50A504-9FB2-648D-06F5-4EB818D28E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5529" y="3545126"/>
              <a:ext cx="1701424" cy="1900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086919-73A1-BEAB-6AE1-956ABF0A5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3368900"/>
              <a:ext cx="599876" cy="178126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22F28022-3A0A-C76F-81B0-5E6BBC77E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9687" y="2348643"/>
              <a:ext cx="149528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B050"/>
                  </a:solidFill>
                  <a:effectLst/>
                </a:rPr>
                <a:t>Total P&amp;L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F26F2-AF80-40F7-7A5B-CB3830D1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EDF26190-6F32-67C5-DCE8-506D5B71F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Comparing the total P&amp;L with and without the long put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60D2BD4E-D99A-0097-30F4-40BF33594560}"/>
              </a:ext>
            </a:extLst>
          </p:cNvPr>
          <p:cNvSpPr/>
          <p:nvPr/>
        </p:nvSpPr>
        <p:spPr>
          <a:xfrm>
            <a:off x="3338114" y="1418723"/>
            <a:ext cx="2376886" cy="277319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GIVING UP SMALL PROFITS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32F74699-AE48-79C2-C06C-97A295161D47}"/>
              </a:ext>
            </a:extLst>
          </p:cNvPr>
          <p:cNvSpPr/>
          <p:nvPr/>
        </p:nvSpPr>
        <p:spPr>
          <a:xfrm>
            <a:off x="1752599" y="1413938"/>
            <a:ext cx="1585515" cy="277319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BETTER OFF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327CA2D-5EF0-5D71-426D-478988B569D6}"/>
              </a:ext>
            </a:extLst>
          </p:cNvPr>
          <p:cNvSpPr/>
          <p:nvPr/>
        </p:nvSpPr>
        <p:spPr>
          <a:xfrm>
            <a:off x="1752601" y="1733550"/>
            <a:ext cx="1585516" cy="277319"/>
          </a:xfrm>
          <a:prstGeom prst="left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LESS LOSS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2EE6F854-69EF-B62E-86DF-75C2F07B48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199" y="1581152"/>
            <a:ext cx="14685" cy="32444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CFC594CD-76F9-9D80-706F-25D6CC9A7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5477" y="3370659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389ACA7-2427-721C-82EC-3BC3D963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36" y="3369553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A59E1276-4113-0507-E785-28C3D0D3DC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3555" y="1912935"/>
            <a:ext cx="2959040" cy="265111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91779E0D-5937-F06F-69BB-994F3C36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610" y="1605785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118A8CFE-F49A-9C38-4D3E-4D82D5706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705" y="3346243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8AA541FD-7988-06C8-FE5E-8C26360D1A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76405" y="2952752"/>
            <a:ext cx="104995" cy="416148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9602AF35-4AF9-FB5E-ADD5-47DAB332B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732" y="2354997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200A6E01-97BA-35E1-344D-1A804F62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79" y="1485320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3CA44F-A152-06E4-A33B-4664C3AE539F}"/>
              </a:ext>
            </a:extLst>
          </p:cNvPr>
          <p:cNvCxnSpPr>
            <a:cxnSpLocks/>
          </p:cNvCxnSpPr>
          <p:nvPr/>
        </p:nvCxnSpPr>
        <p:spPr>
          <a:xfrm flipV="1">
            <a:off x="4105076" y="2291240"/>
            <a:ext cx="1179534" cy="1078539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2FF9AC-768E-DD7C-5C53-F67C68115755}"/>
              </a:ext>
            </a:extLst>
          </p:cNvPr>
          <p:cNvCxnSpPr>
            <a:cxnSpLocks/>
          </p:cNvCxnSpPr>
          <p:nvPr/>
        </p:nvCxnSpPr>
        <p:spPr>
          <a:xfrm flipV="1">
            <a:off x="1815529" y="3545126"/>
            <a:ext cx="1701424" cy="1900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AF3031-920E-61D4-5C58-F662DB036FDF}"/>
              </a:ext>
            </a:extLst>
          </p:cNvPr>
          <p:cNvCxnSpPr>
            <a:cxnSpLocks/>
          </p:cNvCxnSpPr>
          <p:nvPr/>
        </p:nvCxnSpPr>
        <p:spPr>
          <a:xfrm flipV="1">
            <a:off x="3505200" y="3368900"/>
            <a:ext cx="599876" cy="178126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3">
            <a:extLst>
              <a:ext uri="{FF2B5EF4-FFF2-40B4-BE49-F238E27FC236}">
                <a16:creationId xmlns:a16="http://schemas.microsoft.com/office/drawing/2014/main" id="{CD30BCC9-A093-C6E1-E191-1BE61729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687" y="2348643"/>
            <a:ext cx="14952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B050"/>
                </a:solidFill>
                <a:effectLst/>
              </a:rPr>
              <a:t>Total P&amp;L</a:t>
            </a:r>
          </a:p>
        </p:txBody>
      </p:sp>
    </p:spTree>
    <p:extLst>
      <p:ext uri="{BB962C8B-B14F-4D97-AF65-F5344CB8AC3E}">
        <p14:creationId xmlns:p14="http://schemas.microsoft.com/office/powerpoint/2010/main" val="23812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Step 2: determine how many securities you need to hedge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stocks.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am bearish - I think that the Stock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22913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97E7-F26C-4386-B08F-F4581B6F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BA2A-4322-4015-978F-3EC07501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expiration day, in-the-money </a:t>
            </a:r>
            <a:r>
              <a:rPr lang="en-US" dirty="0">
                <a:solidFill>
                  <a:srgbClr val="FF9900"/>
                </a:solidFill>
              </a:rPr>
              <a:t>call </a:t>
            </a:r>
            <a:r>
              <a:rPr lang="en-US" dirty="0"/>
              <a:t>options and shares change value in a symmetric </a:t>
            </a:r>
            <a:r>
              <a:rPr lang="en-US" dirty="0">
                <a:solidFill>
                  <a:srgbClr val="FF9900"/>
                </a:solidFill>
              </a:rPr>
              <a:t>($1 to $1) </a:t>
            </a:r>
            <a:r>
              <a:rPr lang="en-US" dirty="0"/>
              <a:t>fashion</a:t>
            </a:r>
          </a:p>
          <a:p>
            <a:r>
              <a:rPr lang="en-US" dirty="0"/>
              <a:t>On any other day it may not be the case. The share goes </a:t>
            </a:r>
            <a:r>
              <a:rPr lang="en-US" dirty="0">
                <a:solidFill>
                  <a:srgbClr val="FF9900"/>
                </a:solidFill>
              </a:rPr>
              <a:t>up by $1</a:t>
            </a:r>
            <a:r>
              <a:rPr lang="en-US" dirty="0"/>
              <a:t>, the call </a:t>
            </a:r>
            <a:r>
              <a:rPr lang="en-US" u="sng" dirty="0">
                <a:solidFill>
                  <a:srgbClr val="FF9900"/>
                </a:solidFill>
              </a:rPr>
              <a:t>may</a:t>
            </a:r>
            <a:r>
              <a:rPr lang="en-US" dirty="0">
                <a:solidFill>
                  <a:srgbClr val="FF9900"/>
                </a:solidFill>
              </a:rPr>
              <a:t> go up by less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3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1600200" y="1581150"/>
            <a:ext cx="3962400" cy="1524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Delta?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000" dirty="0">
                <a:ln>
                  <a:noFill/>
                </a:ln>
              </a:rPr>
              <a:t>Delta is a parameter. </a:t>
            </a:r>
            <a:r>
              <a:rPr lang="en-US" sz="2000" dirty="0">
                <a:ln>
                  <a:noFill/>
                </a:ln>
                <a:solidFill>
                  <a:srgbClr val="FF9933"/>
                </a:solidFill>
              </a:rPr>
              <a:t>Roughly, it is the change in an option price when the underlying share price changes by a dollar.</a:t>
            </a:r>
            <a:endParaRPr lang="en-US" dirty="0">
              <a:ln>
                <a:noFill/>
              </a:ln>
              <a:solidFill>
                <a:srgbClr val="FF9933"/>
              </a:solidFill>
            </a:endParaRP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C</a:t>
            </a:r>
            <a:r>
              <a:rPr lang="en-US" baseline="-25000" dirty="0"/>
              <a:t>t2</a:t>
            </a:r>
            <a:r>
              <a:rPr lang="en-US" dirty="0">
                <a:ln>
                  <a:noFill/>
                </a:ln>
              </a:rPr>
              <a:t> – C</a:t>
            </a:r>
            <a:r>
              <a:rPr lang="en-US" baseline="-25000" dirty="0"/>
              <a:t>t1</a:t>
            </a:r>
            <a:r>
              <a:rPr lang="en-US" dirty="0">
                <a:ln>
                  <a:noFill/>
                </a:ln>
              </a:rPr>
              <a:t> </a:t>
            </a: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S</a:t>
            </a:r>
            <a:r>
              <a:rPr lang="en-US" baseline="-25000" dirty="0"/>
              <a:t>t2</a:t>
            </a:r>
            <a:r>
              <a:rPr lang="en-US" baseline="-25000" dirty="0">
                <a:ln>
                  <a:noFill/>
                </a:ln>
              </a:rPr>
              <a:t> </a:t>
            </a:r>
            <a:r>
              <a:rPr lang="en-US" dirty="0">
                <a:ln>
                  <a:noFill/>
                </a:ln>
              </a:rPr>
              <a:t>– S</a:t>
            </a:r>
            <a:r>
              <a:rPr lang="en-US" baseline="-25000" dirty="0"/>
              <a:t>t1</a:t>
            </a:r>
            <a:endParaRPr lang="en-US" baseline="-250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  <a:buNone/>
            </a:pPr>
            <a:endParaRPr sz="18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Example1:  we observe that a call option price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$1.60 when a </a:t>
            </a:r>
            <a:r>
              <a:rPr lang="en-US" sz="1800" dirty="0">
                <a:ln>
                  <a:noFill/>
                </a:ln>
              </a:rPr>
              <a:t>share</a:t>
            </a:r>
            <a:r>
              <a:rPr sz="1800" dirty="0">
                <a:ln>
                  <a:noFill/>
                </a:ln>
              </a:rPr>
              <a:t>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$2</a:t>
            </a:r>
            <a:r>
              <a:rPr lang="en-US" sz="1800" dirty="0">
                <a:ln>
                  <a:noFill/>
                </a:ln>
              </a:rPr>
              <a:t> in the same period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Delta</a:t>
            </a:r>
            <a:r>
              <a:rPr lang="en-US" sz="1800" b="1" baseline="-25000" dirty="0">
                <a:ln>
                  <a:noFill/>
                </a:ln>
                <a:solidFill>
                  <a:srgbClr val="FF9933"/>
                </a:solidFill>
              </a:rPr>
              <a:t>call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 = </a:t>
            </a:r>
            <a:r>
              <a:rPr lang="en-US" sz="1800" b="1" dirty="0"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1.60 / </a:t>
            </a:r>
            <a:r>
              <a:rPr lang="en-US" sz="1800" b="1" dirty="0">
                <a:ln>
                  <a:noFill/>
                </a:ln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2.00 = +0.8</a:t>
            </a: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Example2:  a put option is up by $0.5, when the </a:t>
            </a:r>
            <a:r>
              <a:rPr lang="en-US" sz="1800" dirty="0"/>
              <a:t>share</a:t>
            </a:r>
            <a:r>
              <a:rPr sz="1800" dirty="0">
                <a:ln>
                  <a:noFill/>
                </a:ln>
              </a:rPr>
              <a:t> is down by $1. 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</a:rPr>
              <a:t>Delta</a:t>
            </a:r>
            <a:r>
              <a:rPr lang="en-US" sz="1800" b="1" baseline="-25000" dirty="0">
                <a:ln>
                  <a:noFill/>
                </a:ln>
              </a:rPr>
              <a:t>put</a:t>
            </a:r>
            <a:r>
              <a:rPr sz="1800" b="1" dirty="0">
                <a:ln>
                  <a:noFill/>
                </a:ln>
              </a:rPr>
              <a:t> = </a:t>
            </a:r>
            <a:r>
              <a:rPr lang="en-US" sz="1800" b="1" dirty="0">
                <a:ln>
                  <a:noFill/>
                </a:ln>
              </a:rPr>
              <a:t>+</a:t>
            </a:r>
            <a:r>
              <a:rPr sz="1800" b="1" dirty="0">
                <a:ln>
                  <a:noFill/>
                </a:ln>
              </a:rPr>
              <a:t>0.50 / -1.00 = -0.5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796865" y="226695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1676400" y="1974562"/>
            <a:ext cx="235032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Delta</a:t>
            </a:r>
            <a:r>
              <a:rPr lang="en-US" sz="3200" baseline="-25000" dirty="0">
                <a:ln w="0"/>
                <a:solidFill>
                  <a:schemeClr val="tx1"/>
                </a:solidFill>
                <a:effectLst/>
              </a:rPr>
              <a:t>call</a:t>
            </a: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2157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81000" y="1657350"/>
            <a:ext cx="59436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How many short calls are needed to hedge our AAPL position?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685546"/>
            <a:ext cx="8763000" cy="327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/>
              <a:t>Change in value in calls = 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  <a:r>
              <a:rPr lang="en-US" sz="2000" dirty="0"/>
              <a:t> Change in value in shares</a:t>
            </a:r>
            <a:endParaRPr lang="en-US" sz="2000" i="1" dirty="0">
              <a:solidFill>
                <a:srgbClr val="A5002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* (C</a:t>
            </a:r>
            <a:r>
              <a:rPr lang="en-US" sz="2400" baseline="-25000" dirty="0"/>
              <a:t>t2</a:t>
            </a:r>
            <a:r>
              <a:rPr lang="en-US" sz="2400" dirty="0"/>
              <a:t>-C</a:t>
            </a:r>
            <a:r>
              <a:rPr lang="en-US" sz="2400" baseline="-25000" dirty="0"/>
              <a:t>t1</a:t>
            </a:r>
            <a:r>
              <a:rPr lang="en-US" sz="2400" dirty="0"/>
              <a:t>) = </a:t>
            </a:r>
            <a:r>
              <a:rPr lang="en-US" sz="2400" dirty="0">
                <a:solidFill>
                  <a:schemeClr val="accent1"/>
                </a:solidFill>
              </a:rPr>
              <a:t>-</a:t>
            </a:r>
            <a:r>
              <a:rPr lang="en-US" sz="2400" dirty="0"/>
              <a:t> N</a:t>
            </a:r>
            <a:r>
              <a:rPr lang="en-US" sz="2400" baseline="-25000" dirty="0"/>
              <a:t>shares</a:t>
            </a:r>
            <a:r>
              <a:rPr lang="en-US" sz="2400" i="1" dirty="0"/>
              <a:t> * </a:t>
            </a:r>
            <a:r>
              <a:rPr lang="en-US" sz="2400" dirty="0"/>
              <a:t>(S</a:t>
            </a:r>
            <a:r>
              <a:rPr lang="en-US" sz="2400" baseline="-25000" dirty="0"/>
              <a:t>t2</a:t>
            </a:r>
            <a:r>
              <a:rPr lang="en-US" sz="2400" dirty="0"/>
              <a:t>-S</a:t>
            </a:r>
            <a:r>
              <a:rPr lang="en-US" sz="2400" baseline="-25000" dirty="0"/>
              <a:t>t1</a:t>
            </a:r>
            <a:r>
              <a:rPr lang="en-US" sz="2400" dirty="0"/>
              <a:t>)</a:t>
            </a:r>
            <a:endParaRPr lang="en-US" sz="2400" i="1" dirty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(S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-S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)/(C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-C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 1/Delta</a:t>
            </a:r>
            <a:r>
              <a:rPr lang="en-US" sz="2400" baseline="-25000" dirty="0">
                <a:solidFill>
                  <a:schemeClr val="accent1"/>
                </a:solidFill>
              </a:rPr>
              <a:t>call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baseline="-25000" dirty="0"/>
              <a:t>  </a:t>
            </a:r>
            <a:r>
              <a:rPr lang="en-US" sz="2400" dirty="0"/>
              <a:t>= - 100,000 * 1/0.8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 = - 125,000       	i.e., we need 125,000 </a:t>
            </a:r>
            <a:r>
              <a:rPr lang="en-US" sz="2400" i="1" dirty="0"/>
              <a:t>short</a:t>
            </a:r>
            <a:r>
              <a:rPr lang="en-US" sz="2400" dirty="0"/>
              <a:t> calls to 					make our 100,000 AAPL position 					price-neutral</a:t>
            </a:r>
          </a:p>
          <a:p>
            <a:pPr marL="0" indent="0" eaLnBrk="1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29DB1-B968-F2DC-E056-ABFA65075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903" y="1026888"/>
            <a:ext cx="1859897" cy="7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-125,000 Calls on AAPL in our portfolio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>
                <a:solidFill>
                  <a:srgbClr val="FF9933"/>
                </a:solidFill>
              </a:rPr>
              <a:t>S</a:t>
            </a:r>
            <a:r>
              <a:rPr lang="en-US" sz="2000" i="1" dirty="0">
                <a:solidFill>
                  <a:srgbClr val="FF9933"/>
                </a:solidFill>
              </a:rPr>
              <a:t>uppose that the APPL share price decreases by $10.</a:t>
            </a:r>
            <a:br>
              <a:rPr lang="en-US" sz="2000" i="1" dirty="0">
                <a:solidFill>
                  <a:srgbClr val="FF9933"/>
                </a:solidFill>
              </a:rPr>
            </a:br>
            <a:r>
              <a:rPr lang="en-US" sz="2000" i="1" dirty="0">
                <a:solidFill>
                  <a:srgbClr val="FF9933"/>
                </a:solidFill>
              </a:rPr>
              <a:t>What happens to my portfolio?</a:t>
            </a:r>
            <a:endParaRPr sz="2000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Option price change / </a:t>
            </a:r>
            <a:r>
              <a:rPr lang="en-US" sz="2000" dirty="0"/>
              <a:t>Share</a:t>
            </a:r>
            <a:r>
              <a:rPr sz="2000" dirty="0"/>
              <a:t> price change = 0.8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0.8 * (-$10) = -$8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(-$10) + (-125,000) * (-$8)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-1,000,000 + 1,000,000 = $0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have a </a:t>
            </a:r>
            <a:r>
              <a:rPr sz="2000" dirty="0"/>
              <a:t> </a:t>
            </a:r>
            <a:r>
              <a:rPr sz="2000" dirty="0">
                <a:solidFill>
                  <a:srgbClr val="FF9933"/>
                </a:solidFill>
              </a:rPr>
              <a:t>Delta neutral portfolio (yay!)</a:t>
            </a:r>
            <a:endParaRPr lang="en-US" sz="2000" i="1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BD329F-A9C1-475C-AF06-2701D3955C1D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Learning objective: Delta hedging, a popular hedging technique in finance.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30031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Not-yet mentioned used of </a:t>
            </a:r>
            <a:r>
              <a:rPr lang="en-US" dirty="0" err="1"/>
              <a:t>genAI</a:t>
            </a:r>
            <a:r>
              <a:rPr lang="en-US" dirty="0"/>
              <a:t>?</a:t>
            </a:r>
          </a:p>
          <a:p>
            <a:r>
              <a:rPr lang="en-US" dirty="0"/>
              <a:t>All set with your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long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2550"/>
            <a:ext cx="6553200" cy="3429000"/>
            <a:chOff x="1600200" y="1962150"/>
            <a:chExt cx="6553200" cy="3429000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276602" y="1962150"/>
              <a:ext cx="3505198" cy="335277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1999" y="4229100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7130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short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6706"/>
            <a:ext cx="5791200" cy="3424844"/>
            <a:chOff x="1600200" y="1966306"/>
            <a:chExt cx="5791200" cy="3424844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>
              <a:off x="3124201" y="2241509"/>
              <a:ext cx="3276600" cy="269243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2251166" y="1966306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Short</a:t>
              </a:r>
            </a:p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V="1">
              <a:off x="4419600" y="3714749"/>
              <a:ext cx="533400" cy="406441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2749731" y="4121191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2A4088-7819-A71E-9E06-E0C9C5A6183B}"/>
              </a:ext>
            </a:extLst>
          </p:cNvPr>
          <p:cNvSpPr/>
          <p:nvPr/>
        </p:nvSpPr>
        <p:spPr>
          <a:xfrm>
            <a:off x="5410200" y="937798"/>
            <a:ext cx="3581400" cy="41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effectLst/>
              </a:rPr>
              <a:t>shorting = flipping horizontally</a:t>
            </a:r>
          </a:p>
        </p:txBody>
      </p:sp>
    </p:spTree>
    <p:extLst>
      <p:ext uri="{BB962C8B-B14F-4D97-AF65-F5344CB8AC3E}">
        <p14:creationId xmlns:p14="http://schemas.microsoft.com/office/powerpoint/2010/main" val="18368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curves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D995D-4EE5-4FA9-9AC7-08CC4CCC3CF6}"/>
              </a:ext>
            </a:extLst>
          </p:cNvPr>
          <p:cNvGrpSpPr/>
          <p:nvPr/>
        </p:nvGrpSpPr>
        <p:grpSpPr>
          <a:xfrm>
            <a:off x="294621" y="1028700"/>
            <a:ext cx="4124979" cy="2025586"/>
            <a:chOff x="294621" y="1028700"/>
            <a:chExt cx="4124979" cy="2025586"/>
          </a:xfrm>
        </p:grpSpPr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>
              <a:off x="9906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 flipH="1">
              <a:off x="838200" y="2152307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8" name="Text Box 12"/>
            <p:cNvSpPr txBox="1">
              <a:spLocks noChangeArrowheads="1"/>
            </p:cNvSpPr>
            <p:nvPr/>
          </p:nvSpPr>
          <p:spPr bwMode="auto">
            <a:xfrm>
              <a:off x="34290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193549" name="Text Box 13"/>
            <p:cNvSpPr txBox="1">
              <a:spLocks noChangeArrowheads="1"/>
            </p:cNvSpPr>
            <p:nvPr/>
          </p:nvSpPr>
          <p:spPr bwMode="auto">
            <a:xfrm>
              <a:off x="298097" y="102870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90600" y="1105584"/>
              <a:ext cx="3311528" cy="1180416"/>
              <a:chOff x="1066800" y="976997"/>
              <a:chExt cx="3311528" cy="1180416"/>
            </a:xfrm>
          </p:grpSpPr>
          <p:sp>
            <p:nvSpPr>
              <p:cNvPr id="193546" name="Line 10"/>
              <p:cNvSpPr>
                <a:spLocks noChangeShapeType="1"/>
              </p:cNvSpPr>
              <p:nvPr/>
            </p:nvSpPr>
            <p:spPr bwMode="auto">
              <a:xfrm flipH="1">
                <a:off x="1828800" y="1185863"/>
                <a:ext cx="1371600" cy="971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47" name="Line 11"/>
              <p:cNvSpPr>
                <a:spLocks noChangeShapeType="1"/>
              </p:cNvSpPr>
              <p:nvPr/>
            </p:nvSpPr>
            <p:spPr bwMode="auto">
              <a:xfrm flipV="1">
                <a:off x="1066800" y="21574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52" name="Text Box 16"/>
              <p:cNvSpPr txBox="1">
                <a:spLocks noChangeArrowheads="1"/>
              </p:cNvSpPr>
              <p:nvPr/>
            </p:nvSpPr>
            <p:spPr bwMode="auto">
              <a:xfrm>
                <a:off x="3231796" y="976997"/>
                <a:ext cx="1146532" cy="646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long call</a:t>
                </a:r>
                <a:br>
                  <a:rPr lang="en-US" sz="1800" dirty="0">
                    <a:solidFill>
                      <a:srgbClr val="FF0000"/>
                    </a:solidFill>
                    <a:effectLst/>
                  </a:rPr>
                </a:br>
                <a:endParaRPr lang="en-US" sz="1800" dirty="0"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>
              <a:off x="1752600" y="19431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0" name="Text Box 44"/>
            <p:cNvSpPr txBox="1">
              <a:spLocks noChangeArrowheads="1"/>
            </p:cNvSpPr>
            <p:nvPr/>
          </p:nvSpPr>
          <p:spPr bwMode="auto">
            <a:xfrm>
              <a:off x="1243013" y="23955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5" name="Text Box 13">
              <a:extLst>
                <a:ext uri="{FF2B5EF4-FFF2-40B4-BE49-F238E27FC236}">
                  <a16:creationId xmlns:a16="http://schemas.microsoft.com/office/drawing/2014/main" id="{68F90C57-9766-455E-B977-CE5F99D20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21" y="2777287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04772A-FE69-481C-BD07-A5A2887C9332}"/>
              </a:ext>
            </a:extLst>
          </p:cNvPr>
          <p:cNvGrpSpPr/>
          <p:nvPr/>
        </p:nvGrpSpPr>
        <p:grpSpPr>
          <a:xfrm>
            <a:off x="4647646" y="1028700"/>
            <a:ext cx="4039154" cy="2040969"/>
            <a:chOff x="4647646" y="1028700"/>
            <a:chExt cx="4039154" cy="2040969"/>
          </a:xfrm>
        </p:grpSpPr>
        <p:sp>
          <p:nvSpPr>
            <p:cNvPr id="193571" name="Line 35"/>
            <p:cNvSpPr>
              <a:spLocks noChangeShapeType="1"/>
            </p:cNvSpPr>
            <p:nvPr/>
          </p:nvSpPr>
          <p:spPr bwMode="auto">
            <a:xfrm>
              <a:off x="53340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2" name="Line 36"/>
            <p:cNvSpPr>
              <a:spLocks noChangeShapeType="1"/>
            </p:cNvSpPr>
            <p:nvPr/>
          </p:nvSpPr>
          <p:spPr bwMode="auto">
            <a:xfrm flipH="1">
              <a:off x="5181600" y="21145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3" name="Text Box 37"/>
            <p:cNvSpPr txBox="1">
              <a:spLocks noChangeArrowheads="1"/>
            </p:cNvSpPr>
            <p:nvPr/>
          </p:nvSpPr>
          <p:spPr bwMode="auto">
            <a:xfrm>
              <a:off x="76962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34000" y="1943100"/>
              <a:ext cx="3352800" cy="1126569"/>
              <a:chOff x="5410200" y="1814513"/>
              <a:chExt cx="3352800" cy="1126569"/>
            </a:xfrm>
          </p:grpSpPr>
          <p:sp>
            <p:nvSpPr>
              <p:cNvPr id="193575" name="Line 39"/>
              <p:cNvSpPr>
                <a:spLocks noChangeShapeType="1"/>
              </p:cNvSpPr>
              <p:nvPr/>
            </p:nvSpPr>
            <p:spPr bwMode="auto">
              <a:xfrm flipH="1" flipV="1">
                <a:off x="6172200" y="1814513"/>
                <a:ext cx="1295400" cy="8572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6" name="Line 40"/>
              <p:cNvSpPr>
                <a:spLocks noChangeShapeType="1"/>
              </p:cNvSpPr>
              <p:nvPr/>
            </p:nvSpPr>
            <p:spPr bwMode="auto">
              <a:xfrm flipV="1">
                <a:off x="5410200" y="18145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7" name="Text Box 41"/>
              <p:cNvSpPr txBox="1">
                <a:spLocks noChangeArrowheads="1"/>
              </p:cNvSpPr>
              <p:nvPr/>
            </p:nvSpPr>
            <p:spPr bwMode="auto">
              <a:xfrm>
                <a:off x="7515544" y="2571750"/>
                <a:ext cx="124745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short call</a:t>
                </a:r>
              </a:p>
            </p:txBody>
          </p:sp>
        </p:grp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>
              <a:off x="6096000" y="18288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2" name="Text Box 46"/>
            <p:cNvSpPr txBox="1">
              <a:spLocks noChangeArrowheads="1"/>
            </p:cNvSpPr>
            <p:nvPr/>
          </p:nvSpPr>
          <p:spPr bwMode="auto">
            <a:xfrm>
              <a:off x="5562600" y="2319338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  <a:endParaRPr lang="en-US" sz="18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" name="Text Box 13">
              <a:extLst>
                <a:ext uri="{FF2B5EF4-FFF2-40B4-BE49-F238E27FC236}">
                  <a16:creationId xmlns:a16="http://schemas.microsoft.com/office/drawing/2014/main" id="{A9FEECFA-9DC1-4A6F-83BA-A071FD1C3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1056518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7" name="Text Box 13">
              <a:extLst>
                <a:ext uri="{FF2B5EF4-FFF2-40B4-BE49-F238E27FC236}">
                  <a16:creationId xmlns:a16="http://schemas.microsoft.com/office/drawing/2014/main" id="{F88A9359-5085-42FA-9FED-9BA9CCB8B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646" y="275708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5877B4-3D82-41B4-BEA8-D870963BDB84}"/>
              </a:ext>
            </a:extLst>
          </p:cNvPr>
          <p:cNvGrpSpPr/>
          <p:nvPr/>
        </p:nvGrpSpPr>
        <p:grpSpPr>
          <a:xfrm>
            <a:off x="287229" y="3070651"/>
            <a:ext cx="4056171" cy="2064098"/>
            <a:chOff x="287229" y="3070651"/>
            <a:chExt cx="4056171" cy="2064098"/>
          </a:xfrm>
        </p:grpSpPr>
        <p:sp>
          <p:nvSpPr>
            <p:cNvPr id="22" name="Line 3"/>
            <p:cNvSpPr>
              <a:spLocks noChangeShapeType="1"/>
            </p:cNvSpPr>
            <p:nvPr/>
          </p:nvSpPr>
          <p:spPr bwMode="auto">
            <a:xfrm>
              <a:off x="9906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H="1">
              <a:off x="8382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3528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19200" y="3600450"/>
              <a:ext cx="2741858" cy="1145619"/>
              <a:chOff x="1295400" y="3471863"/>
              <a:chExt cx="2741858" cy="1145619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295400" y="3471863"/>
                <a:ext cx="990600" cy="6858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V="1">
                <a:off x="2286000" y="41576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2895600" y="4248150"/>
                <a:ext cx="114165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long put</a:t>
                </a:r>
              </a:p>
            </p:txBody>
          </p:sp>
        </p:grp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209800" y="40005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1676400" y="44529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8" name="Text Box 13">
              <a:extLst>
                <a:ext uri="{FF2B5EF4-FFF2-40B4-BE49-F238E27FC236}">
                  <a16:creationId xmlns:a16="http://schemas.microsoft.com/office/drawing/2014/main" id="{600D7006-5B2B-48A9-8480-B34E95DC4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94" y="3070651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9" name="Text Box 13">
              <a:extLst>
                <a:ext uri="{FF2B5EF4-FFF2-40B4-BE49-F238E27FC236}">
                  <a16:creationId xmlns:a16="http://schemas.microsoft.com/office/drawing/2014/main" id="{9A0FED40-7EDA-4311-BD47-1866B2251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29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2D30A-B454-4D93-A054-01169DCDF917}"/>
              </a:ext>
            </a:extLst>
          </p:cNvPr>
          <p:cNvGrpSpPr/>
          <p:nvPr/>
        </p:nvGrpSpPr>
        <p:grpSpPr>
          <a:xfrm>
            <a:off x="4647260" y="3086100"/>
            <a:ext cx="4115740" cy="2048649"/>
            <a:chOff x="4647260" y="3086100"/>
            <a:chExt cx="4115740" cy="2048649"/>
          </a:xfrm>
        </p:grpSpPr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53340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51816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77724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638800" y="3574018"/>
              <a:ext cx="2461848" cy="1283732"/>
              <a:chOff x="5715000" y="3445431"/>
              <a:chExt cx="2461848" cy="1283732"/>
            </a:xfrm>
          </p:grpSpPr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6934200" y="3445431"/>
                <a:ext cx="124264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short put</a:t>
                </a:r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V="1">
                <a:off x="5715000" y="3929063"/>
                <a:ext cx="1066800" cy="8001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 flipV="1">
                <a:off x="6781800" y="39290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</p:grp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6705600" y="37719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6172200" y="4343400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3E990569-A327-461F-85D5-548E49A8E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234" y="310714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51" name="Text Box 13">
              <a:extLst>
                <a:ext uri="{FF2B5EF4-FFF2-40B4-BE49-F238E27FC236}">
                  <a16:creationId xmlns:a16="http://schemas.microsoft.com/office/drawing/2014/main" id="{33D4F102-73EA-4FD0-93EB-5FF51BC5F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260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A05EBA1-D9CF-406E-87C5-499E1576A013}"/>
              </a:ext>
            </a:extLst>
          </p:cNvPr>
          <p:cNvSpPr/>
          <p:nvPr/>
        </p:nvSpPr>
        <p:spPr>
          <a:xfrm>
            <a:off x="8991600" y="5010150"/>
            <a:ext cx="76192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09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4000" b="1" dirty="0">
                <a:solidFill>
                  <a:schemeClr val="hlink"/>
                </a:solidFill>
              </a:rPr>
              <a:t>  Objective</a:t>
            </a:r>
            <a:r>
              <a:rPr lang="en-US" sz="4000" dirty="0"/>
              <a:t>: determine what is  the right </a:t>
            </a:r>
            <a:r>
              <a:rPr lang="en-US" sz="4000" dirty="0">
                <a:solidFill>
                  <a:srgbClr val="FF9933"/>
                </a:solidFill>
              </a:rPr>
              <a:t>type</a:t>
            </a:r>
            <a:r>
              <a:rPr lang="en-US" sz="4000" dirty="0"/>
              <a:t> and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rgbClr val="FF9933"/>
                </a:solidFill>
              </a:rPr>
              <a:t>quantity</a:t>
            </a:r>
            <a:r>
              <a:rPr lang="en-US" sz="4000" dirty="0"/>
              <a:t> of securities to </a:t>
            </a:r>
            <a:r>
              <a:rPr lang="en-US" sz="4000" i="1" dirty="0"/>
              <a:t>counterbalance</a:t>
            </a:r>
            <a:r>
              <a:rPr lang="en-US" sz="4000" dirty="0"/>
              <a:t> the adverse change in value of a portfolio of securities.</a:t>
            </a:r>
          </a:p>
        </p:txBody>
      </p:sp>
    </p:spTree>
    <p:extLst>
      <p:ext uri="{BB962C8B-B14F-4D97-AF65-F5344CB8AC3E}">
        <p14:creationId xmlns:p14="http://schemas.microsoft.com/office/powerpoint/2010/main" val="16709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Manually Hedging a Position in your IPs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shares. I am bearish - I think that the share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2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41946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047750"/>
            <a:ext cx="8610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i="1" dirty="0"/>
              <a:t>We want to hedge 100,000 long AAPL shares that we have in our IPs.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First, we need to find a security that counterbalances that behavior</a:t>
            </a:r>
            <a:br>
              <a:rPr lang="en-US" sz="2000" i="1" dirty="0"/>
            </a:br>
            <a:endParaRPr lang="en-US" sz="16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00200" y="1962150"/>
            <a:ext cx="6553200" cy="2913281"/>
            <a:chOff x="1600200" y="1962150"/>
            <a:chExt cx="6553200" cy="2913281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2825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810000" y="1962150"/>
              <a:ext cx="2971800" cy="2819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Stock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2000" y="4229100"/>
              <a:ext cx="12954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Current Price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CBA4A69D-EDB6-418D-A169-41EC535B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52265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4690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F18D1CF1-E649-431B-9E8E-AD67341E6ECF}" vid="{2EE8B6E9-4AAF-4A68-AB1B-15A68B0C6C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9792</TotalTime>
  <Words>845</Words>
  <Application>Microsoft Office PowerPoint</Application>
  <PresentationFormat>On-screen Show (16:9)</PresentationFormat>
  <Paragraphs>166</Paragraphs>
  <Slides>22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Segoe UI Light</vt:lpstr>
      <vt:lpstr>Segoe UI Semilight</vt:lpstr>
      <vt:lpstr>Times New Roman</vt:lpstr>
      <vt:lpstr>Verdana</vt:lpstr>
      <vt:lpstr>Wingdings</vt:lpstr>
      <vt:lpstr>ITF UG blue  2023</vt:lpstr>
      <vt:lpstr>Delta Hedging</vt:lpstr>
      <vt:lpstr>PowerPoint Presentation</vt:lpstr>
      <vt:lpstr>PowerPoint Presentation</vt:lpstr>
      <vt:lpstr>Profit curve: long stock</vt:lpstr>
      <vt:lpstr>Profit curve: short stock</vt:lpstr>
      <vt:lpstr>Profit curves</vt:lpstr>
      <vt:lpstr>Delta Hedging</vt:lpstr>
      <vt:lpstr>Manually Hedging a Position in your IPs</vt:lpstr>
      <vt:lpstr>Delta Hedging Example</vt:lpstr>
      <vt:lpstr>Step 1: Choose a security with which to hedge</vt:lpstr>
      <vt:lpstr>Short calls have the right behavior (also long puts)</vt:lpstr>
      <vt:lpstr>Comparing the total P&amp;L with and without the short call</vt:lpstr>
      <vt:lpstr>Long puts have the right behavior</vt:lpstr>
      <vt:lpstr>Comparing the total P&amp;L with and without the long put</vt:lpstr>
      <vt:lpstr>Step 2: determine how many securities you need to hedge</vt:lpstr>
      <vt:lpstr>Balancing problem</vt:lpstr>
      <vt:lpstr>What is Delta?</vt:lpstr>
      <vt:lpstr>How many short calls are needed to hedge our AAPL position?</vt:lpstr>
      <vt:lpstr>Numeric Check: does it work?</vt:lpstr>
      <vt:lpstr>PowerPoint Presentation</vt:lpstr>
      <vt:lpstr>Homework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370</cp:revision>
  <dcterms:created xsi:type="dcterms:W3CDTF">2003-01-13T16:56:26Z</dcterms:created>
  <dcterms:modified xsi:type="dcterms:W3CDTF">2026-03-22T20:51:41Z</dcterms:modified>
</cp:coreProperties>
</file>