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7"/>
  </p:notesMasterIdLst>
  <p:sldIdLst>
    <p:sldId id="256" r:id="rId2"/>
    <p:sldId id="432" r:id="rId3"/>
    <p:sldId id="429" r:id="rId4"/>
    <p:sldId id="435" r:id="rId5"/>
    <p:sldId id="412" r:id="rId6"/>
    <p:sldId id="473" r:id="rId7"/>
    <p:sldId id="471" r:id="rId8"/>
    <p:sldId id="407" r:id="rId9"/>
    <p:sldId id="422" r:id="rId10"/>
    <p:sldId id="431" r:id="rId11"/>
    <p:sldId id="424" r:id="rId12"/>
    <p:sldId id="472" r:id="rId13"/>
    <p:sldId id="394" r:id="rId14"/>
    <p:sldId id="470" r:id="rId15"/>
    <p:sldId id="372" r:id="rId16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0504D"/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1089" autoAdjust="0"/>
  </p:normalViewPr>
  <p:slideViewPr>
    <p:cSldViewPr>
      <p:cViewPr varScale="1">
        <p:scale>
          <a:sx n="217" d="100"/>
          <a:sy n="217" d="100"/>
        </p:scale>
        <p:origin x="3252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A888A-D92E-47D7-9153-2C0308E88F7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7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6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3BF0C-E039-4CD3-9898-853C9506103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8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95D9D-9DB3-42B5-AAD2-A7B7B8417C6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25CE-66BA-49D4-966D-795CF34B0DF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9587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9208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6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05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1182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1553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0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Portfolio-family delta hedging: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many securities to a perfect hedge?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85800" y="971550"/>
            <a:ext cx="8534400" cy="3962400"/>
          </a:xfrm>
          <a:effectLst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= 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qty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i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 * </a:t>
            </a:r>
            <a:r>
              <a:rPr lang="en-US" sz="4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i </a:t>
            </a:r>
          </a:p>
          <a:p>
            <a:pPr>
              <a:buNone/>
            </a:pP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 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+ 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qty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 * </a:t>
            </a:r>
            <a:r>
              <a:rPr lang="en-US" sz="4000" b="1" dirty="0">
                <a:ln w="50800"/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 </a:t>
            </a:r>
            <a:r>
              <a:rPr lang="en-US" sz="4000" b="1" dirty="0">
                <a:ln w="50800"/>
              </a:rPr>
              <a:t>= 0</a:t>
            </a:r>
            <a:r>
              <a:rPr lang="en-US" sz="4000" b="1" baseline="-25000" dirty="0">
                <a:ln w="50800"/>
              </a:rPr>
              <a:t> </a:t>
            </a:r>
          </a:p>
          <a:p>
            <a:pPr>
              <a:buNone/>
            </a:pPr>
            <a:r>
              <a:rPr lang="en-US" sz="4000" b="1" dirty="0">
                <a:ln w="50800"/>
                <a:solidFill>
                  <a:srgbClr val="FF6600"/>
                </a:solidFill>
              </a:rPr>
              <a:t>qty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r>
              <a:rPr lang="en-US" sz="4000" b="1" dirty="0">
                <a:ln w="50800"/>
                <a:solidFill>
                  <a:srgbClr val="FF6600"/>
                </a:solidFill>
              </a:rPr>
              <a:t> </a:t>
            </a:r>
            <a:r>
              <a:rPr lang="en-US" sz="4000" b="1" dirty="0">
                <a:ln w="50800"/>
              </a:rPr>
              <a:t>=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 </a:t>
            </a:r>
            <a:r>
              <a:rPr lang="en-US" sz="4800" b="1" dirty="0">
                <a:ln w="50800"/>
                <a:solidFill>
                  <a:srgbClr val="FF6600"/>
                </a:solidFill>
                <a:latin typeface="Symbol" pitchFamily="18" charset="2"/>
              </a:rPr>
              <a:t>-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 </a:t>
            </a: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family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 </a:t>
            </a:r>
            <a:r>
              <a:rPr lang="en-US" sz="4000" b="1" dirty="0">
                <a:ln w="50800"/>
                <a:solidFill>
                  <a:sysClr val="windowText" lastClr="000000"/>
                </a:solidFill>
              </a:rPr>
              <a:t>/</a:t>
            </a:r>
            <a:r>
              <a:rPr lang="en-US" sz="4000" b="1" baseline="-25000" dirty="0">
                <a:ln w="50800"/>
                <a:solidFill>
                  <a:sysClr val="windowText" lastClr="000000"/>
                </a:solidFill>
              </a:rPr>
              <a:t> </a:t>
            </a:r>
            <a:r>
              <a:rPr lang="en-US" sz="4000" b="1" dirty="0">
                <a:ln w="50800"/>
                <a:solidFill>
                  <a:srgbClr val="FF6600"/>
                </a:solidFill>
                <a:latin typeface="Symbol" pitchFamily="18" charset="2"/>
              </a:rPr>
              <a:t>d</a:t>
            </a:r>
            <a:r>
              <a:rPr lang="en-US" sz="4000" b="1" baseline="-25000" dirty="0">
                <a:ln w="50800"/>
                <a:solidFill>
                  <a:srgbClr val="FF6600"/>
                </a:solidFill>
              </a:rPr>
              <a:t>x</a:t>
            </a:r>
            <a:br>
              <a:rPr lang="en-US" sz="4000" b="1" baseline="-25000" dirty="0">
                <a:ln w="50800"/>
                <a:solidFill>
                  <a:srgbClr val="FF6600"/>
                </a:solidFill>
              </a:rPr>
            </a:br>
            <a:endParaRPr lang="en-US" sz="4000" b="1" baseline="-25000" dirty="0">
              <a:ln w="50800"/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sz="2000" b="1" dirty="0">
                <a:ln w="50800"/>
              </a:rPr>
              <a:t>Example using a call with +0.5 delta:    -2,420 / </a:t>
            </a:r>
            <a:r>
              <a:rPr lang="en-US" sz="2000" b="1" dirty="0">
                <a:ln w="50800"/>
                <a:solidFill>
                  <a:srgbClr val="FF6600"/>
                </a:solidFill>
              </a:rPr>
              <a:t>+0.5 </a:t>
            </a:r>
            <a:r>
              <a:rPr lang="en-US" sz="2000" b="1" dirty="0">
                <a:ln w="50800"/>
              </a:rPr>
              <a:t>= </a:t>
            </a:r>
            <a:r>
              <a:rPr lang="en-US" sz="2000" b="1" dirty="0">
                <a:ln w="50800"/>
                <a:solidFill>
                  <a:srgbClr val="FF6600"/>
                </a:solidFill>
              </a:rPr>
              <a:t>-4,840</a:t>
            </a:r>
          </a:p>
          <a:p>
            <a:pPr>
              <a:buFont typeface="Wingdings" pitchFamily="2" charset="2"/>
              <a:buNone/>
            </a:pPr>
            <a:endParaRPr lang="en-US" sz="4000" b="1" dirty="0">
              <a:ln w="50800"/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40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000" b="1" baseline="-25000" dirty="0">
              <a:ln w="50800"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2054200" y="2353697"/>
            <a:ext cx="4821697" cy="533401"/>
          </a:xfrm>
        </p:spPr>
        <p:txBody>
          <a:bodyPr/>
          <a:lstStyle/>
          <a:p>
            <a:pPr algn="l"/>
            <a:r>
              <a:rPr lang="en-US" sz="3200" dirty="0"/>
              <a:t>The full example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8839200" y="4857750"/>
            <a:ext cx="2286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839200" y="4857750"/>
            <a:ext cx="1143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010650" y="57150"/>
            <a:ext cx="5715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C8C8E-FCD7-4DF1-A368-02D0263774D3}"/>
              </a:ext>
            </a:extLst>
          </p:cNvPr>
          <p:cNvGrpSpPr/>
          <p:nvPr/>
        </p:nvGrpSpPr>
        <p:grpSpPr>
          <a:xfrm>
            <a:off x="948834" y="285750"/>
            <a:ext cx="8167870" cy="4737196"/>
            <a:chOff x="948834" y="285750"/>
            <a:chExt cx="8167870" cy="47371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34" y="285750"/>
              <a:ext cx="8167870" cy="4737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BD435-0DF4-476D-BC8C-7CC70F8ADFF5}"/>
                </a:ext>
              </a:extLst>
            </p:cNvPr>
            <p:cNvSpPr txBox="1"/>
            <p:nvPr/>
          </p:nvSpPr>
          <p:spPr>
            <a:xfrm>
              <a:off x="4495800" y="3193932"/>
              <a:ext cx="409662" cy="153888"/>
            </a:xfrm>
            <a:prstGeom prst="rect">
              <a:avLst/>
            </a:prstGeom>
            <a:solidFill>
              <a:srgbClr val="C0504D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  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51" y="2190750"/>
            <a:ext cx="44196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Delta for the family portfolio of GOOGLE positions: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+2,420</a:t>
            </a:r>
          </a:p>
        </p:txBody>
      </p:sp>
      <p:sp>
        <p:nvSpPr>
          <p:cNvPr id="3" name="Rectangle 2"/>
          <p:cNvSpPr/>
          <p:nvPr/>
        </p:nvSpPr>
        <p:spPr>
          <a:xfrm>
            <a:off x="926888" y="4595396"/>
            <a:ext cx="486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Pros/cons:  cash, horizon, price, tc, stability…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242" y="3778419"/>
            <a:ext cx="466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7030A0"/>
                </a:solidFill>
                <a:effectLst/>
              </a:rPr>
              <a:t>Capital account:  $ 5m</a:t>
            </a:r>
          </a:p>
          <a:p>
            <a:pPr algn="l"/>
            <a:r>
              <a:rPr lang="en-US" sz="1600" dirty="0">
                <a:solidFill>
                  <a:srgbClr val="7030A0"/>
                </a:solidFill>
                <a:effectLst/>
              </a:rPr>
              <a:t>Margin: $ 6m (max. $ 10m)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C1E2B-CD33-2878-A679-1931EAA9D829}"/>
              </a:ext>
            </a:extLst>
          </p:cNvPr>
          <p:cNvSpPr/>
          <p:nvPr/>
        </p:nvSpPr>
        <p:spPr>
          <a:xfrm>
            <a:off x="986550" y="1733550"/>
            <a:ext cx="4600201" cy="2861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416C7-9951-B4D8-0CC7-90C571ABF478}"/>
              </a:ext>
            </a:extLst>
          </p:cNvPr>
          <p:cNvGrpSpPr/>
          <p:nvPr/>
        </p:nvGrpSpPr>
        <p:grpSpPr>
          <a:xfrm>
            <a:off x="990601" y="332086"/>
            <a:ext cx="8063453" cy="4678064"/>
            <a:chOff x="990601" y="332086"/>
            <a:chExt cx="8063453" cy="4678064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C8ADFC-79E9-FF05-2FD9-672E90BE8A7F}"/>
                </a:ext>
              </a:extLst>
            </p:cNvPr>
            <p:cNvSpPr/>
            <p:nvPr/>
          </p:nvSpPr>
          <p:spPr>
            <a:xfrm>
              <a:off x="5975838" y="332086"/>
              <a:ext cx="3078216" cy="46018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1FDA8B-3E96-DB9F-56C2-6E543CC37462}"/>
                </a:ext>
              </a:extLst>
            </p:cNvPr>
            <p:cNvSpPr/>
            <p:nvPr/>
          </p:nvSpPr>
          <p:spPr>
            <a:xfrm>
              <a:off x="990601" y="4613356"/>
              <a:ext cx="4800598" cy="396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8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Portfolio-level Delta Hedging</a:t>
            </a:r>
          </a:p>
        </p:txBody>
      </p:sp>
    </p:spTree>
    <p:extLst>
      <p:ext uri="{BB962C8B-B14F-4D97-AF65-F5344CB8AC3E}">
        <p14:creationId xmlns:p14="http://schemas.microsoft.com/office/powerpoint/2010/main" val="33526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7BE9-26C2-4F1D-A329-0C6F321A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(homework)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7BFB4-F3ED-4D48-AE22-C21A6D064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48" y="989371"/>
            <a:ext cx="7148052" cy="1600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each of the family portfolios (e.g., GOOG, AAPL, MSFT…)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fill a 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candidate recommendation list</a:t>
            </a:r>
            <a:r>
              <a:rPr lang="en-US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000" dirty="0"/>
              <a:t>for family</a:t>
            </a:r>
            <a:r>
              <a:rPr lang="en-US" sz="2000" baseline="-25000" dirty="0"/>
              <a:t>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pick the candidate recommendation with the highest score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store it in the </a:t>
            </a:r>
            <a:r>
              <a:rPr lang="en-US" sz="20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recommendation vector</a:t>
            </a:r>
            <a:r>
              <a:rPr lang="en-US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next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show the recommendation vector to the user.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0A533D-8B76-4C43-9413-9D915559011F}"/>
              </a:ext>
            </a:extLst>
          </p:cNvPr>
          <p:cNvSpPr txBox="1">
            <a:spLocks/>
          </p:cNvSpPr>
          <p:nvPr/>
        </p:nvSpPr>
        <p:spPr>
          <a:xfrm>
            <a:off x="7620000" y="971550"/>
            <a:ext cx="152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dirty="0">
                <a:effectLst/>
              </a:rPr>
              <a:t>A recommendation is a </a:t>
            </a:r>
            <a:r>
              <a:rPr lang="en-US" sz="1400" i="1" dirty="0">
                <a:effectLst/>
              </a:rPr>
              <a:t>transaction </a:t>
            </a:r>
            <a:r>
              <a:rPr lang="en-US" sz="1400" dirty="0">
                <a:effectLst/>
              </a:rPr>
              <a:t>that has not been executed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400" dirty="0">
                <a:effectLst/>
              </a:rPr>
              <a:t>	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400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FEAE16-EBF9-49F0-B27D-CA9999FF3E20}"/>
              </a:ext>
            </a:extLst>
          </p:cNvPr>
          <p:cNvGrpSpPr/>
          <p:nvPr/>
        </p:nvGrpSpPr>
        <p:grpSpPr>
          <a:xfrm>
            <a:off x="381000" y="1428749"/>
            <a:ext cx="8590935" cy="3581402"/>
            <a:chOff x="381000" y="1428749"/>
            <a:chExt cx="8590935" cy="3581402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1E4EEDA7-795D-41AF-AE54-8207226F9956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2663313"/>
              <a:ext cx="8590935" cy="23468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3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12001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16573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2114550" indent="-28575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To fill a </a:t>
              </a:r>
              <a:r>
                <a:rPr lang="en-US" sz="1700" b="1" dirty="0">
                  <a:effectLst/>
                  <a:latin typeface="Segoe UI Black" panose="020B0A02040204020203" pitchFamily="34" charset="0"/>
                  <a:ea typeface="Segoe UI Black" panose="020B0A02040204020203" pitchFamily="34" charset="0"/>
                </a:rPr>
                <a:t>candidate recommendation list </a:t>
              </a:r>
              <a:r>
                <a:rPr lang="en-US" sz="1600" dirty="0">
                  <a:effectLst/>
                </a:rPr>
                <a:t>for family</a:t>
              </a:r>
              <a:r>
                <a:rPr lang="en-US" sz="1600" baseline="-25000" dirty="0"/>
                <a:t>i</a:t>
              </a:r>
              <a:endParaRPr lang="en-US" sz="1600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compute the family delta for family</a:t>
              </a:r>
              <a:r>
                <a:rPr lang="en-US" sz="1600" baseline="-25000" dirty="0"/>
                <a:t>i</a:t>
              </a:r>
              <a:r>
                <a:rPr lang="en-US" sz="1600" dirty="0">
                  <a:effectLst/>
                </a:rPr>
                <a:t> 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     for each of the 12 possible transactions (buy share, sell share, sell short calls, sell puts…)</a:t>
              </a:r>
              <a:endParaRPr lang="en-US" sz="1600" i="1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	find out if it can be used to bring the family delta to zero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           assign a </a:t>
              </a:r>
              <a:r>
                <a:rPr lang="en-US" sz="1600" i="1" dirty="0">
                  <a:effectLst/>
                </a:rPr>
                <a:t>base score</a:t>
              </a:r>
              <a:endParaRPr lang="en-US" sz="1600" dirty="0">
                <a:effectLst/>
              </a:endParaRP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	compute the needed quantity of the security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                find out if it is feasible/adjust the score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effectLst/>
                </a:rPr>
                <a:t>	insert the candidate recommendation into the recommendation list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sz="1600" dirty="0">
                  <a:effectLst/>
                </a:rPr>
                <a:t>     next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en-US" sz="1600" dirty="0">
                <a:effectLst/>
              </a:endParaRP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8A5DBC0E-0583-4778-B315-8B166DEE9C1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486400" y="1428750"/>
              <a:ext cx="1600200" cy="1447800"/>
            </a:xfrm>
            <a:prstGeom prst="bentConnector3">
              <a:avLst>
                <a:gd name="adj1" fmla="val 230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FEB1A05-8C32-4EC5-9920-6D907B72FAC3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1428749"/>
              <a:ext cx="91440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2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Final IPs soon</a:t>
            </a:r>
          </a:p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learning how to give</a:t>
            </a:r>
            <a:br>
              <a:rPr lang="en-US" dirty="0"/>
            </a:br>
            <a:r>
              <a:rPr lang="en-US" dirty="0"/>
              <a:t>hedging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772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Better confidence about GenAI at work?</a:t>
            </a:r>
          </a:p>
          <a:p>
            <a:r>
              <a:rPr lang="en-US" dirty="0"/>
              <a:t>Things that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Delta of a portfolio family method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81100"/>
            <a:ext cx="5410200" cy="39624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6600"/>
                </a:solidFill>
              </a:rPr>
              <a:t>portfolio family </a:t>
            </a:r>
            <a:r>
              <a:rPr lang="en-US" dirty="0"/>
              <a:t>is a set of derivatives with the same underlier</a:t>
            </a:r>
          </a:p>
          <a:p>
            <a:r>
              <a:rPr lang="en-US" dirty="0"/>
              <a:t>Delta hedging still applies... and it can be made even better!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D967A-6DAD-45BB-BD43-3A57FA81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665" y="1062990"/>
            <a:ext cx="2967135" cy="40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of </a:t>
            </a:r>
            <a:r>
              <a:rPr lang="en-US" dirty="0">
                <a:solidFill>
                  <a:srgbClr val="FF6600"/>
                </a:solidFill>
              </a:rPr>
              <a:t>an option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23950"/>
            <a:ext cx="8534400" cy="3962400"/>
          </a:xfrm>
          <a:effectLst/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ea typeface="+mj-ea"/>
              </a:rPr>
              <a:t>Assume that you own a put on GOOG</a:t>
            </a:r>
          </a:p>
          <a:p>
            <a:pPr algn="ctr">
              <a:buNone/>
            </a:pPr>
            <a:endParaRPr lang="en-US" sz="4800" b="1" dirty="0">
              <a:ln w="50800"/>
              <a:solidFill>
                <a:sysClr val="windowText" lastClr="000000"/>
              </a:solidFill>
              <a:latin typeface="Symbol" pitchFamily="18" charset="2"/>
            </a:endParaRPr>
          </a:p>
          <a:p>
            <a:pPr algn="ctr">
              <a:buNone/>
            </a:pP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put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= -0.5</a:t>
            </a:r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3200" dirty="0">
              <a:ea typeface="+mj-ea"/>
            </a:endParaRPr>
          </a:p>
          <a:p>
            <a:pPr marL="0" indent="0">
              <a:buNone/>
            </a:pPr>
            <a:r>
              <a:rPr lang="en-US" sz="3000" dirty="0">
                <a:ea typeface="+mj-ea"/>
              </a:rPr>
              <a:t>What does this mean with respect to the stock price?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</a:t>
            </a:r>
            <a:r>
              <a:rPr lang="en-US" dirty="0">
                <a:solidFill>
                  <a:srgbClr val="FF6600"/>
                </a:solidFill>
              </a:rPr>
              <a:t>of a position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quarter" idx="10"/>
          </p:nvPr>
        </p:nvSpPr>
        <p:spPr>
          <a:effectLst/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en-US" sz="3200" dirty="0">
                <a:ea typeface="+mj-ea"/>
              </a:rPr>
              <a:t>Assume that you own 10,000 puts on GOOG</a:t>
            </a:r>
          </a:p>
          <a:p>
            <a:pPr algn="ctr">
              <a:buFont typeface="Wingdings" pitchFamily="2" charset="2"/>
              <a:buNone/>
            </a:pPr>
            <a:r>
              <a:rPr lang="en-US" sz="60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position i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= qty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i</a:t>
            </a:r>
            <a:r>
              <a:rPr lang="en-US" sz="4800" b="1" dirty="0">
                <a:ln w="50800"/>
                <a:solidFill>
                  <a:sysClr val="windowText" lastClr="000000"/>
                </a:solidFill>
              </a:rPr>
              <a:t> * </a:t>
            </a:r>
            <a:r>
              <a:rPr lang="en-US" sz="4800" b="1" dirty="0">
                <a:ln w="50800"/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800" b="1" baseline="-25000" dirty="0">
                <a:ln w="50800"/>
                <a:solidFill>
                  <a:sysClr val="windowText" lastClr="000000"/>
                </a:solidFill>
              </a:rPr>
              <a:t>i</a:t>
            </a: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endParaRPr lang="en-US" sz="4800" b="1" baseline="-25000" dirty="0">
              <a:ln w="50800"/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sz="3200" dirty="0">
              <a:ea typeface="+mj-ea"/>
            </a:endParaRPr>
          </a:p>
          <a:p>
            <a:pPr marL="0" indent="0">
              <a:buNone/>
            </a:pPr>
            <a:r>
              <a:rPr lang="en-US" sz="3200" dirty="0">
                <a:ea typeface="+mj-ea"/>
              </a:rPr>
              <a:t>What does this mean?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2422E-3112-4B24-83E9-713E63C27818}"/>
              </a:ext>
            </a:extLst>
          </p:cNvPr>
          <p:cNvSpPr txBox="1"/>
          <p:nvPr/>
        </p:nvSpPr>
        <p:spPr>
          <a:xfrm>
            <a:off x="4603955" y="3150624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= 10,000 * (-0.5)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  <a:effectLst/>
              </a:rPr>
              <a:t>= -$5,000</a:t>
            </a:r>
          </a:p>
        </p:txBody>
      </p:sp>
    </p:spTree>
    <p:extLst>
      <p:ext uri="{BB962C8B-B14F-4D97-AF65-F5344CB8AC3E}">
        <p14:creationId xmlns:p14="http://schemas.microsoft.com/office/powerpoint/2010/main" val="39826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Delta </a:t>
            </a:r>
            <a:r>
              <a:rPr lang="en-US" dirty="0">
                <a:solidFill>
                  <a:srgbClr val="FF6600"/>
                </a:solidFill>
              </a:rPr>
              <a:t>of a family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2019300"/>
            <a:ext cx="8763000" cy="83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>
                <a:latin typeface="Symbol" pitchFamily="18" charset="2"/>
              </a:rPr>
              <a:t>D</a:t>
            </a:r>
            <a:r>
              <a:rPr lang="en-US" sz="4000" baseline="-25000" dirty="0"/>
              <a:t>family</a:t>
            </a:r>
            <a:r>
              <a:rPr lang="en-US" sz="4000" dirty="0"/>
              <a:t> = </a:t>
            </a:r>
            <a:r>
              <a:rPr lang="en-US" sz="4000" dirty="0">
                <a:latin typeface="Symbol" pitchFamily="18" charset="2"/>
              </a:rPr>
              <a:t>S</a:t>
            </a:r>
            <a:r>
              <a:rPr lang="en-US" sz="4000" dirty="0"/>
              <a:t> (qty</a:t>
            </a:r>
            <a:r>
              <a:rPr lang="en-US" sz="4000" baseline="-25000" dirty="0"/>
              <a:t>i</a:t>
            </a:r>
            <a:r>
              <a:rPr lang="en-US" sz="4000" dirty="0"/>
              <a:t> * </a:t>
            </a:r>
            <a:r>
              <a:rPr lang="en-US" sz="4000" dirty="0">
                <a:latin typeface="Symbol" pitchFamily="18" charset="2"/>
              </a:rPr>
              <a:t>d</a:t>
            </a:r>
            <a:r>
              <a:rPr lang="en-US" sz="4000" baseline="-25000" dirty="0"/>
              <a:t>i</a:t>
            </a:r>
            <a:r>
              <a:rPr lang="en-US" sz="4000" dirty="0"/>
              <a:t>)</a:t>
            </a:r>
            <a:endParaRPr lang="en-US" sz="4000" baseline="-25000" dirty="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 flipV="1">
            <a:off x="359237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 flipV="1">
            <a:off x="3173432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 flipV="1">
            <a:off x="5706206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 flipV="1">
            <a:off x="8145176" y="3733800"/>
            <a:ext cx="0" cy="1143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0815803-64A7-44CC-AE52-2956E5625C6B}"/>
              </a:ext>
            </a:extLst>
          </p:cNvPr>
          <p:cNvSpPr txBox="1">
            <a:spLocks noChangeArrowheads="1"/>
          </p:cNvSpPr>
          <p:nvPr/>
        </p:nvSpPr>
        <p:spPr>
          <a:xfrm>
            <a:off x="334127" y="2647950"/>
            <a:ext cx="8686795" cy="2550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       </a:t>
            </a:r>
          </a:p>
          <a:p>
            <a:pPr algn="ctr" fontAlgn="auto">
              <a:spcAft>
                <a:spcPts val="0"/>
              </a:spcAft>
              <a:buNone/>
            </a:pPr>
            <a:r>
              <a:rPr lang="en-US" sz="2400" dirty="0">
                <a:effectLst/>
              </a:rPr>
              <a:t>Example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effectLst/>
              </a:rPr>
              <a:t>2,000 * 1 + 3,000 * 0.59 + 1,000 * 0.40 + 5,000 * (-0.35) = </a:t>
            </a:r>
            <a:r>
              <a:rPr lang="en-US" sz="2400" b="1" dirty="0">
                <a:solidFill>
                  <a:srgbClr val="FF6600"/>
                </a:solidFill>
                <a:effectLst/>
              </a:rPr>
              <a:t>+2,420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206A5A-69A1-435E-A837-4D5951AE301B}"/>
              </a:ext>
            </a:extLst>
          </p:cNvPr>
          <p:cNvGrpSpPr/>
          <p:nvPr/>
        </p:nvGrpSpPr>
        <p:grpSpPr>
          <a:xfrm>
            <a:off x="513497" y="3867150"/>
            <a:ext cx="8550501" cy="569685"/>
            <a:chOff x="509696" y="3787156"/>
            <a:chExt cx="8550501" cy="569685"/>
          </a:xfrm>
        </p:grpSpPr>
        <p:sp>
          <p:nvSpPr>
            <p:cNvPr id="261125" name="Text Box 5"/>
            <p:cNvSpPr txBox="1">
              <a:spLocks noChangeArrowheads="1"/>
            </p:cNvSpPr>
            <p:nvPr/>
          </p:nvSpPr>
          <p:spPr bwMode="auto">
            <a:xfrm>
              <a:off x="509696" y="3790950"/>
              <a:ext cx="1223412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6600"/>
                  </a:solidFill>
                  <a:effectLst/>
                </a:rPr>
                <a:t>long shares</a:t>
              </a:r>
            </a:p>
          </p:txBody>
        </p:sp>
        <p:sp>
          <p:nvSpPr>
            <p:cNvPr id="261126" name="Text Box 6"/>
            <p:cNvSpPr txBox="1">
              <a:spLocks noChangeArrowheads="1"/>
            </p:cNvSpPr>
            <p:nvPr/>
          </p:nvSpPr>
          <p:spPr bwMode="auto">
            <a:xfrm>
              <a:off x="2115892" y="3787454"/>
              <a:ext cx="11461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calls</a:t>
              </a:r>
            </a:p>
          </p:txBody>
        </p:sp>
        <p:sp>
          <p:nvSpPr>
            <p:cNvPr id="261127" name="Text Box 7"/>
            <p:cNvSpPr txBox="1">
              <a:spLocks noChangeArrowheads="1"/>
            </p:cNvSpPr>
            <p:nvPr/>
          </p:nvSpPr>
          <p:spPr bwMode="auto">
            <a:xfrm>
              <a:off x="3522478" y="3787156"/>
              <a:ext cx="1675331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calls</a:t>
              </a:r>
              <a:br>
                <a:rPr lang="en-US" sz="1400" dirty="0">
                  <a:solidFill>
                    <a:srgbClr val="FF6600"/>
                  </a:solidFill>
                  <a:effectLst/>
                </a:rPr>
              </a:br>
              <a:r>
                <a:rPr lang="en-US" sz="1400" dirty="0">
                  <a:solidFill>
                    <a:srgbClr val="FF6600"/>
                  </a:solidFill>
                  <a:effectLst/>
                </a:rPr>
                <a:t>(different strike)</a:t>
              </a:r>
            </a:p>
          </p:txBody>
        </p:sp>
        <p:sp>
          <p:nvSpPr>
            <p:cNvPr id="261136" name="Text Box 16"/>
            <p:cNvSpPr txBox="1">
              <a:spLocks noChangeArrowheads="1"/>
            </p:cNvSpPr>
            <p:nvPr/>
          </p:nvSpPr>
          <p:spPr bwMode="auto">
            <a:xfrm>
              <a:off x="7536200" y="3833621"/>
              <a:ext cx="1523997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6600"/>
                  </a:solidFill>
                  <a:effectLst/>
                </a:rPr>
                <a:t>“Family” Delta</a:t>
              </a:r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7C156DC0-A6B8-489E-8B6B-E31F9391D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78" y="3787454"/>
              <a:ext cx="114617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6600"/>
                  </a:solidFill>
                  <a:effectLst/>
                </a:rPr>
                <a:t>Long puts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00DB4E2-B8AF-426D-B77C-49E585FB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873415"/>
            <a:ext cx="3008910" cy="8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neutral family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Perfectly hedged family has</a:t>
            </a:r>
            <a:br>
              <a:rPr lang="en-US" sz="3200" dirty="0"/>
            </a:br>
            <a:r>
              <a:rPr lang="en-US" sz="3200" dirty="0"/>
              <a:t>Family Delta = 0</a:t>
            </a:r>
          </a:p>
          <a:p>
            <a:r>
              <a:rPr lang="en-US" sz="3200" dirty="0"/>
              <a:t>This means that the </a:t>
            </a:r>
            <a:r>
              <a:rPr lang="en-US" sz="3200" b="1" dirty="0">
                <a:solidFill>
                  <a:srgbClr val="FF6600"/>
                </a:solidFill>
              </a:rPr>
              <a:t>sum of the values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of the positions in the family does not change as the share price changes.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Portfolio 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461" y="895350"/>
            <a:ext cx="8534400" cy="3962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Family delta = 2,420. So, I need to subtract </a:t>
            </a:r>
            <a:r>
              <a:rPr lang="en-US" dirty="0">
                <a:solidFill>
                  <a:srgbClr val="FF6600"/>
                </a:solidFill>
              </a:rPr>
              <a:t>2,420 </a:t>
            </a:r>
            <a:r>
              <a:rPr lang="en-US" dirty="0"/>
              <a:t>deltas from my GOOG family portfolio,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how can I do it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Sell shares </a:t>
            </a:r>
          </a:p>
          <a:p>
            <a:pPr lvl="1"/>
            <a:r>
              <a:rPr lang="en-US" dirty="0"/>
              <a:t>Sellshort shares</a:t>
            </a:r>
          </a:p>
          <a:p>
            <a:pPr lvl="1"/>
            <a:r>
              <a:rPr lang="en-US" dirty="0"/>
              <a:t>Sell calls (delta &gt; 0)</a:t>
            </a:r>
          </a:p>
          <a:p>
            <a:pPr lvl="1"/>
            <a:r>
              <a:rPr lang="en-US" dirty="0"/>
              <a:t>Sellshort calls</a:t>
            </a:r>
          </a:p>
          <a:p>
            <a:pPr lvl="1"/>
            <a:r>
              <a:rPr lang="en-US" dirty="0"/>
              <a:t>Buy puts (delta &lt; 0)</a:t>
            </a:r>
          </a:p>
          <a:p>
            <a:pPr lvl="1"/>
            <a:r>
              <a:rPr lang="en-US" dirty="0"/>
              <a:t>Buyback short puts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2B08F-4253-4FB8-8915-B4D1FB5F4E66}"/>
              </a:ext>
            </a:extLst>
          </p:cNvPr>
          <p:cNvSpPr/>
          <p:nvPr/>
        </p:nvSpPr>
        <p:spPr>
          <a:xfrm>
            <a:off x="5562600" y="2871897"/>
            <a:ext cx="2895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</a:rPr>
              <a:t>Advantages and disadvantages?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4C50C3BD-0011-467B-9AF8-0320EB3D5515}" vid="{D49DE460-B39F-43D3-8D03-4B0CF64E3CA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13878</TotalTime>
  <Words>546</Words>
  <Application>Microsoft Office PowerPoint</Application>
  <PresentationFormat>On-screen Show (16:9)</PresentationFormat>
  <Paragraphs>96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Segoe UI Black</vt:lpstr>
      <vt:lpstr>Segoe UI Light</vt:lpstr>
      <vt:lpstr>Segoe UI Semilight</vt:lpstr>
      <vt:lpstr>Symbol</vt:lpstr>
      <vt:lpstr>Times New Roman</vt:lpstr>
      <vt:lpstr>Verdana</vt:lpstr>
      <vt:lpstr>Wingdings</vt:lpstr>
      <vt:lpstr>ITF UG blue  2023</vt:lpstr>
      <vt:lpstr>Algorithmic Trading</vt:lpstr>
      <vt:lpstr>PowerPoint Presentation</vt:lpstr>
      <vt:lpstr>PowerPoint Presentation</vt:lpstr>
      <vt:lpstr>Delta of a portfolio family method</vt:lpstr>
      <vt:lpstr>Delta of an option</vt:lpstr>
      <vt:lpstr>Delta of a position</vt:lpstr>
      <vt:lpstr>New: Delta of a family</vt:lpstr>
      <vt:lpstr>Delta neutral family</vt:lpstr>
      <vt:lpstr>Key Portfolio Decisions</vt:lpstr>
      <vt:lpstr>How many securities to a perfect hedge?</vt:lpstr>
      <vt:lpstr>The full example</vt:lpstr>
      <vt:lpstr>Demo</vt:lpstr>
      <vt:lpstr>PowerPoint Presentation</vt:lpstr>
      <vt:lpstr>The Algorithm (homework)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391</cp:revision>
  <dcterms:created xsi:type="dcterms:W3CDTF">2003-01-13T16:56:26Z</dcterms:created>
  <dcterms:modified xsi:type="dcterms:W3CDTF">2026-03-30T20:21:40Z</dcterms:modified>
</cp:coreProperties>
</file>