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0"/>
  </p:notesMasterIdLst>
  <p:sldIdLst>
    <p:sldId id="256" r:id="rId2"/>
    <p:sldId id="432" r:id="rId3"/>
    <p:sldId id="429" r:id="rId4"/>
    <p:sldId id="451" r:id="rId5"/>
    <p:sldId id="394" r:id="rId6"/>
    <p:sldId id="452" r:id="rId7"/>
    <p:sldId id="434" r:id="rId8"/>
    <p:sldId id="372" r:id="rId9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 autoAdjust="0"/>
    <p:restoredTop sz="91089" autoAdjust="0"/>
  </p:normalViewPr>
  <p:slideViewPr>
    <p:cSldViewPr>
      <p:cViewPr varScale="1">
        <p:scale>
          <a:sx n="217" d="100"/>
          <a:sy n="217" d="100"/>
        </p:scale>
        <p:origin x="391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25203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8810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41475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F515F-C4CD-2855-CD8C-6E6DAF9BA650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09FB4-0D49-9473-C9EE-F47C76245C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7727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7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D8D85-D5BE-AE3E-9E3B-B3076E548806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31949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BB46A-6B26-F3EB-E383-938A01DFF3A0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738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5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6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8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recommender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8305800" cy="4116415"/>
          </a:xfrm>
        </p:spPr>
        <p:txBody>
          <a:bodyPr>
            <a:normAutofit/>
          </a:bodyPr>
          <a:lstStyle/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Understanding the finance behind the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Things you like about WINIT</a:t>
            </a:r>
          </a:p>
          <a:p>
            <a:r>
              <a:rPr lang="en-US" dirty="0"/>
              <a:t>Things that can be improved about WINIT</a:t>
            </a:r>
          </a:p>
          <a:p>
            <a:r>
              <a:rPr lang="en-US" dirty="0"/>
              <a:t>Recommendations to next class</a:t>
            </a:r>
          </a:p>
          <a:p>
            <a:r>
              <a:rPr lang="en-US" dirty="0"/>
              <a:t>Questions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recommender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647DC2-32AF-1E60-2A78-8BE4F257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strategy is made of many choices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AD1965-4E96-3E4E-3F03-C36AFD17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25034"/>
              </p:ext>
            </p:extLst>
          </p:nvPr>
        </p:nvGraphicFramePr>
        <p:xfrm>
          <a:off x="304800" y="1047750"/>
          <a:ext cx="8534400" cy="3895211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394365305"/>
                    </a:ext>
                  </a:extLst>
                </a:gridCol>
                <a:gridCol w="1985495">
                  <a:extLst>
                    <a:ext uri="{9D8B030D-6E8A-4147-A177-3AD203B41FA5}">
                      <a16:colId xmlns:a16="http://schemas.microsoft.com/office/drawing/2014/main" val="2494942866"/>
                    </a:ext>
                  </a:extLst>
                </a:gridCol>
                <a:gridCol w="2205505">
                  <a:extLst>
                    <a:ext uri="{9D8B030D-6E8A-4147-A177-3AD203B41FA5}">
                      <a16:colId xmlns:a16="http://schemas.microsoft.com/office/drawing/2014/main" val="4202709005"/>
                    </a:ext>
                  </a:extLst>
                </a:gridCol>
              </a:tblGrid>
              <a:tr h="152399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of recalibration (hedging today?)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Frequency of hedging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HedgingToday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3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Size of portfolio delta imbalance (do we need to hedge?)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Family 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NeedToHedge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800047"/>
                  </a:ext>
                </a:extLst>
              </a:tr>
              <a:tr h="329051">
                <a:tc>
                  <a:txBody>
                    <a:bodyPr/>
                    <a:lstStyle/>
                    <a:p>
                      <a:r>
                        <a:rPr lang="en-US" sz="1400" dirty="0"/>
                        <a:t>Available CAccount (do we have the money?)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Available cash Cushion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AvailableCashIsLow</a:t>
                      </a:r>
                      <a:b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MaxPurchase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05515"/>
                  </a:ext>
                </a:extLst>
              </a:tr>
              <a:tr h="130930">
                <a:tc>
                  <a:txBody>
                    <a:bodyPr/>
                    <a:lstStyle/>
                    <a:p>
                      <a:r>
                        <a:rPr lang="en-US" sz="1400" dirty="0"/>
                        <a:t>Closeness to max margins (can we borrow more?)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 margin cushion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TooCloseToMaxMargins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053839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r>
                        <a:rPr lang="en-US" sz="1400" dirty="0"/>
                        <a:t>Non-zero delta hedging?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Family delta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5993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r>
                        <a:rPr lang="en-US" sz="1400" dirty="0"/>
                        <a:t>Which alternative action to lower or raise family delta?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BaseScores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CalcCandidateRecScores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1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Which strike?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A-E adjustments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Scoring rules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13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Quality of hedge (fit on chart)?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 Charts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480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How many securities?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53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penny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7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Effect on AP portfolio and CAccount (grows/shrinks?)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CAccountAT, Margins 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90675"/>
                  </a:ext>
                </a:extLst>
              </a:tr>
              <a:tr h="329051">
                <a:tc>
                  <a:txBody>
                    <a:bodyPr/>
                    <a:lstStyle/>
                    <a:p>
                      <a:r>
                        <a:rPr lang="en-US" sz="1400" dirty="0"/>
                        <a:t>Risk of going out of the money or grow out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MaxShortWithinConstraints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774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0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do not follow it!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8687"/>
              </p:ext>
            </p:extLst>
          </p:nvPr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643658B9-4B35-45A0-8B02-CE426DD8AC57}" vid="{22671157-EFF5-49D9-8FF8-E55B01DF46E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13618</TotalTime>
  <Words>312</Words>
  <Application>Microsoft Office PowerPoint</Application>
  <PresentationFormat>On-screen Show (16:9)</PresentationFormat>
  <Paragraphs>107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Algorithmic Trading</vt:lpstr>
      <vt:lpstr>PowerPoint Presentation</vt:lpstr>
      <vt:lpstr>PowerPoint Presentation</vt:lpstr>
      <vt:lpstr>Demo</vt:lpstr>
      <vt:lpstr>PowerPoint Presentation</vt:lpstr>
      <vt:lpstr>A strategy is made of many choices</vt:lpstr>
      <vt:lpstr>Scoring the alternatives – This is just a random example: do not follow it!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370</cp:revision>
  <dcterms:created xsi:type="dcterms:W3CDTF">2003-01-13T16:56:26Z</dcterms:created>
  <dcterms:modified xsi:type="dcterms:W3CDTF">2026-04-02T02:33:37Z</dcterms:modified>
</cp:coreProperties>
</file>