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52"/>
  </p:notesMasterIdLst>
  <p:sldIdLst>
    <p:sldId id="397" r:id="rId2"/>
    <p:sldId id="977" r:id="rId3"/>
    <p:sldId id="437" r:id="rId4"/>
    <p:sldId id="959" r:id="rId5"/>
    <p:sldId id="960" r:id="rId6"/>
    <p:sldId id="962" r:id="rId7"/>
    <p:sldId id="972" r:id="rId8"/>
    <p:sldId id="450" r:id="rId9"/>
    <p:sldId id="974" r:id="rId10"/>
    <p:sldId id="451" r:id="rId11"/>
    <p:sldId id="478" r:id="rId12"/>
    <p:sldId id="488" r:id="rId13"/>
    <p:sldId id="486" r:id="rId14"/>
    <p:sldId id="485" r:id="rId15"/>
    <p:sldId id="487" r:id="rId16"/>
    <p:sldId id="489" r:id="rId17"/>
    <p:sldId id="853" r:id="rId18"/>
    <p:sldId id="479" r:id="rId19"/>
    <p:sldId id="480" r:id="rId20"/>
    <p:sldId id="482" r:id="rId21"/>
    <p:sldId id="483" r:id="rId22"/>
    <p:sldId id="490" r:id="rId23"/>
    <p:sldId id="393" r:id="rId24"/>
    <p:sldId id="955" r:id="rId25"/>
    <p:sldId id="956" r:id="rId26"/>
    <p:sldId id="431" r:id="rId27"/>
    <p:sldId id="465" r:id="rId28"/>
    <p:sldId id="441" r:id="rId29"/>
    <p:sldId id="958" r:id="rId30"/>
    <p:sldId id="422" r:id="rId31"/>
    <p:sldId id="423" r:id="rId32"/>
    <p:sldId id="425" r:id="rId33"/>
    <p:sldId id="445" r:id="rId34"/>
    <p:sldId id="424" r:id="rId35"/>
    <p:sldId id="426" r:id="rId36"/>
    <p:sldId id="427" r:id="rId37"/>
    <p:sldId id="442" r:id="rId38"/>
    <p:sldId id="469" r:id="rId39"/>
    <p:sldId id="971" r:id="rId40"/>
    <p:sldId id="457" r:id="rId41"/>
    <p:sldId id="458" r:id="rId42"/>
    <p:sldId id="428" r:id="rId43"/>
    <p:sldId id="967" r:id="rId44"/>
    <p:sldId id="968" r:id="rId45"/>
    <p:sldId id="882" r:id="rId46"/>
    <p:sldId id="470" r:id="rId47"/>
    <p:sldId id="961" r:id="rId48"/>
    <p:sldId id="467" r:id="rId49"/>
    <p:sldId id="475" r:id="rId50"/>
    <p:sldId id="976" r:id="rId51"/>
  </p:sldIdLst>
  <p:sldSz cx="9144000" cy="5143500" type="screen16x9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rgbClr val="969696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9EDF4"/>
    <a:srgbClr val="A5C174"/>
    <a:srgbClr val="FFFF99"/>
    <a:srgbClr val="FFFFCC"/>
    <a:srgbClr val="A50021"/>
    <a:srgbClr val="CCFFFF"/>
    <a:srgbClr val="66FF33"/>
    <a:srgbClr val="FF33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90" autoAdjust="0"/>
    <p:restoredTop sz="94631" autoAdjust="0"/>
  </p:normalViewPr>
  <p:slideViewPr>
    <p:cSldViewPr>
      <p:cViewPr varScale="1">
        <p:scale>
          <a:sx n="225" d="100"/>
          <a:sy n="225" d="100"/>
        </p:scale>
        <p:origin x="3672" y="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efano\Desktop\spr20%20transaction%20audit%20v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efano\Desktop\spr20%20transaction%20audit%20v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4800180019662"/>
          <c:y val="8.2196824059199952E-2"/>
          <c:w val="0.89381073519656207"/>
          <c:h val="0.831712317477026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'[spr20 transaction audit v4.xlsx]Summary measures'!$B$2</c:f>
              <c:strCache>
                <c:ptCount val="1"/>
                <c:pt idx="0">
                  <c:v> TRANSACTIONS 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'[spr20 transaction audit v4.xlsx]Summary measures'!$A$3:$A$28</c:f>
              <c:numCache>
                <c:formatCode>General</c:formatCode>
                <c:ptCount val="26"/>
                <c:pt idx="0">
                  <c:v>1</c:v>
                </c:pt>
                <c:pt idx="1">
                  <c:v>26</c:v>
                </c:pt>
                <c:pt idx="2">
                  <c:v>24</c:v>
                </c:pt>
                <c:pt idx="3">
                  <c:v>19</c:v>
                </c:pt>
                <c:pt idx="4">
                  <c:v>10</c:v>
                </c:pt>
                <c:pt idx="5">
                  <c:v>16</c:v>
                </c:pt>
                <c:pt idx="6">
                  <c:v>12</c:v>
                </c:pt>
                <c:pt idx="7">
                  <c:v>23</c:v>
                </c:pt>
                <c:pt idx="8">
                  <c:v>21</c:v>
                </c:pt>
                <c:pt idx="9">
                  <c:v>2</c:v>
                </c:pt>
                <c:pt idx="10">
                  <c:v>7</c:v>
                </c:pt>
                <c:pt idx="11">
                  <c:v>17</c:v>
                </c:pt>
                <c:pt idx="12">
                  <c:v>14</c:v>
                </c:pt>
                <c:pt idx="13">
                  <c:v>22</c:v>
                </c:pt>
                <c:pt idx="14">
                  <c:v>9</c:v>
                </c:pt>
                <c:pt idx="15">
                  <c:v>27</c:v>
                </c:pt>
                <c:pt idx="16">
                  <c:v>5</c:v>
                </c:pt>
                <c:pt idx="17">
                  <c:v>20</c:v>
                </c:pt>
                <c:pt idx="18">
                  <c:v>11</c:v>
                </c:pt>
                <c:pt idx="19">
                  <c:v>3</c:v>
                </c:pt>
                <c:pt idx="20">
                  <c:v>18</c:v>
                </c:pt>
                <c:pt idx="21">
                  <c:v>13</c:v>
                </c:pt>
                <c:pt idx="22">
                  <c:v>4</c:v>
                </c:pt>
                <c:pt idx="23">
                  <c:v>25</c:v>
                </c:pt>
                <c:pt idx="24">
                  <c:v>6</c:v>
                </c:pt>
                <c:pt idx="25">
                  <c:v>15</c:v>
                </c:pt>
              </c:numCache>
            </c:numRef>
          </c:cat>
          <c:val>
            <c:numRef>
              <c:f>'[spr20 transaction audit v4.xlsx]Summary measures'!$B$3:$B$28</c:f>
              <c:numCache>
                <c:formatCode>General</c:formatCode>
                <c:ptCount val="26"/>
                <c:pt idx="0">
                  <c:v>1578</c:v>
                </c:pt>
                <c:pt idx="1">
                  <c:v>1461</c:v>
                </c:pt>
                <c:pt idx="2">
                  <c:v>1435</c:v>
                </c:pt>
                <c:pt idx="3">
                  <c:v>1320</c:v>
                </c:pt>
                <c:pt idx="4">
                  <c:v>1181</c:v>
                </c:pt>
                <c:pt idx="5">
                  <c:v>971</c:v>
                </c:pt>
                <c:pt idx="6">
                  <c:v>918</c:v>
                </c:pt>
                <c:pt idx="7">
                  <c:v>816</c:v>
                </c:pt>
                <c:pt idx="8">
                  <c:v>815</c:v>
                </c:pt>
                <c:pt idx="9">
                  <c:v>727</c:v>
                </c:pt>
                <c:pt idx="10">
                  <c:v>682</c:v>
                </c:pt>
                <c:pt idx="11">
                  <c:v>666</c:v>
                </c:pt>
                <c:pt idx="12">
                  <c:v>619</c:v>
                </c:pt>
                <c:pt idx="13">
                  <c:v>608</c:v>
                </c:pt>
                <c:pt idx="14">
                  <c:v>607</c:v>
                </c:pt>
                <c:pt idx="15">
                  <c:v>562</c:v>
                </c:pt>
                <c:pt idx="16">
                  <c:v>527</c:v>
                </c:pt>
                <c:pt idx="17">
                  <c:v>510</c:v>
                </c:pt>
                <c:pt idx="18">
                  <c:v>471</c:v>
                </c:pt>
                <c:pt idx="19">
                  <c:v>457</c:v>
                </c:pt>
                <c:pt idx="20">
                  <c:v>436</c:v>
                </c:pt>
                <c:pt idx="21">
                  <c:v>400</c:v>
                </c:pt>
                <c:pt idx="22">
                  <c:v>315</c:v>
                </c:pt>
                <c:pt idx="23">
                  <c:v>287</c:v>
                </c:pt>
                <c:pt idx="24">
                  <c:v>262</c:v>
                </c:pt>
                <c:pt idx="25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2C-4ABB-84DA-8C46B6B180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16192512"/>
        <c:axId val="31618859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'[spr20 transaction audit v4.xlsx]Summary measures'!$A$2</c15:sqref>
                        </c15:formulaRef>
                      </c:ext>
                    </c:extLst>
                    <c:strCache>
                      <c:ptCount val="1"/>
                      <c:pt idx="0">
                        <c:v>TEAM</c:v>
                      </c:pt>
                    </c:strCache>
                  </c:strRef>
                </c:tx>
                <c:spPr>
                  <a:solidFill>
                    <a:schemeClr val="accent2">
                      <a:shade val="76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'[spr20 transaction audit v4.xlsx]Summary measures'!$A$3:$A$28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1</c:v>
                      </c:pt>
                      <c:pt idx="1">
                        <c:v>26</c:v>
                      </c:pt>
                      <c:pt idx="2">
                        <c:v>24</c:v>
                      </c:pt>
                      <c:pt idx="3">
                        <c:v>19</c:v>
                      </c:pt>
                      <c:pt idx="4">
                        <c:v>10</c:v>
                      </c:pt>
                      <c:pt idx="5">
                        <c:v>16</c:v>
                      </c:pt>
                      <c:pt idx="6">
                        <c:v>12</c:v>
                      </c:pt>
                      <c:pt idx="7">
                        <c:v>23</c:v>
                      </c:pt>
                      <c:pt idx="8">
                        <c:v>21</c:v>
                      </c:pt>
                      <c:pt idx="9">
                        <c:v>2</c:v>
                      </c:pt>
                      <c:pt idx="10">
                        <c:v>7</c:v>
                      </c:pt>
                      <c:pt idx="11">
                        <c:v>17</c:v>
                      </c:pt>
                      <c:pt idx="12">
                        <c:v>14</c:v>
                      </c:pt>
                      <c:pt idx="13">
                        <c:v>22</c:v>
                      </c:pt>
                      <c:pt idx="14">
                        <c:v>9</c:v>
                      </c:pt>
                      <c:pt idx="15">
                        <c:v>27</c:v>
                      </c:pt>
                      <c:pt idx="16">
                        <c:v>5</c:v>
                      </c:pt>
                      <c:pt idx="17">
                        <c:v>20</c:v>
                      </c:pt>
                      <c:pt idx="18">
                        <c:v>11</c:v>
                      </c:pt>
                      <c:pt idx="19">
                        <c:v>3</c:v>
                      </c:pt>
                      <c:pt idx="20">
                        <c:v>18</c:v>
                      </c:pt>
                      <c:pt idx="21">
                        <c:v>13</c:v>
                      </c:pt>
                      <c:pt idx="22">
                        <c:v>4</c:v>
                      </c:pt>
                      <c:pt idx="23">
                        <c:v>25</c:v>
                      </c:pt>
                      <c:pt idx="24">
                        <c:v>6</c:v>
                      </c:pt>
                      <c:pt idx="25">
                        <c:v>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'[spr20 transaction audit v4.xlsx]Summary measures'!$A$3:$A$28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1</c:v>
                      </c:pt>
                      <c:pt idx="1">
                        <c:v>26</c:v>
                      </c:pt>
                      <c:pt idx="2">
                        <c:v>24</c:v>
                      </c:pt>
                      <c:pt idx="3">
                        <c:v>19</c:v>
                      </c:pt>
                      <c:pt idx="4">
                        <c:v>10</c:v>
                      </c:pt>
                      <c:pt idx="5">
                        <c:v>16</c:v>
                      </c:pt>
                      <c:pt idx="6">
                        <c:v>12</c:v>
                      </c:pt>
                      <c:pt idx="7">
                        <c:v>23</c:v>
                      </c:pt>
                      <c:pt idx="8">
                        <c:v>21</c:v>
                      </c:pt>
                      <c:pt idx="9">
                        <c:v>2</c:v>
                      </c:pt>
                      <c:pt idx="10">
                        <c:v>7</c:v>
                      </c:pt>
                      <c:pt idx="11">
                        <c:v>17</c:v>
                      </c:pt>
                      <c:pt idx="12">
                        <c:v>14</c:v>
                      </c:pt>
                      <c:pt idx="13">
                        <c:v>22</c:v>
                      </c:pt>
                      <c:pt idx="14">
                        <c:v>9</c:v>
                      </c:pt>
                      <c:pt idx="15">
                        <c:v>27</c:v>
                      </c:pt>
                      <c:pt idx="16">
                        <c:v>5</c:v>
                      </c:pt>
                      <c:pt idx="17">
                        <c:v>20</c:v>
                      </c:pt>
                      <c:pt idx="18">
                        <c:v>11</c:v>
                      </c:pt>
                      <c:pt idx="19">
                        <c:v>3</c:v>
                      </c:pt>
                      <c:pt idx="20">
                        <c:v>18</c:v>
                      </c:pt>
                      <c:pt idx="21">
                        <c:v>13</c:v>
                      </c:pt>
                      <c:pt idx="22">
                        <c:v>4</c:v>
                      </c:pt>
                      <c:pt idx="23">
                        <c:v>25</c:v>
                      </c:pt>
                      <c:pt idx="24">
                        <c:v>6</c:v>
                      </c:pt>
                      <c:pt idx="25">
                        <c:v>15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8F2C-4ABB-84DA-8C46B6B180E3}"/>
                  </c:ext>
                </c:extLst>
              </c15:ser>
            </c15:filteredBarSeries>
          </c:ext>
        </c:extLst>
      </c:barChart>
      <c:catAx>
        <c:axId val="316192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6188592"/>
        <c:crossesAt val="0"/>
        <c:auto val="1"/>
        <c:lblAlgn val="ctr"/>
        <c:lblOffset val="100"/>
        <c:noMultiLvlLbl val="0"/>
      </c:catAx>
      <c:valAx>
        <c:axId val="316188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6192512"/>
        <c:crosses val="autoZero"/>
        <c:crossBetween val="between"/>
      </c:valAx>
      <c:spPr>
        <a:solidFill>
          <a:schemeClr val="accent6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'[spr20 transaction audit v4.xlsx]Summary measures'!$G$2</c:f>
              <c:strCache>
                <c:ptCount val="1"/>
                <c:pt idx="0">
                  <c:v>TEAM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'[spr20 transaction audit v4.xlsx]Summary measures'!$G$3:$G$29</c:f>
              <c:numCache>
                <c:formatCode>General</c:formatCode>
                <c:ptCount val="27"/>
                <c:pt idx="0">
                  <c:v>2</c:v>
                </c:pt>
                <c:pt idx="1">
                  <c:v>23</c:v>
                </c:pt>
                <c:pt idx="2">
                  <c:v>19</c:v>
                </c:pt>
                <c:pt idx="3">
                  <c:v>7</c:v>
                </c:pt>
                <c:pt idx="4">
                  <c:v>5</c:v>
                </c:pt>
                <c:pt idx="5">
                  <c:v>1</c:v>
                </c:pt>
                <c:pt idx="6">
                  <c:v>18</c:v>
                </c:pt>
                <c:pt idx="7">
                  <c:v>3</c:v>
                </c:pt>
                <c:pt idx="8">
                  <c:v>21</c:v>
                </c:pt>
                <c:pt idx="9">
                  <c:v>14</c:v>
                </c:pt>
                <c:pt idx="10">
                  <c:v>4</c:v>
                </c:pt>
                <c:pt idx="11">
                  <c:v>13</c:v>
                </c:pt>
                <c:pt idx="12">
                  <c:v>11</c:v>
                </c:pt>
                <c:pt idx="13">
                  <c:v>25</c:v>
                </c:pt>
                <c:pt idx="14">
                  <c:v>9</c:v>
                </c:pt>
                <c:pt idx="15">
                  <c:v>10</c:v>
                </c:pt>
                <c:pt idx="16">
                  <c:v>6</c:v>
                </c:pt>
                <c:pt idx="17">
                  <c:v>27</c:v>
                </c:pt>
                <c:pt idx="18">
                  <c:v>17</c:v>
                </c:pt>
                <c:pt idx="19">
                  <c:v>12</c:v>
                </c:pt>
                <c:pt idx="20">
                  <c:v>26</c:v>
                </c:pt>
                <c:pt idx="21">
                  <c:v>16</c:v>
                </c:pt>
                <c:pt idx="22">
                  <c:v>22</c:v>
                </c:pt>
                <c:pt idx="23">
                  <c:v>0</c:v>
                </c:pt>
                <c:pt idx="24">
                  <c:v>15</c:v>
                </c:pt>
                <c:pt idx="25">
                  <c:v>24</c:v>
                </c:pt>
                <c:pt idx="26">
                  <c:v>20</c:v>
                </c:pt>
              </c:numCache>
            </c:numRef>
          </c:cat>
          <c:val>
            <c:numRef>
              <c:f>'[spr20 transaction audit v4.xlsx]Summary measures'!$G$3:$G$29</c:f>
              <c:numCache>
                <c:formatCode>General</c:formatCode>
                <c:ptCount val="27"/>
                <c:pt idx="0">
                  <c:v>2</c:v>
                </c:pt>
                <c:pt idx="1">
                  <c:v>23</c:v>
                </c:pt>
                <c:pt idx="2">
                  <c:v>19</c:v>
                </c:pt>
                <c:pt idx="3">
                  <c:v>7</c:v>
                </c:pt>
                <c:pt idx="4">
                  <c:v>5</c:v>
                </c:pt>
                <c:pt idx="5">
                  <c:v>1</c:v>
                </c:pt>
                <c:pt idx="6">
                  <c:v>18</c:v>
                </c:pt>
                <c:pt idx="7">
                  <c:v>3</c:v>
                </c:pt>
                <c:pt idx="8">
                  <c:v>21</c:v>
                </c:pt>
                <c:pt idx="9">
                  <c:v>14</c:v>
                </c:pt>
                <c:pt idx="10">
                  <c:v>4</c:v>
                </c:pt>
                <c:pt idx="11">
                  <c:v>13</c:v>
                </c:pt>
                <c:pt idx="12">
                  <c:v>11</c:v>
                </c:pt>
                <c:pt idx="13">
                  <c:v>25</c:v>
                </c:pt>
                <c:pt idx="14">
                  <c:v>9</c:v>
                </c:pt>
                <c:pt idx="15">
                  <c:v>10</c:v>
                </c:pt>
                <c:pt idx="16">
                  <c:v>6</c:v>
                </c:pt>
                <c:pt idx="17">
                  <c:v>27</c:v>
                </c:pt>
                <c:pt idx="18">
                  <c:v>17</c:v>
                </c:pt>
                <c:pt idx="19">
                  <c:v>12</c:v>
                </c:pt>
                <c:pt idx="20">
                  <c:v>26</c:v>
                </c:pt>
                <c:pt idx="21">
                  <c:v>16</c:v>
                </c:pt>
                <c:pt idx="22">
                  <c:v>22</c:v>
                </c:pt>
                <c:pt idx="23">
                  <c:v>0</c:v>
                </c:pt>
                <c:pt idx="24">
                  <c:v>15</c:v>
                </c:pt>
                <c:pt idx="25">
                  <c:v>24</c:v>
                </c:pt>
                <c:pt idx="2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FF-4AA9-A7EB-41CF73743958}"/>
            </c:ext>
          </c:extLst>
        </c:ser>
        <c:ser>
          <c:idx val="1"/>
          <c:order val="1"/>
          <c:tx>
            <c:strRef>
              <c:f>'[spr20 transaction audit v4.xlsx]Summary measures'!$H$2</c:f>
              <c:strCache>
                <c:ptCount val="1"/>
                <c:pt idx="0">
                  <c:v> CUMULATIVE TRACKING ERROR 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2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C9FF-4AA9-A7EB-41CF73743958}"/>
              </c:ext>
            </c:extLst>
          </c:dPt>
          <c:cat>
            <c:numRef>
              <c:f>'[spr20 transaction audit v4.xlsx]Summary measures'!$G$3:$G$29</c:f>
              <c:numCache>
                <c:formatCode>General</c:formatCode>
                <c:ptCount val="27"/>
                <c:pt idx="0">
                  <c:v>2</c:v>
                </c:pt>
                <c:pt idx="1">
                  <c:v>23</c:v>
                </c:pt>
                <c:pt idx="2">
                  <c:v>19</c:v>
                </c:pt>
                <c:pt idx="3">
                  <c:v>7</c:v>
                </c:pt>
                <c:pt idx="4">
                  <c:v>5</c:v>
                </c:pt>
                <c:pt idx="5">
                  <c:v>1</c:v>
                </c:pt>
                <c:pt idx="6">
                  <c:v>18</c:v>
                </c:pt>
                <c:pt idx="7">
                  <c:v>3</c:v>
                </c:pt>
                <c:pt idx="8">
                  <c:v>21</c:v>
                </c:pt>
                <c:pt idx="9">
                  <c:v>14</c:v>
                </c:pt>
                <c:pt idx="10">
                  <c:v>4</c:v>
                </c:pt>
                <c:pt idx="11">
                  <c:v>13</c:v>
                </c:pt>
                <c:pt idx="12">
                  <c:v>11</c:v>
                </c:pt>
                <c:pt idx="13">
                  <c:v>25</c:v>
                </c:pt>
                <c:pt idx="14">
                  <c:v>9</c:v>
                </c:pt>
                <c:pt idx="15">
                  <c:v>10</c:v>
                </c:pt>
                <c:pt idx="16">
                  <c:v>6</c:v>
                </c:pt>
                <c:pt idx="17">
                  <c:v>27</c:v>
                </c:pt>
                <c:pt idx="18">
                  <c:v>17</c:v>
                </c:pt>
                <c:pt idx="19">
                  <c:v>12</c:v>
                </c:pt>
                <c:pt idx="20">
                  <c:v>26</c:v>
                </c:pt>
                <c:pt idx="21">
                  <c:v>16</c:v>
                </c:pt>
                <c:pt idx="22">
                  <c:v>22</c:v>
                </c:pt>
                <c:pt idx="23">
                  <c:v>0</c:v>
                </c:pt>
                <c:pt idx="24">
                  <c:v>15</c:v>
                </c:pt>
                <c:pt idx="25">
                  <c:v>24</c:v>
                </c:pt>
                <c:pt idx="26">
                  <c:v>20</c:v>
                </c:pt>
              </c:numCache>
            </c:numRef>
          </c:cat>
          <c:val>
            <c:numRef>
              <c:f>'[spr20 transaction audit v4.xlsx]Summary measures'!$H$3:$H$29</c:f>
              <c:numCache>
                <c:formatCode>_("$"* #,##0_);_("$"* \(#,##0\);_("$"* "-"??_);_(@_)</c:formatCode>
                <c:ptCount val="27"/>
                <c:pt idx="0">
                  <c:v>3079401.4099000022</c:v>
                </c:pt>
                <c:pt idx="1">
                  <c:v>4585611.8418000117</c:v>
                </c:pt>
                <c:pt idx="2">
                  <c:v>6652549.9452517517</c:v>
                </c:pt>
                <c:pt idx="3">
                  <c:v>8659594.7073000297</c:v>
                </c:pt>
                <c:pt idx="4">
                  <c:v>9208970.1182999909</c:v>
                </c:pt>
                <c:pt idx="5">
                  <c:v>9217313.6870335992</c:v>
                </c:pt>
                <c:pt idx="6">
                  <c:v>12065719.747900009</c:v>
                </c:pt>
                <c:pt idx="7">
                  <c:v>17915997.381000012</c:v>
                </c:pt>
                <c:pt idx="8">
                  <c:v>22645495.841500014</c:v>
                </c:pt>
                <c:pt idx="9">
                  <c:v>22972498.932900012</c:v>
                </c:pt>
                <c:pt idx="10">
                  <c:v>23710673.367800012</c:v>
                </c:pt>
                <c:pt idx="11">
                  <c:v>26511801.966000013</c:v>
                </c:pt>
                <c:pt idx="12">
                  <c:v>29343413.269300014</c:v>
                </c:pt>
                <c:pt idx="13">
                  <c:v>36631490.081900008</c:v>
                </c:pt>
                <c:pt idx="14">
                  <c:v>40062715.301199988</c:v>
                </c:pt>
                <c:pt idx="15">
                  <c:v>41516436.150991142</c:v>
                </c:pt>
                <c:pt idx="16">
                  <c:v>42949543.811399996</c:v>
                </c:pt>
                <c:pt idx="17">
                  <c:v>45811342.480100021</c:v>
                </c:pt>
                <c:pt idx="18">
                  <c:v>49415118.290699996</c:v>
                </c:pt>
                <c:pt idx="19">
                  <c:v>59339968.718400024</c:v>
                </c:pt>
                <c:pt idx="20">
                  <c:v>68998131.498845503</c:v>
                </c:pt>
                <c:pt idx="21">
                  <c:v>70632291.639799982</c:v>
                </c:pt>
                <c:pt idx="22">
                  <c:v>77975214.740099996</c:v>
                </c:pt>
                <c:pt idx="23">
                  <c:v>118062403.4936</c:v>
                </c:pt>
                <c:pt idx="24">
                  <c:v>127181773.04300569</c:v>
                </c:pt>
                <c:pt idx="25">
                  <c:v>138543580.58449078</c:v>
                </c:pt>
                <c:pt idx="26">
                  <c:v>188819323.60430002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FF-4AA9-A7EB-41CF737439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100"/>
        <c:axId val="1866156864"/>
        <c:axId val="1866157696"/>
      </c:barChart>
      <c:catAx>
        <c:axId val="186615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1866157696"/>
        <c:crosses val="autoZero"/>
        <c:auto val="1"/>
        <c:lblAlgn val="ctr"/>
        <c:lblOffset val="100"/>
        <c:noMultiLvlLbl val="0"/>
      </c:catAx>
      <c:valAx>
        <c:axId val="1866157696"/>
        <c:scaling>
          <c:orientation val="minMax"/>
          <c:max val="16000000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1866156864"/>
        <c:crosses val="autoZero"/>
        <c:crossBetween val="between"/>
      </c:valAx>
      <c:spPr>
        <a:solidFill>
          <a:schemeClr val="accent6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'Summary measures'!$K$1</c:f>
              <c:strCache>
                <c:ptCount val="1"/>
                <c:pt idx="0">
                  <c:v> CUMULATIVE TRACKING ERROR 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D58B-431A-BF1E-D504793C569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D58B-431A-BF1E-D504793C569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D58B-431A-BF1E-D504793C569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D58B-431A-BF1E-D504793C569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D58B-431A-BF1E-D504793C569E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FF0000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D58B-431A-BF1E-D504793C569E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D58B-431A-BF1E-D504793C569E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F-D58B-431A-BF1E-D504793C569E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1-D58B-431A-BF1E-D504793C569E}"/>
              </c:ext>
            </c:extLst>
          </c:dPt>
          <c:dPt>
            <c:idx val="1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3-D58B-431A-BF1E-D504793C569E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5-D58B-431A-BF1E-D504793C569E}"/>
              </c:ext>
            </c:extLst>
          </c:dPt>
          <c:dPt>
            <c:idx val="1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7-D58B-431A-BF1E-D504793C569E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9-D58B-431A-BF1E-D504793C569E}"/>
              </c:ext>
            </c:extLst>
          </c:dPt>
          <c:dPt>
            <c:idx val="1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B-D58B-431A-BF1E-D504793C569E}"/>
              </c:ext>
            </c:extLst>
          </c:dPt>
          <c:dPt>
            <c:idx val="1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D-D58B-431A-BF1E-D504793C569E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1F-D58B-431A-BF1E-D504793C569E}"/>
              </c:ext>
            </c:extLst>
          </c:dPt>
          <c:dPt>
            <c:idx val="2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1-D58B-431A-BF1E-D504793C569E}"/>
              </c:ext>
            </c:extLst>
          </c:dPt>
          <c:dPt>
            <c:idx val="2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3-D58B-431A-BF1E-D504793C569E}"/>
              </c:ext>
            </c:extLst>
          </c:dPt>
          <c:dPt>
            <c:idx val="2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5-D58B-431A-BF1E-D504793C569E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7-D58B-431A-BF1E-D504793C569E}"/>
              </c:ext>
            </c:extLst>
          </c:dPt>
          <c:dPt>
            <c:idx val="2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9-D58B-431A-BF1E-D504793C569E}"/>
              </c:ext>
            </c:extLst>
          </c:dPt>
          <c:dPt>
            <c:idx val="2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B-D58B-431A-BF1E-D504793C569E}"/>
              </c:ext>
            </c:extLst>
          </c:dPt>
          <c:dPt>
            <c:idx val="29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D-D58B-431A-BF1E-D504793C569E}"/>
              </c:ext>
            </c:extLst>
          </c:dPt>
          <c:dPt>
            <c:idx val="3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2F-D58B-431A-BF1E-D504793C569E}"/>
              </c:ext>
            </c:extLst>
          </c:dPt>
          <c:dPt>
            <c:idx val="3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31-D58B-431A-BF1E-D504793C569E}"/>
              </c:ext>
            </c:extLst>
          </c:dPt>
          <c:dPt>
            <c:idx val="3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33-D58B-431A-BF1E-D504793C569E}"/>
              </c:ext>
            </c:extLst>
          </c:dPt>
          <c:dPt>
            <c:idx val="34"/>
            <c:invertIfNegative val="0"/>
            <c:bubble3D val="0"/>
            <c:spPr>
              <a:solidFill>
                <a:schemeClr val="accent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35-D58B-431A-BF1E-D504793C569E}"/>
              </c:ext>
            </c:extLst>
          </c:dPt>
          <c:dPt>
            <c:idx val="3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37-D58B-431A-BF1E-D504793C569E}"/>
              </c:ext>
            </c:extLst>
          </c:dPt>
          <c:dPt>
            <c:idx val="36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39-D58B-431A-BF1E-D504793C569E}"/>
              </c:ext>
            </c:extLst>
          </c:dPt>
          <c:cat>
            <c:numRef>
              <c:f>'Summary measures'!$B$2:$B$38</c:f>
              <c:numCache>
                <c:formatCode>_(* #,##0_);_(* \(#,##0\);_(* "-"??_);_(@_)</c:formatCode>
                <c:ptCount val="37"/>
                <c:pt idx="0">
                  <c:v>27</c:v>
                </c:pt>
                <c:pt idx="1">
                  <c:v>9</c:v>
                </c:pt>
                <c:pt idx="2">
                  <c:v>8</c:v>
                </c:pt>
                <c:pt idx="3">
                  <c:v>35</c:v>
                </c:pt>
                <c:pt idx="4">
                  <c:v>37</c:v>
                </c:pt>
                <c:pt idx="5">
                  <c:v>34</c:v>
                </c:pt>
                <c:pt idx="6">
                  <c:v>32</c:v>
                </c:pt>
                <c:pt idx="7">
                  <c:v>5</c:v>
                </c:pt>
                <c:pt idx="8">
                  <c:v>13</c:v>
                </c:pt>
                <c:pt idx="9">
                  <c:v>7</c:v>
                </c:pt>
                <c:pt idx="10">
                  <c:v>6</c:v>
                </c:pt>
                <c:pt idx="11">
                  <c:v>38</c:v>
                </c:pt>
                <c:pt idx="12">
                  <c:v>10</c:v>
                </c:pt>
                <c:pt idx="13">
                  <c:v>17</c:v>
                </c:pt>
                <c:pt idx="14">
                  <c:v>16</c:v>
                </c:pt>
                <c:pt idx="15">
                  <c:v>24</c:v>
                </c:pt>
                <c:pt idx="16">
                  <c:v>20</c:v>
                </c:pt>
                <c:pt idx="17">
                  <c:v>40</c:v>
                </c:pt>
                <c:pt idx="18">
                  <c:v>18</c:v>
                </c:pt>
                <c:pt idx="19">
                  <c:v>14</c:v>
                </c:pt>
                <c:pt idx="20">
                  <c:v>12</c:v>
                </c:pt>
                <c:pt idx="21">
                  <c:v>22</c:v>
                </c:pt>
                <c:pt idx="22">
                  <c:v>19</c:v>
                </c:pt>
                <c:pt idx="23">
                  <c:v>21</c:v>
                </c:pt>
                <c:pt idx="24">
                  <c:v>4</c:v>
                </c:pt>
                <c:pt idx="25">
                  <c:v>2</c:v>
                </c:pt>
                <c:pt idx="26">
                  <c:v>26</c:v>
                </c:pt>
                <c:pt idx="27">
                  <c:v>23</c:v>
                </c:pt>
                <c:pt idx="28">
                  <c:v>31</c:v>
                </c:pt>
                <c:pt idx="29">
                  <c:v>39</c:v>
                </c:pt>
                <c:pt idx="30">
                  <c:v>28</c:v>
                </c:pt>
                <c:pt idx="31">
                  <c:v>3</c:v>
                </c:pt>
                <c:pt idx="32">
                  <c:v>15</c:v>
                </c:pt>
                <c:pt idx="33">
                  <c:v>11</c:v>
                </c:pt>
                <c:pt idx="34">
                  <c:v>25</c:v>
                </c:pt>
                <c:pt idx="35">
                  <c:v>1</c:v>
                </c:pt>
                <c:pt idx="36">
                  <c:v>30</c:v>
                </c:pt>
              </c:numCache>
            </c:numRef>
          </c:cat>
          <c:val>
            <c:numRef>
              <c:f>'Summary measures'!$K$2:$K$38</c:f>
              <c:numCache>
                <c:formatCode>_("$"* #,##0_);_("$"* \(#,##0\);_("$"* "-"??_);_(@_)</c:formatCode>
                <c:ptCount val="37"/>
                <c:pt idx="0">
                  <c:v>2465610.1148999929</c:v>
                </c:pt>
                <c:pt idx="1">
                  <c:v>2769078.0842000023</c:v>
                </c:pt>
                <c:pt idx="2">
                  <c:v>2888513.1168999895</c:v>
                </c:pt>
                <c:pt idx="3">
                  <c:v>3030200.3593000099</c:v>
                </c:pt>
                <c:pt idx="4">
                  <c:v>3311396.9268999919</c:v>
                </c:pt>
                <c:pt idx="5">
                  <c:v>3501391.1163999736</c:v>
                </c:pt>
                <c:pt idx="6">
                  <c:v>3541772.3144999892</c:v>
                </c:pt>
                <c:pt idx="7">
                  <c:v>4904763.5931000113</c:v>
                </c:pt>
                <c:pt idx="8">
                  <c:v>5542151.3897999972</c:v>
                </c:pt>
                <c:pt idx="9">
                  <c:v>5914894.2864000052</c:v>
                </c:pt>
                <c:pt idx="10">
                  <c:v>6719746.7270999923</c:v>
                </c:pt>
                <c:pt idx="11">
                  <c:v>6942820.5580999777</c:v>
                </c:pt>
                <c:pt idx="12">
                  <c:v>7179434.8713999912</c:v>
                </c:pt>
                <c:pt idx="13">
                  <c:v>8261783.9900999963</c:v>
                </c:pt>
                <c:pt idx="14">
                  <c:v>8422008.281900011</c:v>
                </c:pt>
                <c:pt idx="15">
                  <c:v>9461122.1780000031</c:v>
                </c:pt>
                <c:pt idx="16">
                  <c:v>9502872.7586000115</c:v>
                </c:pt>
                <c:pt idx="17">
                  <c:v>9893349.2699999958</c:v>
                </c:pt>
                <c:pt idx="18">
                  <c:v>10962541.901300035</c:v>
                </c:pt>
                <c:pt idx="19">
                  <c:v>14241727.688200004</c:v>
                </c:pt>
                <c:pt idx="20">
                  <c:v>15849088.967799991</c:v>
                </c:pt>
                <c:pt idx="21">
                  <c:v>16911165.447000004</c:v>
                </c:pt>
                <c:pt idx="22">
                  <c:v>17475173.37879999</c:v>
                </c:pt>
                <c:pt idx="23">
                  <c:v>21114961.206600018</c:v>
                </c:pt>
                <c:pt idx="24">
                  <c:v>21116638.344800018</c:v>
                </c:pt>
                <c:pt idx="25">
                  <c:v>22580843.1369</c:v>
                </c:pt>
                <c:pt idx="26">
                  <c:v>26627525.315099999</c:v>
                </c:pt>
                <c:pt idx="27">
                  <c:v>27259137.021500006</c:v>
                </c:pt>
                <c:pt idx="28">
                  <c:v>31263397.662600018</c:v>
                </c:pt>
                <c:pt idx="29">
                  <c:v>32364972.982599981</c:v>
                </c:pt>
                <c:pt idx="30">
                  <c:v>33083251.430799976</c:v>
                </c:pt>
                <c:pt idx="31">
                  <c:v>37842933.191599987</c:v>
                </c:pt>
                <c:pt idx="32">
                  <c:v>39771574.808800012</c:v>
                </c:pt>
                <c:pt idx="33">
                  <c:v>67125317.672700003</c:v>
                </c:pt>
                <c:pt idx="34">
                  <c:v>87181777.432700008</c:v>
                </c:pt>
                <c:pt idx="35">
                  <c:v>98799944.65200004</c:v>
                </c:pt>
                <c:pt idx="36">
                  <c:v>249935797.22539997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A-D58B-431A-BF1E-D504793C56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129841151"/>
        <c:axId val="2129853215"/>
        <c:extLst/>
      </c:barChart>
      <c:catAx>
        <c:axId val="2129841151"/>
        <c:scaling>
          <c:orientation val="minMax"/>
        </c:scaling>
        <c:delete val="0"/>
        <c:axPos val="b"/>
        <c:numFmt formatCode="_(* #,##0_);_(* \(#,##0\);_(* &quot;-&quot;??_);_(@_)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9853215"/>
        <c:crosses val="autoZero"/>
        <c:auto val="1"/>
        <c:lblAlgn val="ctr"/>
        <c:lblOffset val="100"/>
        <c:noMultiLvlLbl val="0"/>
      </c:catAx>
      <c:valAx>
        <c:axId val="2129853215"/>
        <c:scaling>
          <c:orientation val="minMax"/>
          <c:max val="100000000"/>
        </c:scaling>
        <c:delete val="0"/>
        <c:axPos val="l"/>
        <c:majorGridlines>
          <c:spPr>
            <a:ln w="15875" cap="flat" cmpd="sng" algn="ctr">
              <a:solidFill>
                <a:schemeClr val="bg1">
                  <a:lumMod val="95000"/>
                  <a:alpha val="10000"/>
                </a:schemeClr>
              </a:solidFill>
              <a:round/>
            </a:ln>
            <a:effectLst/>
          </c:spPr>
        </c:majorGridlines>
        <c:minorGridlines>
          <c:spPr>
            <a:ln>
              <a:solidFill>
                <a:schemeClr val="tx1">
                  <a:lumMod val="75000"/>
                  <a:lumOff val="25000"/>
                  <a:alpha val="5000"/>
                </a:schemeClr>
              </a:solidFill>
            </a:ln>
            <a:effectLst/>
          </c:spPr>
        </c:minorGridlines>
        <c:numFmt formatCode="_(&quot;$&quot;* #,##0_);_(&quot;$&quot;* \(#,##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9841151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1">
        <a:lumMod val="90000"/>
        <a:lumOff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34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effectLst/>
                <a:latin typeface="Times New Roman" pitchFamily="18" charset="0"/>
              </a:defRPr>
            </a:lvl1pPr>
          </a:lstStyle>
          <a:p>
            <a:fld id="{97F6CB8F-ADAC-4DF0-A3B4-CB8D3EDDFE6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4016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69C15E-2A85-4C88-9F9E-2354490F6830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Hennessey venom F5 – fastest</a:t>
            </a:r>
            <a:r>
              <a:rPr lang="en-US" baseline="0" dirty="0"/>
              <a:t> street car – 301 </a:t>
            </a:r>
            <a:r>
              <a:rPr lang="en-US" dirty="0"/>
              <a:t>mph</a:t>
            </a:r>
          </a:p>
          <a:p>
            <a:r>
              <a:rPr lang="en-US" dirty="0"/>
              <a:t>$1.6mil</a:t>
            </a:r>
          </a:p>
          <a:p>
            <a:r>
              <a:rPr lang="en-US" dirty="0"/>
              <a:t>* About a Bugatti Veyron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AC1C91-785F-41A7-BCB5-98E0622C5413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3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4A9C18-17D3-45CB-A160-7CAB30F5AD25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N’ is the prob density function for a standard normal distribution.</a:t>
            </a:r>
          </a:p>
        </p:txBody>
      </p:sp>
    </p:spTree>
    <p:extLst>
      <p:ext uri="{BB962C8B-B14F-4D97-AF65-F5344CB8AC3E}">
        <p14:creationId xmlns:p14="http://schemas.microsoft.com/office/powerpoint/2010/main" val="3011755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83BF0C-E039-4CD3-9898-853C9506103E}" type="slidenum">
              <a:rPr lang="en-US"/>
              <a:pPr/>
              <a:t>33</a:t>
            </a:fld>
            <a:endParaRPr lang="en-US" dirty="0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3419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94D13F-9440-40FC-861E-0C70E60227D6}" type="slidenum">
              <a:rPr lang="en-US"/>
              <a:pPr/>
              <a:t>34</a:t>
            </a:fld>
            <a:endParaRPr lang="en-US" dirty="0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7449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7B2527-A717-4261-8A94-EF2DB39BE87D}" type="slidenum">
              <a:rPr lang="en-US"/>
              <a:pPr/>
              <a:t>35</a:t>
            </a:fld>
            <a:endParaRPr lang="en-US" dirty="0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898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3DE435-3D03-4FB4-A346-72B0CA727554}" type="slidenum">
              <a:rPr lang="en-US"/>
              <a:pPr/>
              <a:t>36</a:t>
            </a:fld>
            <a:endParaRPr lang="en-US" dirty="0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598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7B2527-A717-4261-8A94-EF2DB39BE87D}" type="slidenum">
              <a:rPr lang="en-US"/>
              <a:pPr/>
              <a:t>37</a:t>
            </a:fld>
            <a:endParaRPr lang="en-US" dirty="0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343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052EB-748E-4F35-948F-6967857D5B8E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2778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746FBB-CB55-4D10-842A-58317F763954}" type="slidenum">
              <a:rPr lang="en-US"/>
              <a:pPr/>
              <a:t>40</a:t>
            </a:fld>
            <a:endParaRPr lang="en-US" dirty="0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8053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CB93DB-342D-4518-A08F-B0C9FD0A802A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724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F84D9-D427-9E25-AF33-233166D3D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68A8671-D45A-3FB4-D688-77DD48B119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B095E9-2810-4B2A-ACDB-F55152FE1B07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246786" name="Rectangle 2">
            <a:extLst>
              <a:ext uri="{FF2B5EF4-FFF2-40B4-BE49-F238E27FC236}">
                <a16:creationId xmlns:a16="http://schemas.microsoft.com/office/drawing/2014/main" id="{C81DB12D-1E28-B4AA-4229-C1A9D2C4B1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46787" name="Rectangle 3">
            <a:extLst>
              <a:ext uri="{FF2B5EF4-FFF2-40B4-BE49-F238E27FC236}">
                <a16:creationId xmlns:a16="http://schemas.microsoft.com/office/drawing/2014/main" id="{0269FAA4-0322-1995-70C5-D74C409192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9764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49AE3-5D8E-4037-AE19-E6034DCD3DAD}" type="slidenum">
              <a:rPr lang="en-US"/>
              <a:pPr/>
              <a:t>42</a:t>
            </a:fld>
            <a:endParaRPr lang="en-US" dirty="0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5355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3DCFD2-4812-4A82-917B-725F2BFDBF39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5216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3DCFD2-4812-4A82-917B-725F2BFDBF39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498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chemeClr val="tx1"/>
                </a:solidFill>
                <a:effectLst/>
              </a:rPr>
              <a:t>Orange: MSA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effectLst/>
              </a:rPr>
              <a:t>Red: MSComm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effectLst/>
              </a:rPr>
              <a:t>Yellow: UG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052EB-748E-4F35-948F-6967857D5B8E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2762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C820F-40D2-45FB-A256-5392C187306C}" type="slidenum">
              <a:rPr lang="en-US"/>
              <a:pPr/>
              <a:t>49</a:t>
            </a:fld>
            <a:endParaRPr lang="en-US" dirty="0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939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3DCFD2-4812-4A82-917B-725F2BFDBF3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629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3DCFD2-4812-4A82-917B-725F2BFDBF3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99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3DCFD2-4812-4A82-917B-725F2BFDBF39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5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052EB-748E-4F35-948F-6967857D5B8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520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Jérôme Kerviel is a French trader who was convicted in the 2008 Société Générale trading loss for breach of trust, forgery and unauthorized use of the bank's computers, resulting in losses valued at €4.9 billion. (wiki)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3DCFD2-4812-4A82-917B-725F2BFDBF39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39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3DCFD2-4812-4A82-917B-725F2BFDBF39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473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587B3C-A9BC-48C8-B89A-FCEB78D0FF03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16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0"/>
            <a:ext cx="752475" cy="5143500"/>
          </a:xfrm>
          <a:prstGeom prst="rect">
            <a:avLst/>
          </a:prstGeom>
          <a:gradFill>
            <a:gsLst>
              <a:gs pos="0">
                <a:schemeClr val="accent5">
                  <a:lumMod val="50000"/>
                  <a:lumOff val="50000"/>
                </a:schemeClr>
              </a:gs>
              <a:gs pos="50000">
                <a:schemeClr val="accent5">
                  <a:lumMod val="75000"/>
                  <a:lumOff val="25000"/>
                </a:schemeClr>
              </a:gs>
              <a:gs pos="100000">
                <a:schemeClr val="accent5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17146"/>
            <a:ext cx="7467600" cy="2045203"/>
          </a:xfrm>
        </p:spPr>
        <p:txBody>
          <a:bodyPr vert="horz" lIns="91440" tIns="45720" rIns="91440" bIns="45720" rtlCol="0" anchor="b">
            <a:noAutofit/>
          </a:bodyPr>
          <a:lstStyle>
            <a:lvl1pPr algn="r">
              <a:defRPr lang="en-US" sz="6600" dirty="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67150"/>
            <a:ext cx="7467600" cy="8382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1000"/>
                    </a14:imgEffect>
                    <a14:imgEffect>
                      <a14:saturation sat="0"/>
                    </a14:imgEffect>
                    <a14:imgEffect>
                      <a14:brightnessContrast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89794" y="209551"/>
            <a:ext cx="1365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1524000" y="3638550"/>
            <a:ext cx="7467600" cy="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16200000">
            <a:off x="-2152571" y="2326877"/>
            <a:ext cx="5001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Information Technology In Finance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76B1BF-8270-9A59-E764-430A4EA922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93" b="18750"/>
          <a:stretch>
            <a:fillRect/>
          </a:stretch>
        </p:blipFill>
        <p:spPr>
          <a:xfrm>
            <a:off x="7772400" y="69348"/>
            <a:ext cx="1240738" cy="84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8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1" grpId="3" animBg="1"/>
      <p:bldP spid="11" grpId="4" animBg="1"/>
      <p:bldP spid="11" grpId="5" animBg="1"/>
      <p:bldP spid="11" grpId="6" animBg="1"/>
      <p:bldP spid="11" grpId="7" animBg="1"/>
      <p:bldP spid="11" grpId="8" animBg="1"/>
      <p:bldP spid="11" grpId="9" animBg="1"/>
      <p:bldP spid="11" grpId="10" animBg="1"/>
      <p:bldP spid="11" grpId="1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D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86696B-A771-4AFA-BDEA-48BC819FEC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rhp3rpah[1]">
            <a:extLst>
              <a:ext uri="{FF2B5EF4-FFF2-40B4-BE49-F238E27FC236}">
                <a16:creationId xmlns:a16="http://schemas.microsoft.com/office/drawing/2014/main" id="{B78BB5D3-653A-4C17-BCE8-C0C18FDDA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31243"/>
            <a:ext cx="1108901" cy="927552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4D0509-F0FC-4640-BC0F-67A19A2B2E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00" y="895350"/>
            <a:ext cx="64770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A60495-F946-CB10-D70C-9911C5672DB0}"/>
              </a:ext>
            </a:extLst>
          </p:cNvPr>
          <p:cNvSpPr txBox="1"/>
          <p:nvPr/>
        </p:nvSpPr>
        <p:spPr>
          <a:xfrm>
            <a:off x="304800" y="133350"/>
            <a:ext cx="6416438" cy="458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lvl="0" algn="l" defTabSz="914400" eaLnBrk="1" latinLnBrk="0" hangingPunct="1">
              <a:buNone/>
              <a:defRPr sz="5400" b="0" cap="none" spc="0">
                <a:ln>
                  <a:noFill/>
                </a:ln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 dirty="0"/>
              <a:t>You Do the Talking</a:t>
            </a:r>
          </a:p>
        </p:txBody>
      </p:sp>
    </p:spTree>
    <p:extLst>
      <p:ext uri="{BB962C8B-B14F-4D97-AF65-F5344CB8AC3E}">
        <p14:creationId xmlns:p14="http://schemas.microsoft.com/office/powerpoint/2010/main" val="286491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IN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0"/>
            <a:ext cx="752475" cy="5143500"/>
          </a:xfrm>
          <a:prstGeom prst="rect">
            <a:avLst/>
          </a:prstGeom>
          <a:gradFill>
            <a:gsLst>
              <a:gs pos="0">
                <a:schemeClr val="accent5">
                  <a:lumMod val="50000"/>
                  <a:lumOff val="50000"/>
                </a:schemeClr>
              </a:gs>
              <a:gs pos="50000">
                <a:schemeClr val="accent5">
                  <a:lumMod val="75000"/>
                  <a:lumOff val="25000"/>
                </a:schemeClr>
              </a:gs>
              <a:gs pos="100000">
                <a:schemeClr val="accent5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1000"/>
                    </a14:imgEffect>
                    <a14:imgEffect>
                      <a14:saturation sat="0"/>
                    </a14:imgEffect>
                    <a14:imgEffect>
                      <a14:brightnessContrast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89794" y="209551"/>
            <a:ext cx="1365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1524000" y="3638550"/>
            <a:ext cx="7467600" cy="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16200000">
            <a:off x="-2152571" y="2326877"/>
            <a:ext cx="5001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Information Technology In Finance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D20A74-6754-49A6-A2D8-34032962D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631" y="704851"/>
            <a:ext cx="5733189" cy="28955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750857-CD18-4720-9582-E9D7009AB1A1}"/>
              </a:ext>
            </a:extLst>
          </p:cNvPr>
          <p:cNvSpPr txBox="1"/>
          <p:nvPr/>
        </p:nvSpPr>
        <p:spPr>
          <a:xfrm>
            <a:off x="6447337" y="2571750"/>
            <a:ext cx="26421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defTabSz="914400" rtl="0" eaLnBrk="1" latinLnBrk="0" hangingPunct="1">
              <a:spcBef>
                <a:spcPct val="0"/>
              </a:spcBef>
              <a:buNone/>
            </a:pPr>
            <a:r>
              <a:rPr lang="en-US" sz="6600" b="0" kern="1200" cap="none" spc="0" dirty="0">
                <a:ln>
                  <a:noFill/>
                </a:ln>
                <a:solidFill>
                  <a:schemeClr val="tx1"/>
                </a:solidFill>
                <a:effectLst/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WINIT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29E20E-7979-4235-B30E-A1EBAAFE16FB}"/>
              </a:ext>
            </a:extLst>
          </p:cNvPr>
          <p:cNvSpPr txBox="1"/>
          <p:nvPr/>
        </p:nvSpPr>
        <p:spPr>
          <a:xfrm>
            <a:off x="6440542" y="3758742"/>
            <a:ext cx="264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dirty="0"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What Is New in IT</a:t>
            </a:r>
          </a:p>
        </p:txBody>
      </p:sp>
    </p:spTree>
    <p:extLst>
      <p:ext uri="{BB962C8B-B14F-4D97-AF65-F5344CB8AC3E}">
        <p14:creationId xmlns:p14="http://schemas.microsoft.com/office/powerpoint/2010/main" val="151712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1" grpId="3" animBg="1"/>
    </p:bld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ritical Thin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86696B-A771-4AFA-BDEA-48BC819FEC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ECC055-0228-4637-8A5C-8BF92B1947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00" y="895350"/>
            <a:ext cx="5791200" cy="3959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411716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346710" y="133350"/>
            <a:ext cx="8763000" cy="485382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Title No Text Layout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70D1A9CD-F3D1-40E9-97D1-3B6EEF89FC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189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971550"/>
            <a:ext cx="4343400" cy="4171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724400" y="971550"/>
            <a:ext cx="4343400" cy="4171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43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304800" y="86295"/>
            <a:ext cx="8763000" cy="485382"/>
          </a:xfrm>
        </p:spPr>
        <p:txBody>
          <a:bodyPr/>
          <a:lstStyle>
            <a:lvl1pPr>
              <a:defRPr b="0" i="0">
                <a:solidFill>
                  <a:srgbClr val="C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j-lt"/>
                <a:ea typeface="Tahoma" panose="020B0604030504040204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Title and Text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04800" y="895350"/>
            <a:ext cx="8763000" cy="3962400"/>
          </a:xfrm>
        </p:spPr>
        <p:txBody>
          <a:bodyPr/>
          <a:lstStyle>
            <a:lvl1pPr>
              <a:spcAft>
                <a:spcPts val="1200"/>
              </a:spcAft>
              <a:defRPr/>
            </a:lvl1pPr>
            <a:lvl2pPr>
              <a:spcAft>
                <a:spcPts val="1200"/>
              </a:spcAft>
              <a:defRPr/>
            </a:lvl2pPr>
            <a:lvl3pPr>
              <a:spcAft>
                <a:spcPts val="1200"/>
              </a:spcAft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7"/>
          </p:nvPr>
        </p:nvSpPr>
        <p:spPr/>
        <p:txBody>
          <a:bodyPr vert="horz" lIns="45720" tIns="45720" rIns="45720" bIns="45720" rtlCol="0" anchor="b"/>
          <a:lstStyle>
            <a:lvl1pPr algn="ctr">
              <a:defRPr lang="en-US" sz="1000" b="1" smtClean="0"/>
            </a:lvl1pPr>
          </a:lstStyle>
          <a:p>
            <a:fld id="{1FB01E2E-D6AA-42FC-9145-23EDB480CC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05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7150"/>
            <a:ext cx="8763000" cy="685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891489"/>
            <a:ext cx="8534400" cy="39624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70D1A9CD-F3D1-40E9-97D1-3B6EEF89FC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31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ritical Thin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86696B-A771-4AFA-BDEA-48BC819FEC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189AED-2E1B-4B0F-8BC8-2DEBFA881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3471862"/>
            <a:ext cx="2971800" cy="1671638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95C598-E9E4-4A53-D564-B08BDEE8B7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00" y="895350"/>
            <a:ext cx="8763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14CFD5-569F-469E-6F99-7396B5A010A3}"/>
              </a:ext>
            </a:extLst>
          </p:cNvPr>
          <p:cNvSpPr txBox="1"/>
          <p:nvPr/>
        </p:nvSpPr>
        <p:spPr>
          <a:xfrm>
            <a:off x="304800" y="133350"/>
            <a:ext cx="6416438" cy="458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lvl="0" algn="l" defTabSz="914400" eaLnBrk="1" latinLnBrk="0" hangingPunct="1">
              <a:buNone/>
              <a:defRPr sz="5400" b="0" cap="none" spc="0">
                <a:ln>
                  <a:noFill/>
                </a:ln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US" dirty="0"/>
              <a:t>Critical Thinking</a:t>
            </a:r>
          </a:p>
        </p:txBody>
      </p:sp>
    </p:spTree>
    <p:extLst>
      <p:ext uri="{BB962C8B-B14F-4D97-AF65-F5344CB8AC3E}">
        <p14:creationId xmlns:p14="http://schemas.microsoft.com/office/powerpoint/2010/main" val="388509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57150"/>
            <a:ext cx="8763000" cy="1219200"/>
          </a:xfrm>
          <a:solidFill>
            <a:schemeClr val="bg1"/>
          </a:solidFill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 on two different lines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1428750"/>
            <a:ext cx="8534400" cy="371475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04800" y="1352550"/>
            <a:ext cx="8763000" cy="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70D1A9CD-F3D1-40E9-97D1-3B6EEF89FC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7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Two Lines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57150"/>
            <a:ext cx="8763000" cy="1219200"/>
          </a:xfrm>
          <a:solidFill>
            <a:schemeClr val="bg1"/>
          </a:solidFill>
        </p:spPr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 on two different lines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04800" y="1352550"/>
            <a:ext cx="8763000" cy="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70D1A9CD-F3D1-40E9-97D1-3B6EEF89FC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70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CF25C6-8323-4BCC-B87E-6821B1A511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EF51ED-5A7C-4576-BFE8-E6D46C3B6B44}"/>
              </a:ext>
            </a:extLst>
          </p:cNvPr>
          <p:cNvSpPr/>
          <p:nvPr/>
        </p:nvSpPr>
        <p:spPr>
          <a:xfrm>
            <a:off x="228600" y="742950"/>
            <a:ext cx="88392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1AB094-6034-49EE-8681-3A872BB12D75}"/>
              </a:ext>
            </a:extLst>
          </p:cNvPr>
          <p:cNvSpPr/>
          <p:nvPr/>
        </p:nvSpPr>
        <p:spPr>
          <a:xfrm>
            <a:off x="228600" y="742950"/>
            <a:ext cx="88392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5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mpha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209550"/>
            <a:ext cx="8839200" cy="4800600"/>
          </a:xfrm>
        </p:spPr>
        <p:txBody>
          <a:bodyPr/>
          <a:lstStyle>
            <a:lvl1pPr algn="ctr">
              <a:defRPr sz="8000" baseline="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Cool Things.</a:t>
            </a:r>
          </a:p>
        </p:txBody>
      </p:sp>
    </p:spTree>
    <p:extLst>
      <p:ext uri="{BB962C8B-B14F-4D97-AF65-F5344CB8AC3E}">
        <p14:creationId xmlns:p14="http://schemas.microsoft.com/office/powerpoint/2010/main" val="405348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89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159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gradFill>
            <a:gsLst>
              <a:gs pos="0">
                <a:schemeClr val="accent5">
                  <a:lumMod val="50000"/>
                  <a:lumOff val="50000"/>
                </a:schemeClr>
              </a:gs>
              <a:gs pos="50000">
                <a:schemeClr val="accent5">
                  <a:lumMod val="75000"/>
                  <a:lumOff val="25000"/>
                </a:schemeClr>
              </a:gs>
              <a:gs pos="100000">
                <a:schemeClr val="accent5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57150"/>
            <a:ext cx="8763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971550"/>
            <a:ext cx="8610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04800" y="819150"/>
            <a:ext cx="8763000" cy="0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4853889"/>
            <a:ext cx="228601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bg1"/>
                </a:solidFill>
                <a:effectLst/>
              </a:defRPr>
            </a:lvl1pPr>
          </a:lstStyle>
          <a:p>
            <a:fld id="{70D1A9CD-F3D1-40E9-97D1-3B6EEF89FC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6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3" grpId="3" animBg="1"/>
      <p:bldP spid="13" grpId="4" animBg="1"/>
      <p:bldP spid="13" grpId="5" animBg="1"/>
      <p:bldP spid="13" grpId="6" animBg="1"/>
      <p:bldP spid="13" grpId="7" animBg="1"/>
      <p:bldP spid="13" grpId="8" animBg="1"/>
      <p:bldP spid="13" grpId="9" animBg="1"/>
      <p:bldP spid="13" grpId="10" animBg="1"/>
      <p:bldP spid="13" grpId="11" animBg="1"/>
      <p:bldP spid="13" grpId="12" animBg="1"/>
      <p:bldP spid="13" grpId="13" animBg="1"/>
      <p:bldP spid="13" grpId="14" animBg="1"/>
      <p:bldP spid="13" grpId="15" animBg="1"/>
      <p:bldP spid="13" grpId="16" animBg="1"/>
      <p:bldP spid="13" grpId="17" animBg="1"/>
      <p:bldP spid="13" grpId="18" animBg="1"/>
      <p:bldP spid="13" grpId="19" animBg="1"/>
      <p:bldP spid="13" grpId="20" animBg="1"/>
      <p:bldP spid="13" grpId="21" animBg="1"/>
      <p:bldP spid="13" grpId="22" animBg="1"/>
      <p:bldP spid="13" grpId="23" animBg="1"/>
      <p:bldP spid="13" grpId="24" animBg="1"/>
      <p:bldP spid="13" grpId="25" animBg="1"/>
      <p:bldP spid="13" grpId="26" animBg="1"/>
      <p:bldP spid="13" grpId="27" animBg="1"/>
      <p:bldP spid="13" grpId="28" animBg="1"/>
      <p:bldP spid="13" grpId="29" animBg="1"/>
      <p:bldP spid="13" grpId="30" animBg="1"/>
      <p:bldP spid="13" grpId="31" animBg="1"/>
      <p:bldP spid="13" grpId="32" animBg="1"/>
      <p:bldP spid="13" grpId="33" animBg="1"/>
      <p:bldP spid="13" grpId="34" animBg="1"/>
      <p:bldP spid="13" grpId="35" animBg="1"/>
      <p:bldP spid="13" grpId="36" animBg="1"/>
      <p:bldP spid="13" grpId="37" animBg="1"/>
      <p:bldP spid="13" grpId="38" animBg="1"/>
      <p:bldP spid="13" grpId="39" animBg="1"/>
      <p:bldP spid="13" grpId="40" animBg="1"/>
      <p:bldP spid="13" grpId="41" animBg="1"/>
      <p:bldP spid="13" grpId="42" animBg="1"/>
      <p:bldP spid="13" grpId="43" animBg="1"/>
      <p:bldP spid="13" grpId="44" animBg="1"/>
      <p:bldP spid="13" grpId="45" animBg="1"/>
      <p:bldP spid="13" grpId="46" animBg="1"/>
      <p:bldP spid="13" grpId="47" animBg="1"/>
    </p:bld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b="0" kern="1200" cap="none" spc="0">
          <a:ln>
            <a:noFill/>
          </a:ln>
          <a:solidFill>
            <a:schemeClr val="tx1"/>
          </a:solidFill>
          <a:effectLst/>
          <a:latin typeface="Segoe UI Semilight" panose="020B0402040204020203" pitchFamily="34" charset="0"/>
          <a:ea typeface="+mj-ea"/>
          <a:cs typeface="Segoe UI Semilight" panose="020B0402040204020203" pitchFamily="34" charset="0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Clr>
          <a:srgbClr val="FF9900"/>
        </a:buClr>
        <a:buFont typeface="Wingdings" panose="05000000000000000000" pitchFamily="2" charset="2"/>
        <a:buChar char="§"/>
        <a:defRPr sz="3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9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200150" indent="-285750" algn="l" defTabSz="914400" rtl="0" eaLnBrk="1" latinLnBrk="0" hangingPunct="1">
        <a:spcBef>
          <a:spcPct val="20000"/>
        </a:spcBef>
        <a:buClr>
          <a:srgbClr val="FF99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57350" indent="-285750" algn="l" defTabSz="914400" rtl="0" eaLnBrk="1" latinLnBrk="0" hangingPunct="1">
        <a:spcBef>
          <a:spcPct val="20000"/>
        </a:spcBef>
        <a:buClr>
          <a:srgbClr val="FF99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114550" indent="-285750" algn="l" defTabSz="914400" rtl="0" eaLnBrk="1" latinLnBrk="0" hangingPunct="1">
        <a:spcBef>
          <a:spcPct val="20000"/>
        </a:spcBef>
        <a:buClr>
          <a:srgbClr val="FF990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s.comm.virginia.edu/HT/Hedge%20Tournament%20Rulebook.ppt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0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wmf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1606C8F-8384-4195-9EA5-F7615E3FE9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4657725" y="3370997"/>
            <a:ext cx="4419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effectLst/>
              </a:rPr>
              <a:t>I</a:t>
            </a:r>
            <a:r>
              <a:rPr lang="en-US" sz="1000" dirty="0">
                <a:solidFill>
                  <a:schemeClr val="tx1"/>
                </a:solidFill>
                <a:effectLst/>
              </a:rPr>
              <a:t>deas for performance improvements</a:t>
            </a:r>
            <a:endParaRPr lang="en-US" i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27504" b="14244"/>
          <a:stretch>
            <a:fillRect/>
          </a:stretch>
        </p:blipFill>
        <p:spPr>
          <a:xfrm flipH="1">
            <a:off x="4395958" y="3701623"/>
            <a:ext cx="4608342" cy="1390342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B077CC11-8D5C-4F08-8CD7-F091616C0E1D}"/>
              </a:ext>
            </a:extLst>
          </p:cNvPr>
          <p:cNvSpPr/>
          <p:nvPr/>
        </p:nvSpPr>
        <p:spPr>
          <a:xfrm>
            <a:off x="3423529" y="4023439"/>
            <a:ext cx="838200" cy="746710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BF58EB-7D7A-40E3-A2EC-3AF395739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71279" y="3617218"/>
            <a:ext cx="2568821" cy="147474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43310D3-8C9F-2DA2-14ED-BEEF3ADB2FD6}"/>
              </a:ext>
            </a:extLst>
          </p:cNvPr>
          <p:cNvSpPr txBox="1">
            <a:spLocks/>
          </p:cNvSpPr>
          <p:nvPr/>
        </p:nvSpPr>
        <p:spPr>
          <a:xfrm>
            <a:off x="1549400" y="1327911"/>
            <a:ext cx="7467600" cy="20452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6600" b="0" kern="1200" cap="none" spc="0" dirty="0">
                <a:ln>
                  <a:noFill/>
                </a:ln>
                <a:solidFill>
                  <a:schemeClr val="tx1"/>
                </a:solidFill>
                <a:effectLst/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/>
              <a:t>How to do well in the Tournament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mini-projects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quarter" idx="13"/>
          </p:nvPr>
        </p:nvSpPr>
        <p:spPr>
          <a:xfrm>
            <a:off x="304800" y="971550"/>
            <a:ext cx="4244898" cy="4171950"/>
          </a:xfrm>
        </p:spPr>
        <p:txBody>
          <a:bodyPr>
            <a:noAutofit/>
          </a:bodyPr>
          <a:lstStyle/>
          <a:p>
            <a:r>
              <a:rPr lang="en-US" sz="2400" dirty="0"/>
              <a:t>Automatic dividend cashing </a:t>
            </a:r>
          </a:p>
          <a:p>
            <a:r>
              <a:rPr lang="en-US" sz="2400" dirty="0"/>
              <a:t>Differential thresholds for hedging</a:t>
            </a:r>
          </a:p>
          <a:p>
            <a:r>
              <a:rPr lang="en-US" sz="2400" dirty="0"/>
              <a:t>Differential family delta targets</a:t>
            </a:r>
          </a:p>
          <a:p>
            <a:r>
              <a:rPr lang="en-US" sz="2400" dirty="0"/>
              <a:t>Intentional crashes</a:t>
            </a:r>
          </a:p>
          <a:p>
            <a:r>
              <a:rPr lang="en-US" sz="2400" dirty="0"/>
              <a:t>Edit portfolio on the fly</a:t>
            </a:r>
          </a:p>
          <a:p>
            <a:r>
              <a:rPr lang="en-US" sz="2400" dirty="0">
                <a:solidFill>
                  <a:srgbClr val="FF6600"/>
                </a:solidFill>
              </a:rPr>
              <a:t>Bang for the buck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Robo/Sync training</a:t>
            </a:r>
          </a:p>
          <a:p>
            <a:r>
              <a:rPr lang="en-US" sz="2400" dirty="0"/>
              <a:t>July options </a:t>
            </a:r>
          </a:p>
          <a:p>
            <a:r>
              <a:rPr lang="en-US" sz="2400" dirty="0"/>
              <a:t>Delta for dividend-paying securities</a:t>
            </a:r>
          </a:p>
          <a:p>
            <a:r>
              <a:rPr lang="en-US" sz="2400" dirty="0"/>
              <a:t>“Extra profits" button</a:t>
            </a:r>
          </a:p>
          <a:p>
            <a:r>
              <a:rPr lang="en-US" sz="2400" dirty="0">
                <a:solidFill>
                  <a:srgbClr val="FF6600"/>
                </a:solidFill>
              </a:rPr>
              <a:t>Error viewer</a:t>
            </a:r>
          </a:p>
          <a:p>
            <a:r>
              <a:rPr lang="en-US" sz="2400" dirty="0">
                <a:solidFill>
                  <a:srgbClr val="0070C0"/>
                </a:solidFill>
              </a:rPr>
              <a:t>Dark horses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	Gamma hedger (1 and 2)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70C0"/>
                </a:solidFill>
              </a:rPr>
              <a:t>	Synthetics</a:t>
            </a:r>
          </a:p>
        </p:txBody>
      </p:sp>
      <p:pic>
        <p:nvPicPr>
          <p:cNvPr id="4" name="Picture 3" descr="Some rights reserved. This work is licensed under 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834" y="57150"/>
            <a:ext cx="745435" cy="857250"/>
          </a:xfrm>
          <a:prstGeom prst="rect">
            <a:avLst/>
          </a:prstGeom>
        </p:spPr>
      </p:pic>
      <p:pic>
        <p:nvPicPr>
          <p:cNvPr id="7" name="Graphic 6" descr="Wrench">
            <a:extLst>
              <a:ext uri="{FF2B5EF4-FFF2-40B4-BE49-F238E27FC236}">
                <a16:creationId xmlns:a16="http://schemas.microsoft.com/office/drawing/2014/main" id="{B4F95F4E-E672-4EC6-864C-9A93E7B3CA38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81200" y="1428750"/>
            <a:ext cx="304800" cy="304800"/>
          </a:xfrm>
          <a:prstGeom prst="rect">
            <a:avLst/>
          </a:prstGeom>
        </p:spPr>
      </p:pic>
      <p:pic>
        <p:nvPicPr>
          <p:cNvPr id="8" name="Graphic 7" descr="Wrench">
            <a:extLst>
              <a:ext uri="{FF2B5EF4-FFF2-40B4-BE49-F238E27FC236}">
                <a16:creationId xmlns:a16="http://schemas.microsoft.com/office/drawing/2014/main" id="{35A5F35C-2621-4B01-84D6-F9CA6FB4E332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7810" y="3636723"/>
            <a:ext cx="304800" cy="304800"/>
          </a:xfrm>
          <a:prstGeom prst="rect">
            <a:avLst/>
          </a:prstGeom>
        </p:spPr>
      </p:pic>
      <p:pic>
        <p:nvPicPr>
          <p:cNvPr id="9" name="Graphic 8" descr="Wrench">
            <a:extLst>
              <a:ext uri="{FF2B5EF4-FFF2-40B4-BE49-F238E27FC236}">
                <a16:creationId xmlns:a16="http://schemas.microsoft.com/office/drawing/2014/main" id="{7B2C30E9-0996-4F91-9DF8-4F2E2FFD5DB6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7986" y="3628529"/>
            <a:ext cx="304800" cy="304800"/>
          </a:xfrm>
          <a:prstGeom prst="rect">
            <a:avLst/>
          </a:prstGeom>
        </p:spPr>
      </p:pic>
      <p:pic>
        <p:nvPicPr>
          <p:cNvPr id="10" name="Graphic 9" descr="Wrench">
            <a:extLst>
              <a:ext uri="{FF2B5EF4-FFF2-40B4-BE49-F238E27FC236}">
                <a16:creationId xmlns:a16="http://schemas.microsoft.com/office/drawing/2014/main" id="{C10C2348-78C4-4317-90DE-BB8DB3399A34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3346" y="3636723"/>
            <a:ext cx="304800" cy="304800"/>
          </a:xfrm>
          <a:prstGeom prst="rect">
            <a:avLst/>
          </a:prstGeom>
        </p:spPr>
      </p:pic>
      <p:pic>
        <p:nvPicPr>
          <p:cNvPr id="11" name="Graphic 10" descr="Wrench">
            <a:extLst>
              <a:ext uri="{FF2B5EF4-FFF2-40B4-BE49-F238E27FC236}">
                <a16:creationId xmlns:a16="http://schemas.microsoft.com/office/drawing/2014/main" id="{8AEC2C22-E35E-4A02-9448-4A23E585944C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3339" y="2266950"/>
            <a:ext cx="304800" cy="304800"/>
          </a:xfrm>
          <a:prstGeom prst="rect">
            <a:avLst/>
          </a:prstGeom>
        </p:spPr>
      </p:pic>
      <p:pic>
        <p:nvPicPr>
          <p:cNvPr id="12" name="Graphic 11" descr="Wrench">
            <a:extLst>
              <a:ext uri="{FF2B5EF4-FFF2-40B4-BE49-F238E27FC236}">
                <a16:creationId xmlns:a16="http://schemas.microsoft.com/office/drawing/2014/main" id="{9E7BE6FC-B019-4B46-9D2D-C751B6A1580D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15840" y="3057525"/>
            <a:ext cx="304800" cy="304800"/>
          </a:xfrm>
          <a:prstGeom prst="rect">
            <a:avLst/>
          </a:prstGeom>
        </p:spPr>
      </p:pic>
      <p:pic>
        <p:nvPicPr>
          <p:cNvPr id="13" name="Graphic 12" descr="Wrench">
            <a:extLst>
              <a:ext uri="{FF2B5EF4-FFF2-40B4-BE49-F238E27FC236}">
                <a16:creationId xmlns:a16="http://schemas.microsoft.com/office/drawing/2014/main" id="{0438523A-1082-48D2-ADA3-1FF7748BF755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4187" y="3507347"/>
            <a:ext cx="304800" cy="304800"/>
          </a:xfrm>
          <a:prstGeom prst="rect">
            <a:avLst/>
          </a:prstGeom>
        </p:spPr>
      </p:pic>
      <p:pic>
        <p:nvPicPr>
          <p:cNvPr id="14" name="Graphic 13" descr="Wrench">
            <a:extLst>
              <a:ext uri="{FF2B5EF4-FFF2-40B4-BE49-F238E27FC236}">
                <a16:creationId xmlns:a16="http://schemas.microsoft.com/office/drawing/2014/main" id="{D05C0290-01A0-4DB9-B743-A2A53E8A1405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35436" y="3965061"/>
            <a:ext cx="304800" cy="304800"/>
          </a:xfrm>
          <a:prstGeom prst="rect">
            <a:avLst/>
          </a:prstGeom>
        </p:spPr>
      </p:pic>
      <p:pic>
        <p:nvPicPr>
          <p:cNvPr id="15" name="Graphic 14" descr="Wrench">
            <a:extLst>
              <a:ext uri="{FF2B5EF4-FFF2-40B4-BE49-F238E27FC236}">
                <a16:creationId xmlns:a16="http://schemas.microsoft.com/office/drawing/2014/main" id="{AEFAB0EB-0657-45C5-BD66-9A91E93D40E4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0202" y="4347126"/>
            <a:ext cx="304800" cy="304800"/>
          </a:xfrm>
          <a:prstGeom prst="rect">
            <a:avLst/>
          </a:prstGeom>
        </p:spPr>
      </p:pic>
      <p:pic>
        <p:nvPicPr>
          <p:cNvPr id="16" name="Graphic 15" descr="Wrench">
            <a:extLst>
              <a:ext uri="{FF2B5EF4-FFF2-40B4-BE49-F238E27FC236}">
                <a16:creationId xmlns:a16="http://schemas.microsoft.com/office/drawing/2014/main" id="{9E524FF0-1B0F-4769-8CAF-4C00FC9F35E9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18436" y="4397753"/>
            <a:ext cx="304800" cy="304800"/>
          </a:xfrm>
          <a:prstGeom prst="rect">
            <a:avLst/>
          </a:prstGeom>
        </p:spPr>
      </p:pic>
      <p:pic>
        <p:nvPicPr>
          <p:cNvPr id="17" name="Graphic 16" descr="Wrench">
            <a:extLst>
              <a:ext uri="{FF2B5EF4-FFF2-40B4-BE49-F238E27FC236}">
                <a16:creationId xmlns:a16="http://schemas.microsoft.com/office/drawing/2014/main" id="{D446A9A0-4F19-4CCF-90F6-67211AE46916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4434" y="1123950"/>
            <a:ext cx="304800" cy="304800"/>
          </a:xfrm>
          <a:prstGeom prst="rect">
            <a:avLst/>
          </a:prstGeom>
        </p:spPr>
      </p:pic>
      <p:pic>
        <p:nvPicPr>
          <p:cNvPr id="18" name="Graphic 17" descr="Wrench">
            <a:extLst>
              <a:ext uri="{FF2B5EF4-FFF2-40B4-BE49-F238E27FC236}">
                <a16:creationId xmlns:a16="http://schemas.microsoft.com/office/drawing/2014/main" id="{EF76F9AF-0F3E-47F8-BD88-017E95CBB55A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7810" y="1542382"/>
            <a:ext cx="304800" cy="304800"/>
          </a:xfrm>
          <a:prstGeom prst="rect">
            <a:avLst/>
          </a:prstGeom>
        </p:spPr>
      </p:pic>
      <p:pic>
        <p:nvPicPr>
          <p:cNvPr id="19" name="Graphic 18" descr="Wrench">
            <a:extLst>
              <a:ext uri="{FF2B5EF4-FFF2-40B4-BE49-F238E27FC236}">
                <a16:creationId xmlns:a16="http://schemas.microsoft.com/office/drawing/2014/main" id="{1F96B234-6728-49E0-9260-52BF14A22515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026" y="1587816"/>
            <a:ext cx="304800" cy="304800"/>
          </a:xfrm>
          <a:prstGeom prst="rect">
            <a:avLst/>
          </a:prstGeom>
        </p:spPr>
      </p:pic>
      <p:pic>
        <p:nvPicPr>
          <p:cNvPr id="20" name="Graphic 19" descr="Wrench">
            <a:extLst>
              <a:ext uri="{FF2B5EF4-FFF2-40B4-BE49-F238E27FC236}">
                <a16:creationId xmlns:a16="http://schemas.microsoft.com/office/drawing/2014/main" id="{140F4BBD-3424-4193-9341-BFD7BC84D85E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3761" y="1587816"/>
            <a:ext cx="304800" cy="304800"/>
          </a:xfrm>
          <a:prstGeom prst="rect">
            <a:avLst/>
          </a:prstGeom>
        </p:spPr>
      </p:pic>
      <p:pic>
        <p:nvPicPr>
          <p:cNvPr id="21" name="Graphic 20" descr="Wrench">
            <a:extLst>
              <a:ext uri="{FF2B5EF4-FFF2-40B4-BE49-F238E27FC236}">
                <a16:creationId xmlns:a16="http://schemas.microsoft.com/office/drawing/2014/main" id="{84F6CDCA-7832-43FE-B5E5-7BB2980CD84B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5915" y="2341018"/>
            <a:ext cx="304800" cy="304800"/>
          </a:xfrm>
          <a:prstGeom prst="rect">
            <a:avLst/>
          </a:prstGeom>
        </p:spPr>
      </p:pic>
      <p:pic>
        <p:nvPicPr>
          <p:cNvPr id="22" name="Graphic 21" descr="Wrench">
            <a:extLst>
              <a:ext uri="{FF2B5EF4-FFF2-40B4-BE49-F238E27FC236}">
                <a16:creationId xmlns:a16="http://schemas.microsoft.com/office/drawing/2014/main" id="{A2D1B86D-5FE7-43F1-8F83-AF75FCFE9A7A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6806" y="2790840"/>
            <a:ext cx="304800" cy="304800"/>
          </a:xfrm>
          <a:prstGeom prst="rect">
            <a:avLst/>
          </a:prstGeom>
        </p:spPr>
      </p:pic>
      <p:pic>
        <p:nvPicPr>
          <p:cNvPr id="23" name="Graphic 22" descr="Wrench">
            <a:extLst>
              <a:ext uri="{FF2B5EF4-FFF2-40B4-BE49-F238E27FC236}">
                <a16:creationId xmlns:a16="http://schemas.microsoft.com/office/drawing/2014/main" id="{EE69F1E0-06D2-4DB1-A04F-B40AE81E8D18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89234" y="2824160"/>
            <a:ext cx="304800" cy="304800"/>
          </a:xfrm>
          <a:prstGeom prst="rect">
            <a:avLst/>
          </a:prstGeom>
        </p:spPr>
      </p:pic>
      <p:pic>
        <p:nvPicPr>
          <p:cNvPr id="24" name="Graphic 23" descr="Wrench">
            <a:extLst>
              <a:ext uri="{FF2B5EF4-FFF2-40B4-BE49-F238E27FC236}">
                <a16:creationId xmlns:a16="http://schemas.microsoft.com/office/drawing/2014/main" id="{D6280D24-7A39-4D07-B6A4-17B17D4E7429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5226" y="3226843"/>
            <a:ext cx="304800" cy="304800"/>
          </a:xfrm>
          <a:prstGeom prst="rect">
            <a:avLst/>
          </a:prstGeom>
        </p:spPr>
      </p:pic>
      <p:pic>
        <p:nvPicPr>
          <p:cNvPr id="26" name="Graphic 25" descr="Wrench">
            <a:extLst>
              <a:ext uri="{FF2B5EF4-FFF2-40B4-BE49-F238E27FC236}">
                <a16:creationId xmlns:a16="http://schemas.microsoft.com/office/drawing/2014/main" id="{4972F017-96C1-469E-8C8D-B963858DEAC2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7202" y="1460724"/>
            <a:ext cx="304800" cy="304800"/>
          </a:xfrm>
          <a:prstGeom prst="rect">
            <a:avLst/>
          </a:prstGeom>
        </p:spPr>
      </p:pic>
      <p:pic>
        <p:nvPicPr>
          <p:cNvPr id="25" name="Graphic 24" descr="Wrench">
            <a:extLst>
              <a:ext uri="{FF2B5EF4-FFF2-40B4-BE49-F238E27FC236}">
                <a16:creationId xmlns:a16="http://schemas.microsoft.com/office/drawing/2014/main" id="{6A613980-23F1-4A79-A51D-BE243259FEA8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6200" y="363855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6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error log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recommended optional project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4845050"/>
            <a:ext cx="223838" cy="274638"/>
          </a:xfrm>
        </p:spPr>
        <p:txBody>
          <a:bodyPr/>
          <a:lstStyle/>
          <a:p>
            <a:fld id="{70D1A9CD-F3D1-40E9-97D1-3B6EEF89FC10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2" name="Picture 1" descr="A group of people sitting in front of computers&#10;&#10;AI-generated content may be incorrect.">
            <a:extLst>
              <a:ext uri="{FF2B5EF4-FFF2-40B4-BE49-F238E27FC236}">
                <a16:creationId xmlns:a16="http://schemas.microsoft.com/office/drawing/2014/main" id="{287C1E2D-6019-261F-3DF7-133CF153E7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97" y="130660"/>
            <a:ext cx="6752303" cy="244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2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Confirmation tickets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19100" y="3867150"/>
            <a:ext cx="8534400" cy="1200150"/>
          </a:xfrm>
        </p:spPr>
        <p:txBody>
          <a:bodyPr/>
          <a:lstStyle/>
          <a:p>
            <a:r>
              <a:rPr lang="en-US" dirty="0"/>
              <a:t>Only produced in the next “day” and only when Athens is running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881" y="1047750"/>
            <a:ext cx="7007919" cy="266618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086600" y="1276350"/>
            <a:ext cx="1905000" cy="2514600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900" dirty="0">
              <a:solidFill>
                <a:srgbClr val="0000FF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8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0"/>
            <a:ext cx="6400800" cy="5081904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0800000">
            <a:off x="4572000" y="2134552"/>
            <a:ext cx="533400" cy="3810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endParaRPr lang="en-US" sz="900" dirty="0">
              <a:solidFill>
                <a:srgbClr val="0000FF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 Error log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85750" y="1119504"/>
            <a:ext cx="2362200" cy="3962400"/>
          </a:xfrm>
        </p:spPr>
        <p:txBody>
          <a:bodyPr/>
          <a:lstStyle/>
          <a:p>
            <a:pPr marL="274320" indent="-274320"/>
            <a:r>
              <a:rPr lang="en-US" sz="2000" dirty="0"/>
              <a:t>Each DB has one</a:t>
            </a:r>
          </a:p>
          <a:p>
            <a:pPr marL="274320" indent="-274320"/>
            <a:r>
              <a:rPr lang="en-US" sz="2000" dirty="0"/>
              <a:t>Wiped out before each new run</a:t>
            </a:r>
          </a:p>
        </p:txBody>
      </p:sp>
    </p:spTree>
    <p:extLst>
      <p:ext uri="{BB962C8B-B14F-4D97-AF65-F5344CB8AC3E}">
        <p14:creationId xmlns:p14="http://schemas.microsoft.com/office/powerpoint/2010/main" val="244697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139"/>
            <a:ext cx="9144000" cy="4817011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 rot="10800000">
            <a:off x="1200150" y="1155700"/>
            <a:ext cx="533400" cy="3810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endParaRPr lang="en-US" sz="900" dirty="0">
              <a:solidFill>
                <a:srgbClr val="0000FF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5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4845050"/>
            <a:ext cx="223838" cy="274638"/>
          </a:xfrm>
        </p:spPr>
        <p:txBody>
          <a:bodyPr/>
          <a:lstStyle/>
          <a:p>
            <a:fld id="{70D1A9CD-F3D1-40E9-97D1-3B6EEF89FC10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" y="57150"/>
          <a:ext cx="9067798" cy="5086347"/>
        </p:xfrm>
        <a:graphic>
          <a:graphicData uri="http://schemas.openxmlformats.org/drawingml/2006/table">
            <a:tbl>
              <a:tblPr/>
              <a:tblGrid>
                <a:gridCol w="1828799">
                  <a:extLst>
                    <a:ext uri="{9D8B030D-6E8A-4147-A177-3AD203B41FA5}">
                      <a16:colId xmlns:a16="http://schemas.microsoft.com/office/drawing/2014/main" val="172788443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17903421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93941076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57671018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09585593"/>
                    </a:ext>
                  </a:extLst>
                </a:gridCol>
                <a:gridCol w="2243118">
                  <a:extLst>
                    <a:ext uri="{9D8B030D-6E8A-4147-A177-3AD203B41FA5}">
                      <a16:colId xmlns:a16="http://schemas.microsoft.com/office/drawing/2014/main" val="2933293577"/>
                    </a:ext>
                  </a:extLst>
                </a:gridCol>
                <a:gridCol w="881081">
                  <a:extLst>
                    <a:ext uri="{9D8B030D-6E8A-4147-A177-3AD203B41FA5}">
                      <a16:colId xmlns:a16="http://schemas.microsoft.com/office/drawing/2014/main" val="4152494384"/>
                    </a:ext>
                  </a:extLst>
                </a:gridCol>
              </a:tblGrid>
              <a:tr h="2880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Athens date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Team Date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Tr. Type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Symbol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Qty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Feedback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ROWID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149108"/>
                  </a:ext>
                </a:extLst>
              </a:tr>
              <a:tr h="1814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Sunday, May 5,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Friday, May 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Sell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TWTR_COCTA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40464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Date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846476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455616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Sunday, May 5,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Friday, May 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Sell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TWTR_COCTA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40464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 is closed today - Not Executed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846476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550702"/>
                  </a:ext>
                </a:extLst>
              </a:tr>
              <a:tr h="1814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COUP_POCTC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47334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Date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846477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466439"/>
                  </a:ext>
                </a:extLst>
              </a:tr>
              <a:tr h="1814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COUP_POCTC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47334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price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846477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848998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COUP_POCTC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47334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tot. trans. val. (Excess = -254,344.52)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846477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813950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COUP_POCTC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47334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cash position. Excess=179,620.47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846477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472040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COUP_POCTC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47334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Transacting twice on the same day - Not Executed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846477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19722"/>
                  </a:ext>
                </a:extLst>
              </a:tr>
              <a:tr h="1814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MO_POCTC 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Date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8610148"/>
                  </a:ext>
                </a:extLst>
              </a:tr>
              <a:tr h="1814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MO_POCTC 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price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167567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MO_POCTC 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tot. trans. val. (Excess = 41,742.72)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413865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MO_POCTC 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cash position. Excess=-469,512.14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712687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MO_POCTC 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Transacting twice on the same day - Not Executed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174051"/>
                  </a:ext>
                </a:extLst>
              </a:tr>
              <a:tr h="1814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MSFT_POCTC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91466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Date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147628"/>
                  </a:ext>
                </a:extLst>
              </a:tr>
              <a:tr h="1814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MSFT_POCTC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91466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price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609522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MSFT_POCTC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91466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tot. trans. val. (Excess = 28,425.35)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932878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MSFT_POCTC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91466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Wrong cash position. Excess=-515,411.18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914370"/>
                  </a:ext>
                </a:extLst>
              </a:tr>
              <a:tr h="3528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Wednesday, May 22, 2019</a:t>
                      </a:r>
                    </a:p>
                  </a:txBody>
                  <a:tcPr marL="8108" marR="8108" marT="8108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Tuesday, April 23, 2019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Buy 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MSFT_POCTC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91466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Transacting twice on the same day - Not Executed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846479</a:t>
                      </a:r>
                    </a:p>
                  </a:txBody>
                  <a:tcPr marL="8108" marR="8108" marT="8108" marB="0" anchor="ctr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857595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8305800" y="361950"/>
            <a:ext cx="685800" cy="1524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900" dirty="0">
              <a:solidFill>
                <a:srgbClr val="0000FF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97683" y="869950"/>
            <a:ext cx="685800" cy="13716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900" dirty="0">
              <a:solidFill>
                <a:srgbClr val="0000FF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05800" y="2495549"/>
            <a:ext cx="685800" cy="83820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900" dirty="0">
              <a:solidFill>
                <a:srgbClr val="0000FF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949E8A-34C3-6536-CED7-9D3D5E0AC9E8}"/>
              </a:ext>
            </a:extLst>
          </p:cNvPr>
          <p:cNvSpPr/>
          <p:nvPr/>
        </p:nvSpPr>
        <p:spPr>
          <a:xfrm>
            <a:off x="8305800" y="3714750"/>
            <a:ext cx="685800" cy="13716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en-US" sz="900" dirty="0">
              <a:solidFill>
                <a:srgbClr val="0000FF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74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mini projects with the confirmation tickets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Write a join that connects your confirmation tickets to the error messages produced by Athens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Create a button to visualize the results of that query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9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T4 spr18 – The big scare</a:t>
            </a:r>
            <a:br>
              <a:rPr lang="en-US" dirty="0"/>
            </a:br>
            <a:r>
              <a:rPr lang="en-US" dirty="0">
                <a:solidFill>
                  <a:srgbClr val="FF6600"/>
                </a:solidFill>
              </a:rPr>
              <a:t>False start </a:t>
            </a:r>
            <a:r>
              <a:rPr lang="en-US" dirty="0"/>
              <a:t>(it might happen to you)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2571750"/>
            <a:ext cx="4572001" cy="2469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410352"/>
            <a:ext cx="2937101" cy="22185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666" t="14478" b="21823"/>
          <a:stretch/>
        </p:blipFill>
        <p:spPr>
          <a:xfrm>
            <a:off x="6390941" y="3684186"/>
            <a:ext cx="2676859" cy="14021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3542" r="12592" b="35785"/>
          <a:stretch/>
        </p:blipFill>
        <p:spPr>
          <a:xfrm>
            <a:off x="319042" y="1423971"/>
            <a:ext cx="4572001" cy="70419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F70ADE3-0C6D-4B36-BB9A-C59B9B20E19F}"/>
              </a:ext>
            </a:extLst>
          </p:cNvPr>
          <p:cNvGrpSpPr/>
          <p:nvPr/>
        </p:nvGrpSpPr>
        <p:grpSpPr>
          <a:xfrm>
            <a:off x="4713826" y="3720137"/>
            <a:ext cx="1828801" cy="1318372"/>
            <a:chOff x="1128136" y="1995076"/>
            <a:chExt cx="1452369" cy="1576782"/>
          </a:xfrm>
        </p:grpSpPr>
        <p:sp>
          <p:nvSpPr>
            <p:cNvPr id="11" name="Text Box 8">
              <a:extLst>
                <a:ext uri="{FF2B5EF4-FFF2-40B4-BE49-F238E27FC236}">
                  <a16:creationId xmlns:a16="http://schemas.microsoft.com/office/drawing/2014/main" id="{4A9426F6-8843-4230-8813-99A2C2E92B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8136" y="2909273"/>
              <a:ext cx="1452369" cy="662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tIns="91440" bIns="9144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200" dirty="0">
                  <a:ln w="0"/>
                  <a:solidFill>
                    <a:schemeClr val="accent2"/>
                  </a:solidFill>
                  <a:effectLst/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UNDERGRADUATE</a:t>
              </a:r>
              <a:br>
                <a:rPr lang="en-US" sz="1200" dirty="0">
                  <a:ln w="0"/>
                  <a:solidFill>
                    <a:schemeClr val="accent2"/>
                  </a:solidFill>
                  <a:effectLst/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en-US" sz="1200" dirty="0">
                  <a:ln w="0"/>
                  <a:solidFill>
                    <a:schemeClr val="accent2"/>
                  </a:solidFill>
                  <a:effectLst/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RUNNER UP</a:t>
              </a:r>
            </a:p>
          </p:txBody>
        </p:sp>
        <p:pic>
          <p:nvPicPr>
            <p:cNvPr id="12" name="Picture 11" descr="Clipart - &lt;strong&gt;Trophy&lt;/strong&gt;">
              <a:extLst>
                <a:ext uri="{FF2B5EF4-FFF2-40B4-BE49-F238E27FC236}">
                  <a16:creationId xmlns:a16="http://schemas.microsoft.com/office/drawing/2014/main" id="{7AED92A7-59AF-4951-BFAB-1CC18CC75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8640" y="1995076"/>
              <a:ext cx="700325" cy="10504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121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1809750"/>
            <a:ext cx="7467600" cy="1752599"/>
          </a:xfrm>
        </p:spPr>
        <p:txBody>
          <a:bodyPr/>
          <a:lstStyle/>
          <a:p>
            <a:r>
              <a:rPr lang="en-US" sz="6000" dirty="0"/>
              <a:t>If you see an error during the tournament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Let’s hope you will not need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4845050"/>
            <a:ext cx="223838" cy="274638"/>
          </a:xfrm>
        </p:spPr>
        <p:txBody>
          <a:bodyPr/>
          <a:lstStyle/>
          <a:p>
            <a:fld id="{70D1A9CD-F3D1-40E9-97D1-3B6EEF89FC1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77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Reversing transactions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Left-Up Arrow 4"/>
          <p:cNvSpPr/>
          <p:nvPr/>
        </p:nvSpPr>
        <p:spPr>
          <a:xfrm rot="2504059" flipH="1" flipV="1">
            <a:off x="3319984" y="1716694"/>
            <a:ext cx="1741851" cy="1710111"/>
          </a:xfrm>
          <a:prstGeom prst="leftUpArrow">
            <a:avLst>
              <a:gd name="adj1" fmla="val 16245"/>
              <a:gd name="adj2" fmla="val 18076"/>
              <a:gd name="adj3" fmla="val 25000"/>
            </a:avLst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l"/>
            <a:endParaRPr lang="en-US" sz="900" dirty="0">
              <a:solidFill>
                <a:srgbClr val="0000FF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7819" y="971550"/>
            <a:ext cx="6634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  <a:effectLst/>
              </a:rPr>
              <a:t>Something went wrong in a transaction…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2885985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effectLst/>
              </a:rPr>
              <a:t>Reversing a transaction that was executed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62308" y="2885985"/>
            <a:ext cx="3281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effectLst/>
              </a:rPr>
              <a:t>Reversing a transaction that was NOT executed</a:t>
            </a:r>
          </a:p>
        </p:txBody>
      </p:sp>
    </p:spTree>
    <p:extLst>
      <p:ext uri="{BB962C8B-B14F-4D97-AF65-F5344CB8AC3E}">
        <p14:creationId xmlns:p14="http://schemas.microsoft.com/office/powerpoint/2010/main" val="4046468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613D058-BB85-AFD7-A21E-3F78B9449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CBAAC4-2D18-FAC9-3C4E-6CBF643368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7E1031-578C-4776-987E-315A2CD862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00" y="819150"/>
            <a:ext cx="8763000" cy="3886200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hlinkClick r:id="rId3"/>
              </a:rPr>
              <a:t>Rulebook</a:t>
            </a:r>
            <a:r>
              <a:rPr lang="en-US" sz="3200" dirty="0"/>
              <a:t> is out</a:t>
            </a:r>
          </a:p>
          <a:p>
            <a:r>
              <a:rPr lang="en-US" sz="3200" dirty="0"/>
              <a:t>HT runs on demand</a:t>
            </a:r>
          </a:p>
          <a:p>
            <a:pPr marL="457200" lvl="1" indent="0">
              <a:buNone/>
            </a:pPr>
            <a:r>
              <a:rPr lang="en-US" sz="2000" dirty="0"/>
              <a:t>Ask me via MS Teams. Everybody can participate, join/drop anytime.</a:t>
            </a:r>
          </a:p>
          <a:p>
            <a:r>
              <a:rPr lang="en-US" sz="3200" dirty="0"/>
              <a:t>Next Tue and Thu: no regular class</a:t>
            </a:r>
          </a:p>
          <a:p>
            <a:r>
              <a:rPr lang="en-US" sz="3200" dirty="0">
                <a:solidFill>
                  <a:srgbClr val="FF6600"/>
                </a:solidFill>
              </a:rPr>
              <a:t>The SOFTWARE CLINIC is open</a:t>
            </a:r>
          </a:p>
          <a:p>
            <a:pPr marL="457200" lvl="1" indent="0">
              <a:buNone/>
            </a:pPr>
            <a:r>
              <a:rPr lang="en-US" sz="2000" dirty="0"/>
              <a:t>Two mandatory meetings</a:t>
            </a:r>
            <a:br>
              <a:rPr lang="en-US" sz="2000" dirty="0"/>
            </a:br>
            <a:r>
              <a:rPr lang="en-US" sz="2000" dirty="0"/>
              <a:t>sign up outside my door (RRH334)</a:t>
            </a:r>
          </a:p>
          <a:p>
            <a:pPr marL="457200" lvl="1" indent="0">
              <a:buNone/>
            </a:pPr>
            <a:r>
              <a:rPr lang="en-US" sz="2000" dirty="0"/>
              <a:t>Now </a:t>
            </a:r>
            <a:r>
              <a:rPr lang="en-US" sz="2000"/>
              <a:t>= lots </a:t>
            </a:r>
            <a:r>
              <a:rPr lang="en-US" sz="2000" dirty="0"/>
              <a:t>of timeslots</a:t>
            </a:r>
          </a:p>
          <a:p>
            <a:pPr marL="457200" lvl="1" indent="0">
              <a:buNone/>
            </a:pPr>
            <a:r>
              <a:rPr lang="en-US" sz="2000" dirty="0"/>
              <a:t>Close to the HT = few/none</a:t>
            </a:r>
          </a:p>
        </p:txBody>
      </p:sp>
    </p:spTree>
    <p:extLst>
      <p:ext uri="{BB962C8B-B14F-4D97-AF65-F5344CB8AC3E}">
        <p14:creationId xmlns:p14="http://schemas.microsoft.com/office/powerpoint/2010/main" val="305315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Reversing a transaction that was executed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You need to execute on the next day a </a:t>
            </a:r>
            <a:r>
              <a:rPr lang="en-US" dirty="0">
                <a:solidFill>
                  <a:srgbClr val="FF9B00"/>
                </a:solidFill>
              </a:rPr>
              <a:t>manual reverse transaction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Example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	Buy 1,000 Apple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 Sell 1,000 Apple 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This will NOT get you back to the exact same place because of the T-costs.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84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Reversing a transaction that was </a:t>
            </a:r>
            <a:r>
              <a:rPr lang="en-US" dirty="0">
                <a:solidFill>
                  <a:srgbClr val="FF6600"/>
                </a:solidFill>
              </a:rPr>
              <a:t>NOT</a:t>
            </a:r>
            <a:r>
              <a:rPr lang="en-US" dirty="0"/>
              <a:t> executed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81000" y="1428750"/>
            <a:ext cx="8610600" cy="3714750"/>
          </a:xfrm>
        </p:spPr>
        <p:txBody>
          <a:bodyPr>
            <a:noAutofit/>
          </a:bodyPr>
          <a:lstStyle/>
          <a:p>
            <a:r>
              <a:rPr lang="en-US" sz="2800" dirty="0"/>
              <a:t>No need to execute a reverse transaction.  You need to manually modify the Acquired Positions Table.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Example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	“Buy 1,000 Apple for $102,000”  did not go through.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	You need to manually subtract 1,000 Apple from AP and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	add back $102,000 to your Capital Account.</a:t>
            </a:r>
            <a:endParaRPr lang="en-US" sz="2400" dirty="0"/>
          </a:p>
          <a:p>
            <a:r>
              <a:rPr lang="en-US" sz="2800" dirty="0"/>
              <a:t>This will get you back to the exact same place.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45189AF-7267-4479-AA23-AE909A17AC06}"/>
              </a:ext>
            </a:extLst>
          </p:cNvPr>
          <p:cNvSpPr/>
          <p:nvPr/>
        </p:nvSpPr>
        <p:spPr>
          <a:xfrm>
            <a:off x="8991600" y="5010150"/>
            <a:ext cx="76200" cy="76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096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51CC0F-7816-49EA-B67F-AD6A6931E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18" y="0"/>
            <a:ext cx="8464763" cy="51435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432FF6-B4B2-463A-A47E-C080D2D96D9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845050"/>
            <a:ext cx="223838" cy="274638"/>
          </a:xfrm>
        </p:spPr>
        <p:txBody>
          <a:bodyPr/>
          <a:lstStyle/>
          <a:p>
            <a:fld id="{70D1A9CD-F3D1-40E9-97D1-3B6EEF89FC10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A453AA-4E57-409C-9A82-A8A872D3DBA2}"/>
              </a:ext>
            </a:extLst>
          </p:cNvPr>
          <p:cNvSpPr txBox="1"/>
          <p:nvPr/>
        </p:nvSpPr>
        <p:spPr>
          <a:xfrm>
            <a:off x="609600" y="438150"/>
            <a:ext cx="407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9B00"/>
                </a:solidFill>
              </a:rPr>
              <a:t>On tournament day…</a:t>
            </a:r>
          </a:p>
        </p:txBody>
      </p:sp>
    </p:spTree>
    <p:extLst>
      <p:ext uri="{BB962C8B-B14F-4D97-AF65-F5344CB8AC3E}">
        <p14:creationId xmlns:p14="http://schemas.microsoft.com/office/powerpoint/2010/main" val="213624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150" y="1047750"/>
            <a:ext cx="5723519" cy="3523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T3 – Gaming The System</a:t>
            </a:r>
          </a:p>
        </p:txBody>
      </p:sp>
      <p:pic>
        <p:nvPicPr>
          <p:cNvPr id="7" name="Picture 6" descr="SL00250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9682" y="3409950"/>
            <a:ext cx="559418" cy="512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553200" y="2869853"/>
            <a:ext cx="25146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PTL (</a:t>
            </a:r>
            <a:r>
              <a:rPr lang="en-US" sz="11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Pardon The Loss</a:t>
            </a:r>
            <a:r>
              <a:rPr lang="en-US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br>
              <a:rPr lang="en-US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Mark Paddrik,</a:t>
            </a:r>
            <a:br>
              <a:rPr lang="en-US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11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Scott Tucker (Ghost) &amp; Michael Ledwith</a:t>
            </a:r>
          </a:p>
        </p:txBody>
      </p:sp>
      <p:pic>
        <p:nvPicPr>
          <p:cNvPr id="10" name="Picture 9" descr="SL00250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4986" y="4121748"/>
            <a:ext cx="914400" cy="837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943236" y="4032705"/>
            <a:ext cx="2133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OVERALL</a:t>
            </a:r>
            <a:br>
              <a:rPr lang="en-US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TOURNAMENT WINNERS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</a:blip>
          <a:srcRect/>
          <a:stretch>
            <a:fillRect/>
          </a:stretch>
        </p:blipFill>
        <p:spPr bwMode="auto">
          <a:xfrm>
            <a:off x="6843867" y="1123950"/>
            <a:ext cx="2077657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058281" y="3409950"/>
            <a:ext cx="152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5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BUG-FREE</a:t>
            </a:r>
            <a:br>
              <a:rPr lang="en-US" sz="105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105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Team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71800" y="3638550"/>
            <a:ext cx="2667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 b="1" dirty="0">
                <a:solidFill>
                  <a:schemeClr val="tx1"/>
                </a:solidFill>
                <a:effectLst/>
              </a:rPr>
              <a:t>AUDITED PERCENT TRACKING ERROR.</a:t>
            </a:r>
          </a:p>
          <a:p>
            <a:pPr algn="l"/>
            <a:r>
              <a:rPr lang="en-US" sz="800" b="1" dirty="0">
                <a:solidFill>
                  <a:schemeClr val="tx1"/>
                </a:solidFill>
                <a:effectLst/>
              </a:rPr>
              <a:t>Team is in </a:t>
            </a:r>
            <a:r>
              <a:rPr lang="en-US" sz="800" b="1" dirty="0">
                <a:solidFill>
                  <a:schemeClr val="accent4"/>
                </a:solidFill>
                <a:effectLst/>
              </a:rPr>
              <a:t>red</a:t>
            </a:r>
            <a:r>
              <a:rPr lang="en-US" sz="800" b="1" dirty="0">
                <a:solidFill>
                  <a:schemeClr val="tx1"/>
                </a:solidFill>
                <a:effectLst/>
              </a:rPr>
              <a:t>, reference portfolio in </a:t>
            </a:r>
            <a:r>
              <a:rPr lang="en-US" sz="800" b="1" dirty="0">
                <a:solidFill>
                  <a:schemeClr val="bg2">
                    <a:lumMod val="65000"/>
                  </a:schemeClr>
                </a:solidFill>
                <a:effectLst/>
              </a:rPr>
              <a:t>gray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1123950"/>
            <a:ext cx="500062" cy="666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ight Arrow 13"/>
          <p:cNvSpPr/>
          <p:nvPr/>
        </p:nvSpPr>
        <p:spPr bwMode="auto">
          <a:xfrm rot="18706786">
            <a:off x="6082586" y="1643936"/>
            <a:ext cx="304800" cy="3048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rgbClr val="9696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9A4EE-360D-4CDE-9E41-F661E92FA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the rulebook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0D139-CF54-4922-9D28-24B870BA0F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916935"/>
            <a:ext cx="8534400" cy="39624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You </a:t>
            </a:r>
            <a:r>
              <a:rPr lang="en-US" dirty="0">
                <a:solidFill>
                  <a:srgbClr val="FF6600"/>
                </a:solidFill>
                <a:sym typeface="Wingdings" pitchFamily="2" charset="2"/>
              </a:rPr>
              <a:t>cannot trade twice the same ticker or symbol in the same day </a:t>
            </a:r>
            <a:r>
              <a:rPr lang="en-US" dirty="0">
                <a:sym typeface="Wingdings" pitchFamily="2" charset="2"/>
              </a:rPr>
              <a:t>- i.e., no “money burning.” Both trades will be rejected.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E7CDC-6DD1-48CE-A246-C0FB337D49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73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9A4EE-360D-4CDE-9E41-F661E92FA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the rulebook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0D139-CF54-4922-9D28-24B870BA0F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916935"/>
            <a:ext cx="8534400" cy="3962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FF6600"/>
                </a:solidFill>
              </a:rPr>
              <a:t>You may not sell short if you have a long position on the same security.</a:t>
            </a:r>
            <a:br>
              <a:rPr lang="en-US" dirty="0">
                <a:solidFill>
                  <a:srgbClr val="FF6600"/>
                </a:solidFill>
              </a:rPr>
            </a:br>
            <a:r>
              <a:rPr lang="en-US" dirty="0"/>
              <a:t>Example: you can not sellShort 250 GOOG if you hold a long position of 100 GOOG. First you sell the long position, then you go short.  You must do so in two separate days.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E7CDC-6DD1-48CE-A246-C0FB337D49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4A9E3E-7DFB-4155-B967-2C69F77CF0F5}"/>
              </a:ext>
            </a:extLst>
          </p:cNvPr>
          <p:cNvSpPr/>
          <p:nvPr/>
        </p:nvSpPr>
        <p:spPr>
          <a:xfrm>
            <a:off x="8915400" y="4933950"/>
            <a:ext cx="152400" cy="152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171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700"/>
            <a:ext cx="9144000" cy="513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 rot="13411124">
            <a:off x="848071" y="2565401"/>
            <a:ext cx="360027" cy="3936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DF99B19-F422-4E73-8372-ECF378F4C5CF}"/>
              </a:ext>
            </a:extLst>
          </p:cNvPr>
          <p:cNvSpPr/>
          <p:nvPr/>
        </p:nvSpPr>
        <p:spPr>
          <a:xfrm>
            <a:off x="8991600" y="5025426"/>
            <a:ext cx="76200" cy="76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472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Hunter_02 Apr. 26 02.03.gif"/>
          <p:cNvPicPr>
            <a:picLocks noChangeAspect="1"/>
          </p:cNvPicPr>
          <p:nvPr/>
        </p:nvPicPr>
        <p:blipFill>
          <a:blip r:embed="rId3" cstate="print"/>
          <a:srcRect b="8968"/>
          <a:stretch>
            <a:fillRect/>
          </a:stretch>
        </p:blipFill>
        <p:spPr>
          <a:xfrm>
            <a:off x="3200400" y="1047750"/>
            <a:ext cx="5753527" cy="320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Team 5 – The “Moneymaker”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" y="1047750"/>
            <a:ext cx="2743200" cy="3984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97919" y="903663"/>
            <a:ext cx="2109262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800" dirty="0">
                <a:solidFill>
                  <a:schemeClr val="bg2"/>
                </a:solidFill>
                <a:effectLst/>
                <a:latin typeface="Bernard MT Condensed" pitchFamily="18" charset="0"/>
              </a:rPr>
              <a:t>Jerome Kerviel</a:t>
            </a:r>
            <a:br>
              <a:rPr lang="en-US" sz="1800" dirty="0">
                <a:solidFill>
                  <a:schemeClr val="bg2"/>
                </a:solidFill>
                <a:effectLst/>
                <a:latin typeface="Bernard MT Condensed" pitchFamily="18" charset="0"/>
              </a:rPr>
            </a:br>
            <a:r>
              <a:rPr lang="en-US" sz="1800" dirty="0">
                <a:solidFill>
                  <a:schemeClr val="bg2"/>
                </a:solidFill>
                <a:effectLst/>
                <a:latin typeface="Bernard MT Condensed" pitchFamily="18" charset="0"/>
              </a:rPr>
              <a:t>Fund Management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3247736"/>
            <a:ext cx="3033712" cy="1838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248400" y="3397935"/>
            <a:ext cx="27432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b="1" dirty="0">
                <a:solidFill>
                  <a:schemeClr val="tx1"/>
                </a:solidFill>
              </a:rPr>
              <a:t>AUDITED PERCENT TRACKING ERROR.</a:t>
            </a:r>
          </a:p>
          <a:p>
            <a:pPr algn="l"/>
            <a:r>
              <a:rPr lang="en-US" sz="700" b="1" dirty="0">
                <a:solidFill>
                  <a:schemeClr val="tx1"/>
                </a:solidFill>
                <a:effectLst/>
              </a:rPr>
              <a:t>Team is in</a:t>
            </a:r>
            <a:r>
              <a:rPr lang="en-US" sz="700" b="1" dirty="0">
                <a:solidFill>
                  <a:srgbClr val="FF0000"/>
                </a:solidFill>
                <a:effectLst/>
              </a:rPr>
              <a:t> red,</a:t>
            </a:r>
            <a:r>
              <a:rPr lang="en-US" sz="700" b="1" dirty="0">
                <a:solidFill>
                  <a:schemeClr val="tx1"/>
                </a:solidFill>
                <a:effectLst/>
              </a:rPr>
              <a:t> reference portfolio semitransparent</a:t>
            </a:r>
            <a:endParaRPr lang="en-US" sz="700" b="1" dirty="0">
              <a:solidFill>
                <a:schemeClr val="bg2">
                  <a:lumMod val="65000"/>
                </a:schemeClr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0400" y="4325312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  <a:effectLst/>
              </a:rPr>
              <a:t>Idea: explore new strategies</a:t>
            </a:r>
          </a:p>
        </p:txBody>
      </p:sp>
    </p:spTree>
    <p:extLst>
      <p:ext uri="{BB962C8B-B14F-4D97-AF65-F5344CB8AC3E}">
        <p14:creationId xmlns:p14="http://schemas.microsoft.com/office/powerpoint/2010/main" val="4128835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 The Dark Horses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Conditional Gamma</a:t>
            </a:r>
          </a:p>
          <a:p>
            <a:r>
              <a:rPr lang="en-US" dirty="0"/>
              <a:t>Simultaneous Delta Gamma</a:t>
            </a:r>
          </a:p>
          <a:p>
            <a:r>
              <a:rPr lang="en-US" dirty="0"/>
              <a:t>Synthetics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09550"/>
            <a:ext cx="1046162" cy="102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026241-828F-412C-B777-83EF2B35D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352550"/>
            <a:ext cx="1046162" cy="102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7E5676-D9DA-495F-A94A-7F7F8AA5D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956" y="226359"/>
            <a:ext cx="1046162" cy="102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6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7186259" y="0"/>
            <a:ext cx="1938793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028" y="135150"/>
            <a:ext cx="8763000" cy="485382"/>
          </a:xfrm>
        </p:spPr>
        <p:txBody>
          <a:bodyPr/>
          <a:lstStyle/>
          <a:p>
            <a:r>
              <a:rPr lang="en-US" dirty="0"/>
              <a:t>T8 Conditional Gamma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10763" y="1774000"/>
            <a:ext cx="5410200" cy="3299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114800" y="2038350"/>
            <a:ext cx="3962400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b="1" dirty="0">
                <a:solidFill>
                  <a:schemeClr val="tx1"/>
                </a:solidFill>
              </a:rPr>
              <a:t>AUDITED PERCENT TRACKING ERROR.</a:t>
            </a:r>
          </a:p>
          <a:p>
            <a:pPr algn="l"/>
            <a:r>
              <a:rPr lang="en-US" b="1" dirty="0">
                <a:solidFill>
                  <a:schemeClr val="tx1"/>
                </a:solidFill>
                <a:effectLst/>
              </a:rPr>
              <a:t>Team is in </a:t>
            </a:r>
            <a:r>
              <a:rPr lang="en-US" b="1" dirty="0">
                <a:solidFill>
                  <a:srgbClr val="FF0000"/>
                </a:solidFill>
                <a:effectLst/>
              </a:rPr>
              <a:t>red</a:t>
            </a:r>
            <a:r>
              <a:rPr lang="en-US" b="1" dirty="0">
                <a:solidFill>
                  <a:schemeClr val="tx1"/>
                </a:solidFill>
                <a:effectLst/>
              </a:rPr>
              <a:t>, reference portfolio semitransparent</a:t>
            </a:r>
            <a:endParaRPr lang="en-US" b="1" dirty="0">
              <a:solidFill>
                <a:schemeClr val="bg2">
                  <a:lumMod val="65000"/>
                </a:schemeClr>
              </a:solidFill>
              <a:effectLst/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2028" y="2338401"/>
            <a:ext cx="2525199" cy="2743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SL00250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35317" y="1145423"/>
            <a:ext cx="582325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485699" y="1021601"/>
            <a:ext cx="152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l">
              <a:spcBef>
                <a:spcPct val="50000"/>
              </a:spcBef>
              <a:defRPr sz="20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r>
              <a:rPr lang="en-US" sz="1800" dirty="0"/>
              <a:t>Bug-free</a:t>
            </a:r>
            <a:br>
              <a:rPr lang="en-US" sz="1800" dirty="0"/>
            </a:br>
            <a:r>
              <a:rPr lang="en-US" sz="1800" dirty="0"/>
              <a:t>Team</a:t>
            </a:r>
          </a:p>
        </p:txBody>
      </p:sp>
      <p:pic>
        <p:nvPicPr>
          <p:cNvPr id="14" name="Picture 13" descr="SL00250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1898" y="1064313"/>
            <a:ext cx="997819" cy="913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605059" y="973781"/>
            <a:ext cx="23622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OVERALL HT WINNERS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Delta Hedging Weakness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05" y="971550"/>
            <a:ext cx="7362995" cy="4159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8691F8-4482-448E-ACB0-C452B77CD9DD}"/>
              </a:ext>
            </a:extLst>
          </p:cNvPr>
          <p:cNvSpPr txBox="1"/>
          <p:nvPr/>
        </p:nvSpPr>
        <p:spPr>
          <a:xfrm>
            <a:off x="5295941" y="2190750"/>
            <a:ext cx="1914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A5C174"/>
                </a:solidFill>
              </a:rPr>
              <a:t>Delta hedging drop</a:t>
            </a:r>
          </a:p>
        </p:txBody>
      </p:sp>
    </p:spTree>
    <p:extLst>
      <p:ext uri="{BB962C8B-B14F-4D97-AF65-F5344CB8AC3E}">
        <p14:creationId xmlns:p14="http://schemas.microsoft.com/office/powerpoint/2010/main" val="2937670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Gamma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381000" y="1047750"/>
            <a:ext cx="8534400" cy="1752600"/>
          </a:xfrm>
          <a:prstGeom prst="rect">
            <a:avLst/>
          </a:prstGeom>
        </p:spPr>
        <p:txBody>
          <a:bodyPr/>
          <a:lstStyle/>
          <a:p>
            <a:r>
              <a:rPr lang="en-US" sz="2400" dirty="0"/>
              <a:t>Family Delta (</a:t>
            </a:r>
            <a:r>
              <a:rPr lang="en-US" sz="2400" dirty="0">
                <a:latin typeface="Symbol" pitchFamily="18" charset="2"/>
              </a:rPr>
              <a:t>D</a:t>
            </a:r>
            <a:r>
              <a:rPr lang="en-US" sz="2400" dirty="0"/>
              <a:t>) measures</a:t>
            </a:r>
            <a:r>
              <a:rPr lang="en-US" sz="2400" dirty="0">
                <a:solidFill>
                  <a:schemeClr val="folHlink"/>
                </a:solidFill>
              </a:rPr>
              <a:t> the change</a:t>
            </a:r>
            <a:r>
              <a:rPr lang="en-US" sz="2400" dirty="0"/>
              <a:t> in portfolio value</a:t>
            </a:r>
            <a:br>
              <a:rPr lang="en-US" sz="2400" dirty="0"/>
            </a:br>
            <a:r>
              <a:rPr lang="en-US" sz="2400" dirty="0"/>
              <a:t>as the underlier’s price S changes (~speed).</a:t>
            </a:r>
          </a:p>
          <a:p>
            <a:r>
              <a:rPr lang="en-US" sz="2400" dirty="0"/>
              <a:t>Family Gamma (</a:t>
            </a:r>
            <a:r>
              <a:rPr lang="en-US" sz="2400" dirty="0">
                <a:latin typeface="Symbol" pitchFamily="18" charset="2"/>
              </a:rPr>
              <a:t>G</a:t>
            </a:r>
            <a:r>
              <a:rPr lang="en-US" sz="2400" dirty="0"/>
              <a:t>) measures </a:t>
            </a:r>
            <a:r>
              <a:rPr lang="en-US" sz="2400" dirty="0">
                <a:solidFill>
                  <a:schemeClr val="folHlink"/>
                </a:solidFill>
              </a:rPr>
              <a:t>the rate of change</a:t>
            </a:r>
            <a:r>
              <a:rPr lang="en-US" sz="2400" dirty="0"/>
              <a:t> in portfolio value as S changes (~acceleration).</a:t>
            </a:r>
          </a:p>
        </p:txBody>
      </p:sp>
      <p:pic>
        <p:nvPicPr>
          <p:cNvPr id="276486" name="Picture 6"/>
          <p:cNvPicPr>
            <a:picLocks noChangeAspect="1" noChangeArrowheads="1"/>
          </p:cNvPicPr>
          <p:nvPr/>
        </p:nvPicPr>
        <p:blipFill>
          <a:blip r:embed="rId3" cstate="print"/>
          <a:srcRect t="24211" b="11227"/>
          <a:stretch>
            <a:fillRect/>
          </a:stretch>
        </p:blipFill>
        <p:spPr bwMode="auto">
          <a:xfrm>
            <a:off x="2813446" y="2800350"/>
            <a:ext cx="6285885" cy="2282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488" name="Picture 8" descr="http://www.ferrarichat.com/discus/messages/251280/285178.jpg"/>
          <p:cNvPicPr>
            <a:picLocks noChangeAspect="1" noChangeArrowheads="1"/>
          </p:cNvPicPr>
          <p:nvPr/>
        </p:nvPicPr>
        <p:blipFill>
          <a:blip r:embed="rId4" cstate="print"/>
          <a:srcRect l="7105" t="10511" b="10511"/>
          <a:stretch>
            <a:fillRect/>
          </a:stretch>
        </p:blipFill>
        <p:spPr bwMode="auto">
          <a:xfrm>
            <a:off x="304800" y="3714750"/>
            <a:ext cx="2380949" cy="1368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3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 of Gamma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If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Gamma is small</a:t>
            </a:r>
            <a:r>
              <a:rPr lang="en-US" sz="2800" dirty="0"/>
              <a:t> (abs.), small changes in S will not affect much Delta (and your portfolio value) ,</a:t>
            </a:r>
            <a:br>
              <a:rPr lang="en-US" sz="2800" dirty="0"/>
            </a:br>
            <a:r>
              <a:rPr lang="en-US" sz="2800" b="1" dirty="0"/>
              <a:t>so</a:t>
            </a:r>
            <a:br>
              <a:rPr lang="en-US" sz="2800" dirty="0"/>
            </a:br>
            <a:r>
              <a:rPr lang="en-US" sz="2800" dirty="0"/>
              <a:t>there is less need to take immediate rebalancing action.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If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Gamma is large</a:t>
            </a:r>
            <a:r>
              <a:rPr lang="en-US" sz="2800" dirty="0"/>
              <a:t>, small changes in S will affect Delta (and your portfolio value) significantly, </a:t>
            </a:r>
            <a:br>
              <a:rPr lang="en-US" sz="2800" dirty="0"/>
            </a:br>
            <a:r>
              <a:rPr sz="2800" b="1" dirty="0"/>
              <a:t>so</a:t>
            </a:r>
            <a:br>
              <a:rPr lang="en-US" sz="2800" dirty="0"/>
            </a:br>
            <a:r>
              <a:rPr lang="en-US" sz="2800" dirty="0"/>
              <a:t>there is a stronger need to take immediate rebalancing action.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Calculate Gamma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441325" y="1181100"/>
            <a:ext cx="8534400" cy="3962400"/>
          </a:xfrm>
          <a:prstGeom prst="rect">
            <a:avLst/>
          </a:prstGeom>
        </p:spPr>
        <p:txBody>
          <a:bodyPr/>
          <a:lstStyle/>
          <a:p>
            <a:r>
              <a:rPr lang="en-US" sz="2800" dirty="0"/>
              <a:t>Gamma =   N’(d1)</a:t>
            </a:r>
          </a:p>
          <a:p>
            <a:pPr>
              <a:buNone/>
            </a:pPr>
            <a:r>
              <a:rPr lang="en-US" sz="2800" dirty="0"/>
              <a:t>			</a:t>
            </a:r>
            <a:r>
              <a:rPr sz="2800" dirty="0"/>
              <a:t>    </a:t>
            </a:r>
            <a:r>
              <a:rPr lang="en-US" sz="2800" dirty="0"/>
              <a:t>S</a:t>
            </a:r>
            <a:r>
              <a:rPr lang="en-US" sz="2800" dirty="0">
                <a:latin typeface="Symbol" pitchFamily="18" charset="2"/>
              </a:rPr>
              <a:t>s</a:t>
            </a:r>
            <a:r>
              <a:rPr sz="2800" dirty="0">
                <a:latin typeface="Symbol" pitchFamily="18" charset="2"/>
              </a:rPr>
              <a:t>Ö </a:t>
            </a:r>
            <a:r>
              <a:rPr lang="en-US" sz="2800" dirty="0"/>
              <a:t>t</a:t>
            </a:r>
          </a:p>
          <a:p>
            <a:endParaRPr lang="en-US" sz="2800" dirty="0"/>
          </a:p>
          <a:p>
            <a:r>
              <a:rPr lang="en-US" sz="2800" dirty="0"/>
              <a:t>N’(d1) = e </a:t>
            </a:r>
            <a:r>
              <a:rPr lang="en-US" sz="2800" baseline="30000" dirty="0"/>
              <a:t>–(d1)</a:t>
            </a:r>
            <a:r>
              <a:rPr lang="en-US" sz="2400" baseline="76000" dirty="0"/>
              <a:t>2</a:t>
            </a:r>
            <a:r>
              <a:rPr lang="en-US" sz="2800" baseline="30000" dirty="0"/>
              <a:t>/2</a:t>
            </a:r>
          </a:p>
          <a:p>
            <a:pPr>
              <a:buNone/>
            </a:pPr>
            <a:r>
              <a:rPr lang="en-US" sz="2800" baseline="30000" dirty="0"/>
              <a:t>			</a:t>
            </a:r>
            <a:r>
              <a:rPr lang="en-US" sz="2800" dirty="0"/>
              <a:t>   </a:t>
            </a:r>
            <a:r>
              <a:rPr sz="2800" dirty="0">
                <a:latin typeface="Symbol" pitchFamily="18" charset="2"/>
              </a:rPr>
              <a:t>Ö </a:t>
            </a:r>
            <a:r>
              <a:rPr lang="en-US" sz="2800" dirty="0"/>
              <a:t>(2</a:t>
            </a:r>
            <a:r>
              <a:rPr lang="en-US" sz="2800" dirty="0">
                <a:latin typeface="Symbol" pitchFamily="18" charset="2"/>
              </a:rPr>
              <a:t> p</a:t>
            </a:r>
            <a:r>
              <a:rPr lang="en-US" sz="2800" dirty="0"/>
              <a:t>)</a:t>
            </a:r>
          </a:p>
          <a:p>
            <a:endParaRPr lang="en-US" sz="2800" baseline="30000" dirty="0"/>
          </a:p>
          <a:p>
            <a:r>
              <a:rPr lang="en-US" sz="2800" dirty="0"/>
              <a:t>d1 as in Black Scholes</a:t>
            </a:r>
          </a:p>
        </p:txBody>
      </p:sp>
      <p:sp>
        <p:nvSpPr>
          <p:cNvPr id="282629" name="Line 5"/>
          <p:cNvSpPr>
            <a:spLocks noChangeShapeType="1"/>
          </p:cNvSpPr>
          <p:nvPr/>
        </p:nvSpPr>
        <p:spPr bwMode="auto">
          <a:xfrm>
            <a:off x="2209800" y="3181350"/>
            <a:ext cx="1676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82630" name="Line 6"/>
          <p:cNvSpPr>
            <a:spLocks noChangeShapeType="1"/>
          </p:cNvSpPr>
          <p:nvPr/>
        </p:nvSpPr>
        <p:spPr bwMode="auto">
          <a:xfrm>
            <a:off x="4924425" y="4514850"/>
            <a:ext cx="403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82631" name="Line 7"/>
          <p:cNvSpPr>
            <a:spLocks noChangeShapeType="1"/>
          </p:cNvSpPr>
          <p:nvPr/>
        </p:nvSpPr>
        <p:spPr bwMode="auto">
          <a:xfrm flipV="1">
            <a:off x="5076825" y="3257550"/>
            <a:ext cx="0" cy="137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82632" name="Freeform 8"/>
          <p:cNvSpPr>
            <a:spLocks/>
          </p:cNvSpPr>
          <p:nvPr/>
        </p:nvSpPr>
        <p:spPr bwMode="auto">
          <a:xfrm>
            <a:off x="5119688" y="3371850"/>
            <a:ext cx="3687762" cy="1123950"/>
          </a:xfrm>
          <a:custGeom>
            <a:avLst/>
            <a:gdLst/>
            <a:ahLst/>
            <a:cxnLst>
              <a:cxn ang="0">
                <a:pos x="0" y="939"/>
              </a:cxn>
              <a:cxn ang="0">
                <a:pos x="471" y="875"/>
              </a:cxn>
              <a:cxn ang="0">
                <a:pos x="741" y="672"/>
              </a:cxn>
              <a:cxn ang="0">
                <a:pos x="1029" y="0"/>
              </a:cxn>
              <a:cxn ang="0">
                <a:pos x="1317" y="672"/>
              </a:cxn>
              <a:cxn ang="0">
                <a:pos x="1578" y="880"/>
              </a:cxn>
              <a:cxn ang="0">
                <a:pos x="2323" y="944"/>
              </a:cxn>
            </a:cxnLst>
            <a:rect l="0" t="0" r="r" b="b"/>
            <a:pathLst>
              <a:path w="2323" h="944">
                <a:moveTo>
                  <a:pt x="0" y="939"/>
                </a:moveTo>
                <a:cubicBezTo>
                  <a:pt x="77" y="930"/>
                  <a:pt x="348" y="919"/>
                  <a:pt x="471" y="875"/>
                </a:cubicBezTo>
                <a:cubicBezTo>
                  <a:pt x="594" y="831"/>
                  <a:pt x="648" y="818"/>
                  <a:pt x="741" y="672"/>
                </a:cubicBezTo>
                <a:cubicBezTo>
                  <a:pt x="834" y="526"/>
                  <a:pt x="933" y="0"/>
                  <a:pt x="1029" y="0"/>
                </a:cubicBezTo>
                <a:cubicBezTo>
                  <a:pt x="1125" y="0"/>
                  <a:pt x="1226" y="526"/>
                  <a:pt x="1317" y="672"/>
                </a:cubicBezTo>
                <a:cubicBezTo>
                  <a:pt x="1408" y="818"/>
                  <a:pt x="1410" y="835"/>
                  <a:pt x="1578" y="880"/>
                </a:cubicBezTo>
                <a:cubicBezTo>
                  <a:pt x="1746" y="925"/>
                  <a:pt x="2168" y="931"/>
                  <a:pt x="2323" y="944"/>
                </a:cubicBezTo>
              </a:path>
            </a:pathLst>
          </a:custGeom>
          <a:noFill/>
          <a:ln w="28575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82633" name="Line 9"/>
          <p:cNvSpPr>
            <a:spLocks noChangeShapeType="1"/>
          </p:cNvSpPr>
          <p:nvPr/>
        </p:nvSpPr>
        <p:spPr bwMode="auto">
          <a:xfrm>
            <a:off x="6753225" y="3257550"/>
            <a:ext cx="0" cy="13144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82634" name="Text Box 10"/>
          <p:cNvSpPr txBox="1">
            <a:spLocks noChangeArrowheads="1"/>
          </p:cNvSpPr>
          <p:nvPr/>
        </p:nvSpPr>
        <p:spPr bwMode="auto">
          <a:xfrm>
            <a:off x="6444221" y="4629151"/>
            <a:ext cx="566181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Strike</a:t>
            </a:r>
          </a:p>
        </p:txBody>
      </p:sp>
      <p:sp>
        <p:nvSpPr>
          <p:cNvPr id="282635" name="Text Box 11"/>
          <p:cNvSpPr txBox="1">
            <a:spLocks noChangeArrowheads="1"/>
          </p:cNvSpPr>
          <p:nvPr/>
        </p:nvSpPr>
        <p:spPr bwMode="auto">
          <a:xfrm>
            <a:off x="8030337" y="4572001"/>
            <a:ext cx="1037463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Stock price S</a:t>
            </a:r>
          </a:p>
        </p:txBody>
      </p:sp>
      <p:sp>
        <p:nvSpPr>
          <p:cNvPr id="282636" name="Text Box 12"/>
          <p:cNvSpPr txBox="1">
            <a:spLocks noChangeArrowheads="1"/>
          </p:cNvSpPr>
          <p:nvPr/>
        </p:nvSpPr>
        <p:spPr bwMode="auto">
          <a:xfrm>
            <a:off x="5147643" y="3257551"/>
            <a:ext cx="688009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Gamma</a:t>
            </a: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2590800" y="1733550"/>
            <a:ext cx="1676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Gamma of a Portfolio of Related Securities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038225"/>
            <a:ext cx="8153400" cy="382905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endParaRPr lang="en-US" sz="4000" dirty="0">
              <a:latin typeface="Symbol" pitchFamily="18" charset="2"/>
            </a:endParaRPr>
          </a:p>
          <a:p>
            <a:pPr algn="ctr">
              <a:buFont typeface="Wingdings" pitchFamily="2" charset="2"/>
              <a:buNone/>
            </a:pPr>
            <a:endParaRPr lang="en-US" sz="4000" dirty="0">
              <a:latin typeface="Symbol" pitchFamily="18" charset="2"/>
            </a:endParaRPr>
          </a:p>
          <a:p>
            <a:pPr algn="ctr">
              <a:buFont typeface="Wingdings" pitchFamily="2" charset="2"/>
              <a:buNone/>
            </a:pPr>
            <a:r>
              <a:rPr lang="en-US" sz="4000" dirty="0" err="1">
                <a:latin typeface="Symbol" pitchFamily="18" charset="2"/>
              </a:rPr>
              <a:t>G</a:t>
            </a:r>
            <a:r>
              <a:rPr lang="en-US" sz="4000" baseline="-25000" dirty="0" err="1"/>
              <a:t>family</a:t>
            </a:r>
            <a:r>
              <a:rPr lang="en-US" sz="4000" dirty="0"/>
              <a:t> = </a:t>
            </a:r>
            <a:r>
              <a:rPr lang="en-US" sz="4000" dirty="0">
                <a:latin typeface="Symbol" pitchFamily="18" charset="2"/>
              </a:rPr>
              <a:t>S</a:t>
            </a:r>
            <a:r>
              <a:rPr lang="en-US" sz="4000" dirty="0"/>
              <a:t> qty</a:t>
            </a:r>
            <a:r>
              <a:rPr lang="en-US" sz="4000" baseline="-25000" dirty="0"/>
              <a:t>i</a:t>
            </a:r>
            <a:r>
              <a:rPr lang="en-US" sz="4000" dirty="0"/>
              <a:t> * </a:t>
            </a:r>
            <a:r>
              <a:rPr lang="en-US" sz="4000" dirty="0" err="1">
                <a:latin typeface="Symbol" pitchFamily="18" charset="2"/>
              </a:rPr>
              <a:t>g</a:t>
            </a:r>
            <a:r>
              <a:rPr lang="en-US" sz="4000" baseline="-25000" dirty="0" err="1"/>
              <a:t>i</a:t>
            </a:r>
            <a:endParaRPr lang="en-US" sz="4000" baseline="-25000" dirty="0"/>
          </a:p>
          <a:p>
            <a:pPr>
              <a:buNone/>
            </a:pPr>
            <a:endParaRPr lang="en-US" sz="4000" baseline="-25000" dirty="0"/>
          </a:p>
          <a:p>
            <a:pPr>
              <a:buFont typeface="Wingdings" pitchFamily="2" charset="2"/>
              <a:buNone/>
            </a:pPr>
            <a:r>
              <a:rPr lang="en-US" sz="24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80751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1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1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Gamma of a portfolio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During </a:t>
            </a:r>
            <a:r>
              <a:rPr lang="en-US" sz="2400" i="1" dirty="0"/>
              <a:t>small</a:t>
            </a:r>
            <a:r>
              <a:rPr lang="en-US" sz="2400" dirty="0"/>
              <a:t> periods of time t</a:t>
            </a:r>
            <a:r>
              <a:rPr lang="en-US" sz="2400" baseline="-25000" dirty="0"/>
              <a:t>2</a:t>
            </a:r>
            <a:r>
              <a:rPr lang="en-US" sz="2400" dirty="0"/>
              <a:t>-t</a:t>
            </a:r>
            <a:r>
              <a:rPr lang="en-US" sz="2400" baseline="-25000" dirty="0"/>
              <a:t>1</a:t>
            </a:r>
          </a:p>
          <a:p>
            <a:pPr>
              <a:buNone/>
            </a:pPr>
            <a:endParaRPr lang="en-US" sz="2400" dirty="0"/>
          </a:p>
          <a:p>
            <a:pPr algn="ctr">
              <a:buFont typeface="Symbol" pitchFamily="18" charset="2"/>
              <a:buNone/>
            </a:pPr>
            <a:r>
              <a:rPr lang="en-US" sz="2400" dirty="0">
                <a:latin typeface="Symbol" pitchFamily="18" charset="2"/>
              </a:rPr>
              <a:t>D </a:t>
            </a:r>
            <a:r>
              <a:rPr lang="en-US" sz="2400" baseline="-25000" dirty="0"/>
              <a:t>portfolio</a:t>
            </a:r>
            <a:r>
              <a:rPr lang="en-US" sz="2400" dirty="0"/>
              <a:t> = ½ </a:t>
            </a:r>
            <a:r>
              <a:rPr lang="en-US" sz="2400" dirty="0">
                <a:latin typeface="Symbol" pitchFamily="18" charset="2"/>
              </a:rPr>
              <a:t>*</a:t>
            </a:r>
            <a:r>
              <a:rPr lang="en-US" sz="2400" dirty="0"/>
              <a:t> </a:t>
            </a:r>
            <a:r>
              <a:rPr lang="en-US" sz="2400" dirty="0">
                <a:latin typeface="Symbol" pitchFamily="18" charset="2"/>
              </a:rPr>
              <a:t>G</a:t>
            </a:r>
            <a:r>
              <a:rPr lang="en-US" sz="2400" baseline="-25000" dirty="0"/>
              <a:t>portfolio</a:t>
            </a:r>
            <a:r>
              <a:rPr lang="en-US" sz="2400" dirty="0">
                <a:latin typeface="Symbol" pitchFamily="18" charset="2"/>
              </a:rPr>
              <a:t> * </a:t>
            </a:r>
            <a:r>
              <a:rPr lang="en-US" sz="2400" dirty="0">
                <a:latin typeface="Arial Unicode MS" pitchFamily="34" charset="-128"/>
              </a:rPr>
              <a:t>(S</a:t>
            </a:r>
            <a:r>
              <a:rPr lang="en-US" sz="2400" baseline="-25000" dirty="0">
                <a:latin typeface="Arial Unicode MS" pitchFamily="34" charset="-128"/>
              </a:rPr>
              <a:t>2</a:t>
            </a:r>
            <a:r>
              <a:rPr lang="en-US" sz="2400" dirty="0">
                <a:latin typeface="Arial Unicode MS" pitchFamily="34" charset="-128"/>
              </a:rPr>
              <a:t>-S</a:t>
            </a:r>
            <a:r>
              <a:rPr lang="en-US" sz="2400" baseline="-25000" dirty="0">
                <a:latin typeface="Arial Unicode MS" pitchFamily="34" charset="-128"/>
              </a:rPr>
              <a:t>1</a:t>
            </a:r>
            <a:r>
              <a:rPr lang="en-US" sz="2400" dirty="0">
                <a:latin typeface="Arial Unicode MS" pitchFamily="34" charset="-128"/>
              </a:rPr>
              <a:t>)</a:t>
            </a:r>
            <a:r>
              <a:rPr lang="en-US" sz="2400" baseline="30000" dirty="0">
                <a:latin typeface="Arial Unicode MS" pitchFamily="34" charset="-128"/>
              </a:rPr>
              <a:t>2</a:t>
            </a:r>
          </a:p>
          <a:p>
            <a:pPr>
              <a:buFont typeface="Symbol" pitchFamily="18" charset="2"/>
              <a:buNone/>
            </a:pPr>
            <a:endParaRPr lang="en-US" sz="2400" dirty="0"/>
          </a:p>
          <a:p>
            <a:pPr>
              <a:buFont typeface="Symbol" pitchFamily="18" charset="2"/>
              <a:buNone/>
            </a:pPr>
            <a:r>
              <a:rPr lang="en-US" sz="2400" dirty="0"/>
              <a:t>Example:</a:t>
            </a:r>
          </a:p>
          <a:p>
            <a:pPr>
              <a:buFont typeface="Symbol" pitchFamily="18" charset="2"/>
              <a:buNone/>
            </a:pPr>
            <a:r>
              <a:rPr lang="en-US" sz="2400" dirty="0"/>
              <a:t>	If you do not rebalance, and </a:t>
            </a:r>
            <a:r>
              <a:rPr sz="2400" dirty="0"/>
              <a:t>the underlier price </a:t>
            </a:r>
            <a:r>
              <a:rPr lang="en-US" sz="2400" dirty="0"/>
              <a:t>(e.g., GE) drops</a:t>
            </a:r>
            <a:r>
              <a:rPr sz="2400" dirty="0"/>
              <a:t> from $52 to $50, t</a:t>
            </a:r>
            <a:r>
              <a:rPr lang="en-US" sz="2400" dirty="0"/>
              <a:t>he change of value </a:t>
            </a:r>
            <a:r>
              <a:rPr lang="en-US" sz="2400" b="1" dirty="0">
                <a:solidFill>
                  <a:schemeClr val="accent1"/>
                </a:solidFill>
              </a:rPr>
              <a:t>in a Delta-Neutral Portfolio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/>
              <a:t>is approximately</a:t>
            </a:r>
          </a:p>
          <a:p>
            <a:pPr>
              <a:buFont typeface="Symbol" pitchFamily="18" charset="2"/>
              <a:buNone/>
            </a:pPr>
            <a:r>
              <a:rPr lang="en-US" sz="2400" dirty="0"/>
              <a:t> 		= ½ </a:t>
            </a:r>
            <a:r>
              <a:rPr lang="en-US" sz="2400" dirty="0">
                <a:latin typeface="Symbol" pitchFamily="18" charset="2"/>
              </a:rPr>
              <a:t>*</a:t>
            </a:r>
            <a:r>
              <a:rPr lang="en-US" sz="2400" dirty="0"/>
              <a:t> </a:t>
            </a:r>
            <a:r>
              <a:rPr lang="en-US" sz="2400" dirty="0">
                <a:latin typeface="Symbol" pitchFamily="18" charset="2"/>
              </a:rPr>
              <a:t>G * </a:t>
            </a:r>
            <a:r>
              <a:rPr lang="en-US" sz="2400" dirty="0"/>
              <a:t>(S</a:t>
            </a:r>
            <a:r>
              <a:rPr lang="en-US" sz="2400" baseline="-25000" dirty="0"/>
              <a:t>2</a:t>
            </a:r>
            <a:r>
              <a:rPr lang="en-US" sz="2400" dirty="0"/>
              <a:t>-S</a:t>
            </a:r>
            <a:r>
              <a:rPr lang="en-US" sz="2400" baseline="-25000" dirty="0"/>
              <a:t>1</a:t>
            </a:r>
            <a:r>
              <a:rPr lang="en-US" sz="2400" dirty="0"/>
              <a:t>)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</a:p>
          <a:p>
            <a:pPr>
              <a:buFont typeface="Symbol" pitchFamily="18" charset="2"/>
              <a:buNone/>
            </a:pPr>
            <a:r>
              <a:rPr lang="en-US" sz="2400" dirty="0"/>
              <a:t> 		= 0.5 * (-10,000) * (52-50)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</a:p>
          <a:p>
            <a:pPr>
              <a:buFont typeface="Symbol" pitchFamily="18" charset="2"/>
              <a:buNone/>
            </a:pPr>
            <a:r>
              <a:rPr lang="en-US" sz="2400" dirty="0"/>
              <a:t> 		= -$20,000</a:t>
            </a:r>
          </a:p>
          <a:p>
            <a:pPr algn="ctr">
              <a:buFont typeface="Symbol" pitchFamily="18" charset="2"/>
              <a:buNone/>
            </a:pPr>
            <a:endParaRPr lang="en-US" sz="2400" dirty="0">
              <a:latin typeface="Arial Unicode MS" pitchFamily="34" charset="-128"/>
            </a:endParaRPr>
          </a:p>
        </p:txBody>
      </p:sp>
      <p:sp>
        <p:nvSpPr>
          <p:cNvPr id="280580" name="Rectangle 4"/>
          <p:cNvSpPr>
            <a:spLocks noChangeArrowheads="1"/>
          </p:cNvSpPr>
          <p:nvPr/>
        </p:nvSpPr>
        <p:spPr bwMode="auto">
          <a:xfrm>
            <a:off x="2362200" y="1588644"/>
            <a:ext cx="5105400" cy="571500"/>
          </a:xfrm>
          <a:prstGeom prst="rect">
            <a:avLst/>
          </a:prstGeom>
          <a:noFill/>
          <a:ln w="57150" cmpd="thinThick" algn="ctr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80581" name="Text Box 5"/>
          <p:cNvSpPr txBox="1">
            <a:spLocks noChangeArrowheads="1"/>
          </p:cNvSpPr>
          <p:nvPr/>
        </p:nvSpPr>
        <p:spPr bwMode="auto">
          <a:xfrm>
            <a:off x="3675708" y="1832173"/>
            <a:ext cx="35298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effectLst/>
              </a:rPr>
              <a:t>~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Gamma-Neutral Portfolio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457200" y="971550"/>
            <a:ext cx="8229600" cy="41719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Bef>
                <a:spcPts val="400"/>
              </a:spcBef>
            </a:pPr>
            <a:r>
              <a:rPr sz="2400" b="1" dirty="0">
                <a:solidFill>
                  <a:schemeClr val="accent1"/>
                </a:solidFill>
              </a:rPr>
              <a:t>More stable</a:t>
            </a:r>
            <a:r>
              <a:rPr sz="2400" dirty="0">
                <a:solidFill>
                  <a:schemeClr val="accent1"/>
                </a:solidFill>
              </a:rPr>
              <a:t> </a:t>
            </a:r>
            <a:r>
              <a:rPr sz="2400" dirty="0"/>
              <a:t>than a delta neutral-only.</a:t>
            </a:r>
            <a:endParaRPr lang="en-US" sz="2400" dirty="0"/>
          </a:p>
          <a:p>
            <a:pPr>
              <a:spcBef>
                <a:spcPts val="400"/>
              </a:spcBef>
            </a:pPr>
            <a:r>
              <a:rPr lang="en-US" sz="2400" dirty="0"/>
              <a:t>Cannot use the stock to reach Gamma neutrality because </a:t>
            </a:r>
            <a:r>
              <a:rPr lang="en-US" sz="2400" b="1" dirty="0"/>
              <a:t>the stock has Gamma = 0</a:t>
            </a:r>
          </a:p>
          <a:p>
            <a:pPr>
              <a:spcBef>
                <a:spcPts val="400"/>
              </a:spcBef>
              <a:buNone/>
            </a:pPr>
            <a:r>
              <a:rPr lang="en-US" sz="2800" dirty="0">
                <a:latin typeface="Symbol" pitchFamily="18" charset="2"/>
              </a:rPr>
              <a:t>	</a:t>
            </a:r>
            <a:br>
              <a:rPr lang="en-US" sz="2800" dirty="0">
                <a:latin typeface="Symbol" pitchFamily="18" charset="2"/>
              </a:rPr>
            </a:br>
            <a:r>
              <a:rPr lang="en-US" sz="2800" dirty="0">
                <a:latin typeface="+mj-lt"/>
              </a:rPr>
              <a:t>1) 		</a:t>
            </a:r>
            <a:r>
              <a:rPr lang="en-US" sz="2800" dirty="0">
                <a:latin typeface="Symbol" pitchFamily="18" charset="2"/>
              </a:rPr>
              <a:t>G</a:t>
            </a:r>
            <a:r>
              <a:rPr lang="en-US" sz="2800" baseline="-25000" dirty="0">
                <a:latin typeface="+mj-lt"/>
              </a:rPr>
              <a:t>portfolio</a:t>
            </a:r>
            <a:r>
              <a:rPr lang="en-US" sz="2800" dirty="0">
                <a:latin typeface="+mj-lt"/>
              </a:rPr>
              <a:t>  &lt;&gt; 0    </a:t>
            </a:r>
          </a:p>
          <a:p>
            <a:pPr>
              <a:spcBef>
                <a:spcPts val="400"/>
              </a:spcBef>
              <a:buNone/>
            </a:pPr>
            <a:r>
              <a:rPr lang="en-US" sz="2800" dirty="0">
                <a:latin typeface="+mj-lt"/>
              </a:rPr>
              <a:t>	2) 		</a:t>
            </a:r>
            <a:r>
              <a:rPr lang="en-US" sz="2800" dirty="0">
                <a:latin typeface="Symbol" pitchFamily="18" charset="2"/>
              </a:rPr>
              <a:t>G</a:t>
            </a:r>
            <a:r>
              <a:rPr lang="en-US" sz="2800" baseline="-25000" dirty="0">
                <a:latin typeface="+mj-lt"/>
              </a:rPr>
              <a:t>portfolio</a:t>
            </a:r>
            <a:r>
              <a:rPr lang="en-US" sz="2800" dirty="0">
                <a:latin typeface="+mj-lt"/>
              </a:rPr>
              <a:t> +  </a:t>
            </a:r>
            <a:r>
              <a:rPr lang="en-US" sz="2800" dirty="0">
                <a:latin typeface="Symbol" pitchFamily="18" charset="2"/>
              </a:rPr>
              <a:t>G</a:t>
            </a:r>
            <a:r>
              <a:rPr lang="en-US" sz="2800" b="1" baseline="-25000" dirty="0">
                <a:latin typeface="+mj-lt"/>
              </a:rPr>
              <a:t>x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qty</a:t>
            </a:r>
            <a:r>
              <a:rPr lang="en-US" sz="2800" b="1" baseline="-25000" dirty="0">
                <a:latin typeface="+mj-lt"/>
              </a:rPr>
              <a:t>x</a:t>
            </a:r>
            <a:r>
              <a:rPr lang="en-US" sz="2800" dirty="0">
                <a:latin typeface="+mj-lt"/>
              </a:rPr>
              <a:t> = 0</a:t>
            </a:r>
          </a:p>
          <a:p>
            <a:pPr>
              <a:spcBef>
                <a:spcPts val="400"/>
              </a:spcBef>
              <a:buNone/>
            </a:pPr>
            <a:r>
              <a:rPr lang="en-US" sz="2800" dirty="0">
                <a:latin typeface="+mj-lt"/>
              </a:rPr>
              <a:t>      3) 		qty</a:t>
            </a:r>
            <a:r>
              <a:rPr lang="en-US" sz="2800" baseline="-25000" dirty="0">
                <a:latin typeface="+mj-lt"/>
              </a:rPr>
              <a:t>x</a:t>
            </a:r>
            <a:r>
              <a:rPr lang="en-US" sz="2800" dirty="0">
                <a:latin typeface="+mj-lt"/>
              </a:rPr>
              <a:t> = -</a:t>
            </a:r>
            <a:r>
              <a:rPr lang="en-US" sz="2800" dirty="0">
                <a:latin typeface="Symbol" pitchFamily="18" charset="2"/>
              </a:rPr>
              <a:t>G</a:t>
            </a:r>
            <a:r>
              <a:rPr lang="en-US" sz="2800" baseline="-25000" dirty="0">
                <a:latin typeface="+mj-lt"/>
              </a:rPr>
              <a:t>portfolio </a:t>
            </a:r>
            <a:r>
              <a:rPr lang="en-US" sz="2800" dirty="0">
                <a:latin typeface="+mj-lt"/>
              </a:rPr>
              <a:t>/ </a:t>
            </a:r>
            <a:r>
              <a:rPr lang="en-US" sz="2800" dirty="0">
                <a:latin typeface="Symbol" pitchFamily="18" charset="2"/>
              </a:rPr>
              <a:t>G</a:t>
            </a:r>
            <a:r>
              <a:rPr lang="en-US" sz="2800" baseline="-25000" dirty="0">
                <a:latin typeface="+mj-lt"/>
              </a:rPr>
              <a:t>x</a:t>
            </a:r>
          </a:p>
          <a:p>
            <a:pPr>
              <a:spcBef>
                <a:spcPts val="400"/>
              </a:spcBef>
            </a:pPr>
            <a:endParaRPr sz="2400" dirty="0">
              <a:solidFill>
                <a:schemeClr val="accent2"/>
              </a:solidFill>
            </a:endParaRPr>
          </a:p>
          <a:p>
            <a:pPr>
              <a:spcBef>
                <a:spcPts val="400"/>
              </a:spcBef>
            </a:pPr>
            <a:r>
              <a:rPr sz="2400" dirty="0">
                <a:solidFill>
                  <a:schemeClr val="accent2"/>
                </a:solidFill>
              </a:rPr>
              <a:t>Warning</a:t>
            </a:r>
            <a:r>
              <a:rPr lang="en-US" sz="2400" dirty="0">
                <a:solidFill>
                  <a:schemeClr val="accent2"/>
                </a:solidFill>
              </a:rPr>
              <a:t>: </a:t>
            </a:r>
            <a:r>
              <a:rPr lang="en-US" sz="2400" dirty="0"/>
              <a:t>Acquiring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/>
              <a:t>qty</a:t>
            </a:r>
            <a:r>
              <a:rPr lang="en-US" sz="2400" baseline="-25000" dirty="0"/>
              <a:t>x</a:t>
            </a:r>
            <a:r>
              <a:rPr lang="en-US" sz="2400" dirty="0"/>
              <a:t> will disturb Delta neutrality.  You will need to rebalance.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4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4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4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84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84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Delta Gamma </a:t>
            </a:r>
            <a:r>
              <a:rPr dirty="0"/>
              <a:t>Delta</a:t>
            </a:r>
            <a:endParaRPr lang="en-US" dirty="0"/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buNone/>
            </a:pPr>
            <a:r>
              <a:rPr lang="en-US" sz="3200" dirty="0"/>
              <a:t>It’s a financial strategy, not a sorority.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3200" dirty="0"/>
              <a:t>Find out what you need to achieve Delta neutrality. Execute.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3200" dirty="0"/>
              <a:t>Find out what you need to achieve Gamma neutrality. Execute.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sz="3200" dirty="0"/>
              <a:t>Find out what you need to re-achieve Delta neutrality. Stock is ideal because it will not affect Gamma. Execute.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069668-115E-4211-A3CA-5C9C4EB84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5294" y="67235"/>
            <a:ext cx="1042506" cy="10242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Simultaneous Delta Gamma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1981200" y="1276350"/>
            <a:ext cx="5943600" cy="340995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400"/>
              </a:spcBef>
              <a:buNone/>
            </a:pPr>
            <a:endParaRPr lang="en-US" sz="2800" dirty="0">
              <a:latin typeface="+mj-lt"/>
            </a:endParaRPr>
          </a:p>
          <a:p>
            <a:pPr>
              <a:spcBef>
                <a:spcPts val="400"/>
              </a:spcBef>
              <a:buNone/>
            </a:pPr>
            <a:endParaRPr lang="en-US" sz="2800" dirty="0">
              <a:latin typeface="+mj-lt"/>
            </a:endParaRPr>
          </a:p>
          <a:p>
            <a:pPr>
              <a:spcBef>
                <a:spcPts val="400"/>
              </a:spcBef>
              <a:buNone/>
            </a:pPr>
            <a:r>
              <a:rPr lang="en-US" sz="2800" dirty="0" err="1">
                <a:latin typeface="Symbol" pitchFamily="18" charset="2"/>
              </a:rPr>
              <a:t>D</a:t>
            </a:r>
            <a:r>
              <a:rPr lang="en-US" sz="2800" baseline="-25000" dirty="0" err="1"/>
              <a:t>portfolio</a:t>
            </a:r>
            <a:r>
              <a:rPr lang="en-US" sz="2800" dirty="0"/>
              <a:t>  + </a:t>
            </a:r>
            <a:r>
              <a:rPr lang="en-US" sz="2800" dirty="0">
                <a:latin typeface="Symbol" pitchFamily="18" charset="2"/>
              </a:rPr>
              <a:t>d</a:t>
            </a:r>
            <a:r>
              <a:rPr lang="en-US" sz="2800" baseline="-25000" dirty="0"/>
              <a:t>x1</a:t>
            </a:r>
            <a:r>
              <a:rPr lang="en-US" sz="2800" dirty="0"/>
              <a:t> qty</a:t>
            </a:r>
            <a:r>
              <a:rPr lang="en-US" sz="2800" baseline="-25000" dirty="0"/>
              <a:t>x1</a:t>
            </a:r>
            <a:r>
              <a:rPr lang="en-US" sz="2800" dirty="0"/>
              <a:t> + </a:t>
            </a:r>
            <a:r>
              <a:rPr lang="en-US" sz="2800" dirty="0">
                <a:latin typeface="Symbol" pitchFamily="18" charset="2"/>
              </a:rPr>
              <a:t>d</a:t>
            </a:r>
            <a:r>
              <a:rPr lang="en-US" sz="2800" baseline="-25000" dirty="0"/>
              <a:t>x2</a:t>
            </a:r>
            <a:r>
              <a:rPr lang="en-US" sz="2800" dirty="0"/>
              <a:t> qty</a:t>
            </a:r>
            <a:r>
              <a:rPr lang="en-US" sz="2800" baseline="-25000" dirty="0"/>
              <a:t>x2</a:t>
            </a:r>
            <a:r>
              <a:rPr lang="en-US" sz="2800" dirty="0"/>
              <a:t> = 0</a:t>
            </a:r>
          </a:p>
          <a:p>
            <a:pPr>
              <a:spcBef>
                <a:spcPts val="400"/>
              </a:spcBef>
              <a:buNone/>
            </a:pPr>
            <a:r>
              <a:rPr lang="en-US" sz="2800" dirty="0" err="1">
                <a:latin typeface="Symbol" pitchFamily="18" charset="2"/>
              </a:rPr>
              <a:t>G</a:t>
            </a:r>
            <a:r>
              <a:rPr lang="en-US" sz="2800" baseline="-25000" dirty="0" err="1"/>
              <a:t>portfolio</a:t>
            </a:r>
            <a:r>
              <a:rPr lang="en-US" sz="2800" dirty="0"/>
              <a:t> +  </a:t>
            </a:r>
            <a:r>
              <a:rPr lang="en-US" sz="2800" dirty="0">
                <a:latin typeface="Symbol" pitchFamily="18" charset="2"/>
              </a:rPr>
              <a:t>g</a:t>
            </a:r>
            <a:r>
              <a:rPr lang="en-US" sz="2800" baseline="-25000" dirty="0"/>
              <a:t>x1</a:t>
            </a:r>
            <a:r>
              <a:rPr lang="en-US" sz="2800" dirty="0"/>
              <a:t> qty</a:t>
            </a:r>
            <a:r>
              <a:rPr lang="en-US" sz="2800" baseline="-25000" dirty="0"/>
              <a:t>x1 </a:t>
            </a:r>
            <a:r>
              <a:rPr lang="en-US" sz="2800" dirty="0"/>
              <a:t>+</a:t>
            </a:r>
            <a:r>
              <a:rPr lang="en-US" sz="2800" baseline="-25000" dirty="0"/>
              <a:t> </a:t>
            </a:r>
            <a:r>
              <a:rPr lang="en-US" sz="2800" dirty="0">
                <a:latin typeface="Symbol" pitchFamily="18" charset="2"/>
              </a:rPr>
              <a:t>g</a:t>
            </a:r>
            <a:r>
              <a:rPr lang="en-US" sz="2800" baseline="-25000" dirty="0"/>
              <a:t>x2</a:t>
            </a:r>
            <a:r>
              <a:rPr lang="en-US" sz="2800" dirty="0"/>
              <a:t> qty</a:t>
            </a:r>
            <a:r>
              <a:rPr lang="en-US" sz="2800" baseline="-25000" dirty="0"/>
              <a:t>x2</a:t>
            </a:r>
            <a:r>
              <a:rPr lang="en-US" sz="2800" dirty="0"/>
              <a:t> = 0</a:t>
            </a:r>
          </a:p>
          <a:p>
            <a:pPr marL="0" indent="0">
              <a:spcBef>
                <a:spcPts val="400"/>
              </a:spcBef>
              <a:buNone/>
            </a:pPr>
            <a:endParaRPr lang="en-US" sz="2400" dirty="0">
              <a:solidFill>
                <a:schemeClr val="accent2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en-US" sz="2400" dirty="0">
                <a:solidFill>
                  <a:schemeClr val="accent2"/>
                </a:solidFill>
              </a:rPr>
              <a:t>All known except </a:t>
            </a:r>
            <a:r>
              <a:rPr lang="en-US" sz="2400" dirty="0" err="1">
                <a:solidFill>
                  <a:schemeClr val="accent2"/>
                </a:solidFill>
              </a:rPr>
              <a:t>qty</a:t>
            </a:r>
            <a:r>
              <a:rPr lang="en-US" sz="2400" dirty="0">
                <a:solidFill>
                  <a:schemeClr val="accent2"/>
                </a:solidFill>
              </a:rPr>
              <a:t> x1 and </a:t>
            </a:r>
            <a:r>
              <a:rPr lang="en-US" sz="2400" dirty="0" err="1">
                <a:solidFill>
                  <a:schemeClr val="accent2"/>
                </a:solidFill>
              </a:rPr>
              <a:t>qty</a:t>
            </a:r>
            <a:r>
              <a:rPr lang="en-US" sz="2400" dirty="0">
                <a:solidFill>
                  <a:schemeClr val="accent2"/>
                </a:solidFill>
              </a:rPr>
              <a:t> x2</a:t>
            </a:r>
            <a:endParaRPr sz="2400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5400" y="2114550"/>
            <a:ext cx="7713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solidFill>
                  <a:schemeClr val="tx1"/>
                </a:solidFill>
                <a:effectLst/>
              </a:rPr>
              <a:t>{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8915400" y="4857750"/>
            <a:ext cx="152400" cy="152400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09550"/>
            <a:ext cx="1046162" cy="102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62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4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4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4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 14/07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4845050"/>
            <a:ext cx="223838" cy="274638"/>
          </a:xfrm>
        </p:spPr>
        <p:txBody>
          <a:bodyPr/>
          <a:lstStyle/>
          <a:p>
            <a:fld id="{70D1A9CD-F3D1-40E9-97D1-3B6EEF89FC10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5944" y="133350"/>
            <a:ext cx="6421856" cy="4880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8600" y="3998297"/>
            <a:ext cx="190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chemeClr val="tx1"/>
                </a:solidFill>
                <a:effectLst/>
              </a:rPr>
              <a:t>Idea: multiple delta targets</a:t>
            </a:r>
          </a:p>
        </p:txBody>
      </p:sp>
    </p:spTree>
    <p:extLst>
      <p:ext uri="{BB962C8B-B14F-4D97-AF65-F5344CB8AC3E}">
        <p14:creationId xmlns:p14="http://schemas.microsoft.com/office/powerpoint/2010/main" val="61545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Syntetics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3909835"/>
            <a:ext cx="1046162" cy="102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026241-828F-412C-B777-83EF2B35D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909834"/>
            <a:ext cx="1046162" cy="102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7E5676-D9DA-495F-A94A-7F7F8AA5D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909835"/>
            <a:ext cx="1046162" cy="102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370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08 – The Fighters</a:t>
            </a:r>
          </a:p>
        </p:txBody>
      </p:sp>
      <p:sp>
        <p:nvSpPr>
          <p:cNvPr id="9" name="Down Arrow 8"/>
          <p:cNvSpPr/>
          <p:nvPr/>
        </p:nvSpPr>
        <p:spPr bwMode="auto">
          <a:xfrm>
            <a:off x="4319547" y="2266950"/>
            <a:ext cx="3810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?</a:t>
            </a:r>
          </a:p>
        </p:txBody>
      </p:sp>
      <p:pic>
        <p:nvPicPr>
          <p:cNvPr id="10" name="Picture 9" descr="SL00250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033310"/>
            <a:ext cx="582325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5377384" y="939030"/>
            <a:ext cx="15240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BUG-FREE</a:t>
            </a:r>
            <a:br>
              <a:rPr lang="en-US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Team</a:t>
            </a:r>
          </a:p>
        </p:txBody>
      </p:sp>
      <p:pic>
        <p:nvPicPr>
          <p:cNvPr id="15" name="Picture 14" descr="SL00250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679558"/>
            <a:ext cx="1435185" cy="1314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905000" y="3749754"/>
            <a:ext cx="18288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OVERALL HT WINNER</a:t>
            </a:r>
          </a:p>
        </p:txBody>
      </p:sp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4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23722" y="1033310"/>
            <a:ext cx="4038600" cy="2512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2400" y="2295525"/>
            <a:ext cx="4897413" cy="2790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419600" y="2571750"/>
            <a:ext cx="3962400" cy="40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 b="1" dirty="0">
                <a:solidFill>
                  <a:schemeClr val="tx1"/>
                </a:solidFill>
              </a:rPr>
              <a:t>AUDITED PERCENT TRACKING ERROR.</a:t>
            </a:r>
          </a:p>
          <a:p>
            <a:pPr algn="l"/>
            <a:r>
              <a:rPr lang="en-US" b="1" dirty="0">
                <a:solidFill>
                  <a:schemeClr val="tx1"/>
                </a:solidFill>
                <a:effectLst/>
              </a:rPr>
              <a:t>Team is in </a:t>
            </a:r>
            <a:r>
              <a:rPr lang="en-US" b="1" dirty="0">
                <a:solidFill>
                  <a:srgbClr val="FF0000"/>
                </a:solidFill>
                <a:effectLst/>
              </a:rPr>
              <a:t>red</a:t>
            </a:r>
            <a:r>
              <a:rPr lang="en-US" b="1" dirty="0">
                <a:solidFill>
                  <a:schemeClr val="tx1"/>
                </a:solidFill>
                <a:effectLst/>
              </a:rPr>
              <a:t>, reference portfolio semitransparent</a:t>
            </a:r>
            <a:endParaRPr lang="en-US" b="1" dirty="0">
              <a:solidFill>
                <a:schemeClr val="bg2">
                  <a:lumMod val="65000"/>
                </a:schemeClr>
              </a:solidFill>
              <a:effectLst/>
            </a:endParaRPr>
          </a:p>
        </p:txBody>
      </p:sp>
      <p:pic>
        <p:nvPicPr>
          <p:cNvPr id="101381" name="Picture 5"/>
          <p:cNvPicPr>
            <a:picLocks noChangeAspect="1" noChangeArrowheads="1"/>
          </p:cNvPicPr>
          <p:nvPr/>
        </p:nvPicPr>
        <p:blipFill>
          <a:blip r:embed="rId6" cstate="print">
            <a:lum bright="10000" contrast="10000"/>
          </a:blip>
          <a:srcRect/>
          <a:stretch>
            <a:fillRect/>
          </a:stretch>
        </p:blipFill>
        <p:spPr bwMode="auto">
          <a:xfrm>
            <a:off x="7532889" y="127032"/>
            <a:ext cx="1431029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Offset the Position with a</a:t>
            </a:r>
            <a:br>
              <a:rPr lang="en-US" sz="4000" dirty="0"/>
            </a:br>
            <a:r>
              <a:rPr lang="en-US" sz="4000" dirty="0"/>
              <a:t>Synthetic Security</a:t>
            </a:r>
          </a:p>
        </p:txBody>
      </p:sp>
      <p:sp>
        <p:nvSpPr>
          <p:cNvPr id="201731" name="Line 3"/>
          <p:cNvSpPr>
            <a:spLocks noChangeShapeType="1"/>
          </p:cNvSpPr>
          <p:nvPr/>
        </p:nvSpPr>
        <p:spPr bwMode="auto">
          <a:xfrm>
            <a:off x="1066800" y="1657350"/>
            <a:ext cx="0" cy="3257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1732" name="Line 4"/>
          <p:cNvSpPr>
            <a:spLocks noChangeShapeType="1"/>
          </p:cNvSpPr>
          <p:nvPr/>
        </p:nvSpPr>
        <p:spPr bwMode="auto">
          <a:xfrm flipH="1">
            <a:off x="990600" y="3771900"/>
            <a:ext cx="7162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1733" name="Text Box 5"/>
          <p:cNvSpPr txBox="1">
            <a:spLocks noChangeArrowheads="1"/>
          </p:cNvSpPr>
          <p:nvPr/>
        </p:nvSpPr>
        <p:spPr bwMode="auto">
          <a:xfrm>
            <a:off x="8001000" y="3519487"/>
            <a:ext cx="9906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Stock price</a:t>
            </a:r>
          </a:p>
        </p:txBody>
      </p:sp>
      <p:sp>
        <p:nvSpPr>
          <p:cNvPr id="201736" name="Line 8"/>
          <p:cNvSpPr>
            <a:spLocks noChangeShapeType="1"/>
          </p:cNvSpPr>
          <p:nvPr/>
        </p:nvSpPr>
        <p:spPr bwMode="auto">
          <a:xfrm flipV="1">
            <a:off x="2667000" y="2400300"/>
            <a:ext cx="2895600" cy="268605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1737" name="Text Box 9"/>
          <p:cNvSpPr txBox="1">
            <a:spLocks noChangeArrowheads="1"/>
          </p:cNvSpPr>
          <p:nvPr/>
        </p:nvSpPr>
        <p:spPr bwMode="auto">
          <a:xfrm>
            <a:off x="5547110" y="2400300"/>
            <a:ext cx="173316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Long position</a:t>
            </a:r>
            <a:br>
              <a:rPr lang="en-US" sz="1800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1800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 hedge</a:t>
            </a:r>
          </a:p>
        </p:txBody>
      </p:sp>
      <p:sp>
        <p:nvSpPr>
          <p:cNvPr id="201739" name="Line 11"/>
          <p:cNvSpPr>
            <a:spLocks noChangeShapeType="1"/>
          </p:cNvSpPr>
          <p:nvPr/>
        </p:nvSpPr>
        <p:spPr bwMode="auto">
          <a:xfrm flipV="1">
            <a:off x="1295400" y="3886200"/>
            <a:ext cx="6019800" cy="0"/>
          </a:xfrm>
          <a:prstGeom prst="line">
            <a:avLst/>
          </a:prstGeom>
          <a:noFill/>
          <a:ln w="76200" cmpd="tri">
            <a:solidFill>
              <a:srgbClr val="66FF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1740" name="Text Box 12"/>
          <p:cNvSpPr txBox="1">
            <a:spLocks noChangeArrowheads="1"/>
          </p:cNvSpPr>
          <p:nvPr/>
        </p:nvSpPr>
        <p:spPr bwMode="auto">
          <a:xfrm>
            <a:off x="6421303" y="3943350"/>
            <a:ext cx="152413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Payoff</a:t>
            </a:r>
          </a:p>
        </p:txBody>
      </p:sp>
      <p:sp>
        <p:nvSpPr>
          <p:cNvPr id="201742" name="Line 14"/>
          <p:cNvSpPr>
            <a:spLocks noChangeShapeType="1"/>
          </p:cNvSpPr>
          <p:nvPr/>
        </p:nvSpPr>
        <p:spPr bwMode="auto">
          <a:xfrm flipH="1" flipV="1">
            <a:off x="4114800" y="3371850"/>
            <a:ext cx="0" cy="914400"/>
          </a:xfrm>
          <a:prstGeom prst="line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1743" name="Text Box 15"/>
          <p:cNvSpPr txBox="1">
            <a:spLocks noChangeArrowheads="1"/>
          </p:cNvSpPr>
          <p:nvPr/>
        </p:nvSpPr>
        <p:spPr bwMode="auto">
          <a:xfrm>
            <a:off x="762000" y="1352550"/>
            <a:ext cx="10668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Profit &amp; Loss</a:t>
            </a:r>
          </a:p>
        </p:txBody>
      </p:sp>
      <p:sp>
        <p:nvSpPr>
          <p:cNvPr id="201744" name="Line 16"/>
          <p:cNvSpPr>
            <a:spLocks noChangeShapeType="1"/>
          </p:cNvSpPr>
          <p:nvPr/>
        </p:nvSpPr>
        <p:spPr bwMode="auto">
          <a:xfrm>
            <a:off x="2286000" y="2552700"/>
            <a:ext cx="3657600" cy="24003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1745" name="Text Box 17"/>
          <p:cNvSpPr txBox="1">
            <a:spLocks noChangeArrowheads="1"/>
          </p:cNvSpPr>
          <p:nvPr/>
        </p:nvSpPr>
        <p:spPr bwMode="auto">
          <a:xfrm>
            <a:off x="1001448" y="2107168"/>
            <a:ext cx="311335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  <a:effectLst/>
              </a:rPr>
              <a:t>Synthetic</a:t>
            </a:r>
            <a:r>
              <a:rPr lang="en-US" sz="1800" dirty="0">
                <a:solidFill>
                  <a:schemeClr val="accent1"/>
                </a:solidFill>
                <a:effectLst/>
              </a:rPr>
              <a:t> Short position</a:t>
            </a:r>
          </a:p>
        </p:txBody>
      </p:sp>
      <p:sp>
        <p:nvSpPr>
          <p:cNvPr id="201747" name="Text Box 19"/>
          <p:cNvSpPr txBox="1">
            <a:spLocks noChangeArrowheads="1"/>
          </p:cNvSpPr>
          <p:nvPr/>
        </p:nvSpPr>
        <p:spPr bwMode="auto">
          <a:xfrm>
            <a:off x="4686300" y="1379380"/>
            <a:ext cx="44958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effectLst/>
              </a:rPr>
              <a:t>Perfect hedge, but costly.</a:t>
            </a:r>
            <a:endParaRPr lang="en-US" sz="9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238" y="209550"/>
            <a:ext cx="1046162" cy="1024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755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Put-Call Parity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12345" y="984187"/>
            <a:ext cx="8763000" cy="3962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/>
              <a:t>For European Ps and Cs that have the same strike K, and expire by the same time t: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C00000"/>
                </a:solidFill>
              </a:rPr>
              <a:t>                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4000" b="1" dirty="0">
                <a:solidFill>
                  <a:srgbClr val="C00000"/>
                </a:solidFill>
              </a:rPr>
              <a:t>P + S = C + K e</a:t>
            </a:r>
            <a:r>
              <a:rPr lang="en-US" sz="4000" b="1" baseline="30000" dirty="0">
                <a:solidFill>
                  <a:srgbClr val="C00000"/>
                </a:solidFill>
              </a:rPr>
              <a:t>-rt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800" dirty="0"/>
              <a:t>We can solve for S, P, or C, effectively synthesizing a security with a combination of the other two and some interest-earning cash.</a:t>
            </a:r>
          </a:p>
          <a:p>
            <a:pPr marL="0" indent="0">
              <a:buNone/>
            </a:pPr>
            <a:r>
              <a:rPr lang="en-US" sz="2800" dirty="0"/>
              <a:t>Example:  	</a:t>
            </a:r>
            <a:r>
              <a:rPr lang="en-US" sz="2800" dirty="0">
                <a:solidFill>
                  <a:schemeClr val="accent1"/>
                </a:solidFill>
              </a:rPr>
              <a:t>S = C + Ke</a:t>
            </a:r>
            <a:r>
              <a:rPr lang="en-US" sz="2800" baseline="30000" dirty="0">
                <a:solidFill>
                  <a:schemeClr val="accent1"/>
                </a:solidFill>
              </a:rPr>
              <a:t>-rt</a:t>
            </a:r>
            <a:r>
              <a:rPr lang="en-US" sz="2800" dirty="0">
                <a:solidFill>
                  <a:schemeClr val="accent1"/>
                </a:solidFill>
              </a:rPr>
              <a:t> – P    </a:t>
            </a:r>
            <a:r>
              <a:rPr lang="en-US" sz="2800" dirty="0"/>
              <a:t>and 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/>
                </a:solidFill>
              </a:rPr>
              <a:t>		- S = - C - Ke</a:t>
            </a:r>
            <a:r>
              <a:rPr lang="en-US" sz="2800" baseline="30000" dirty="0">
                <a:solidFill>
                  <a:schemeClr val="accent1"/>
                </a:solidFill>
              </a:rPr>
              <a:t>-rt</a:t>
            </a:r>
            <a:r>
              <a:rPr lang="en-US" sz="2800" dirty="0">
                <a:solidFill>
                  <a:schemeClr val="accent1"/>
                </a:solidFill>
              </a:rPr>
              <a:t> + P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8839200" y="4857750"/>
            <a:ext cx="152400" cy="152400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16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Theta, Vega, and Rho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1200"/>
              </a:spcBef>
              <a:buNone/>
            </a:pPr>
            <a:r>
              <a:rPr lang="en-US" sz="3200" dirty="0"/>
              <a:t>Conceptually similar to </a:t>
            </a:r>
            <a:r>
              <a:rPr lang="en-US" sz="3200" b="1" dirty="0"/>
              <a:t>Delta</a:t>
            </a:r>
            <a:endParaRPr lang="en-US" sz="3200" dirty="0"/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folHlink"/>
                </a:solidFill>
              </a:rPr>
              <a:t>Theta</a:t>
            </a:r>
            <a:r>
              <a:rPr lang="en-US" sz="3200" dirty="0"/>
              <a:t> = change in portfolio value when </a:t>
            </a:r>
            <a:r>
              <a:rPr lang="en-US" sz="3200" dirty="0">
                <a:solidFill>
                  <a:schemeClr val="hlink"/>
                </a:solidFill>
              </a:rPr>
              <a:t>time</a:t>
            </a:r>
            <a:r>
              <a:rPr lang="en-US" sz="3200" dirty="0"/>
              <a:t> changes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folHlink"/>
                </a:solidFill>
              </a:rPr>
              <a:t>Vega</a:t>
            </a:r>
            <a:r>
              <a:rPr lang="en-US" sz="3200" dirty="0"/>
              <a:t> = change in portfolio value when the </a:t>
            </a:r>
            <a:r>
              <a:rPr lang="en-US" sz="3200" dirty="0">
                <a:solidFill>
                  <a:schemeClr val="hlink"/>
                </a:solidFill>
              </a:rPr>
              <a:t>volatility</a:t>
            </a:r>
            <a:r>
              <a:rPr lang="en-US" sz="3200" dirty="0"/>
              <a:t> changes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solidFill>
                  <a:schemeClr val="folHlink"/>
                </a:solidFill>
              </a:rPr>
              <a:t>Rho</a:t>
            </a:r>
            <a:r>
              <a:rPr lang="en-US" sz="3200" dirty="0"/>
              <a:t> = change in portfolio value when</a:t>
            </a:r>
            <a:r>
              <a:rPr lang="en-US" sz="3200" dirty="0">
                <a:solidFill>
                  <a:schemeClr val="hlink"/>
                </a:solidFill>
              </a:rPr>
              <a:t> </a:t>
            </a:r>
            <a:r>
              <a:rPr lang="en-US" sz="3200" dirty="0"/>
              <a:t>the</a:t>
            </a:r>
            <a:r>
              <a:rPr lang="en-US" sz="3200" dirty="0">
                <a:solidFill>
                  <a:schemeClr val="hlink"/>
                </a:solidFill>
              </a:rPr>
              <a:t> rate of interest</a:t>
            </a:r>
            <a:r>
              <a:rPr lang="en-US" sz="3200" dirty="0"/>
              <a:t> changes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8915400" y="4857750"/>
            <a:ext cx="152400" cy="152400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13AA5-491B-4C55-84E0-9CFB63418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 for success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FF7F76-794B-4AAE-BB19-A7F502BC7E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891488"/>
            <a:ext cx="7315200" cy="4118661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6600"/>
                </a:solidFill>
              </a:rPr>
              <a:t>The few mins before and after the beginning of the tournament are critical</a:t>
            </a:r>
          </a:p>
          <a:p>
            <a:r>
              <a:rPr lang="en-US" dirty="0"/>
              <a:t>Test, test, test and test some more!</a:t>
            </a:r>
          </a:p>
          <a:p>
            <a:r>
              <a:rPr lang="en-US" dirty="0"/>
              <a:t>Make sure you know what</a:t>
            </a:r>
            <a:br>
              <a:rPr lang="en-US" dirty="0"/>
            </a:br>
            <a:r>
              <a:rPr lang="en-US" dirty="0"/>
              <a:t>to do in case of a malfunction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6D3A1D-7B0E-4979-AE42-4E0902124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1026" name="Picture 2" descr="General Warning Sign | VKF Renzel">
            <a:extLst>
              <a:ext uri="{FF2B5EF4-FFF2-40B4-BE49-F238E27FC236}">
                <a16:creationId xmlns:a16="http://schemas.microsoft.com/office/drawing/2014/main" id="{ADC8BC2F-9FE3-4DD5-84BC-E1404F6036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5" t="11767" r="7947" b="11410"/>
          <a:stretch/>
        </p:blipFill>
        <p:spPr bwMode="auto">
          <a:xfrm>
            <a:off x="7078716" y="3333750"/>
            <a:ext cx="1912883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51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Past performances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May not be indicative of future performances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4845050"/>
            <a:ext cx="223838" cy="274638"/>
          </a:xfrm>
        </p:spPr>
        <p:txBody>
          <a:bodyPr/>
          <a:lstStyle/>
          <a:p>
            <a:fld id="{70D1A9CD-F3D1-40E9-97D1-3B6EEF89FC10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73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/>
        </p:nvGraphicFramePr>
        <p:xfrm>
          <a:off x="381000" y="971550"/>
          <a:ext cx="86868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Transactions per Team 2020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27692" y="1304061"/>
            <a:ext cx="39353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>Total transactions = 18,720</a:t>
            </a:r>
          </a:p>
          <a:p>
            <a:r>
              <a:rPr lang="en-US" sz="2000" dirty="0">
                <a:solidFill>
                  <a:schemeClr val="tx1"/>
                </a:solidFill>
                <a:effectLst/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rPr>
              <a:t>Mean transactions per team = 516</a:t>
            </a:r>
          </a:p>
        </p:txBody>
      </p:sp>
    </p:spTree>
    <p:extLst>
      <p:ext uri="{BB962C8B-B14F-4D97-AF65-F5344CB8AC3E}">
        <p14:creationId xmlns:p14="http://schemas.microsoft.com/office/powerpoint/2010/main" val="15659773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% Errors per Transaction (2016)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46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1A6B813-55A5-40D2-9606-1DB5B1A47117}"/>
              </a:ext>
            </a:extLst>
          </p:cNvPr>
          <p:cNvGrpSpPr/>
          <p:nvPr/>
        </p:nvGrpSpPr>
        <p:grpSpPr>
          <a:xfrm>
            <a:off x="1286813" y="1047750"/>
            <a:ext cx="6752287" cy="4095750"/>
            <a:chOff x="1286813" y="1047750"/>
            <a:chExt cx="6752287" cy="40957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/>
            <a:srcRect t="1826"/>
            <a:stretch/>
          </p:blipFill>
          <p:spPr>
            <a:xfrm>
              <a:off x="1286813" y="1047750"/>
              <a:ext cx="6752287" cy="409575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A2A9BF3-3CEC-4B4F-9DF3-CB1087B99F9C}"/>
                </a:ext>
              </a:extLst>
            </p:cNvPr>
            <p:cNvSpPr/>
            <p:nvPr/>
          </p:nvSpPr>
          <p:spPr>
            <a:xfrm>
              <a:off x="1828800" y="3790950"/>
              <a:ext cx="1828800" cy="304800"/>
            </a:xfrm>
            <a:prstGeom prst="rect">
              <a:avLst/>
            </a:prstGeom>
            <a:solidFill>
              <a:srgbClr val="E9ED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effectLst/>
              </a:endParaRPr>
            </a:p>
          </p:txBody>
        </p:sp>
      </p:grpSp>
      <p:sp>
        <p:nvSpPr>
          <p:cNvPr id="4" name="Left-Right Arrow 3"/>
          <p:cNvSpPr/>
          <p:nvPr/>
        </p:nvSpPr>
        <p:spPr>
          <a:xfrm>
            <a:off x="1752600" y="4095750"/>
            <a:ext cx="2667000" cy="579119"/>
          </a:xfrm>
          <a:prstGeom prst="left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Zero bug teams</a:t>
            </a:r>
          </a:p>
        </p:txBody>
      </p:sp>
    </p:spTree>
    <p:extLst>
      <p:ext uri="{BB962C8B-B14F-4D97-AF65-F5344CB8AC3E}">
        <p14:creationId xmlns:p14="http://schemas.microsoft.com/office/powerpoint/2010/main" val="18252492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Cumulative Tracking Error: 2022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/>
        </p:nvGraphicFramePr>
        <p:xfrm>
          <a:off x="609600" y="998915"/>
          <a:ext cx="8185785" cy="4115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34530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Cumulative Tracking Error 2024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48</a:t>
            </a:fld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E718E08-E86A-1854-2073-D0E1287304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214559"/>
              </p:ext>
            </p:extLst>
          </p:nvPr>
        </p:nvGraphicFramePr>
        <p:xfrm>
          <a:off x="304801" y="971551"/>
          <a:ext cx="8763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39337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62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Left Arrow 3"/>
          <p:cNvSpPr/>
          <p:nvPr/>
        </p:nvSpPr>
        <p:spPr bwMode="auto">
          <a:xfrm rot="1551981">
            <a:off x="974608" y="290196"/>
            <a:ext cx="457200" cy="381000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rgbClr val="9696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5" name="Left Arrow 4"/>
          <p:cNvSpPr/>
          <p:nvPr/>
        </p:nvSpPr>
        <p:spPr bwMode="auto">
          <a:xfrm rot="1551981">
            <a:off x="8289808" y="3566798"/>
            <a:ext cx="457200" cy="381000"/>
          </a:xfrm>
          <a:prstGeom prst="left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rgbClr val="9696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9ED770-5B05-D64D-B87D-A023E304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Honor code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29D3F0-0217-DBA8-2D7D-FB3E907014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924225"/>
            <a:ext cx="8534400" cy="3962400"/>
          </a:xfrm>
        </p:spPr>
        <p:txBody>
          <a:bodyPr/>
          <a:lstStyle/>
          <a:p>
            <a:r>
              <a:rPr lang="en-US" dirty="0"/>
              <a:t>This whole course adheres to the honor code</a:t>
            </a:r>
          </a:p>
          <a:p>
            <a:r>
              <a:rPr lang="en-US" dirty="0"/>
              <a:t>Simple rule: the code you use in the Tournament must come from the course website or your fingers tapping on your keyboard.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1CC16-2D34-21E5-5C1E-3FF77600B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D1A9CD-F3D1-40E9-97D1-3B6EEF89FC10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1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1440B9-E3F2-4DB3-B6B6-5DE60D13E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26990"/>
            <a:ext cx="8610600" cy="2743200"/>
          </a:xfrm>
        </p:spPr>
        <p:txBody>
          <a:bodyPr/>
          <a:lstStyle/>
          <a:p>
            <a:r>
              <a:rPr lang="en-US" sz="4400" dirty="0"/>
              <a:t>Most of the teams will </a:t>
            </a:r>
            <a:r>
              <a:rPr lang="en-US" sz="4400" dirty="0">
                <a:solidFill>
                  <a:srgbClr val="FF6600"/>
                </a:solidFill>
              </a:rPr>
              <a:t>tweak H24</a:t>
            </a:r>
            <a:r>
              <a:rPr lang="en-US" sz="4400" dirty="0"/>
              <a:t>,</a:t>
            </a:r>
            <a:br>
              <a:rPr lang="en-US" sz="4400" dirty="0"/>
            </a:br>
            <a:r>
              <a:rPr lang="en-US" sz="4400" dirty="0"/>
              <a:t>some will do some</a:t>
            </a:r>
            <a:br>
              <a:rPr lang="en-US" sz="4400" dirty="0"/>
            </a:br>
            <a:r>
              <a:rPr lang="en-US" sz="4400" dirty="0">
                <a:solidFill>
                  <a:srgbClr val="FF6600"/>
                </a:solidFill>
              </a:rPr>
              <a:t>optional mini projects</a:t>
            </a:r>
            <a:r>
              <a:rPr lang="en-US" sz="4400" dirty="0"/>
              <a:t>,</a:t>
            </a:r>
            <a:br>
              <a:rPr lang="en-US" sz="4400" dirty="0"/>
            </a:br>
            <a:r>
              <a:rPr lang="en-US" sz="4400" dirty="0"/>
              <a:t>a few will try the </a:t>
            </a:r>
            <a:r>
              <a:rPr lang="en-US" sz="4400" i="1" dirty="0">
                <a:solidFill>
                  <a:srgbClr val="FF6600"/>
                </a:solidFill>
              </a:rPr>
              <a:t>dark horses.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556146-08D2-4E5C-BDA2-1F9BBBCE5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3638751"/>
            <a:ext cx="2133600" cy="1420340"/>
          </a:xfrm>
          <a:prstGeom prst="rect">
            <a:avLst/>
          </a:prstGeom>
        </p:spPr>
      </p:pic>
      <p:pic>
        <p:nvPicPr>
          <p:cNvPr id="5" name="Picture 4" descr="SL00250_">
            <a:extLst>
              <a:ext uri="{FF2B5EF4-FFF2-40B4-BE49-F238E27FC236}">
                <a16:creationId xmlns:a16="http://schemas.microsoft.com/office/drawing/2014/main" id="{5A156363-6796-48FA-BC25-6B2F5A905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2765" y="3641325"/>
            <a:ext cx="833542" cy="763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 Box 8">
            <a:extLst>
              <a:ext uri="{FF2B5EF4-FFF2-40B4-BE49-F238E27FC236}">
                <a16:creationId xmlns:a16="http://schemas.microsoft.com/office/drawing/2014/main" id="{6512C7E0-914D-4D55-8A50-B60364A12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714" y="4423110"/>
            <a:ext cx="252658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OVERALL HT WINNERS 2017</a:t>
            </a:r>
          </a:p>
        </p:txBody>
      </p:sp>
      <p:pic>
        <p:nvPicPr>
          <p:cNvPr id="1026" name="Picture 2" descr="Champs">
            <a:extLst>
              <a:ext uri="{FF2B5EF4-FFF2-40B4-BE49-F238E27FC236}">
                <a16:creationId xmlns:a16="http://schemas.microsoft.com/office/drawing/2014/main" id="{26640B66-1195-4CCC-9731-15273FD7F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300" y="3562369"/>
            <a:ext cx="2133599" cy="148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L00250_">
            <a:extLst>
              <a:ext uri="{FF2B5EF4-FFF2-40B4-BE49-F238E27FC236}">
                <a16:creationId xmlns:a16="http://schemas.microsoft.com/office/drawing/2014/main" id="{E8B24740-AAF9-456C-BB35-70DDBCE49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1135" y="3585410"/>
            <a:ext cx="833542" cy="763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3B816645-F463-4CF6-8CE3-6F18677AD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8303" y="4404836"/>
            <a:ext cx="252658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OVERALL HT WINNERS 2013 </a:t>
            </a:r>
          </a:p>
        </p:txBody>
      </p:sp>
    </p:spTree>
    <p:extLst>
      <p:ext uri="{BB962C8B-B14F-4D97-AF65-F5344CB8AC3E}">
        <p14:creationId xmlns:p14="http://schemas.microsoft.com/office/powerpoint/2010/main" val="312552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0E8520-2FE4-48D1-A8E9-74065F9351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33106"/>
            <a:ext cx="7467600" cy="2045203"/>
          </a:xfrm>
        </p:spPr>
        <p:txBody>
          <a:bodyPr/>
          <a:lstStyle/>
          <a:p>
            <a:r>
              <a:rPr lang="en-US" dirty="0"/>
              <a:t> 1. Tweaking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EB79038-A128-4B4D-AF6D-3CEC1B870B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1235F8-57B0-1E2A-992C-4BAA18A94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3350"/>
            <a:ext cx="4014801" cy="2616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3259B-ACB1-6E34-0CC4-3688DFCFE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705597"/>
            <a:ext cx="4014801" cy="132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EASY parameters to tweak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Frequency of hedging 		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HedgingToday</a:t>
            </a:r>
            <a:r>
              <a:rPr lang="en-US" dirty="0"/>
              <a:t>)</a:t>
            </a:r>
          </a:p>
          <a:p>
            <a:r>
              <a:rPr lang="en-US" dirty="0"/>
              <a:t>Family Delta threshold		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NeedToHedge</a:t>
            </a:r>
            <a:r>
              <a:rPr lang="en-US" dirty="0"/>
              <a:t>)</a:t>
            </a:r>
          </a:p>
          <a:p>
            <a:r>
              <a:rPr lang="en-US" dirty="0"/>
              <a:t>Base scores </a:t>
            </a:r>
            <a:r>
              <a:rPr lang="en-US" dirty="0">
                <a:solidFill>
                  <a:srgbClr val="C00000"/>
                </a:solidFill>
              </a:rPr>
              <a:t>			</a:t>
            </a:r>
            <a:r>
              <a:rPr lang="en-US" dirty="0"/>
              <a:t>(</a:t>
            </a:r>
            <a:r>
              <a:rPr lang="en-US" sz="3400" dirty="0">
                <a:solidFill>
                  <a:schemeClr val="accent6">
                    <a:lumMod val="75000"/>
                  </a:schemeClr>
                </a:solidFill>
              </a:rPr>
              <a:t>CalcCandidateRecScores</a:t>
            </a:r>
            <a:r>
              <a:rPr lang="en-US" dirty="0"/>
              <a:t>)</a:t>
            </a:r>
          </a:p>
          <a:p>
            <a:r>
              <a:rPr lang="en-US" sz="3700" dirty="0"/>
              <a:t>A-E options preferences </a:t>
            </a:r>
            <a:r>
              <a:rPr lang="en-US" dirty="0"/>
              <a:t>		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scoring rules</a:t>
            </a:r>
            <a:r>
              <a:rPr lang="en-US" dirty="0"/>
              <a:t>)</a:t>
            </a:r>
          </a:p>
          <a:p>
            <a:r>
              <a:rPr lang="en-US" sz="3700" dirty="0"/>
              <a:t>Delta threshold </a:t>
            </a:r>
            <a:r>
              <a:rPr lang="en-US" dirty="0"/>
              <a:t>			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CalcQtyNeededToHedge</a:t>
            </a:r>
            <a:r>
              <a:rPr lang="en-US" dirty="0"/>
              <a:t>)</a:t>
            </a:r>
          </a:p>
          <a:p>
            <a:r>
              <a:rPr lang="en-US" sz="3700" dirty="0"/>
              <a:t>Family delta target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		</a:t>
            </a:r>
            <a:r>
              <a:rPr lang="en-US" dirty="0"/>
              <a:t>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CalcQtyNeededToHedge</a:t>
            </a:r>
            <a:r>
              <a:rPr lang="en-US" dirty="0"/>
              <a:t>)</a:t>
            </a:r>
          </a:p>
          <a:p>
            <a:r>
              <a:rPr lang="en-US" sz="3700" dirty="0"/>
              <a:t>Available cash cushion </a:t>
            </a:r>
            <a:r>
              <a:rPr lang="en-US" dirty="0"/>
              <a:t>		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AvailableCashIsLow</a:t>
            </a:r>
            <a:r>
              <a:rPr lang="en-US" dirty="0"/>
              <a:t>)</a:t>
            </a:r>
          </a:p>
          <a:p>
            <a:r>
              <a:rPr lang="en-US" sz="3700" dirty="0"/>
              <a:t>Max buy cushion </a:t>
            </a:r>
            <a:r>
              <a:rPr lang="en-US" dirty="0"/>
              <a:t>			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MaxPurchasePossible</a:t>
            </a:r>
            <a:r>
              <a:rPr lang="en-US" dirty="0"/>
              <a:t>)</a:t>
            </a:r>
          </a:p>
          <a:p>
            <a:r>
              <a:rPr lang="en-US" sz="3700" dirty="0"/>
              <a:t>Max margin cushion </a:t>
            </a:r>
            <a:r>
              <a:rPr lang="en-US" dirty="0"/>
              <a:t>		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TooCloseToMaxMargins</a:t>
            </a:r>
            <a:r>
              <a:rPr lang="en-US" dirty="0"/>
              <a:t>)</a:t>
            </a:r>
          </a:p>
          <a:p>
            <a:r>
              <a:rPr lang="en-US" sz="3700" dirty="0"/>
              <a:t>Max short cushion </a:t>
            </a:r>
            <a:r>
              <a:rPr lang="en-US" dirty="0"/>
              <a:t>		(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MaxShortWithinConstraints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5864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0E8520-2FE4-48D1-A8E9-74065F9351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2. </a:t>
            </a:r>
            <a:r>
              <a:rPr lang="en-US" dirty="0" err="1"/>
              <a:t>Miniprojects</a:t>
            </a:r>
            <a:r>
              <a:rPr lang="en-US" dirty="0"/>
              <a:t>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EB79038-A128-4B4D-AF6D-3CEC1B870B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2" name="Picture 1" descr="A group of men sitting in chairs and talking&#10;&#10;AI-generated content may be incorrect.">
            <a:extLst>
              <a:ext uri="{FF2B5EF4-FFF2-40B4-BE49-F238E27FC236}">
                <a16:creationId xmlns:a16="http://schemas.microsoft.com/office/drawing/2014/main" id="{92A29000-8E9F-9EC1-3347-2A8B5DCA70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4985"/>
            <a:ext cx="4267200" cy="238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5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TF UG blue  2023">
  <a:themeElements>
    <a:clrScheme name="MSCommerce">
      <a:dk1>
        <a:srgbClr val="000000"/>
      </a:dk1>
      <a:lt1>
        <a:srgbClr val="FFFFFF"/>
      </a:lt1>
      <a:dk2>
        <a:srgbClr val="595959"/>
      </a:dk2>
      <a:lt2>
        <a:srgbClr val="FFFFFF"/>
      </a:lt2>
      <a:accent1>
        <a:srgbClr val="CC0000"/>
      </a:accent1>
      <a:accent2>
        <a:srgbClr val="FF0000"/>
      </a:accent2>
      <a:accent3>
        <a:srgbClr val="336699"/>
      </a:accent3>
      <a:accent4>
        <a:srgbClr val="FFFF00"/>
      </a:accent4>
      <a:accent5>
        <a:srgbClr val="000032"/>
      </a:accent5>
      <a:accent6>
        <a:srgbClr val="00B0F0"/>
      </a:accent6>
      <a:hlink>
        <a:srgbClr val="336699"/>
      </a:hlink>
      <a:folHlink>
        <a:srgbClr val="9A0000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F UG blue  2023" id="{4C50C3BD-0011-467B-9AF8-0320EB3D5515}" vid="{D49DE460-B39F-43D3-8D03-4B0CF64E3CA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ITF UG blue  2023</Template>
  <TotalTime>18006</TotalTime>
  <Words>1971</Words>
  <Application>Microsoft Office PowerPoint</Application>
  <PresentationFormat>On-screen Show (16:9)</PresentationFormat>
  <Paragraphs>382</Paragraphs>
  <Slides>50</Slides>
  <Notes>24</Notes>
  <HiddenSlides>2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Arial Unicode MS</vt:lpstr>
      <vt:lpstr>Bernard MT Condensed</vt:lpstr>
      <vt:lpstr>Calibri</vt:lpstr>
      <vt:lpstr>Consolas</vt:lpstr>
      <vt:lpstr>Segoe UI Light</vt:lpstr>
      <vt:lpstr>Segoe UI Semilight</vt:lpstr>
      <vt:lpstr>Symbol</vt:lpstr>
      <vt:lpstr>Times New Roman</vt:lpstr>
      <vt:lpstr>Verdana</vt:lpstr>
      <vt:lpstr>Wingdings</vt:lpstr>
      <vt:lpstr>ITF UG blue  2023</vt:lpstr>
      <vt:lpstr> </vt:lpstr>
      <vt:lpstr>PowerPoint Presentation</vt:lpstr>
      <vt:lpstr>Delta Hedging Weakness</vt:lpstr>
      <vt:lpstr>Fall 08 – The Fighters</vt:lpstr>
      <vt:lpstr>PowerPoint Presentation</vt:lpstr>
      <vt:lpstr>Most of the teams will tweak H24, some will do some optional mini projects, a few will try the dark horses.</vt:lpstr>
      <vt:lpstr> 1. Tweaking </vt:lpstr>
      <vt:lpstr>EASY parameters to tweak</vt:lpstr>
      <vt:lpstr> 2. Miniprojects </vt:lpstr>
      <vt:lpstr>Optional mini-projects </vt:lpstr>
      <vt:lpstr>The error log</vt:lpstr>
      <vt:lpstr>Confirmation tickets</vt:lpstr>
      <vt:lpstr> Error log</vt:lpstr>
      <vt:lpstr>PowerPoint Presentation</vt:lpstr>
      <vt:lpstr>PowerPoint Presentation</vt:lpstr>
      <vt:lpstr>Optional mini projects with the confirmation tickets</vt:lpstr>
      <vt:lpstr>T4 spr18 – The big scare False start (it might happen to you)</vt:lpstr>
      <vt:lpstr>If you see an error during the tournament</vt:lpstr>
      <vt:lpstr>Reversing transactions</vt:lpstr>
      <vt:lpstr>Reversing a transaction that was executed</vt:lpstr>
      <vt:lpstr>Reversing a transaction that was NOT executed</vt:lpstr>
      <vt:lpstr>PowerPoint Presentation</vt:lpstr>
      <vt:lpstr>T3 – Gaming The System</vt:lpstr>
      <vt:lpstr>From the rulebook</vt:lpstr>
      <vt:lpstr>From the rulebook</vt:lpstr>
      <vt:lpstr>PowerPoint Presentation</vt:lpstr>
      <vt:lpstr>Team 5 – The “Moneymaker” </vt:lpstr>
      <vt:lpstr>3. The Dark Horses</vt:lpstr>
      <vt:lpstr>T8 Conditional Gamma</vt:lpstr>
      <vt:lpstr>Family Gamma</vt:lpstr>
      <vt:lpstr>Meaning of Gamma</vt:lpstr>
      <vt:lpstr>How to Calculate Gamma</vt:lpstr>
      <vt:lpstr>Gamma of a Portfolio of Related Securities</vt:lpstr>
      <vt:lpstr>Gamma of a portfolio</vt:lpstr>
      <vt:lpstr>Gamma-Neutral Portfolio</vt:lpstr>
      <vt:lpstr>Delta Gamma Delta</vt:lpstr>
      <vt:lpstr>Simultaneous Delta Gamma</vt:lpstr>
      <vt:lpstr>T 14/07</vt:lpstr>
      <vt:lpstr>Syntetics</vt:lpstr>
      <vt:lpstr>Offset the Position with a Synthetic Security</vt:lpstr>
      <vt:lpstr>Put-Call Parity</vt:lpstr>
      <vt:lpstr>Theta, Vega, and Rho</vt:lpstr>
      <vt:lpstr>Tip for success</vt:lpstr>
      <vt:lpstr>Past performances</vt:lpstr>
      <vt:lpstr>Transactions per Team 2020</vt:lpstr>
      <vt:lpstr>% Errors per Transaction (2016)</vt:lpstr>
      <vt:lpstr>Cumulative Tracking Error: 2022</vt:lpstr>
      <vt:lpstr>Cumulative Tracking Error 2024</vt:lpstr>
      <vt:lpstr>PowerPoint Presentation</vt:lpstr>
      <vt:lpstr>Honor code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xyz</dc:creator>
  <cp:lastModifiedBy>Grazioli, Stefano (sg6m)</cp:lastModifiedBy>
  <cp:revision>582</cp:revision>
  <dcterms:created xsi:type="dcterms:W3CDTF">2003-01-13T16:56:26Z</dcterms:created>
  <dcterms:modified xsi:type="dcterms:W3CDTF">2026-04-17T00:04:20Z</dcterms:modified>
</cp:coreProperties>
</file>