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5"/>
  </p:notesMasterIdLst>
  <p:sldIdLst>
    <p:sldId id="256" r:id="rId2"/>
    <p:sldId id="376" r:id="rId3"/>
    <p:sldId id="383" r:id="rId4"/>
    <p:sldId id="365" r:id="rId5"/>
    <p:sldId id="375" r:id="rId6"/>
    <p:sldId id="302" r:id="rId7"/>
    <p:sldId id="363" r:id="rId8"/>
    <p:sldId id="378" r:id="rId9"/>
    <p:sldId id="379" r:id="rId10"/>
    <p:sldId id="380" r:id="rId11"/>
    <p:sldId id="381" r:id="rId12"/>
    <p:sldId id="382" r:id="rId13"/>
    <p:sldId id="364" r:id="rId14"/>
    <p:sldId id="369" r:id="rId15"/>
    <p:sldId id="367" r:id="rId16"/>
    <p:sldId id="353" r:id="rId17"/>
    <p:sldId id="370" r:id="rId18"/>
    <p:sldId id="371" r:id="rId19"/>
    <p:sldId id="373" r:id="rId20"/>
    <p:sldId id="374" r:id="rId21"/>
    <p:sldId id="372" r:id="rId22"/>
    <p:sldId id="281" r:id="rId23"/>
    <p:sldId id="362" r:id="rId24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00FF"/>
    <a:srgbClr val="9CC3DD"/>
    <a:srgbClr val="003300"/>
    <a:srgbClr val="FFFF66"/>
    <a:srgbClr val="FF0000"/>
    <a:srgbClr val="00FF00"/>
    <a:srgbClr val="0066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>
      <p:cViewPr varScale="1">
        <p:scale>
          <a:sx n="238" d="100"/>
          <a:sy n="238" d="100"/>
        </p:scale>
        <p:origin x="331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E962-EEA7-412D-8CD5-0EF553C4DDD5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7F5D-83B7-47B6-82B3-28EA9F1AB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42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</a:t>
            </a:r>
            <a:br>
              <a:rPr lang="en-US" dirty="0"/>
            </a:br>
            <a:r>
              <a:rPr lang="en-US" dirty="0"/>
              <a:t>VBA &gt; CIL intermediate language &gt; CLR common language  runtime &gt; binary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6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5420-A060-416E-839F-D604CC5B97E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5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8677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0471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5867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0280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0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ography4u.com/julius-caesar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 &amp;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unit of Part I: Process Automation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457200" y="901261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53824"/>
              <a:gd name="adj4" fmla="val 233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</a:t>
            </a:r>
            <a:r>
              <a:rPr lang="en-US" sz="1800" dirty="0">
                <a:solidFill>
                  <a:srgbClr val="FF9900"/>
                </a:solidFill>
                <a:effectLst/>
              </a:rPr>
              <a:t>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934265"/>
            <a:ext cx="1143000" cy="533400"/>
          </a:xfrm>
          <a:prstGeom prst="borderCallout1">
            <a:avLst>
              <a:gd name="adj1" fmla="val 57312"/>
              <a:gd name="adj2" fmla="val -2378"/>
              <a:gd name="adj3" fmla="val 128170"/>
              <a:gd name="adj4" fmla="val -1550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2971800" y="901261"/>
            <a:ext cx="1362075" cy="487427"/>
          </a:xfrm>
          <a:prstGeom prst="borderCallout1">
            <a:avLst>
              <a:gd name="adj1" fmla="val 60693"/>
              <a:gd name="adj2" fmla="val -3260"/>
              <a:gd name="adj3" fmla="val 150379"/>
              <a:gd name="adj4" fmla="val -594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57713-87B9-4AEC-A072-DAB936B4BD4D}"/>
              </a:ext>
            </a:extLst>
          </p:cNvPr>
          <p:cNvGrpSpPr/>
          <p:nvPr/>
        </p:nvGrpSpPr>
        <p:grpSpPr>
          <a:xfrm>
            <a:off x="3581400" y="2952750"/>
            <a:ext cx="5353797" cy="2104930"/>
            <a:chOff x="3581400" y="2952750"/>
            <a:chExt cx="5353797" cy="21049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992D8F-012C-4938-AA66-3598E893C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703"/>
            <a:stretch/>
          </p:blipFill>
          <p:spPr>
            <a:xfrm>
              <a:off x="3581400" y="4476750"/>
              <a:ext cx="5353797" cy="580930"/>
            </a:xfrm>
            <a:prstGeom prst="rect">
              <a:avLst/>
            </a:prstGeom>
          </p:spPr>
        </p:pic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2B734F32-0359-47FF-8BAC-33A0368D2863}"/>
                </a:ext>
              </a:extLst>
            </p:cNvPr>
            <p:cNvSpPr/>
            <p:nvPr/>
          </p:nvSpPr>
          <p:spPr>
            <a:xfrm>
              <a:off x="7010399" y="2952750"/>
              <a:ext cx="1924797" cy="914400"/>
            </a:xfrm>
            <a:prstGeom prst="borderCallout1">
              <a:avLst>
                <a:gd name="adj1" fmla="val 105078"/>
                <a:gd name="adj2" fmla="val 82852"/>
                <a:gd name="adj3" fmla="val 186265"/>
                <a:gd name="adj4" fmla="val 47992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Example use of the function in a larger program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3E663-7D11-40AF-AB69-5B45F2F4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0824"/>
            <a:ext cx="5598783" cy="2348726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EDB5986-FF3E-423A-A3B1-0AA4A5ED9F11}"/>
              </a:ext>
            </a:extLst>
          </p:cNvPr>
          <p:cNvSpPr/>
          <p:nvPr/>
        </p:nvSpPr>
        <p:spPr>
          <a:xfrm>
            <a:off x="6438898" y="1657350"/>
            <a:ext cx="1562101" cy="685800"/>
          </a:xfrm>
          <a:prstGeom prst="borderCallout1">
            <a:avLst>
              <a:gd name="adj1" fmla="val 57312"/>
              <a:gd name="adj2" fmla="val -2378"/>
              <a:gd name="adj3" fmla="val 23827"/>
              <a:gd name="adj4" fmla="val -3485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Type of info returned</a:t>
            </a:r>
          </a:p>
        </p:txBody>
      </p:sp>
    </p:spTree>
    <p:extLst>
      <p:ext uri="{BB962C8B-B14F-4D97-AF65-F5344CB8AC3E}">
        <p14:creationId xmlns:p14="http://schemas.microsoft.com/office/powerpoint/2010/main" val="2813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2056606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can create your own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438400" y="1518789"/>
            <a:ext cx="1143000" cy="304800"/>
          </a:xfrm>
          <a:prstGeom prst="borderCallout1">
            <a:avLst>
              <a:gd name="adj1" fmla="val 94928"/>
              <a:gd name="adj2" fmla="val -2095"/>
              <a:gd name="adj3" fmla="val 173312"/>
              <a:gd name="adj4" fmla="val -691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381000" y="121811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72103"/>
              <a:gd name="adj4" fmla="val 1654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15000" y="1195127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153665"/>
              <a:gd name="adj4" fmla="val -1305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Arguments, with arbitrary names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8D14F-6FDE-43A6-A4D0-C06C2D1FCD75}"/>
              </a:ext>
            </a:extLst>
          </p:cNvPr>
          <p:cNvGrpSpPr/>
          <p:nvPr/>
        </p:nvGrpSpPr>
        <p:grpSpPr>
          <a:xfrm>
            <a:off x="237393" y="3485857"/>
            <a:ext cx="8373207" cy="1623342"/>
            <a:chOff x="237393" y="3485857"/>
            <a:chExt cx="8373207" cy="1623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D173D6-A04E-490F-907A-D0B0340D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93" y="3485857"/>
              <a:ext cx="6809463" cy="1623342"/>
            </a:xfrm>
            <a:prstGeom prst="rect">
              <a:avLst/>
            </a:prstGeom>
          </p:spPr>
        </p:pic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A86AFE4F-B496-495E-BB02-B4874F0A6B7C}"/>
                </a:ext>
              </a:extLst>
            </p:cNvPr>
            <p:cNvSpPr/>
            <p:nvPr/>
          </p:nvSpPr>
          <p:spPr>
            <a:xfrm>
              <a:off x="6324600" y="3610122"/>
              <a:ext cx="2286000" cy="645950"/>
            </a:xfrm>
            <a:prstGeom prst="borderCallout1">
              <a:avLst>
                <a:gd name="adj1" fmla="val 56251"/>
                <a:gd name="adj2" fmla="val -4170"/>
                <a:gd name="adj3" fmla="val 85984"/>
                <a:gd name="adj4" fmla="val -35949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solidFill>
                    <a:schemeClr val="tx1"/>
                  </a:solidFill>
                  <a:effectLst/>
                </a:rPr>
                <a:t>Example of use inside a larger program</a:t>
              </a:r>
            </a:p>
          </p:txBody>
        </p:sp>
      </p:grp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0000" y="1336162"/>
            <a:ext cx="1362075" cy="487427"/>
          </a:xfrm>
          <a:prstGeom prst="borderCallout1">
            <a:avLst>
              <a:gd name="adj1" fmla="val 106871"/>
              <a:gd name="adj2" fmla="val 18085"/>
              <a:gd name="adj3" fmla="val 152303"/>
              <a:gd name="adj4" fmla="val -66312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19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" y="1428750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Binding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173D6-A04E-490F-907A-D0B0340D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37" y="3234408"/>
            <a:ext cx="6809463" cy="1623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94D6D7-F007-4760-9C65-71E9C7A7FCA0}"/>
              </a:ext>
            </a:extLst>
          </p:cNvPr>
          <p:cNvGrpSpPr/>
          <p:nvPr/>
        </p:nvGrpSpPr>
        <p:grpSpPr>
          <a:xfrm>
            <a:off x="3124200" y="1252564"/>
            <a:ext cx="1905000" cy="2820337"/>
            <a:chOff x="3124200" y="1252564"/>
            <a:chExt cx="1905000" cy="28203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384BC-474D-4227-92B2-E5752163A81B}"/>
                </a:ext>
              </a:extLst>
            </p:cNvPr>
            <p:cNvSpPr/>
            <p:nvPr/>
          </p:nvSpPr>
          <p:spPr>
            <a:xfrm>
              <a:off x="3124200" y="1252564"/>
              <a:ext cx="1905000" cy="53340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A91C0B-7ABF-482D-BE20-917FC251F38F}"/>
                </a:ext>
              </a:extLst>
            </p:cNvPr>
            <p:cNvSpPr/>
            <p:nvPr/>
          </p:nvSpPr>
          <p:spPr>
            <a:xfrm>
              <a:off x="3773544" y="3844300"/>
              <a:ext cx="990600" cy="22860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EA15E-4EED-41B6-A73C-DBF77D689AE8}"/>
              </a:ext>
            </a:extLst>
          </p:cNvPr>
          <p:cNvGrpSpPr/>
          <p:nvPr/>
        </p:nvGrpSpPr>
        <p:grpSpPr>
          <a:xfrm>
            <a:off x="5068944" y="1245701"/>
            <a:ext cx="3084456" cy="2827200"/>
            <a:chOff x="5068944" y="1245701"/>
            <a:chExt cx="3084456" cy="282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CEFEEE-1DBD-4DF1-8D5E-B9B0B8A0946F}"/>
                </a:ext>
              </a:extLst>
            </p:cNvPr>
            <p:cNvSpPr/>
            <p:nvPr/>
          </p:nvSpPr>
          <p:spPr>
            <a:xfrm>
              <a:off x="6629400" y="1245701"/>
              <a:ext cx="152400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2EC98-E56C-434A-B724-3355967D6047}"/>
                </a:ext>
              </a:extLst>
            </p:cNvPr>
            <p:cNvSpPr/>
            <p:nvPr/>
          </p:nvSpPr>
          <p:spPr>
            <a:xfrm>
              <a:off x="5068944" y="3844300"/>
              <a:ext cx="1295400" cy="22860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2E0CF-7220-4BD8-AC4E-A89DB7FA3516}"/>
              </a:ext>
            </a:extLst>
          </p:cNvPr>
          <p:cNvGrpSpPr/>
          <p:nvPr/>
        </p:nvGrpSpPr>
        <p:grpSpPr>
          <a:xfrm>
            <a:off x="4772936" y="1245701"/>
            <a:ext cx="1780264" cy="2827200"/>
            <a:chOff x="4772936" y="1245701"/>
            <a:chExt cx="1780264" cy="282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E96905-8532-4097-89C3-A617A3CFE40A}"/>
                </a:ext>
              </a:extLst>
            </p:cNvPr>
            <p:cNvSpPr/>
            <p:nvPr/>
          </p:nvSpPr>
          <p:spPr>
            <a:xfrm>
              <a:off x="5174681" y="1245701"/>
              <a:ext cx="1378519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18789-0617-4297-9F44-6F3717DCA7DC}"/>
                </a:ext>
              </a:extLst>
            </p:cNvPr>
            <p:cNvSpPr/>
            <p:nvPr/>
          </p:nvSpPr>
          <p:spPr>
            <a:xfrm>
              <a:off x="4772936" y="3844300"/>
              <a:ext cx="304800" cy="22860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Subs</a:t>
            </a:r>
            <a:r>
              <a:rPr lang="en-US" sz="4800" dirty="0"/>
              <a:t> do not always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37376-ED1E-4ACE-9F87-3AF18BEF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3" y="2368713"/>
            <a:ext cx="8430394" cy="1498437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362200" y="1657350"/>
            <a:ext cx="1143000" cy="304800"/>
          </a:xfrm>
          <a:prstGeom prst="borderCallout1">
            <a:avLst>
              <a:gd name="adj1" fmla="val 70313"/>
              <a:gd name="adj2" fmla="val -2916"/>
              <a:gd name="adj3" fmla="val 247158"/>
              <a:gd name="adj4" fmla="val -4410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685800" y="985640"/>
            <a:ext cx="1295400" cy="747910"/>
          </a:xfrm>
          <a:prstGeom prst="borderCallout1">
            <a:avLst>
              <a:gd name="adj1" fmla="val 105336"/>
              <a:gd name="adj2" fmla="val 31643"/>
              <a:gd name="adj3" fmla="val 191539"/>
              <a:gd name="adj4" fmla="val 25231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1123950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241577"/>
              <a:gd name="adj4" fmla="val -14845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Argument, with arbitrary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1C340-0F46-463F-A0E6-0081A3A9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5"/>
          <a:stretch/>
        </p:blipFill>
        <p:spPr>
          <a:xfrm>
            <a:off x="457200" y="4502313"/>
            <a:ext cx="4648200" cy="403229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86AFE4F-B496-495E-BB02-B4874F0A6B7C}"/>
              </a:ext>
            </a:extLst>
          </p:cNvPr>
          <p:cNvSpPr/>
          <p:nvPr/>
        </p:nvSpPr>
        <p:spPr>
          <a:xfrm>
            <a:off x="6172200" y="3983200"/>
            <a:ext cx="2286000" cy="645950"/>
          </a:xfrm>
          <a:prstGeom prst="borderCallout1">
            <a:avLst>
              <a:gd name="adj1" fmla="val 56251"/>
              <a:gd name="adj2" fmla="val -4170"/>
              <a:gd name="adj3" fmla="val 94695"/>
              <a:gd name="adj4" fmla="val -4969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Example of use inside a larger program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9524" y="1657350"/>
            <a:ext cx="1362075" cy="487427"/>
          </a:xfrm>
          <a:prstGeom prst="borderCallout1">
            <a:avLst>
              <a:gd name="adj1" fmla="val 70313"/>
              <a:gd name="adj2" fmla="val -2916"/>
              <a:gd name="adj3" fmla="val 158075"/>
              <a:gd name="adj4" fmla="val -3291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7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Variables and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1800" y="904875"/>
            <a:ext cx="2362200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74320"/>
            <a:r>
              <a:rPr lang="en-US" sz="2000" dirty="0">
                <a:solidFill>
                  <a:srgbClr val="C00000"/>
                </a:solidFill>
              </a:rPr>
              <a:t>Variables have a lifecycle / scope</a:t>
            </a:r>
          </a:p>
          <a:p>
            <a:pPr indent="-274320"/>
            <a:r>
              <a:rPr lang="en-US" sz="2000" dirty="0"/>
              <a:t>Parameters are a special type of variable: used as input to subs and functions, do not need a DIM</a:t>
            </a:r>
          </a:p>
          <a:p>
            <a:pPr indent="-274320"/>
            <a:r>
              <a:rPr lang="en-US" sz="2000" dirty="0"/>
              <a:t>Find the vars and params in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" y="1043593"/>
            <a:ext cx="6431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Button1_Click …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inputFromUser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inputFromUser = InputBox(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Please enter your name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ShowConfirmation(inputFromUser)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ShowConfirmation(someText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Range(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"A1"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).Value = 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entered: 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someText         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H5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 The last of the automation series. 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41424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begins with figuring out what needs to be 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90601" y="2571750"/>
            <a:ext cx="2362200" cy="1828800"/>
          </a:xfrm>
          <a:prstGeom prst="wedgeRoundRectCallout">
            <a:avLst>
              <a:gd name="adj1" fmla="val -73889"/>
              <a:gd name="adj2" fmla="val 8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awesome financial calculator v.2!  Can I have the table of results in a choice of colors?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04950"/>
            <a:ext cx="4918556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950685" y="746254"/>
            <a:ext cx="1823109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57439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09839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425457"/>
            <a:ext cx="3492575" cy="387248"/>
          </a:xfrm>
        </p:spPr>
        <p:txBody>
          <a:bodyPr/>
          <a:lstStyle/>
          <a:p>
            <a:pPr algn="ctr"/>
            <a:r>
              <a:rPr lang="en-US" sz="2400" dirty="0"/>
              <a:t>Activity Diagram (part III)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081410" y="1505085"/>
            <a:ext cx="1561658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presses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222970" y="4037400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6881" y="4292693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the ith row of data 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6750578" y="4274870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57439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>
            <a:off x="1866900" y="3841145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76881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table header and data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the data</a:t>
            </a:r>
          </a:p>
        </p:txBody>
      </p:sp>
      <p:cxnSp>
        <p:nvCxnSpPr>
          <p:cNvPr id="83" name="AutoShape 34"/>
          <p:cNvCxnSpPr>
            <a:cxnSpLocks noChangeShapeType="1"/>
            <a:stCxn id="82" idx="3"/>
            <a:endCxn id="46" idx="1"/>
          </p:cNvCxnSpPr>
          <p:nvPr/>
        </p:nvCxnSpPr>
        <p:spPr bwMode="auto">
          <a:xfrm flipV="1">
            <a:off x="4876800" y="1485493"/>
            <a:ext cx="1842468" cy="2201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" name="Group 3"/>
          <p:cNvGrpSpPr/>
          <p:nvPr/>
        </p:nvGrpSpPr>
        <p:grpSpPr>
          <a:xfrm>
            <a:off x="7188200" y="4759100"/>
            <a:ext cx="304800" cy="171450"/>
            <a:chOff x="4191000" y="4169992"/>
            <a:chExt cx="304800" cy="171450"/>
          </a:xfrm>
        </p:grpSpPr>
        <p:sp>
          <p:nvSpPr>
            <p:cNvPr id="74816" name="Oval 64"/>
            <p:cNvSpPr>
              <a:spLocks noChangeArrowheads="1"/>
            </p:cNvSpPr>
            <p:nvPr/>
          </p:nvSpPr>
          <p:spPr bwMode="auto">
            <a:xfrm>
              <a:off x="4191000" y="4169992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29099" y="4208620"/>
              <a:ext cx="228600" cy="941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6096000" y="2038350"/>
            <a:ext cx="2667000" cy="37618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the user for a color preference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 preference </a:t>
            </a:r>
          </a:p>
        </p:txBody>
      </p:sp>
      <p:cxnSp>
        <p:nvCxnSpPr>
          <p:cNvPr id="32" name="AutoShape 27"/>
          <p:cNvCxnSpPr>
            <a:cxnSpLocks noChangeShapeType="1"/>
            <a:stCxn id="31" idx="2"/>
            <a:endCxn id="45" idx="0"/>
          </p:cNvCxnSpPr>
          <p:nvPr/>
        </p:nvCxnSpPr>
        <p:spPr bwMode="auto">
          <a:xfrm>
            <a:off x="7429500" y="2414530"/>
            <a:ext cx="0" cy="36263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AutoShape 31"/>
          <p:cNvCxnSpPr>
            <a:cxnSpLocks noChangeShapeType="1"/>
            <a:stCxn id="35" idx="2"/>
            <a:endCxn id="23" idx="0"/>
          </p:cNvCxnSpPr>
          <p:nvPr/>
        </p:nvCxnSpPr>
        <p:spPr bwMode="auto">
          <a:xfrm rot="16200000" flipH="1">
            <a:off x="6926326" y="4383455"/>
            <a:ext cx="749662" cy="788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AutoShape 51"/>
          <p:cNvSpPr>
            <a:spLocks noChangeArrowheads="1"/>
          </p:cNvSpPr>
          <p:nvPr/>
        </p:nvSpPr>
        <p:spPr bwMode="auto">
          <a:xfrm>
            <a:off x="60806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Red</a:t>
            </a:r>
          </a:p>
        </p:txBody>
      </p:sp>
      <p:sp>
        <p:nvSpPr>
          <p:cNvPr id="35" name="AutoShape 52"/>
          <p:cNvSpPr>
            <a:spLocks noChangeArrowheads="1"/>
          </p:cNvSpPr>
          <p:nvPr/>
        </p:nvSpPr>
        <p:spPr bwMode="auto">
          <a:xfrm>
            <a:off x="69188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Green</a:t>
            </a: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7721600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Blue</a:t>
            </a:r>
          </a:p>
        </p:txBody>
      </p:sp>
      <p:cxnSp>
        <p:nvCxnSpPr>
          <p:cNvPr id="37" name="AutoShape 54"/>
          <p:cNvCxnSpPr>
            <a:cxnSpLocks noChangeShapeType="1"/>
            <a:stCxn id="34" idx="2"/>
          </p:cNvCxnSpPr>
          <p:nvPr/>
        </p:nvCxnSpPr>
        <p:spPr bwMode="auto">
          <a:xfrm rot="16200000" flipH="1">
            <a:off x="6700741" y="3770841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55"/>
          <p:cNvCxnSpPr>
            <a:cxnSpLocks noChangeShapeType="1"/>
            <a:stCxn id="36" idx="2"/>
          </p:cNvCxnSpPr>
          <p:nvPr/>
        </p:nvCxnSpPr>
        <p:spPr bwMode="auto">
          <a:xfrm rot="5400000">
            <a:off x="7521233" y="3867433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AutoShape 56"/>
          <p:cNvCxnSpPr>
            <a:cxnSpLocks noChangeShapeType="1"/>
            <a:endCxn id="34" idx="0"/>
          </p:cNvCxnSpPr>
          <p:nvPr/>
        </p:nvCxnSpPr>
        <p:spPr bwMode="auto">
          <a:xfrm rot="10800000" flipV="1">
            <a:off x="6423516" y="2929560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57"/>
          <p:cNvCxnSpPr>
            <a:cxnSpLocks noChangeShapeType="1"/>
            <a:stCxn id="45" idx="2"/>
            <a:endCxn id="35" idx="0"/>
          </p:cNvCxnSpPr>
          <p:nvPr/>
        </p:nvCxnSpPr>
        <p:spPr bwMode="auto">
          <a:xfrm rot="5400000">
            <a:off x="7164291" y="3160339"/>
            <a:ext cx="362634" cy="1677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58"/>
          <p:cNvCxnSpPr>
            <a:cxnSpLocks noChangeShapeType="1"/>
            <a:stCxn id="45" idx="3"/>
            <a:endCxn id="36" idx="0"/>
          </p:cNvCxnSpPr>
          <p:nvPr/>
        </p:nvCxnSpPr>
        <p:spPr bwMode="auto">
          <a:xfrm>
            <a:off x="7696200" y="2920039"/>
            <a:ext cx="3683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6423516" y="292956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7020416" y="3090835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8064500" y="3144590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7162800" y="2777164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6719268" y="1257299"/>
            <a:ext cx="1420465" cy="45638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Autofit the columns</a:t>
            </a:r>
          </a:p>
        </p:txBody>
      </p:sp>
      <p:cxnSp>
        <p:nvCxnSpPr>
          <p:cNvPr id="52" name="AutoShape 27"/>
          <p:cNvCxnSpPr>
            <a:cxnSpLocks noChangeShapeType="1"/>
            <a:stCxn id="46" idx="2"/>
            <a:endCxn id="31" idx="0"/>
          </p:cNvCxnSpPr>
          <p:nvPr/>
        </p:nvCxnSpPr>
        <p:spPr bwMode="auto">
          <a:xfrm rot="5400000">
            <a:off x="7267169" y="1876018"/>
            <a:ext cx="324664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94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IF…THEN</a:t>
            </a:r>
            <a:br>
              <a:rPr lang="en-US" dirty="0"/>
            </a:br>
            <a:r>
              <a:rPr lang="en-US" dirty="0"/>
              <a:t>when there are multiple options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200400" y="1581150"/>
            <a:ext cx="5943600" cy="309562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textFromUser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“a”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red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green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        ‘ More instructions… blue paint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431800" y="1504950"/>
            <a:ext cx="2667000" cy="62796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Ask the user for a color preference </a:t>
            </a:r>
          </a:p>
        </p:txBody>
      </p:sp>
      <p:cxnSp>
        <p:nvCxnSpPr>
          <p:cNvPr id="6" name="AutoShape 27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1596683" y="2301533"/>
            <a:ext cx="362634" cy="25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AutoShape 3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1290663" y="4073305"/>
            <a:ext cx="710298" cy="965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64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Red</a:t>
            </a: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12546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Green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057400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Blue</a:t>
            </a:r>
          </a:p>
        </p:txBody>
      </p:sp>
      <p:cxnSp>
        <p:nvCxnSpPr>
          <p:cNvPr id="12" name="AutoShape 54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036541" y="3489227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AutoShape 55"/>
          <p:cNvCxnSpPr>
            <a:cxnSpLocks noChangeShapeType="1"/>
            <a:stCxn id="11" idx="2"/>
          </p:cNvCxnSpPr>
          <p:nvPr/>
        </p:nvCxnSpPr>
        <p:spPr bwMode="auto">
          <a:xfrm rot="5400000">
            <a:off x="1857033" y="3585819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56"/>
          <p:cNvCxnSpPr>
            <a:cxnSpLocks noChangeShapeType="1"/>
            <a:endCxn id="9" idx="0"/>
          </p:cNvCxnSpPr>
          <p:nvPr/>
        </p:nvCxnSpPr>
        <p:spPr bwMode="auto">
          <a:xfrm rot="10800000" flipV="1">
            <a:off x="759316" y="2647946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57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1512791" y="2866025"/>
            <a:ext cx="362634" cy="193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58"/>
          <p:cNvCxnSpPr>
            <a:cxnSpLocks noChangeShapeType="1"/>
            <a:stCxn id="8" idx="3"/>
            <a:endCxn id="11" idx="0"/>
          </p:cNvCxnSpPr>
          <p:nvPr/>
        </p:nvCxnSpPr>
        <p:spPr bwMode="auto">
          <a:xfrm>
            <a:off x="2057400" y="2638425"/>
            <a:ext cx="3429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759316" y="2647947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1356216" y="280922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2400300" y="2862976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524000" y="2495550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1540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1489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H4 &amp; H5 – no penalty for being late</a:t>
            </a:r>
          </a:p>
          <a:p>
            <a:r>
              <a:rPr lang="en-US" dirty="0"/>
              <a:t>H3 - if zero may resubmit for late penalty</a:t>
            </a:r>
          </a:p>
          <a:p>
            <a:r>
              <a:rPr lang="en-US" dirty="0"/>
              <a:t>Use MS Teams for questions (faster)</a:t>
            </a:r>
          </a:p>
          <a:p>
            <a:r>
              <a:rPr lang="en-US" dirty="0">
                <a:sym typeface="Wingdings" pitchFamily="2" charset="2"/>
              </a:rPr>
              <a:t>Perceived difficulty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 More Interesting Case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29216"/>
            <a:ext cx="8534400" cy="39624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‘other code in here...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1 and 5,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6, 8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6 and 8,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9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"Equal to 9 or 10"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"Not between 1 and 10,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8431424" y="4991616"/>
            <a:ext cx="686085" cy="12311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800" dirty="0">
                <a:solidFill>
                  <a:schemeClr val="bg2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Source: MSDN</a:t>
            </a:r>
          </a:p>
        </p:txBody>
      </p:sp>
    </p:spTree>
    <p:extLst>
      <p:ext uri="{BB962C8B-B14F-4D97-AF65-F5344CB8AC3E}">
        <p14:creationId xmlns:p14="http://schemas.microsoft.com/office/powerpoint/2010/main" val="24209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nested Loop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57200" y="2884119"/>
            <a:ext cx="7239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(numberOfRows-1)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2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(numberOfColumns-1)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topLeftCell.Offset(r, c).Interior.Color = Drawing.Color.Pink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Next</a:t>
            </a:r>
          </a:p>
          <a:p>
            <a:pPr algn="l"/>
            <a:endParaRPr lang="en-US" sz="16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D911D-0C09-4965-A7B9-434E2234BDF4}"/>
              </a:ext>
            </a:extLst>
          </p:cNvPr>
          <p:cNvGrpSpPr/>
          <p:nvPr/>
        </p:nvGrpSpPr>
        <p:grpSpPr>
          <a:xfrm>
            <a:off x="4800600" y="895350"/>
            <a:ext cx="4273807" cy="3905310"/>
            <a:chOff x="4800600" y="895350"/>
            <a:chExt cx="4273807" cy="39053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6CC2C3-AF1C-4208-B85A-16F9531EF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068" t="7328" r="2398" b="4732"/>
            <a:stretch/>
          </p:blipFill>
          <p:spPr>
            <a:xfrm>
              <a:off x="6743700" y="895350"/>
              <a:ext cx="1600200" cy="2743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2F4A2A-8F2F-4E02-ADCE-4B770EB8FDD6}"/>
                </a:ext>
              </a:extLst>
            </p:cNvPr>
            <p:cNvSpPr txBox="1"/>
            <p:nvPr/>
          </p:nvSpPr>
          <p:spPr>
            <a:xfrm>
              <a:off x="4800600" y="971550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Top left cell:</a:t>
              </a:r>
            </a:p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for example, G10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7AB4992-0324-4225-9963-479629CC2D9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5945465" y="982981"/>
              <a:ext cx="914400" cy="188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7476AF-7741-4933-9832-259966638880}"/>
                </a:ext>
              </a:extLst>
            </p:cNvPr>
            <p:cNvSpPr txBox="1"/>
            <p:nvPr/>
          </p:nvSpPr>
          <p:spPr>
            <a:xfrm>
              <a:off x="7669530" y="4400550"/>
              <a:ext cx="916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columns = 3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E01F4A-0EC0-4173-80AC-CE899D445789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8077201" y="3714752"/>
              <a:ext cx="50462" cy="6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5317A-E061-4DDF-977E-7AAAE8261B2B}"/>
                </a:ext>
              </a:extLst>
            </p:cNvPr>
            <p:cNvSpPr txBox="1"/>
            <p:nvPr/>
          </p:nvSpPr>
          <p:spPr>
            <a:xfrm>
              <a:off x="8229600" y="3715113"/>
              <a:ext cx="844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rows = 18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119D52B-C2FC-44B3-84F3-0418E9278FA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8305800" y="3562350"/>
              <a:ext cx="346204" cy="152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160E5-E8CA-4CCB-8B57-232142A8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6" y="971550"/>
            <a:ext cx="2655217" cy="14192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AD822B-51E5-4B4B-B8ED-910896C1E9F5}"/>
              </a:ext>
            </a:extLst>
          </p:cNvPr>
          <p:cNvSpPr txBox="1"/>
          <p:nvPr/>
        </p:nvSpPr>
        <p:spPr>
          <a:xfrm>
            <a:off x="956526" y="2391225"/>
            <a:ext cx="2655217" cy="246221"/>
          </a:xfrm>
          <a:prstGeom prst="rect">
            <a:avLst/>
          </a:prstGeom>
          <a:solidFill>
            <a:srgbClr val="9CC3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Outer loop (slower)          Inner loop (faster) </a:t>
            </a:r>
          </a:p>
        </p:txBody>
      </p:sp>
    </p:spTree>
    <p:extLst>
      <p:ext uri="{BB962C8B-B14F-4D97-AF65-F5344CB8AC3E}">
        <p14:creationId xmlns:p14="http://schemas.microsoft.com/office/powerpoint/2010/main" val="6191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H05 is the capstone for part I of the course.</a:t>
            </a:r>
          </a:p>
          <a:p>
            <a:r>
              <a:rPr lang="en-US" dirty="0"/>
              <a:t>Not more difficult, but it might take longer to do than the previous homework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57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32C03-DE18-5D60-F6B3-5C0615AA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Binary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C27D4-C962-B4CE-33C4-71C56BEED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8E0BF-F321-2BC8-105B-924BAB4B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5" y="895350"/>
            <a:ext cx="5089615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AE0EC-DC41-7487-D9E7-2AE1E321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184" y="895350"/>
            <a:ext cx="3607526" cy="41148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0533F66-9BE9-0DDB-BB9B-1AD0603398BC}"/>
              </a:ext>
            </a:extLst>
          </p:cNvPr>
          <p:cNvSpPr/>
          <p:nvPr/>
        </p:nvSpPr>
        <p:spPr>
          <a:xfrm>
            <a:off x="4800600" y="2696391"/>
            <a:ext cx="1219200" cy="1066800"/>
          </a:xfrm>
          <a:prstGeom prst="rightArrow">
            <a:avLst/>
          </a:prstGeom>
          <a:solidFill>
            <a:srgbClr val="EC5E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1114258"/>
            <a:ext cx="2762830" cy="8478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Requirements: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What needs to be done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343150"/>
            <a:ext cx="5867400" cy="1257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is an </a:t>
            </a:r>
            <a:r>
              <a:rPr lang="en-US" dirty="0">
                <a:solidFill>
                  <a:srgbClr val="EC5E00"/>
                </a:solidFill>
              </a:rPr>
              <a:t>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609600" y="2743200"/>
            <a:ext cx="2971800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Coding</a:t>
            </a:r>
          </a:p>
        </p:txBody>
      </p:sp>
      <p:pic>
        <p:nvPicPr>
          <p:cNvPr id="88070" name="Picture 6" descr="BS010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28" y="1628608"/>
            <a:ext cx="763588" cy="628650"/>
          </a:xfrm>
          <a:prstGeom prst="rect">
            <a:avLst/>
          </a:prstGeom>
          <a:noFill/>
        </p:spPr>
      </p:pic>
      <p:cxnSp>
        <p:nvCxnSpPr>
          <p:cNvPr id="88071" name="AutoShape 7"/>
          <p:cNvCxnSpPr>
            <a:cxnSpLocks noChangeShapeType="1"/>
            <a:stCxn id="88066" idx="2"/>
            <a:endCxn id="88069" idx="0"/>
          </p:cNvCxnSpPr>
          <p:nvPr/>
        </p:nvCxnSpPr>
        <p:spPr bwMode="auto">
          <a:xfrm>
            <a:off x="2094920" y="1962150"/>
            <a:ext cx="580" cy="781050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88072" name="AutoShape 8"/>
          <p:cNvCxnSpPr>
            <a:cxnSpLocks noChangeShapeType="1"/>
            <a:stCxn id="88069" idx="4"/>
            <a:endCxn id="88084" idx="1"/>
          </p:cNvCxnSpPr>
          <p:nvPr/>
        </p:nvCxnSpPr>
        <p:spPr bwMode="auto">
          <a:xfrm rot="16200000" flipH="1">
            <a:off x="1752600" y="3771900"/>
            <a:ext cx="1028700" cy="3429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8073" name="AutoShape 9"/>
          <p:cNvCxnSpPr>
            <a:cxnSpLocks noChangeShapeType="1"/>
            <a:stCxn id="88084" idx="3"/>
            <a:endCxn id="88114" idx="4"/>
          </p:cNvCxnSpPr>
          <p:nvPr/>
        </p:nvCxnSpPr>
        <p:spPr bwMode="auto">
          <a:xfrm flipV="1">
            <a:off x="4876800" y="3429000"/>
            <a:ext cx="96044" cy="10287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562350" y="1822344"/>
            <a:ext cx="2762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ffectLst/>
              </a:rPr>
              <a:t>VS is an IDE: an Integrated Development Environment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37597" y="465546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C#, VBA, C++, python…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876800" y="4686300"/>
            <a:ext cx="304800" cy="13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438400" y="3943350"/>
            <a:ext cx="2438400" cy="102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bg2"/>
                </a:solidFill>
              </a:rPr>
              <a:t>Source code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file in a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computer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language</a:t>
            </a:r>
          </a:p>
        </p:txBody>
      </p:sp>
      <p:cxnSp>
        <p:nvCxnSpPr>
          <p:cNvPr id="88112" name="AutoShape 48"/>
          <p:cNvCxnSpPr>
            <a:cxnSpLocks noChangeShapeType="1"/>
            <a:stCxn id="88113" idx="5"/>
            <a:endCxn id="88110" idx="1"/>
          </p:cNvCxnSpPr>
          <p:nvPr/>
        </p:nvCxnSpPr>
        <p:spPr bwMode="auto">
          <a:xfrm rot="16200000" flipH="1">
            <a:off x="5750473" y="3297319"/>
            <a:ext cx="1125934" cy="1241517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5562600" y="3257550"/>
            <a:ext cx="152400" cy="114300"/>
          </a:xfrm>
          <a:prstGeom prst="ellips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3733800" y="2743200"/>
            <a:ext cx="2478087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Compiling</a:t>
            </a:r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6934199" y="3977512"/>
            <a:ext cx="2049577" cy="1007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bg2"/>
                </a:solidFill>
              </a:rPr>
              <a:t>Runnable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code: .exe,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.dll (i.e., a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program)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574"/>
            <a:ext cx="2514600" cy="19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4813865" y="575201"/>
            <a:ext cx="1122487" cy="83099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Visual Studio</a:t>
            </a: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Excel</a:t>
            </a:r>
          </a:p>
        </p:txBody>
      </p:sp>
      <p:cxnSp>
        <p:nvCxnSpPr>
          <p:cNvPr id="21" name="Straight Arrow Connector 6"/>
          <p:cNvCxnSpPr/>
          <p:nvPr/>
        </p:nvCxnSpPr>
        <p:spPr bwMode="auto">
          <a:xfrm flipV="1">
            <a:off x="5943600" y="465958"/>
            <a:ext cx="762000" cy="257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6"/>
          <p:cNvCxnSpPr>
            <a:cxnSpLocks/>
          </p:cNvCxnSpPr>
          <p:nvPr/>
        </p:nvCxnSpPr>
        <p:spPr bwMode="auto">
          <a:xfrm>
            <a:off x="5958840" y="1324580"/>
            <a:ext cx="1051374" cy="223906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8B09C5-BE15-4603-8955-A97C71A1C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30" y="2395301"/>
            <a:ext cx="288202" cy="288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70D95-91FA-57F2-20A6-C3C49E34E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446" y="3936582"/>
            <a:ext cx="1272404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917A7-1EA8-EB6A-BBD1-0F159A436E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9149" b="63326"/>
          <a:stretch/>
        </p:blipFill>
        <p:spPr>
          <a:xfrm>
            <a:off x="8010913" y="3977512"/>
            <a:ext cx="964636" cy="9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5715000" y="1062603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53C5A7-77C3-7400-E632-5D003E9DB0F3}"/>
              </a:ext>
            </a:extLst>
          </p:cNvPr>
          <p:cNvSpPr/>
          <p:nvPr/>
        </p:nvSpPr>
        <p:spPr>
          <a:xfrm>
            <a:off x="1223007" y="927208"/>
            <a:ext cx="3505201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0" y="3505200"/>
                </a:moveTo>
                <a:lnTo>
                  <a:pt x="0" y="584211"/>
                </a:lnTo>
                <a:cubicBezTo>
                  <a:pt x="0" y="261560"/>
                  <a:pt x="87901" y="0"/>
                  <a:pt x="196332" y="0"/>
                </a:cubicBezTo>
                <a:lnTo>
                  <a:pt x="2032000" y="0"/>
                </a:lnTo>
                <a:lnTo>
                  <a:pt x="2032000" y="3505200"/>
                </a:lnTo>
                <a:lnTo>
                  <a:pt x="0" y="3505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5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solidFill>
                  <a:schemeClr val="bg2"/>
                </a:solidFill>
              </a:rPr>
              <a:t>Loops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chemeClr val="bg2"/>
                </a:solidFill>
              </a:rPr>
              <a:t>For … Next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chemeClr val="bg2"/>
                </a:solidFill>
              </a:rPr>
              <a:t>Do While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1E4749-2E98-ED3D-DB8E-3E58CB49C18C}"/>
              </a:ext>
            </a:extLst>
          </p:cNvPr>
          <p:cNvSpPr/>
          <p:nvPr/>
        </p:nvSpPr>
        <p:spPr>
          <a:xfrm>
            <a:off x="4712441" y="927207"/>
            <a:ext cx="3505200" cy="2032000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0" y="0"/>
                </a:moveTo>
                <a:lnTo>
                  <a:pt x="3166527" y="0"/>
                </a:lnTo>
                <a:cubicBezTo>
                  <a:pt x="3353571" y="0"/>
                  <a:pt x="3505200" y="151629"/>
                  <a:pt x="3505200" y="338673"/>
                </a:cubicBezTo>
                <a:lnTo>
                  <a:pt x="35052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227584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Conditionals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If … Then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Select Case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8EB9E2-4D6B-A36F-8BCE-E1CE305DFB31}"/>
              </a:ext>
            </a:extLst>
          </p:cNvPr>
          <p:cNvSpPr/>
          <p:nvPr/>
        </p:nvSpPr>
        <p:spPr>
          <a:xfrm>
            <a:off x="1219200" y="2959206"/>
            <a:ext cx="3505200" cy="2032001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3505200" y="2031999"/>
                </a:moveTo>
                <a:lnTo>
                  <a:pt x="338673" y="2031999"/>
                </a:lnTo>
                <a:cubicBezTo>
                  <a:pt x="151629" y="2031999"/>
                  <a:pt x="0" y="1880370"/>
                  <a:pt x="0" y="1693326"/>
                </a:cubicBezTo>
                <a:lnTo>
                  <a:pt x="0" y="1"/>
                </a:lnTo>
                <a:lnTo>
                  <a:pt x="3505200" y="1"/>
                </a:lnTo>
                <a:lnTo>
                  <a:pt x="3505200" y="20319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227583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Procedures</a:t>
            </a:r>
            <a:endParaRPr lang="en-US" sz="2800" kern="1200" dirty="0">
              <a:solidFill>
                <a:srgbClr val="FF6600"/>
              </a:solidFill>
              <a:effectLst>
                <a:outerShdw blurRad="50800" dist="50800" dir="5400000" algn="ctr" rotWithShape="0">
                  <a:srgbClr val="000000">
                    <a:alpha val="80000"/>
                  </a:srgbClr>
                </a:outerShdw>
              </a:effectLst>
            </a:endParaRP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Subs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DC9304-1EE7-4DA5-95FC-692FC76C279D}"/>
              </a:ext>
            </a:extLst>
          </p:cNvPr>
          <p:cNvSpPr/>
          <p:nvPr/>
        </p:nvSpPr>
        <p:spPr>
          <a:xfrm>
            <a:off x="4720325" y="2956351"/>
            <a:ext cx="3505200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2032000" y="1"/>
                </a:moveTo>
                <a:lnTo>
                  <a:pt x="2032000" y="2920989"/>
                </a:lnTo>
                <a:cubicBezTo>
                  <a:pt x="2032000" y="3243639"/>
                  <a:pt x="1944099" y="3505199"/>
                  <a:pt x="1835668" y="3505199"/>
                </a:cubicBezTo>
                <a:lnTo>
                  <a:pt x="0" y="3505199"/>
                </a:lnTo>
                <a:lnTo>
                  <a:pt x="0" y="1"/>
                </a:lnTo>
                <a:lnTo>
                  <a:pt x="2032000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27584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sz="32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Objects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Properties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Methods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45DF73-ACE0-AC32-BB36-52FF2547E290}"/>
              </a:ext>
            </a:extLst>
          </p:cNvPr>
          <p:cNvSpPr/>
          <p:nvPr/>
        </p:nvSpPr>
        <p:spPr>
          <a:xfrm>
            <a:off x="3123932" y="2508030"/>
            <a:ext cx="3192788" cy="1013145"/>
          </a:xfrm>
          <a:custGeom>
            <a:avLst/>
            <a:gdLst>
              <a:gd name="csX0" fmla="*/ 0 w 3192788"/>
              <a:gd name="csY0" fmla="*/ 168861 h 1013145"/>
              <a:gd name="csX1" fmla="*/ 168861 w 3192788"/>
              <a:gd name="csY1" fmla="*/ 0 h 1013145"/>
              <a:gd name="csX2" fmla="*/ 3023927 w 3192788"/>
              <a:gd name="csY2" fmla="*/ 0 h 1013145"/>
              <a:gd name="csX3" fmla="*/ 3192788 w 3192788"/>
              <a:gd name="csY3" fmla="*/ 168861 h 1013145"/>
              <a:gd name="csX4" fmla="*/ 3192788 w 3192788"/>
              <a:gd name="csY4" fmla="*/ 844284 h 1013145"/>
              <a:gd name="csX5" fmla="*/ 3023927 w 3192788"/>
              <a:gd name="csY5" fmla="*/ 1013145 h 1013145"/>
              <a:gd name="csX6" fmla="*/ 168861 w 3192788"/>
              <a:gd name="csY6" fmla="*/ 1013145 h 1013145"/>
              <a:gd name="csX7" fmla="*/ 0 w 3192788"/>
              <a:gd name="csY7" fmla="*/ 844284 h 1013145"/>
              <a:gd name="csX8" fmla="*/ 0 w 3192788"/>
              <a:gd name="csY8" fmla="*/ 168861 h 10131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192788" h="1013145">
                <a:moveTo>
                  <a:pt x="0" y="168861"/>
                </a:moveTo>
                <a:cubicBezTo>
                  <a:pt x="0" y="75602"/>
                  <a:pt x="75602" y="0"/>
                  <a:pt x="168861" y="0"/>
                </a:cubicBezTo>
                <a:lnTo>
                  <a:pt x="3023927" y="0"/>
                </a:lnTo>
                <a:cubicBezTo>
                  <a:pt x="3117186" y="0"/>
                  <a:pt x="3192788" y="75602"/>
                  <a:pt x="3192788" y="168861"/>
                </a:cubicBezTo>
                <a:lnTo>
                  <a:pt x="3192788" y="844284"/>
                </a:lnTo>
                <a:cubicBezTo>
                  <a:pt x="3192788" y="937543"/>
                  <a:pt x="3117186" y="1013145"/>
                  <a:pt x="3023927" y="1013145"/>
                </a:cubicBezTo>
                <a:lnTo>
                  <a:pt x="168861" y="1013145"/>
                </a:lnTo>
                <a:cubicBezTo>
                  <a:pt x="75602" y="1013145"/>
                  <a:pt x="0" y="937543"/>
                  <a:pt x="0" y="844284"/>
                </a:cubicBezTo>
                <a:lnTo>
                  <a:pt x="0" y="16886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138" tIns="156138" rIns="156138" bIns="15613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/>
              </a:rPr>
              <a:t>VBA</a:t>
            </a:r>
            <a:r>
              <a:rPr lang="en-US" sz="2400" kern="1200" dirty="0">
                <a:effectLst/>
              </a:rPr>
              <a:t> (and most other computer languages) </a:t>
            </a:r>
          </a:p>
        </p:txBody>
      </p:sp>
    </p:spTree>
    <p:extLst>
      <p:ext uri="{BB962C8B-B14F-4D97-AF65-F5344CB8AC3E}">
        <p14:creationId xmlns:p14="http://schemas.microsoft.com/office/powerpoint/2010/main" val="25756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5304" name="Picture 8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3350"/>
            <a:ext cx="1593881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</a:t>
            </a:r>
            <a:br>
              <a:rPr lang="en-US" dirty="0"/>
            </a:br>
            <a:r>
              <a:rPr lang="en-US" dirty="0"/>
              <a:t>Functions and Subs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Simplify!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A9466-193E-4381-B8DE-3B9F5873CCDF}"/>
              </a:ext>
            </a:extLst>
          </p:cNvPr>
          <p:cNvSpPr txBox="1"/>
          <p:nvPr/>
        </p:nvSpPr>
        <p:spPr>
          <a:xfrm>
            <a:off x="1468901" y="303371"/>
            <a:ext cx="99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of code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 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BB969-4632-42BF-A4F2-9EE8C7829246}"/>
              </a:ext>
            </a:extLst>
          </p:cNvPr>
          <p:cNvSpPr txBox="1"/>
          <p:nvPr/>
        </p:nvSpPr>
        <p:spPr>
          <a:xfrm>
            <a:off x="1447800" y="455068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effectLst/>
              </a:rPr>
              <a:t>69 lines of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D977-B38C-490D-80B6-39393C60C514}"/>
              </a:ext>
            </a:extLst>
          </p:cNvPr>
          <p:cNvSpPr txBox="1"/>
          <p:nvPr/>
        </p:nvSpPr>
        <p:spPr>
          <a:xfrm>
            <a:off x="5164007" y="3333750"/>
            <a:ext cx="4003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  <a:effectLst/>
              </a:rPr>
              <a:t>55 lines of code</a:t>
            </a:r>
            <a:br>
              <a:rPr lang="en-US" sz="2000" dirty="0">
                <a:solidFill>
                  <a:srgbClr val="00B050"/>
                </a:solidFill>
                <a:effectLst/>
              </a:rPr>
            </a:br>
            <a:r>
              <a:rPr lang="en-US" sz="2000" dirty="0">
                <a:solidFill>
                  <a:srgbClr val="00B050"/>
                </a:solidFill>
                <a:effectLst/>
              </a:rPr>
              <a:t>20% less writing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No reinventing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Fewer errors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Single location for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4B69F-0494-4174-ACE6-B00B0A2DCFA7}"/>
              </a:ext>
            </a:extLst>
          </p:cNvPr>
          <p:cNvSpPr txBox="1"/>
          <p:nvPr/>
        </p:nvSpPr>
        <p:spPr>
          <a:xfrm>
            <a:off x="1468901" y="5715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Program “A”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DE6C1-D3A6-4114-95BE-01C38A49D231}"/>
              </a:ext>
            </a:extLst>
          </p:cNvPr>
          <p:cNvGrpSpPr/>
          <p:nvPr/>
        </p:nvGrpSpPr>
        <p:grpSpPr>
          <a:xfrm>
            <a:off x="3231476" y="57150"/>
            <a:ext cx="4083724" cy="3416320"/>
            <a:chOff x="3231476" y="191929"/>
            <a:chExt cx="4083724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E16EB-4F4F-4FE7-A9D0-9F4BCD50A7EF}"/>
                </a:ext>
              </a:extLst>
            </p:cNvPr>
            <p:cNvSpPr txBox="1"/>
            <p:nvPr/>
          </p:nvSpPr>
          <p:spPr>
            <a:xfrm>
              <a:off x="5188625" y="438150"/>
              <a:ext cx="99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of code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 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383F3-1054-47A3-BFD1-26AFB3746682}"/>
                </a:ext>
              </a:extLst>
            </p:cNvPr>
            <p:cNvSpPr txBox="1"/>
            <p:nvPr/>
          </p:nvSpPr>
          <p:spPr>
            <a:xfrm>
              <a:off x="6114748" y="451505"/>
              <a:ext cx="12004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800" b="1" dirty="0">
                  <a:solidFill>
                    <a:srgbClr val="0000FF"/>
                  </a:solidFill>
                  <a:effectLst/>
                </a:rPr>
                <a:t>SUB “C”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  <a:br>
                <a:rPr lang="en-US" sz="400" dirty="0">
                  <a:solidFill>
                    <a:srgbClr val="FF9900"/>
                  </a:solidFill>
                  <a:effectLst/>
                </a:rPr>
              </a:br>
              <a:r>
                <a:rPr lang="en-US" sz="800" b="1" dirty="0">
                  <a:solidFill>
                    <a:srgbClr val="0000FF"/>
                  </a:solidFill>
                  <a:effectLst/>
                </a:rPr>
                <a:t>End Sub/Return</a:t>
              </a:r>
              <a:endParaRPr lang="en-US" sz="400" b="1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E099D-DC74-4DFD-91A8-591CD2C7A069}"/>
                </a:ext>
              </a:extLst>
            </p:cNvPr>
            <p:cNvSpPr txBox="1"/>
            <p:nvPr/>
          </p:nvSpPr>
          <p:spPr>
            <a:xfrm>
              <a:off x="5188625" y="191929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effectLst/>
                </a:rPr>
                <a:t>Program “B”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1EE820C-7489-430C-982C-2B28DDBFDEA7}"/>
                </a:ext>
              </a:extLst>
            </p:cNvPr>
            <p:cNvSpPr/>
            <p:nvPr/>
          </p:nvSpPr>
          <p:spPr>
            <a:xfrm>
              <a:off x="3231476" y="1581150"/>
              <a:ext cx="1447800" cy="1600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E4121-6BD1-4514-8088-150E53B48694}"/>
              </a:ext>
            </a:extLst>
          </p:cNvPr>
          <p:cNvGrpSpPr/>
          <p:nvPr/>
        </p:nvGrpSpPr>
        <p:grpSpPr>
          <a:xfrm>
            <a:off x="2227482" y="2571750"/>
            <a:ext cx="2448267" cy="2210108"/>
            <a:chOff x="2227482" y="2571750"/>
            <a:chExt cx="2448267" cy="221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DD59B-B912-4E95-AC7A-E4C73946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82" y="2571750"/>
              <a:ext cx="2448267" cy="22101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0043A-4BC6-4FD6-A882-2AE631890E26}"/>
                </a:ext>
              </a:extLst>
            </p:cNvPr>
            <p:cNvSpPr/>
            <p:nvPr/>
          </p:nvSpPr>
          <p:spPr>
            <a:xfrm>
              <a:off x="2842015" y="3181350"/>
              <a:ext cx="609600" cy="6096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Functions</a:t>
            </a:r>
            <a:r>
              <a:rPr lang="en-US" sz="4800" dirty="0"/>
              <a:t> are programs that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685800" y="2724150"/>
            <a:ext cx="1219200" cy="533400"/>
          </a:xfrm>
          <a:prstGeom prst="borderCallout1">
            <a:avLst>
              <a:gd name="adj1" fmla="val 113390"/>
              <a:gd name="adj2" fmla="val 28264"/>
              <a:gd name="adj3" fmla="val 237238"/>
              <a:gd name="adj4" fmla="val 19443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4191000" y="3105150"/>
            <a:ext cx="1905000" cy="533400"/>
          </a:xfrm>
          <a:prstGeom prst="borderCallout1">
            <a:avLst>
              <a:gd name="adj1" fmla="val 104784"/>
              <a:gd name="adj2" fmla="val 6753"/>
              <a:gd name="adj3" fmla="val 163927"/>
              <a:gd name="adj4" fmla="val -3784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Arguments or parameters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33F9636-8A44-447F-968B-F1867D815A48}"/>
              </a:ext>
            </a:extLst>
          </p:cNvPr>
          <p:cNvSpPr/>
          <p:nvPr/>
        </p:nvSpPr>
        <p:spPr>
          <a:xfrm>
            <a:off x="4648200" y="1504950"/>
            <a:ext cx="1828800" cy="609600"/>
          </a:xfrm>
          <a:prstGeom prst="borderCallout1">
            <a:avLst>
              <a:gd name="adj1" fmla="val 107624"/>
              <a:gd name="adj2" fmla="val 4958"/>
              <a:gd name="adj3" fmla="val 107342"/>
              <a:gd name="adj4" fmla="val 9690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Example built-in function </a:t>
            </a:r>
          </a:p>
        </p:txBody>
      </p:sp>
    </p:spTree>
    <p:extLst>
      <p:ext uri="{BB962C8B-B14F-4D97-AF65-F5344CB8AC3E}">
        <p14:creationId xmlns:p14="http://schemas.microsoft.com/office/powerpoint/2010/main" val="8097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13392</TotalTime>
  <Words>1233</Words>
  <Application>Microsoft Office PowerPoint</Application>
  <PresentationFormat>On-screen Show (16:9)</PresentationFormat>
  <Paragraphs>322</Paragraphs>
  <Slides>23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Verdana</vt:lpstr>
      <vt:lpstr>Wingdings</vt:lpstr>
      <vt:lpstr>ITF UG blue  2023</vt:lpstr>
      <vt:lpstr>Subs &amp; Functions</vt:lpstr>
      <vt:lpstr>Critical thinking</vt:lpstr>
      <vt:lpstr>Code and Binary code</vt:lpstr>
      <vt:lpstr>VS is an IDE</vt:lpstr>
      <vt:lpstr>Learning Objectives</vt:lpstr>
      <vt:lpstr>You Do The Talking</vt:lpstr>
      <vt:lpstr>Procedures: Functions and Subs</vt:lpstr>
      <vt:lpstr>PowerPoint Presentation</vt:lpstr>
      <vt:lpstr>Functions are programs that return values</vt:lpstr>
      <vt:lpstr>Implementing SUM</vt:lpstr>
      <vt:lpstr>You can create your own functions</vt:lpstr>
      <vt:lpstr>Binding parameters</vt:lpstr>
      <vt:lpstr>Subs do not always return values</vt:lpstr>
      <vt:lpstr>Variables and Parameters</vt:lpstr>
      <vt:lpstr>WINIT</vt:lpstr>
      <vt:lpstr>H5</vt:lpstr>
      <vt:lpstr>It begins with figuring out what needs to be done</vt:lpstr>
      <vt:lpstr>Activity Diagram (part III) Simple Financial Calculator</vt:lpstr>
      <vt:lpstr>An alternative to IF…THEN when there are multiple options</vt:lpstr>
      <vt:lpstr>A  More Interesting Case</vt:lpstr>
      <vt:lpstr>Implementing a nested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400</cp:revision>
  <dcterms:created xsi:type="dcterms:W3CDTF">2003-01-13T16:56:26Z</dcterms:created>
  <dcterms:modified xsi:type="dcterms:W3CDTF">2026-01-27T13:43:38Z</dcterms:modified>
</cp:coreProperties>
</file>