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7" r:id="rId1"/>
  </p:sldMasterIdLst>
  <p:notesMasterIdLst>
    <p:notesMasterId r:id="rId17"/>
  </p:notesMasterIdLst>
  <p:sldIdLst>
    <p:sldId id="256" r:id="rId2"/>
    <p:sldId id="432" r:id="rId3"/>
    <p:sldId id="429" r:id="rId4"/>
    <p:sldId id="435" r:id="rId5"/>
    <p:sldId id="412" r:id="rId6"/>
    <p:sldId id="473" r:id="rId7"/>
    <p:sldId id="471" r:id="rId8"/>
    <p:sldId id="407" r:id="rId9"/>
    <p:sldId id="422" r:id="rId10"/>
    <p:sldId id="431" r:id="rId11"/>
    <p:sldId id="424" r:id="rId12"/>
    <p:sldId id="472" r:id="rId13"/>
    <p:sldId id="394" r:id="rId14"/>
    <p:sldId id="470" r:id="rId15"/>
    <p:sldId id="372" r:id="rId16"/>
  </p:sldIdLst>
  <p:sldSz cx="9144000" cy="5143500" type="screen16x9"/>
  <p:notesSz cx="6858000" cy="91440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C0504D"/>
    <a:srgbClr val="FFFFCC"/>
    <a:srgbClr val="A50021"/>
    <a:srgbClr val="CCFFFF"/>
    <a:srgbClr val="FFFF99"/>
    <a:srgbClr val="66FF33"/>
    <a:srgbClr val="FF3300"/>
    <a:srgbClr val="CC00CC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4" autoAdjust="0"/>
    <p:restoredTop sz="91089" autoAdjust="0"/>
  </p:normalViewPr>
  <p:slideViewPr>
    <p:cSldViewPr>
      <p:cViewPr varScale="1">
        <p:scale>
          <a:sx n="206" d="100"/>
          <a:sy n="206" d="100"/>
        </p:scale>
        <p:origin x="4242" y="43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34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4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4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34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fld id="{F519CCB9-8C24-4E9D-A3B8-A68769C3C87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0627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05ECEC-6F47-4810-8B82-D0CE5EC6A92A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240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6556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9CCB9-8C24-4E9D-A3B8-A68769C3C871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9521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05ECEC-6F47-4810-8B82-D0CE5EC6A92A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240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2379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1B5386-E642-4932-809B-E0E1D46CC8CA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247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1604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055C80-7E10-4251-A70B-9222D1861A88}" type="slidenum">
              <a:rPr lang="en-US"/>
              <a:pPr/>
              <a:t>15</a:t>
            </a:fld>
            <a:endParaRPr lang="en-US" dirty="0"/>
          </a:p>
        </p:txBody>
      </p:sp>
      <p:sp>
        <p:nvSpPr>
          <p:cNvPr id="253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941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1008CC-61D5-4D5B-9BCD-C05CE07C5C1E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640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8A888A-D92E-47D7-9153-2C0308E88F74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245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5702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9625CE-66BA-49D4-966D-795CF34B0DFC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260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1639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9625CE-66BA-49D4-966D-795CF34B0DFC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260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6529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83BF0C-E039-4CD3-9898-853C9506103E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262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987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D95D9D-9DB3-42B5-AAD2-A7B7B8417C63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8962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9CCB9-8C24-4E9D-A3B8-A68769C3C871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939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9625CE-66BA-49D4-966D-795CF34B0DFC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260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882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0"/>
            <a:ext cx="752475" cy="5143500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  <a:lumOff val="50000"/>
                </a:schemeClr>
              </a:gs>
              <a:gs pos="50000">
                <a:schemeClr val="accent5">
                  <a:lumMod val="75000"/>
                  <a:lumOff val="25000"/>
                </a:schemeClr>
              </a:gs>
              <a:gs pos="100000">
                <a:schemeClr val="accent5">
                  <a:lumMod val="90000"/>
                  <a:lumOff val="1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28750"/>
            <a:ext cx="7467600" cy="2133600"/>
          </a:xfrm>
        </p:spPr>
        <p:txBody>
          <a:bodyPr vert="horz" lIns="91440" tIns="45720" rIns="91440" bIns="45720" rtlCol="0" anchor="b">
            <a:noAutofit/>
          </a:bodyPr>
          <a:lstStyle>
            <a:lvl1pPr algn="r">
              <a:defRPr lang="en-US" sz="6600" dirty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67150"/>
            <a:ext cx="7467600" cy="838200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saturation sat="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89794" y="209551"/>
            <a:ext cx="1365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1524000" y="3638550"/>
            <a:ext cx="7467600" cy="0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6200000">
            <a:off x="-2152571" y="2326877"/>
            <a:ext cx="5001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Information Technology In Finance</a:t>
            </a:r>
          </a:p>
        </p:txBody>
      </p:sp>
    </p:spTree>
    <p:extLst>
      <p:ext uri="{BB962C8B-B14F-4D97-AF65-F5344CB8AC3E}">
        <p14:creationId xmlns:p14="http://schemas.microsoft.com/office/powerpoint/2010/main" val="1987141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1" grpId="3" animBg="1"/>
      <p:bldP spid="11" grpId="4" animBg="1"/>
      <p:bldP spid="11" grpId="5" animBg="1"/>
      <p:bldP spid="11" grpId="6" animBg="1"/>
      <p:bldP spid="11" grpId="7" animBg="1"/>
      <p:bldP spid="11" grpId="8" animBg="1"/>
      <p:bldP spid="11" grpId="9" animBg="1"/>
      <p:bldP spid="11" grpId="10" animBg="1"/>
      <p:bldP spid="11" grpId="11" animBg="1"/>
      <p:bldP spid="11" grpId="12" animBg="1"/>
      <p:bldP spid="11" grpId="13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Emph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209550"/>
            <a:ext cx="8839200" cy="4800600"/>
          </a:xfrm>
        </p:spPr>
        <p:txBody>
          <a:bodyPr/>
          <a:lstStyle>
            <a:lvl1pPr algn="ctr">
              <a:defRPr sz="8000" baseline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Cool Things.</a:t>
            </a:r>
          </a:p>
        </p:txBody>
      </p:sp>
    </p:spTree>
    <p:extLst>
      <p:ext uri="{BB962C8B-B14F-4D97-AF65-F5344CB8AC3E}">
        <p14:creationId xmlns:p14="http://schemas.microsoft.com/office/powerpoint/2010/main" val="362734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5267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5150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WIN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0"/>
            <a:ext cx="752475" cy="5143500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  <a:lumOff val="50000"/>
                </a:schemeClr>
              </a:gs>
              <a:gs pos="50000">
                <a:schemeClr val="accent5">
                  <a:lumMod val="75000"/>
                  <a:lumOff val="25000"/>
                </a:schemeClr>
              </a:gs>
              <a:gs pos="100000">
                <a:schemeClr val="accent5">
                  <a:lumMod val="90000"/>
                  <a:lumOff val="1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saturation sat="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89794" y="209551"/>
            <a:ext cx="1365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1524000" y="3638550"/>
            <a:ext cx="7467600" cy="0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6200000">
            <a:off x="-2152571" y="2326877"/>
            <a:ext cx="5001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Information Technology In Finance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ED20A74-6754-49A6-A2D8-34032962D2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631" y="704851"/>
            <a:ext cx="5733189" cy="289559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7750857-CD18-4720-9582-E9D7009AB1A1}"/>
              </a:ext>
            </a:extLst>
          </p:cNvPr>
          <p:cNvSpPr txBox="1"/>
          <p:nvPr/>
        </p:nvSpPr>
        <p:spPr>
          <a:xfrm>
            <a:off x="6447337" y="2571750"/>
            <a:ext cx="26421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defTabSz="914400" rtl="0" eaLnBrk="1" latinLnBrk="0" hangingPunct="1">
              <a:spcBef>
                <a:spcPct val="0"/>
              </a:spcBef>
              <a:buNone/>
            </a:pPr>
            <a:r>
              <a:rPr lang="en-US" sz="6600" b="0" kern="1200" cap="none" spc="0" dirty="0">
                <a:ln>
                  <a:noFill/>
                </a:ln>
                <a:solidFill>
                  <a:schemeClr val="tx1"/>
                </a:solidFill>
                <a:effectLst/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WINIT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E29E20E-7979-4235-B30E-A1EBAAFE16FB}"/>
              </a:ext>
            </a:extLst>
          </p:cNvPr>
          <p:cNvSpPr txBox="1"/>
          <p:nvPr/>
        </p:nvSpPr>
        <p:spPr>
          <a:xfrm>
            <a:off x="6440542" y="3758742"/>
            <a:ext cx="2642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kern="1200" dirty="0"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What Is New in IT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53F515F-C4CD-2855-CD8C-6E6DAF9BA650}"/>
              </a:ext>
            </a:extLst>
          </p:cNvPr>
          <p:cNvSpPr txBox="1"/>
          <p:nvPr/>
        </p:nvSpPr>
        <p:spPr>
          <a:xfrm>
            <a:off x="6447337" y="2571750"/>
            <a:ext cx="26421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defTabSz="914400" rtl="0" eaLnBrk="1" latinLnBrk="0" hangingPunct="1">
              <a:spcBef>
                <a:spcPct val="0"/>
              </a:spcBef>
              <a:buNone/>
            </a:pPr>
            <a:r>
              <a:rPr lang="en-US" sz="6600" b="0" kern="1200" cap="none" spc="0" dirty="0">
                <a:ln>
                  <a:noFill/>
                </a:ln>
                <a:solidFill>
                  <a:schemeClr val="tx1"/>
                </a:solidFill>
                <a:effectLst/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WINIT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009FB4-0D49-9473-C9EE-F47C76245CFB}"/>
              </a:ext>
            </a:extLst>
          </p:cNvPr>
          <p:cNvSpPr txBox="1"/>
          <p:nvPr/>
        </p:nvSpPr>
        <p:spPr>
          <a:xfrm>
            <a:off x="6440542" y="3758742"/>
            <a:ext cx="2642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kern="1200" dirty="0"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What Is New in IT</a:t>
            </a:r>
          </a:p>
        </p:txBody>
      </p:sp>
    </p:spTree>
    <p:extLst>
      <p:ext uri="{BB962C8B-B14F-4D97-AF65-F5344CB8AC3E}">
        <p14:creationId xmlns:p14="http://schemas.microsoft.com/office/powerpoint/2010/main" val="4170257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1" grpId="3" animBg="1"/>
      <p:bldP spid="11" grpId="4" animBg="1"/>
      <p:bldP spid="11" grpId="5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7150"/>
            <a:ext cx="8763000" cy="685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181100"/>
            <a:ext cx="8534400" cy="39624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1FB01E2E-D6AA-42FC-9145-23EDB480CC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35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346710" y="133350"/>
            <a:ext cx="8763000" cy="485382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Title No Text Layout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1FB01E2E-D6AA-42FC-9145-23EDB480CC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463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ritical Thi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01E2E-D6AA-42FC-9145-23EDB480CCB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189AED-2E1B-4B0F-8BC8-2DEBFA881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3471862"/>
            <a:ext cx="2971800" cy="1671638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2ECC055-0228-4637-8A5C-8BF92B1947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895350"/>
            <a:ext cx="5791200" cy="3959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E8D9F6-3A9B-4DD2-9E43-80B004115063}"/>
              </a:ext>
            </a:extLst>
          </p:cNvPr>
          <p:cNvSpPr txBox="1"/>
          <p:nvPr/>
        </p:nvSpPr>
        <p:spPr>
          <a:xfrm>
            <a:off x="228600" y="-33804"/>
            <a:ext cx="5448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r>
              <a:rPr lang="en-US" sz="5400" b="0" kern="1200" cap="none" spc="0" dirty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Critical Thinking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65D8D85-D5BE-AE3E-9E3B-B3076E548806}"/>
              </a:ext>
            </a:extLst>
          </p:cNvPr>
          <p:cNvSpPr txBox="1"/>
          <p:nvPr/>
        </p:nvSpPr>
        <p:spPr>
          <a:xfrm>
            <a:off x="228600" y="-33804"/>
            <a:ext cx="5448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r>
              <a:rPr lang="en-US" sz="5400" b="0" kern="1200" cap="none" spc="0" dirty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Critical Thinking</a:t>
            </a:r>
          </a:p>
        </p:txBody>
      </p:sp>
    </p:spTree>
    <p:extLst>
      <p:ext uri="{BB962C8B-B14F-4D97-AF65-F5344CB8AC3E}">
        <p14:creationId xmlns:p14="http://schemas.microsoft.com/office/powerpoint/2010/main" val="2226181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ou do the tal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01E2E-D6AA-42FC-9145-23EDB480CCB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Picture 4" descr="rhp3rpah[1]">
            <a:extLst>
              <a:ext uri="{FF2B5EF4-FFF2-40B4-BE49-F238E27FC236}">
                <a16:creationId xmlns:a16="http://schemas.microsoft.com/office/drawing/2014/main" id="{B78BB5D3-653A-4C17-BCE8-C0C18FDDA1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31243"/>
            <a:ext cx="1108901" cy="927552"/>
          </a:xfrm>
          <a:prstGeom prst="rect">
            <a:avLst/>
          </a:prstGeom>
          <a:ln>
            <a:noFill/>
          </a:ln>
          <a:effectLst/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14D0509-F0FC-4640-BC0F-67A19A2B2E1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971550"/>
            <a:ext cx="64770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F5B3E3-F2A6-4A6A-8C99-B675286204B9}"/>
              </a:ext>
            </a:extLst>
          </p:cNvPr>
          <p:cNvSpPr txBox="1"/>
          <p:nvPr/>
        </p:nvSpPr>
        <p:spPr>
          <a:xfrm>
            <a:off x="228600" y="-33804"/>
            <a:ext cx="693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r>
              <a:rPr lang="en-US" sz="5400" b="0" kern="1200" cap="none" spc="0" dirty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You do the talking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BABB46A-6B26-F3EB-E383-938A01DFF3A0}"/>
              </a:ext>
            </a:extLst>
          </p:cNvPr>
          <p:cNvSpPr txBox="1"/>
          <p:nvPr/>
        </p:nvSpPr>
        <p:spPr>
          <a:xfrm>
            <a:off x="228600" y="-33804"/>
            <a:ext cx="693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r>
              <a:rPr lang="en-US" sz="5400" b="0" kern="1200" cap="none" spc="0" dirty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You do the talking</a:t>
            </a:r>
          </a:p>
        </p:txBody>
      </p:sp>
    </p:spTree>
    <p:extLst>
      <p:ext uri="{BB962C8B-B14F-4D97-AF65-F5344CB8AC3E}">
        <p14:creationId xmlns:p14="http://schemas.microsoft.com/office/powerpoint/2010/main" val="3306384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 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57150"/>
            <a:ext cx="8763000" cy="1219200"/>
          </a:xfrm>
          <a:solidFill>
            <a:schemeClr val="bg1"/>
          </a:solidFill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 on two different lines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428750"/>
            <a:ext cx="8534400" cy="371475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352550"/>
            <a:ext cx="8763000" cy="0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1FB01E2E-D6AA-42FC-9145-23EDB480CC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180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 Two Lines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57150"/>
            <a:ext cx="8763000" cy="1219200"/>
          </a:xfrm>
          <a:solidFill>
            <a:schemeClr val="bg1"/>
          </a:solidFill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 on two different lines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352550"/>
            <a:ext cx="8763000" cy="0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1FB01E2E-D6AA-42FC-9145-23EDB480CC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96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CF25C6-8323-4BCC-B87E-6821B1A511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01E2E-D6AA-42FC-9145-23EDB480CCB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EF51ED-5A7C-4576-BFE8-E6D46C3B6B44}"/>
              </a:ext>
            </a:extLst>
          </p:cNvPr>
          <p:cNvSpPr/>
          <p:nvPr/>
        </p:nvSpPr>
        <p:spPr>
          <a:xfrm>
            <a:off x="228600" y="742950"/>
            <a:ext cx="88392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1AB094-6034-49EE-8681-3A872BB12D75}"/>
              </a:ext>
            </a:extLst>
          </p:cNvPr>
          <p:cNvSpPr/>
          <p:nvPr/>
        </p:nvSpPr>
        <p:spPr>
          <a:xfrm>
            <a:off x="228600" y="742950"/>
            <a:ext cx="88392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834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51435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5143500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  <a:lumOff val="50000"/>
                </a:schemeClr>
              </a:gs>
              <a:gs pos="50000">
                <a:schemeClr val="accent5">
                  <a:lumMod val="75000"/>
                  <a:lumOff val="25000"/>
                </a:schemeClr>
              </a:gs>
              <a:gs pos="100000">
                <a:schemeClr val="accent5">
                  <a:lumMod val="90000"/>
                  <a:lumOff val="1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57150"/>
            <a:ext cx="8763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971550"/>
            <a:ext cx="8610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04800" y="819150"/>
            <a:ext cx="8763000" cy="0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1FB01E2E-D6AA-42FC-9145-23EDB480CC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726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3" grpId="3" animBg="1"/>
      <p:bldP spid="13" grpId="4" animBg="1"/>
      <p:bldP spid="13" grpId="5" animBg="1"/>
      <p:bldP spid="13" grpId="6" animBg="1"/>
      <p:bldP spid="13" grpId="7" animBg="1"/>
      <p:bldP spid="13" grpId="8" animBg="1"/>
      <p:bldP spid="13" grpId="9" animBg="1"/>
      <p:bldP spid="13" grpId="10" animBg="1"/>
      <p:bldP spid="13" grpId="11" animBg="1"/>
      <p:bldP spid="13" grpId="12" animBg="1"/>
      <p:bldP spid="13" grpId="13" animBg="1"/>
      <p:bldP spid="13" grpId="14" animBg="1"/>
      <p:bldP spid="13" grpId="15" animBg="1"/>
      <p:bldP spid="13" grpId="16" animBg="1"/>
      <p:bldP spid="13" grpId="17" animBg="1"/>
      <p:bldP spid="13" grpId="18" animBg="1"/>
      <p:bldP spid="13" grpId="19" animBg="1"/>
      <p:bldP spid="13" grpId="20" animBg="1"/>
      <p:bldP spid="13" grpId="21" animBg="1"/>
      <p:bldP spid="13" grpId="22" animBg="1"/>
      <p:bldP spid="13" grpId="23" animBg="1"/>
      <p:bldP spid="13" grpId="24" animBg="1"/>
      <p:bldP spid="13" grpId="25" animBg="1"/>
      <p:bldP spid="13" grpId="26" animBg="1"/>
      <p:bldP spid="13" grpId="27" animBg="1"/>
      <p:bldP spid="13" grpId="28" animBg="1"/>
      <p:bldP spid="13" grpId="29" animBg="1"/>
      <p:bldP spid="13" grpId="30" animBg="1"/>
      <p:bldP spid="13" grpId="31" animBg="1"/>
      <p:bldP spid="13" grpId="32" animBg="1"/>
      <p:bldP spid="13" grpId="33" animBg="1"/>
      <p:bldP spid="13" grpId="34" animBg="1"/>
      <p:bldP spid="13" grpId="35" animBg="1"/>
      <p:bldP spid="13" grpId="36" animBg="1"/>
      <p:bldP spid="13" grpId="37" animBg="1"/>
      <p:bldP spid="13" grpId="38" animBg="1"/>
      <p:bldP spid="13" grpId="39" animBg="1"/>
    </p:bldLst>
  </p:timing>
  <p:txStyles>
    <p:titleStyle>
      <a:lvl1pPr algn="l" defTabSz="914400" rtl="0" eaLnBrk="1" latinLnBrk="0" hangingPunct="1">
        <a:spcBef>
          <a:spcPct val="0"/>
        </a:spcBef>
        <a:buNone/>
        <a:defRPr sz="5400" b="0" kern="1200" cap="none" spc="0">
          <a:ln>
            <a:noFill/>
          </a:ln>
          <a:solidFill>
            <a:schemeClr val="tx1"/>
          </a:solidFill>
          <a:effectLst/>
          <a:latin typeface="Segoe UI Semilight" panose="020B0402040204020203" pitchFamily="34" charset="0"/>
          <a:ea typeface="+mj-ea"/>
          <a:cs typeface="Segoe UI Semilight" panose="020B0402040204020203" pitchFamily="34" charset="0"/>
        </a:defRPr>
      </a:lvl1pPr>
    </p:titleStyle>
    <p:bodyStyle>
      <a:lvl1pPr marL="457200" indent="-457200" algn="l" defTabSz="914400" rtl="0" eaLnBrk="1" latinLnBrk="0" hangingPunct="1">
        <a:spcBef>
          <a:spcPct val="20000"/>
        </a:spcBef>
        <a:buClr>
          <a:srgbClr val="FF9900"/>
        </a:buClr>
        <a:buFont typeface="Wingdings" panose="05000000000000000000" pitchFamily="2" charset="2"/>
        <a:buChar char="§"/>
        <a:defRPr sz="36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FF9900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1200150" indent="-285750" algn="l" defTabSz="914400" rtl="0" eaLnBrk="1" latinLnBrk="0" hangingPunct="1">
        <a:spcBef>
          <a:spcPct val="20000"/>
        </a:spcBef>
        <a:buClr>
          <a:srgbClr val="FF9900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1657350" indent="-285750" algn="l" defTabSz="914400" rtl="0" eaLnBrk="1" latinLnBrk="0" hangingPunct="1">
        <a:spcBef>
          <a:spcPct val="20000"/>
        </a:spcBef>
        <a:buClr>
          <a:srgbClr val="FF9900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2114550" indent="-285750" algn="l" defTabSz="914400" rtl="0" eaLnBrk="1" latinLnBrk="0" hangingPunct="1">
        <a:spcBef>
          <a:spcPct val="20000"/>
        </a:spcBef>
        <a:buClr>
          <a:srgbClr val="FF9900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Algorithmic Trading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Portfolio-family delta hedging: the recommender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How many securities to a perfect hedge?</a:t>
            </a:r>
          </a:p>
        </p:txBody>
      </p:sp>
      <p:sp>
        <p:nvSpPr>
          <p:cNvPr id="259075" name="Rectangle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685800" y="971550"/>
            <a:ext cx="8534400" cy="3962400"/>
          </a:xfrm>
          <a:effectLst/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buFont typeface="Wingdings" pitchFamily="2" charset="2"/>
              <a:buNone/>
            </a:pPr>
            <a:r>
              <a:rPr lang="en-US" sz="4800" b="1" dirty="0">
                <a:ln w="50800"/>
                <a:solidFill>
                  <a:sysClr val="windowText" lastClr="000000"/>
                </a:solidFill>
                <a:latin typeface="Symbol" pitchFamily="18" charset="2"/>
              </a:rPr>
              <a:t>D</a:t>
            </a:r>
            <a:r>
              <a:rPr lang="en-US" sz="4000" b="1" baseline="-25000" dirty="0">
                <a:ln w="50800"/>
                <a:solidFill>
                  <a:sysClr val="windowText" lastClr="000000"/>
                </a:solidFill>
              </a:rPr>
              <a:t>family</a:t>
            </a:r>
            <a:r>
              <a:rPr lang="en-US" sz="4000" b="1" dirty="0">
                <a:ln w="50800"/>
                <a:solidFill>
                  <a:sysClr val="windowText" lastClr="000000"/>
                </a:solidFill>
              </a:rPr>
              <a:t> = </a:t>
            </a:r>
            <a:r>
              <a:rPr lang="en-US" sz="4800" b="1" dirty="0">
                <a:ln w="50800"/>
                <a:solidFill>
                  <a:sysClr val="windowText" lastClr="000000"/>
                </a:solidFill>
                <a:latin typeface="Symbol" pitchFamily="18" charset="2"/>
              </a:rPr>
              <a:t>S</a:t>
            </a:r>
            <a:r>
              <a:rPr lang="en-US" sz="4000" b="1" dirty="0">
                <a:ln w="50800"/>
                <a:solidFill>
                  <a:sysClr val="windowText" lastClr="000000"/>
                </a:solidFill>
              </a:rPr>
              <a:t> qty</a:t>
            </a:r>
            <a:r>
              <a:rPr lang="en-US" sz="4000" b="1" baseline="-25000" dirty="0">
                <a:ln w="50800"/>
                <a:solidFill>
                  <a:sysClr val="windowText" lastClr="000000"/>
                </a:solidFill>
              </a:rPr>
              <a:t>i</a:t>
            </a:r>
            <a:r>
              <a:rPr lang="en-US" sz="4000" b="1" dirty="0">
                <a:ln w="50800"/>
                <a:solidFill>
                  <a:sysClr val="windowText" lastClr="000000"/>
                </a:solidFill>
              </a:rPr>
              <a:t> * </a:t>
            </a:r>
            <a:r>
              <a:rPr lang="en-US" sz="4000" b="1" dirty="0">
                <a:ln w="50800"/>
                <a:solidFill>
                  <a:sysClr val="windowText" lastClr="000000"/>
                </a:solidFill>
                <a:latin typeface="Symbol" pitchFamily="18" charset="2"/>
              </a:rPr>
              <a:t>d</a:t>
            </a:r>
            <a:r>
              <a:rPr lang="en-US" sz="4000" b="1" baseline="-25000" dirty="0">
                <a:ln w="50800"/>
                <a:solidFill>
                  <a:sysClr val="windowText" lastClr="000000"/>
                </a:solidFill>
              </a:rPr>
              <a:t>i </a:t>
            </a:r>
          </a:p>
          <a:p>
            <a:pPr>
              <a:buNone/>
            </a:pPr>
            <a:r>
              <a:rPr lang="en-US" sz="6000" b="1" dirty="0">
                <a:ln w="50800"/>
                <a:solidFill>
                  <a:sysClr val="windowText" lastClr="000000"/>
                </a:solidFill>
                <a:latin typeface="Symbol" pitchFamily="18" charset="2"/>
              </a:rPr>
              <a:t>D</a:t>
            </a:r>
            <a:r>
              <a:rPr lang="en-US" sz="4800" b="1" baseline="-25000" dirty="0">
                <a:ln w="50800"/>
                <a:solidFill>
                  <a:sysClr val="windowText" lastClr="000000"/>
                </a:solidFill>
              </a:rPr>
              <a:t>family</a:t>
            </a:r>
            <a:r>
              <a:rPr lang="en-US" sz="4000" b="1" baseline="-25000" dirty="0">
                <a:ln w="50800"/>
                <a:solidFill>
                  <a:sysClr val="windowText" lastClr="000000"/>
                </a:solidFill>
              </a:rPr>
              <a:t>  </a:t>
            </a:r>
            <a:r>
              <a:rPr lang="en-US" sz="4000" b="1" dirty="0">
                <a:ln w="50800"/>
                <a:solidFill>
                  <a:sysClr val="windowText" lastClr="000000"/>
                </a:solidFill>
              </a:rPr>
              <a:t>+ </a:t>
            </a:r>
            <a:r>
              <a:rPr lang="en-US" sz="4000" b="1" dirty="0">
                <a:ln w="50800"/>
                <a:solidFill>
                  <a:srgbClr val="FF6600"/>
                </a:solidFill>
              </a:rPr>
              <a:t>qty</a:t>
            </a:r>
            <a:r>
              <a:rPr lang="en-US" sz="4000" b="1" baseline="-25000" dirty="0">
                <a:ln w="50800"/>
                <a:solidFill>
                  <a:srgbClr val="FF6600"/>
                </a:solidFill>
              </a:rPr>
              <a:t>x</a:t>
            </a:r>
            <a:r>
              <a:rPr lang="en-US" sz="4000" b="1" dirty="0">
                <a:ln w="50800"/>
                <a:solidFill>
                  <a:srgbClr val="FF6600"/>
                </a:solidFill>
              </a:rPr>
              <a:t> * </a:t>
            </a:r>
            <a:r>
              <a:rPr lang="en-US" sz="4000" b="1" dirty="0">
                <a:ln w="50800"/>
                <a:solidFill>
                  <a:srgbClr val="FF6600"/>
                </a:solidFill>
                <a:latin typeface="Symbol" pitchFamily="18" charset="2"/>
              </a:rPr>
              <a:t>d</a:t>
            </a:r>
            <a:r>
              <a:rPr lang="en-US" sz="4000" b="1" baseline="-25000" dirty="0">
                <a:ln w="50800"/>
                <a:solidFill>
                  <a:srgbClr val="FF6600"/>
                </a:solidFill>
              </a:rPr>
              <a:t>x </a:t>
            </a:r>
            <a:r>
              <a:rPr lang="en-US" sz="4000" b="1" dirty="0">
                <a:ln w="50800"/>
              </a:rPr>
              <a:t>= 0</a:t>
            </a:r>
            <a:r>
              <a:rPr lang="en-US" sz="4000" b="1" baseline="-25000" dirty="0">
                <a:ln w="50800"/>
              </a:rPr>
              <a:t> </a:t>
            </a:r>
          </a:p>
          <a:p>
            <a:pPr>
              <a:buNone/>
            </a:pPr>
            <a:r>
              <a:rPr lang="en-US" sz="4000" b="1" dirty="0">
                <a:ln w="50800"/>
                <a:solidFill>
                  <a:srgbClr val="FF6600"/>
                </a:solidFill>
              </a:rPr>
              <a:t>qty</a:t>
            </a:r>
            <a:r>
              <a:rPr lang="en-US" sz="4000" b="1" baseline="-25000" dirty="0">
                <a:ln w="50800"/>
                <a:solidFill>
                  <a:srgbClr val="FF6600"/>
                </a:solidFill>
              </a:rPr>
              <a:t>x</a:t>
            </a:r>
            <a:r>
              <a:rPr lang="en-US" sz="4000" b="1" dirty="0">
                <a:ln w="50800"/>
                <a:solidFill>
                  <a:srgbClr val="FF6600"/>
                </a:solidFill>
              </a:rPr>
              <a:t> </a:t>
            </a:r>
            <a:r>
              <a:rPr lang="en-US" sz="4000" b="1" dirty="0">
                <a:ln w="50800"/>
              </a:rPr>
              <a:t>=</a:t>
            </a:r>
            <a:r>
              <a:rPr lang="en-US" sz="4800" b="1" dirty="0">
                <a:ln w="50800"/>
                <a:solidFill>
                  <a:sysClr val="windowText" lastClr="000000"/>
                </a:solidFill>
                <a:latin typeface="Symbol" pitchFamily="18" charset="2"/>
              </a:rPr>
              <a:t> </a:t>
            </a:r>
            <a:r>
              <a:rPr lang="en-US" sz="4800" b="1" dirty="0">
                <a:ln w="50800"/>
                <a:solidFill>
                  <a:srgbClr val="FF6600"/>
                </a:solidFill>
                <a:latin typeface="Symbol" pitchFamily="18" charset="2"/>
              </a:rPr>
              <a:t>-</a:t>
            </a:r>
            <a:r>
              <a:rPr lang="en-US" sz="4800" b="1" dirty="0">
                <a:ln w="50800"/>
                <a:solidFill>
                  <a:sysClr val="windowText" lastClr="000000"/>
                </a:solidFill>
                <a:latin typeface="Symbol" pitchFamily="18" charset="2"/>
              </a:rPr>
              <a:t> </a:t>
            </a:r>
            <a:r>
              <a:rPr lang="en-US" sz="6000" b="1" dirty="0">
                <a:ln w="50800"/>
                <a:solidFill>
                  <a:sysClr val="windowText" lastClr="000000"/>
                </a:solidFill>
                <a:latin typeface="Symbol" pitchFamily="18" charset="2"/>
              </a:rPr>
              <a:t>D</a:t>
            </a:r>
            <a:r>
              <a:rPr lang="en-US" sz="4800" b="1" baseline="-25000" dirty="0">
                <a:ln w="50800"/>
                <a:solidFill>
                  <a:sysClr val="windowText" lastClr="000000"/>
                </a:solidFill>
              </a:rPr>
              <a:t>family</a:t>
            </a:r>
            <a:r>
              <a:rPr lang="en-US" sz="4000" b="1" baseline="-25000" dirty="0">
                <a:ln w="50800"/>
                <a:solidFill>
                  <a:sysClr val="windowText" lastClr="000000"/>
                </a:solidFill>
              </a:rPr>
              <a:t>  </a:t>
            </a:r>
            <a:r>
              <a:rPr lang="en-US" sz="4000" b="1" dirty="0">
                <a:ln w="50800"/>
                <a:solidFill>
                  <a:sysClr val="windowText" lastClr="000000"/>
                </a:solidFill>
              </a:rPr>
              <a:t>/</a:t>
            </a:r>
            <a:r>
              <a:rPr lang="en-US" sz="4000" b="1" baseline="-25000" dirty="0">
                <a:ln w="50800"/>
                <a:solidFill>
                  <a:sysClr val="windowText" lastClr="000000"/>
                </a:solidFill>
              </a:rPr>
              <a:t> </a:t>
            </a:r>
            <a:r>
              <a:rPr lang="en-US" sz="4000" b="1" dirty="0">
                <a:ln w="50800"/>
                <a:solidFill>
                  <a:srgbClr val="FF6600"/>
                </a:solidFill>
                <a:latin typeface="Symbol" pitchFamily="18" charset="2"/>
              </a:rPr>
              <a:t>d</a:t>
            </a:r>
            <a:r>
              <a:rPr lang="en-US" sz="4000" b="1" baseline="-25000" dirty="0">
                <a:ln w="50800"/>
                <a:solidFill>
                  <a:srgbClr val="FF6600"/>
                </a:solidFill>
              </a:rPr>
              <a:t>x</a:t>
            </a:r>
            <a:br>
              <a:rPr lang="en-US" sz="4000" b="1" baseline="-25000" dirty="0">
                <a:ln w="50800"/>
                <a:solidFill>
                  <a:srgbClr val="FF6600"/>
                </a:solidFill>
              </a:rPr>
            </a:br>
            <a:endParaRPr lang="en-US" sz="4000" b="1" baseline="-25000" dirty="0">
              <a:ln w="50800"/>
              <a:solidFill>
                <a:srgbClr val="FF6600"/>
              </a:solidFill>
            </a:endParaRPr>
          </a:p>
          <a:p>
            <a:pPr>
              <a:buNone/>
            </a:pPr>
            <a:r>
              <a:rPr lang="en-US" sz="2000" b="1" dirty="0">
                <a:ln w="50800"/>
              </a:rPr>
              <a:t>Example using a call with +0.5 delta:    -2,420 / </a:t>
            </a:r>
            <a:r>
              <a:rPr lang="en-US" sz="2000" b="1" dirty="0">
                <a:ln w="50800"/>
                <a:solidFill>
                  <a:srgbClr val="FF6600"/>
                </a:solidFill>
              </a:rPr>
              <a:t>+0.5 </a:t>
            </a:r>
            <a:r>
              <a:rPr lang="en-US" sz="2000" b="1" dirty="0">
                <a:ln w="50800"/>
              </a:rPr>
              <a:t>= </a:t>
            </a:r>
            <a:r>
              <a:rPr lang="en-US" sz="2000" b="1" dirty="0">
                <a:ln w="50800"/>
                <a:solidFill>
                  <a:srgbClr val="FF6600"/>
                </a:solidFill>
              </a:rPr>
              <a:t>-4,840</a:t>
            </a:r>
          </a:p>
          <a:p>
            <a:pPr>
              <a:buFont typeface="Wingdings" pitchFamily="2" charset="2"/>
              <a:buNone/>
            </a:pPr>
            <a:endParaRPr lang="en-US" sz="4000" b="1" dirty="0">
              <a:ln w="50800"/>
              <a:solidFill>
                <a:sysClr val="windowText" lastClr="000000"/>
              </a:solidFill>
            </a:endParaRPr>
          </a:p>
          <a:p>
            <a:pPr>
              <a:buFont typeface="Wingdings" pitchFamily="2" charset="2"/>
              <a:buNone/>
            </a:pPr>
            <a:endParaRPr lang="en-US" sz="4000" b="1" baseline="-25000" dirty="0">
              <a:ln w="50800"/>
              <a:solidFill>
                <a:sysClr val="windowText" lastClr="000000"/>
              </a:solidFill>
            </a:endParaRPr>
          </a:p>
          <a:p>
            <a:endParaRPr lang="en-US" sz="4000" b="1" baseline="-25000" dirty="0">
              <a:ln w="50800"/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326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59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59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59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59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59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59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59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59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07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 rot="16200000">
            <a:off x="-2054200" y="2353697"/>
            <a:ext cx="4821697" cy="533401"/>
          </a:xfrm>
        </p:spPr>
        <p:txBody>
          <a:bodyPr/>
          <a:lstStyle/>
          <a:p>
            <a:pPr algn="l"/>
            <a:r>
              <a:rPr lang="en-US" sz="3200" dirty="0"/>
              <a:t>The full example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8839200" y="4857750"/>
            <a:ext cx="228600" cy="152400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>
              <a:ln>
                <a:noFill/>
              </a:ln>
              <a:solidFill>
                <a:srgbClr val="96969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8839200" y="4857750"/>
            <a:ext cx="114300" cy="152400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>
              <a:ln>
                <a:noFill/>
              </a:ln>
              <a:solidFill>
                <a:srgbClr val="96969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9010650" y="57150"/>
            <a:ext cx="57150" cy="762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>
              <a:ln>
                <a:noFill/>
              </a:ln>
              <a:solidFill>
                <a:srgbClr val="96969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65C8C8E-FCD7-4DF1-A368-02D0263774D3}"/>
              </a:ext>
            </a:extLst>
          </p:cNvPr>
          <p:cNvGrpSpPr/>
          <p:nvPr/>
        </p:nvGrpSpPr>
        <p:grpSpPr>
          <a:xfrm>
            <a:off x="948834" y="285750"/>
            <a:ext cx="8167870" cy="4737196"/>
            <a:chOff x="948834" y="285750"/>
            <a:chExt cx="8167870" cy="4737196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8834" y="285750"/>
              <a:ext cx="8167870" cy="473719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47BD435-0DF4-476D-BC8C-7CC70F8ADFF5}"/>
                </a:ext>
              </a:extLst>
            </p:cNvPr>
            <p:cNvSpPr txBox="1"/>
            <p:nvPr/>
          </p:nvSpPr>
          <p:spPr>
            <a:xfrm>
              <a:off x="4495800" y="3193932"/>
              <a:ext cx="409662" cy="153888"/>
            </a:xfrm>
            <a:prstGeom prst="rect">
              <a:avLst/>
            </a:prstGeom>
            <a:solidFill>
              <a:srgbClr val="C0504D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0   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1167151" y="2190750"/>
            <a:ext cx="4419600" cy="1447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  <a:effectLst/>
              </a:rPr>
              <a:t>Delta for the family portfolio of GOOGLE positions:</a:t>
            </a:r>
            <a:br>
              <a:rPr lang="en-US" sz="1800" dirty="0">
                <a:solidFill>
                  <a:schemeClr val="tx1"/>
                </a:solidFill>
                <a:effectLst/>
              </a:rPr>
            </a:br>
            <a:r>
              <a:rPr lang="en-US" sz="1800" dirty="0">
                <a:solidFill>
                  <a:schemeClr val="tx1"/>
                </a:solidFill>
                <a:effectLst/>
              </a:rPr>
              <a:t>+2,420</a:t>
            </a:r>
          </a:p>
        </p:txBody>
      </p:sp>
      <p:sp>
        <p:nvSpPr>
          <p:cNvPr id="3" name="Rectangle 2"/>
          <p:cNvSpPr/>
          <p:nvPr/>
        </p:nvSpPr>
        <p:spPr>
          <a:xfrm>
            <a:off x="926888" y="4595396"/>
            <a:ext cx="486431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effectLst/>
              </a:rPr>
              <a:t>Pros/cons:  cash, horizon, price, tc, stability…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49242" y="3778419"/>
            <a:ext cx="46639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solidFill>
                  <a:srgbClr val="7030A0"/>
                </a:solidFill>
                <a:effectLst/>
              </a:rPr>
              <a:t>Capital account:  $ 5m</a:t>
            </a:r>
          </a:p>
          <a:p>
            <a:pPr algn="l"/>
            <a:r>
              <a:rPr lang="en-US" sz="1600" dirty="0">
                <a:solidFill>
                  <a:srgbClr val="7030A0"/>
                </a:solidFill>
                <a:effectLst/>
              </a:rPr>
              <a:t>Margin: $ 6m (max. $ 10m)</a:t>
            </a:r>
          </a:p>
        </p:txBody>
      </p:sp>
    </p:spTree>
    <p:extLst>
      <p:ext uri="{BB962C8B-B14F-4D97-AF65-F5344CB8AC3E}">
        <p14:creationId xmlns:p14="http://schemas.microsoft.com/office/powerpoint/2010/main" val="203586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Portfolio-level Delta Hedging</a:t>
            </a:r>
          </a:p>
        </p:txBody>
      </p:sp>
    </p:spTree>
    <p:extLst>
      <p:ext uri="{BB962C8B-B14F-4D97-AF65-F5344CB8AC3E}">
        <p14:creationId xmlns:p14="http://schemas.microsoft.com/office/powerpoint/2010/main" val="33526374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47BE9-26C2-4F1D-A329-0C6F321AF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Algorithm (homework)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87BFB4-F3ED-4D48-AE22-C21A6D0641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5748" y="989371"/>
            <a:ext cx="7148052" cy="16002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85000"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For each of the family portfolios (e.g., GOOG, AAPL, MSFT…)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	fill a </a:t>
            </a:r>
            <a:r>
              <a:rPr lang="en-US" sz="2000" b="1" dirty="0">
                <a:latin typeface="Segoe UI Black" panose="020B0A02040204020203" pitchFamily="34" charset="0"/>
                <a:ea typeface="Segoe UI Black" panose="020B0A02040204020203" pitchFamily="34" charset="0"/>
              </a:rPr>
              <a:t>candidate recommendation list</a:t>
            </a:r>
            <a:r>
              <a:rPr lang="en-US" sz="2000" dirty="0"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sz="2000" dirty="0"/>
              <a:t>for family</a:t>
            </a:r>
            <a:r>
              <a:rPr lang="en-US" sz="2000" baseline="-25000" dirty="0"/>
              <a:t>i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	pick the candidate recommendation with the highest score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	store it in the </a:t>
            </a:r>
            <a:r>
              <a:rPr lang="en-US" sz="2000" b="1" dirty="0">
                <a:latin typeface="Segoe UI Black" panose="020B0A02040204020203" pitchFamily="34" charset="0"/>
                <a:ea typeface="Segoe UI Black" panose="020B0A02040204020203" pitchFamily="34" charset="0"/>
              </a:rPr>
              <a:t>recommendation vector</a:t>
            </a:r>
            <a:r>
              <a:rPr lang="en-US" sz="2000" b="1" dirty="0"/>
              <a:t>(i)</a:t>
            </a:r>
            <a:r>
              <a:rPr lang="en-US" sz="2000" dirty="0"/>
              <a:t>	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next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show the recommendation vector contents to the user.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2A0A533D-8B76-4C43-9413-9D915559011F}"/>
              </a:ext>
            </a:extLst>
          </p:cNvPr>
          <p:cNvSpPr txBox="1">
            <a:spLocks/>
          </p:cNvSpPr>
          <p:nvPr/>
        </p:nvSpPr>
        <p:spPr>
          <a:xfrm>
            <a:off x="7620000" y="971550"/>
            <a:ext cx="1524000" cy="1143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36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12001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16573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21145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lang="en-US" sz="1400" dirty="0">
                <a:effectLst/>
              </a:rPr>
              <a:t>A recommendation is a </a:t>
            </a:r>
            <a:r>
              <a:rPr lang="en-US" sz="1400" i="1" dirty="0">
                <a:effectLst/>
              </a:rPr>
              <a:t>transaction </a:t>
            </a:r>
            <a:r>
              <a:rPr lang="en-US" sz="1400" dirty="0">
                <a:effectLst/>
              </a:rPr>
              <a:t>that has not been executed 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lang="en-US" sz="1400" dirty="0">
                <a:effectLst/>
              </a:rPr>
              <a:t>	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endParaRPr lang="en-US" sz="1400" dirty="0">
              <a:effectLst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4FEAE16-EBF9-49F0-B27D-CA9999FF3E20}"/>
              </a:ext>
            </a:extLst>
          </p:cNvPr>
          <p:cNvGrpSpPr/>
          <p:nvPr/>
        </p:nvGrpSpPr>
        <p:grpSpPr>
          <a:xfrm>
            <a:off x="381000" y="1428749"/>
            <a:ext cx="8590935" cy="3581402"/>
            <a:chOff x="381000" y="1428749"/>
            <a:chExt cx="8590935" cy="3581402"/>
          </a:xfrm>
        </p:grpSpPr>
        <p:sp>
          <p:nvSpPr>
            <p:cNvPr id="4" name="Text Placeholder 2">
              <a:extLst>
                <a:ext uri="{FF2B5EF4-FFF2-40B4-BE49-F238E27FC236}">
                  <a16:creationId xmlns:a16="http://schemas.microsoft.com/office/drawing/2014/main" id="{1E4EEDA7-795D-41AF-AE54-8207226F9956}"/>
                </a:ext>
              </a:extLst>
            </p:cNvPr>
            <p:cNvSpPr txBox="1">
              <a:spLocks/>
            </p:cNvSpPr>
            <p:nvPr/>
          </p:nvSpPr>
          <p:spPr>
            <a:xfrm>
              <a:off x="381000" y="2663313"/>
              <a:ext cx="8590935" cy="234683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vert="horz" lIns="91440" tIns="45720" rIns="91440" bIns="45720" rtlCol="0">
              <a:noAutofit/>
            </a:bodyPr>
            <a:lstStyle>
              <a:lvl1pPr marL="457200" indent="-4572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3600" kern="1200">
                  <a:solidFill>
                    <a:schemeClr val="tx1"/>
                  </a:solidFill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 kern="1200">
                  <a:solidFill>
                    <a:schemeClr val="tx1"/>
                  </a:solidFill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defRPr>
              </a:lvl2pPr>
              <a:lvl3pPr marL="1200150" indent="-28575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 kern="1200">
                  <a:solidFill>
                    <a:schemeClr val="tx1"/>
                  </a:solidFill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defRPr>
              </a:lvl3pPr>
              <a:lvl4pPr marL="1657350" indent="-28575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 kern="1200">
                  <a:solidFill>
                    <a:schemeClr val="tx1"/>
                  </a:solidFill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defRPr>
              </a:lvl4pPr>
              <a:lvl5pPr marL="2114550" indent="-28575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 kern="1200">
                  <a:solidFill>
                    <a:schemeClr val="tx1"/>
                  </a:solidFill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Clr>
                  <a:schemeClr val="tx1"/>
                </a:buClr>
                <a:buFont typeface="Calibri" pitchFamily="34" charset="0"/>
                <a:buChar char="&gt;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Calibri" pitchFamily="34" charset="0"/>
                <a:buChar char="+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Clr>
                  <a:schemeClr val="tx1"/>
                </a:buClr>
                <a:buFont typeface="Calibri" pitchFamily="34" charset="0"/>
                <a:buChar char="»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Clr>
                  <a:schemeClr val="tx1"/>
                </a:buClr>
                <a:buFont typeface="Calibri" pitchFamily="34" charset="0"/>
                <a:buChar char="−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>
                  <a:effectLst/>
                </a:rPr>
                <a:t>To fill a </a:t>
              </a:r>
              <a:r>
                <a:rPr lang="en-US" sz="1700" b="1" dirty="0">
                  <a:effectLst/>
                  <a:latin typeface="Segoe UI Black" panose="020B0A02040204020203" pitchFamily="34" charset="0"/>
                  <a:ea typeface="Segoe UI Black" panose="020B0A02040204020203" pitchFamily="34" charset="0"/>
                </a:rPr>
                <a:t>candidate recommendation list </a:t>
              </a:r>
              <a:r>
                <a:rPr lang="en-US" sz="1600" dirty="0">
                  <a:effectLst/>
                </a:rPr>
                <a:t>for family</a:t>
              </a:r>
              <a:r>
                <a:rPr lang="en-US" sz="1600" baseline="-25000" dirty="0"/>
                <a:t>i</a:t>
              </a:r>
              <a:endParaRPr lang="en-US" sz="1600" dirty="0">
                <a:effectLst/>
              </a:endParaRPr>
            </a:p>
            <a:p>
              <a:pPr marL="0" indent="0" fontAlgn="auto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>
                  <a:effectLst/>
                </a:rPr>
                <a:t>     compute the family delta for family</a:t>
              </a:r>
              <a:r>
                <a:rPr lang="en-US" sz="1600" baseline="-25000" dirty="0"/>
                <a:t>i</a:t>
              </a:r>
              <a:r>
                <a:rPr lang="en-US" sz="1600" dirty="0">
                  <a:effectLst/>
                </a:rPr>
                <a:t> </a:t>
              </a:r>
            </a:p>
            <a:p>
              <a:pPr marL="0" indent="0" fontAlgn="auto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None/>
              </a:pPr>
              <a:r>
                <a:rPr lang="en-US" sz="1600" dirty="0">
                  <a:effectLst/>
                </a:rPr>
                <a:t>     for each of the 12 possible transactions (buy share, sell share, sell short calls, sell puts…)</a:t>
              </a:r>
              <a:endParaRPr lang="en-US" sz="1600" i="1" dirty="0">
                <a:effectLst/>
              </a:endParaRPr>
            </a:p>
            <a:p>
              <a:pPr marL="0" indent="0" fontAlgn="auto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None/>
              </a:pPr>
              <a:r>
                <a:rPr lang="en-US" sz="1600" dirty="0">
                  <a:effectLst/>
                </a:rPr>
                <a:t>	find out if it can be used to bring the family delta to zero</a:t>
              </a:r>
            </a:p>
            <a:p>
              <a:pPr marL="0" indent="0" fontAlgn="auto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>
                  <a:effectLst/>
                </a:rPr>
                <a:t>                assign a </a:t>
              </a:r>
              <a:r>
                <a:rPr lang="en-US" sz="1600" i="1" dirty="0">
                  <a:effectLst/>
                </a:rPr>
                <a:t>base score</a:t>
              </a:r>
              <a:endParaRPr lang="en-US" sz="1600" dirty="0">
                <a:effectLst/>
              </a:endParaRPr>
            </a:p>
            <a:p>
              <a:pPr marL="0" indent="0" fontAlgn="auto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>
                  <a:effectLst/>
                </a:rPr>
                <a:t>	compute the needed quantity of the security</a:t>
              </a:r>
            </a:p>
            <a:p>
              <a:pPr marL="0" indent="0" fontAlgn="auto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>
                  <a:effectLst/>
                </a:rPr>
                <a:t>                find out if it is feasible/adjust the score</a:t>
              </a:r>
            </a:p>
            <a:p>
              <a:pPr marL="0" indent="0" fontAlgn="auto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>
                  <a:effectLst/>
                </a:rPr>
                <a:t>	insert the candidate recommendation into the recommendation list</a:t>
              </a:r>
            </a:p>
            <a:p>
              <a:pPr marL="0" indent="0" fontAlgn="auto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None/>
              </a:pPr>
              <a:r>
                <a:rPr lang="en-US" sz="1600" dirty="0">
                  <a:effectLst/>
                </a:rPr>
                <a:t>     next</a:t>
              </a:r>
            </a:p>
            <a:p>
              <a:pPr marL="0" indent="0" fontAlgn="auto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None/>
              </a:pPr>
              <a:endParaRPr lang="en-US" sz="1600" dirty="0">
                <a:effectLst/>
              </a:endParaRPr>
            </a:p>
          </p:txBody>
        </p:sp>
        <p:cxnSp>
          <p:nvCxnSpPr>
            <p:cNvPr id="7" name="Connector: Elbow 6">
              <a:extLst>
                <a:ext uri="{FF2B5EF4-FFF2-40B4-BE49-F238E27FC236}">
                  <a16:creationId xmlns:a16="http://schemas.microsoft.com/office/drawing/2014/main" id="{8A5DBC0E-0583-4778-B315-8B166DEE9C1D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5486400" y="1428750"/>
              <a:ext cx="1600200" cy="1447800"/>
            </a:xfrm>
            <a:prstGeom prst="bentConnector3">
              <a:avLst>
                <a:gd name="adj1" fmla="val 230"/>
              </a:avLst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AFEB1A05-8C32-4EC5-9920-6D907B72FAC3}"/>
                </a:ext>
              </a:extLst>
            </p:cNvPr>
            <p:cNvCxnSpPr>
              <a:cxnSpLocks/>
            </p:cNvCxnSpPr>
            <p:nvPr/>
          </p:nvCxnSpPr>
          <p:spPr>
            <a:xfrm>
              <a:off x="6172200" y="1428749"/>
              <a:ext cx="914400" cy="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03204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Perceived difficulty</a:t>
            </a:r>
          </a:p>
          <a:p>
            <a:r>
              <a:rPr lang="en-US" dirty="0"/>
              <a:t>New prices (all DBs tonight)</a:t>
            </a:r>
          </a:p>
          <a:p>
            <a:r>
              <a:rPr lang="en-US" dirty="0"/>
              <a:t>Final IPs soon</a:t>
            </a:r>
          </a:p>
          <a:p>
            <a:r>
              <a:rPr lang="en-US" dirty="0"/>
              <a:t>Learning Objective:</a:t>
            </a:r>
            <a:br>
              <a:rPr lang="en-US" dirty="0"/>
            </a:br>
            <a:r>
              <a:rPr lang="en-US" dirty="0"/>
              <a:t>learning how to give</a:t>
            </a:r>
            <a:br>
              <a:rPr lang="en-US" dirty="0"/>
            </a:br>
            <a:r>
              <a:rPr lang="en-US" dirty="0"/>
              <a:t>hedging 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1808252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Rectangle 3"/>
          <p:cNvSpPr>
            <a:spLocks noGrp="1" noChangeArrowheads="1"/>
          </p:cNvSpPr>
          <p:nvPr>
            <p:ph type="body" sz="quarter" idx="1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Name, Major</a:t>
            </a:r>
          </a:p>
          <a:p>
            <a:r>
              <a:rPr lang="en-US" dirty="0"/>
              <a:t>Better confidence about Fintech?</a:t>
            </a:r>
          </a:p>
          <a:p>
            <a:r>
              <a:rPr lang="en-US" dirty="0"/>
              <a:t>Things that you like about the class</a:t>
            </a:r>
          </a:p>
          <a:p>
            <a:r>
              <a:rPr lang="en-US" dirty="0"/>
              <a:t>Things that can be improved</a:t>
            </a:r>
          </a:p>
          <a:p>
            <a:r>
              <a:rPr lang="en-US" dirty="0"/>
              <a:t>Feeling about the tournament?</a:t>
            </a:r>
          </a:p>
        </p:txBody>
      </p:sp>
    </p:spTree>
    <p:extLst>
      <p:ext uri="{BB962C8B-B14F-4D97-AF65-F5344CB8AC3E}">
        <p14:creationId xmlns:p14="http://schemas.microsoft.com/office/powerpoint/2010/main" val="1834154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Delta of a portfolio family method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457200" y="1181100"/>
            <a:ext cx="5410200" cy="3962400"/>
          </a:xfrm>
        </p:spPr>
        <p:txBody>
          <a:bodyPr>
            <a:normAutofit/>
          </a:bodyPr>
          <a:lstStyle/>
          <a:p>
            <a:r>
              <a:rPr lang="en-US" dirty="0"/>
              <a:t>A portfolio family is a set of derivatives with the same underlier</a:t>
            </a:r>
          </a:p>
          <a:p>
            <a:r>
              <a:rPr lang="en-US" dirty="0"/>
              <a:t>Delta hedging still applies... and it can be made even better!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0D967A-6DAD-45BB-BD43-3A57FA8157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0665" y="1062990"/>
            <a:ext cx="2967135" cy="406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9860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Delta of </a:t>
            </a:r>
            <a:r>
              <a:rPr lang="en-US" dirty="0">
                <a:solidFill>
                  <a:srgbClr val="FF6600"/>
                </a:solidFill>
              </a:rPr>
              <a:t>an option</a:t>
            </a:r>
          </a:p>
        </p:txBody>
      </p:sp>
      <p:sp>
        <p:nvSpPr>
          <p:cNvPr id="259075" name="Rectangle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457200" y="1123950"/>
            <a:ext cx="8534400" cy="3962400"/>
          </a:xfrm>
          <a:effectLst/>
        </p:spPr>
        <p:txBody>
          <a:bodyPr>
            <a:normAutofit fontScale="925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buFont typeface="Wingdings" pitchFamily="2" charset="2"/>
              <a:buNone/>
            </a:pPr>
            <a:r>
              <a:rPr lang="en-US" sz="3200" dirty="0">
                <a:ea typeface="+mj-ea"/>
              </a:rPr>
              <a:t>Assume that you own a put on GOOG</a:t>
            </a:r>
          </a:p>
          <a:p>
            <a:pPr algn="ctr">
              <a:buNone/>
            </a:pPr>
            <a:endParaRPr lang="en-US" sz="4800" b="1" dirty="0">
              <a:ln w="50800"/>
              <a:solidFill>
                <a:sysClr val="windowText" lastClr="000000"/>
              </a:solidFill>
              <a:latin typeface="Symbol" pitchFamily="18" charset="2"/>
            </a:endParaRPr>
          </a:p>
          <a:p>
            <a:pPr algn="ctr">
              <a:buNone/>
            </a:pPr>
            <a:r>
              <a:rPr lang="en-US" sz="4800" b="1" dirty="0" err="1">
                <a:ln w="50800"/>
                <a:solidFill>
                  <a:sysClr val="windowText" lastClr="000000"/>
                </a:solidFill>
                <a:latin typeface="Symbol" pitchFamily="18" charset="2"/>
              </a:rPr>
              <a:t>d</a:t>
            </a:r>
            <a:r>
              <a:rPr lang="en-US" sz="4800" b="1" baseline="-25000" dirty="0" err="1">
                <a:ln w="50800"/>
                <a:solidFill>
                  <a:sysClr val="windowText" lastClr="000000"/>
                </a:solidFill>
              </a:rPr>
              <a:t>put</a:t>
            </a:r>
            <a:r>
              <a:rPr lang="en-US" sz="4800" b="1" dirty="0">
                <a:ln w="50800"/>
                <a:solidFill>
                  <a:sysClr val="windowText" lastClr="000000"/>
                </a:solidFill>
              </a:rPr>
              <a:t> = -0.5</a:t>
            </a:r>
            <a:endParaRPr lang="en-US" sz="4800" b="1" baseline="-25000" dirty="0">
              <a:ln w="50800"/>
              <a:solidFill>
                <a:sysClr val="windowText" lastClr="000000"/>
              </a:solidFill>
            </a:endParaRPr>
          </a:p>
          <a:p>
            <a:endParaRPr lang="en-US" sz="4800" b="1" baseline="-25000" dirty="0">
              <a:ln w="50800"/>
              <a:solidFill>
                <a:sysClr val="windowText" lastClr="000000"/>
              </a:solidFill>
            </a:endParaRPr>
          </a:p>
          <a:p>
            <a:pPr marL="0" indent="0">
              <a:buNone/>
            </a:pPr>
            <a:endParaRPr lang="en-US" sz="3200" dirty="0">
              <a:ea typeface="+mj-ea"/>
            </a:endParaRPr>
          </a:p>
          <a:p>
            <a:pPr marL="0" indent="0">
              <a:buNone/>
            </a:pPr>
            <a:r>
              <a:rPr lang="en-US" sz="3000" dirty="0">
                <a:ea typeface="+mj-ea"/>
              </a:rPr>
              <a:t>What does this mean with respect to the stock price?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59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59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59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59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59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59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07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Delta </a:t>
            </a:r>
            <a:r>
              <a:rPr lang="en-US" dirty="0">
                <a:solidFill>
                  <a:srgbClr val="FF6600"/>
                </a:solidFill>
              </a:rPr>
              <a:t>of a position</a:t>
            </a:r>
          </a:p>
        </p:txBody>
      </p:sp>
      <p:sp>
        <p:nvSpPr>
          <p:cNvPr id="259075" name="Rectangle 3"/>
          <p:cNvSpPr>
            <a:spLocks noGrp="1" noChangeArrowheads="1"/>
          </p:cNvSpPr>
          <p:nvPr>
            <p:ph type="body" sz="quarter" idx="10"/>
          </p:nvPr>
        </p:nvSpPr>
        <p:spPr>
          <a:effectLst/>
        </p:spPr>
        <p:txBody>
          <a:bodyPr>
            <a:normAutofit lnSpcReduction="1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buFont typeface="Wingdings" pitchFamily="2" charset="2"/>
              <a:buNone/>
            </a:pPr>
            <a:r>
              <a:rPr lang="en-US" sz="3200" dirty="0">
                <a:ea typeface="+mj-ea"/>
              </a:rPr>
              <a:t>Assume that you own 10,000 puts on GOOG</a:t>
            </a:r>
          </a:p>
          <a:p>
            <a:pPr algn="ctr">
              <a:buFont typeface="Wingdings" pitchFamily="2" charset="2"/>
              <a:buNone/>
            </a:pPr>
            <a:r>
              <a:rPr lang="en-US" sz="6000" b="1" dirty="0" err="1">
                <a:ln w="50800"/>
                <a:solidFill>
                  <a:sysClr val="windowText" lastClr="000000"/>
                </a:solidFill>
                <a:latin typeface="Symbol" pitchFamily="18" charset="2"/>
              </a:rPr>
              <a:t>D</a:t>
            </a:r>
            <a:r>
              <a:rPr lang="en-US" sz="4800" b="1" baseline="-25000" dirty="0" err="1">
                <a:ln w="50800"/>
                <a:solidFill>
                  <a:sysClr val="windowText" lastClr="000000"/>
                </a:solidFill>
              </a:rPr>
              <a:t>position</a:t>
            </a:r>
            <a:r>
              <a:rPr lang="en-US" sz="4800" b="1" baseline="-25000" dirty="0">
                <a:ln w="50800"/>
                <a:solidFill>
                  <a:sysClr val="windowText" lastClr="000000"/>
                </a:solidFill>
              </a:rPr>
              <a:t> i</a:t>
            </a:r>
            <a:r>
              <a:rPr lang="en-US" sz="4800" b="1" dirty="0">
                <a:ln w="50800"/>
                <a:solidFill>
                  <a:sysClr val="windowText" lastClr="000000"/>
                </a:solidFill>
              </a:rPr>
              <a:t> = </a:t>
            </a:r>
            <a:r>
              <a:rPr lang="en-US" sz="4800" b="1" dirty="0" err="1">
                <a:ln w="50800"/>
                <a:solidFill>
                  <a:sysClr val="windowText" lastClr="000000"/>
                </a:solidFill>
              </a:rPr>
              <a:t>qty</a:t>
            </a:r>
            <a:r>
              <a:rPr lang="en-US" sz="4800" b="1" baseline="-25000" dirty="0" err="1">
                <a:ln w="50800"/>
                <a:solidFill>
                  <a:sysClr val="windowText" lastClr="000000"/>
                </a:solidFill>
              </a:rPr>
              <a:t>i</a:t>
            </a:r>
            <a:r>
              <a:rPr lang="en-US" sz="4800" b="1" dirty="0">
                <a:ln w="50800"/>
                <a:solidFill>
                  <a:sysClr val="windowText" lastClr="000000"/>
                </a:solidFill>
              </a:rPr>
              <a:t> * </a:t>
            </a:r>
            <a:r>
              <a:rPr lang="en-US" sz="4800" b="1" dirty="0">
                <a:ln w="50800"/>
                <a:solidFill>
                  <a:sysClr val="windowText" lastClr="000000"/>
                </a:solidFill>
                <a:latin typeface="Symbol" pitchFamily="18" charset="2"/>
              </a:rPr>
              <a:t>d</a:t>
            </a:r>
            <a:r>
              <a:rPr lang="en-US" sz="4800" b="1" baseline="-25000" dirty="0">
                <a:ln w="50800"/>
                <a:solidFill>
                  <a:sysClr val="windowText" lastClr="000000"/>
                </a:solidFill>
              </a:rPr>
              <a:t>i</a:t>
            </a:r>
          </a:p>
          <a:p>
            <a:endParaRPr lang="en-US" sz="4800" b="1" baseline="-25000" dirty="0">
              <a:ln w="50800"/>
              <a:solidFill>
                <a:sysClr val="windowText" lastClr="000000"/>
              </a:solidFill>
            </a:endParaRPr>
          </a:p>
          <a:p>
            <a:endParaRPr lang="en-US" sz="4800" b="1" baseline="-25000" dirty="0">
              <a:ln w="50800"/>
              <a:solidFill>
                <a:sysClr val="windowText" lastClr="000000"/>
              </a:solidFill>
            </a:endParaRPr>
          </a:p>
          <a:p>
            <a:pPr marL="0" indent="0">
              <a:buNone/>
            </a:pPr>
            <a:endParaRPr lang="en-US" sz="3200" dirty="0">
              <a:ea typeface="+mj-ea"/>
            </a:endParaRPr>
          </a:p>
          <a:p>
            <a:pPr marL="0" indent="0">
              <a:buNone/>
            </a:pPr>
            <a:r>
              <a:rPr lang="en-US" sz="3200" dirty="0">
                <a:ea typeface="+mj-ea"/>
              </a:rPr>
              <a:t>What does this mean?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8E2422E-3112-4B24-83E9-713E63C27818}"/>
              </a:ext>
            </a:extLst>
          </p:cNvPr>
          <p:cNvSpPr txBox="1"/>
          <p:nvPr/>
        </p:nvSpPr>
        <p:spPr>
          <a:xfrm>
            <a:off x="4603955" y="3150624"/>
            <a:ext cx="342914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ts val="1200"/>
              </a:spcBef>
            </a:pPr>
            <a:r>
              <a:rPr lang="en-US" sz="2800" dirty="0">
                <a:solidFill>
                  <a:schemeClr val="tx1"/>
                </a:solidFill>
                <a:effectLst/>
              </a:rPr>
              <a:t>= 10,000 * (-0.5)</a:t>
            </a:r>
          </a:p>
          <a:p>
            <a:pPr algn="l">
              <a:spcBef>
                <a:spcPts val="1200"/>
              </a:spcBef>
            </a:pPr>
            <a:r>
              <a:rPr lang="en-US" sz="2800" dirty="0">
                <a:solidFill>
                  <a:schemeClr val="tx1"/>
                </a:solidFill>
                <a:effectLst/>
              </a:rPr>
              <a:t>= -$5,000</a:t>
            </a:r>
          </a:p>
        </p:txBody>
      </p:sp>
    </p:spTree>
    <p:extLst>
      <p:ext uri="{BB962C8B-B14F-4D97-AF65-F5344CB8AC3E}">
        <p14:creationId xmlns:p14="http://schemas.microsoft.com/office/powerpoint/2010/main" val="3982669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59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59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59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59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59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59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075" grpId="0" build="p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New: Delta </a:t>
            </a:r>
            <a:r>
              <a:rPr lang="en-US" dirty="0">
                <a:solidFill>
                  <a:srgbClr val="FF6600"/>
                </a:solidFill>
              </a:rPr>
              <a:t>of a family</a:t>
            </a:r>
          </a:p>
        </p:txBody>
      </p:sp>
      <p:sp>
        <p:nvSpPr>
          <p:cNvPr id="26112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81000" y="2019300"/>
            <a:ext cx="8763000" cy="8382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sz="4000" dirty="0">
                <a:latin typeface="Symbol" pitchFamily="18" charset="2"/>
              </a:rPr>
              <a:t>D</a:t>
            </a:r>
            <a:r>
              <a:rPr lang="en-US" sz="4000" baseline="-25000" dirty="0"/>
              <a:t>family</a:t>
            </a:r>
            <a:r>
              <a:rPr lang="en-US" sz="4000" dirty="0"/>
              <a:t> = </a:t>
            </a:r>
            <a:r>
              <a:rPr lang="en-US" sz="4000" dirty="0">
                <a:latin typeface="Symbol" pitchFamily="18" charset="2"/>
              </a:rPr>
              <a:t>S</a:t>
            </a:r>
            <a:r>
              <a:rPr lang="en-US" sz="4000" dirty="0"/>
              <a:t> (</a:t>
            </a:r>
            <a:r>
              <a:rPr lang="en-US" sz="4000" dirty="0" err="1"/>
              <a:t>qty</a:t>
            </a:r>
            <a:r>
              <a:rPr lang="en-US" sz="4000" baseline="-25000" dirty="0" err="1"/>
              <a:t>i</a:t>
            </a:r>
            <a:r>
              <a:rPr lang="en-US" sz="4000" dirty="0"/>
              <a:t> * </a:t>
            </a:r>
            <a:r>
              <a:rPr lang="en-US" sz="4000" dirty="0">
                <a:latin typeface="Symbol" pitchFamily="18" charset="2"/>
              </a:rPr>
              <a:t>d</a:t>
            </a:r>
            <a:r>
              <a:rPr lang="en-US" sz="4000" baseline="-25000" dirty="0"/>
              <a:t>i</a:t>
            </a:r>
            <a:r>
              <a:rPr lang="en-US" sz="4000" dirty="0"/>
              <a:t>)</a:t>
            </a:r>
            <a:endParaRPr lang="en-US" sz="4000" baseline="-25000" dirty="0"/>
          </a:p>
        </p:txBody>
      </p:sp>
      <p:sp>
        <p:nvSpPr>
          <p:cNvPr id="261129" name="Line 9"/>
          <p:cNvSpPr>
            <a:spLocks noChangeShapeType="1"/>
          </p:cNvSpPr>
          <p:nvPr/>
        </p:nvSpPr>
        <p:spPr bwMode="auto">
          <a:xfrm flipV="1">
            <a:off x="359237" y="3733800"/>
            <a:ext cx="0" cy="1143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effectLst/>
            </a:endParaRPr>
          </a:p>
        </p:txBody>
      </p:sp>
      <p:sp>
        <p:nvSpPr>
          <p:cNvPr id="261130" name="Line 10"/>
          <p:cNvSpPr>
            <a:spLocks noChangeShapeType="1"/>
          </p:cNvSpPr>
          <p:nvPr/>
        </p:nvSpPr>
        <p:spPr bwMode="auto">
          <a:xfrm flipV="1">
            <a:off x="3173432" y="3733800"/>
            <a:ext cx="0" cy="1143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effectLst/>
            </a:endParaRPr>
          </a:p>
        </p:txBody>
      </p:sp>
      <p:sp>
        <p:nvSpPr>
          <p:cNvPr id="261131" name="Line 11"/>
          <p:cNvSpPr>
            <a:spLocks noChangeShapeType="1"/>
          </p:cNvSpPr>
          <p:nvPr/>
        </p:nvSpPr>
        <p:spPr bwMode="auto">
          <a:xfrm flipV="1">
            <a:off x="5706206" y="3733800"/>
            <a:ext cx="0" cy="1143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effectLst/>
            </a:endParaRPr>
          </a:p>
        </p:txBody>
      </p:sp>
      <p:sp>
        <p:nvSpPr>
          <p:cNvPr id="261132" name="Line 12"/>
          <p:cNvSpPr>
            <a:spLocks noChangeShapeType="1"/>
          </p:cNvSpPr>
          <p:nvPr/>
        </p:nvSpPr>
        <p:spPr bwMode="auto">
          <a:xfrm flipV="1">
            <a:off x="8145176" y="3733800"/>
            <a:ext cx="0" cy="1143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effectLst/>
            </a:endParaRPr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B0815803-64A7-44CC-AE52-2956E5625C6B}"/>
              </a:ext>
            </a:extLst>
          </p:cNvPr>
          <p:cNvSpPr txBox="1">
            <a:spLocks noChangeArrowheads="1"/>
          </p:cNvSpPr>
          <p:nvPr/>
        </p:nvSpPr>
        <p:spPr>
          <a:xfrm>
            <a:off x="334127" y="2647950"/>
            <a:ext cx="8686795" cy="25508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36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12001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16573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21145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lang="en-US" sz="2400" dirty="0">
                <a:effectLst/>
              </a:rPr>
              <a:t>       </a:t>
            </a:r>
          </a:p>
          <a:p>
            <a:pPr algn="ctr" fontAlgn="auto">
              <a:spcAft>
                <a:spcPts val="0"/>
              </a:spcAft>
              <a:buNone/>
            </a:pPr>
            <a:r>
              <a:rPr lang="en-US" sz="2400" dirty="0">
                <a:effectLst/>
              </a:rPr>
              <a:t>Example</a:t>
            </a:r>
          </a:p>
          <a:p>
            <a:pPr algn="ctr" fontAlgn="auto"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lang="en-US" sz="2400" dirty="0">
                <a:effectLst/>
              </a:rPr>
              <a:t>2,000 * 1 + 3,000 * 0.59 + 1,000 * 0.40 + 5,000 * (-0.35) = </a:t>
            </a:r>
            <a:r>
              <a:rPr lang="en-US" sz="2400" b="1" dirty="0">
                <a:solidFill>
                  <a:srgbClr val="FF6600"/>
                </a:solidFill>
                <a:effectLst/>
              </a:rPr>
              <a:t>+2,420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0206A5A-69A1-435E-A837-4D5951AE301B}"/>
              </a:ext>
            </a:extLst>
          </p:cNvPr>
          <p:cNvGrpSpPr/>
          <p:nvPr/>
        </p:nvGrpSpPr>
        <p:grpSpPr>
          <a:xfrm>
            <a:off x="513497" y="3867150"/>
            <a:ext cx="8550501" cy="569685"/>
            <a:chOff x="509696" y="3787156"/>
            <a:chExt cx="8550501" cy="569685"/>
          </a:xfrm>
        </p:grpSpPr>
        <p:sp>
          <p:nvSpPr>
            <p:cNvPr id="261125" name="Text Box 5"/>
            <p:cNvSpPr txBox="1">
              <a:spLocks noChangeArrowheads="1"/>
            </p:cNvSpPr>
            <p:nvPr/>
          </p:nvSpPr>
          <p:spPr bwMode="auto">
            <a:xfrm>
              <a:off x="509696" y="3790950"/>
              <a:ext cx="1223412" cy="30777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srgbClr val="FF6600"/>
                  </a:solidFill>
                  <a:effectLst/>
                </a:rPr>
                <a:t>long shares</a:t>
              </a:r>
            </a:p>
          </p:txBody>
        </p:sp>
        <p:sp>
          <p:nvSpPr>
            <p:cNvPr id="261126" name="Text Box 6"/>
            <p:cNvSpPr txBox="1">
              <a:spLocks noChangeArrowheads="1"/>
            </p:cNvSpPr>
            <p:nvPr/>
          </p:nvSpPr>
          <p:spPr bwMode="auto">
            <a:xfrm>
              <a:off x="2115892" y="3787454"/>
              <a:ext cx="1146179" cy="30777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solidFill>
                    <a:srgbClr val="FF6600"/>
                  </a:solidFill>
                  <a:effectLst/>
                </a:rPr>
                <a:t>Long calls</a:t>
              </a:r>
            </a:p>
          </p:txBody>
        </p:sp>
        <p:sp>
          <p:nvSpPr>
            <p:cNvPr id="261127" name="Text Box 7"/>
            <p:cNvSpPr txBox="1">
              <a:spLocks noChangeArrowheads="1"/>
            </p:cNvSpPr>
            <p:nvPr/>
          </p:nvSpPr>
          <p:spPr bwMode="auto">
            <a:xfrm>
              <a:off x="3522478" y="3787156"/>
              <a:ext cx="1675331" cy="5232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>
                  <a:solidFill>
                    <a:srgbClr val="FF6600"/>
                  </a:solidFill>
                  <a:effectLst/>
                </a:rPr>
                <a:t>Long calls</a:t>
              </a:r>
              <a:br>
                <a:rPr lang="en-US" sz="1400" dirty="0">
                  <a:solidFill>
                    <a:srgbClr val="FF6600"/>
                  </a:solidFill>
                  <a:effectLst/>
                </a:rPr>
              </a:br>
              <a:r>
                <a:rPr lang="en-US" sz="1400" dirty="0">
                  <a:solidFill>
                    <a:srgbClr val="FF6600"/>
                  </a:solidFill>
                  <a:effectLst/>
                </a:rPr>
                <a:t>(different strike)</a:t>
              </a:r>
            </a:p>
          </p:txBody>
        </p:sp>
        <p:sp>
          <p:nvSpPr>
            <p:cNvPr id="261136" name="Text Box 16"/>
            <p:cNvSpPr txBox="1">
              <a:spLocks noChangeArrowheads="1"/>
            </p:cNvSpPr>
            <p:nvPr/>
          </p:nvSpPr>
          <p:spPr bwMode="auto">
            <a:xfrm>
              <a:off x="7536200" y="3833621"/>
              <a:ext cx="1523997" cy="5232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FF6600"/>
                  </a:solidFill>
                  <a:effectLst/>
                </a:rPr>
                <a:t>“Family” Delta</a:t>
              </a:r>
            </a:p>
          </p:txBody>
        </p:sp>
        <p:sp>
          <p:nvSpPr>
            <p:cNvPr id="19" name="Text Box 6">
              <a:extLst>
                <a:ext uri="{FF2B5EF4-FFF2-40B4-BE49-F238E27FC236}">
                  <a16:creationId xmlns:a16="http://schemas.microsoft.com/office/drawing/2014/main" id="{7C156DC0-A6B8-489E-8B6B-E31F9391DA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52578" y="3787454"/>
              <a:ext cx="1146179" cy="30777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solidFill>
                    <a:srgbClr val="FF6600"/>
                  </a:solidFill>
                  <a:effectLst/>
                </a:rPr>
                <a:t>Long puts</a:t>
              </a: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400DB4E2-B8AF-426D-B77C-49E585FB3F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710" y="873415"/>
            <a:ext cx="3008910" cy="88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944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Delta neutral family</a:t>
            </a:r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3200" dirty="0"/>
              <a:t>Perfectly hedged family has</a:t>
            </a:r>
            <a:br>
              <a:rPr lang="en-US" sz="3200" dirty="0"/>
            </a:br>
            <a:r>
              <a:rPr lang="en-US" sz="3200" dirty="0"/>
              <a:t>Family Delta = 0</a:t>
            </a:r>
          </a:p>
          <a:p>
            <a:r>
              <a:rPr lang="en-US" sz="3200" dirty="0"/>
              <a:t>This means that the </a:t>
            </a:r>
            <a:r>
              <a:rPr lang="en-US" sz="3200" b="1" dirty="0">
                <a:solidFill>
                  <a:srgbClr val="FF6600"/>
                </a:solidFill>
              </a:rPr>
              <a:t>sum of the values</a:t>
            </a:r>
            <a:r>
              <a:rPr lang="en-US" sz="3200" dirty="0">
                <a:solidFill>
                  <a:srgbClr val="FF6600"/>
                </a:solidFill>
              </a:rPr>
              <a:t> </a:t>
            </a:r>
            <a:r>
              <a:rPr lang="en-US" sz="3200" dirty="0"/>
              <a:t>of the positions in the family does not change as the share price changes.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Portfolio Decisions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63461" y="895350"/>
            <a:ext cx="8534400" cy="39624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Family delta = 2,420. So, I need to subtract </a:t>
            </a:r>
            <a:r>
              <a:rPr lang="en-US" dirty="0">
                <a:solidFill>
                  <a:srgbClr val="FF6600"/>
                </a:solidFill>
              </a:rPr>
              <a:t>2,420 </a:t>
            </a:r>
            <a:r>
              <a:rPr lang="en-US" dirty="0"/>
              <a:t>deltas from my GOOG family portfolio,</a:t>
            </a:r>
            <a:br>
              <a:rPr lang="en-US" dirty="0"/>
            </a:br>
            <a:r>
              <a:rPr lang="en-US" dirty="0">
                <a:solidFill>
                  <a:srgbClr val="FF6600"/>
                </a:solidFill>
              </a:rPr>
              <a:t>how can I do it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Sell shares </a:t>
            </a:r>
          </a:p>
          <a:p>
            <a:pPr lvl="1"/>
            <a:r>
              <a:rPr lang="en-US" dirty="0" err="1"/>
              <a:t>Sellshort</a:t>
            </a:r>
            <a:r>
              <a:rPr lang="en-US" dirty="0"/>
              <a:t> shares</a:t>
            </a:r>
          </a:p>
          <a:p>
            <a:pPr lvl="1"/>
            <a:r>
              <a:rPr lang="en-US" dirty="0"/>
              <a:t>Sell calls (delta &gt; 0)</a:t>
            </a:r>
          </a:p>
          <a:p>
            <a:pPr lvl="1"/>
            <a:r>
              <a:rPr lang="en-US" dirty="0" err="1"/>
              <a:t>Sellshort</a:t>
            </a:r>
            <a:r>
              <a:rPr lang="en-US" dirty="0"/>
              <a:t> calls</a:t>
            </a:r>
          </a:p>
          <a:p>
            <a:pPr lvl="1"/>
            <a:r>
              <a:rPr lang="en-US" dirty="0"/>
              <a:t>Buy puts (delta &lt; 0)</a:t>
            </a:r>
          </a:p>
          <a:p>
            <a:pPr lvl="1"/>
            <a:r>
              <a:rPr lang="en-US" dirty="0"/>
              <a:t>Buyback short puts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E02B08F-4253-4FB8-8915-B4D1FB5F4E66}"/>
              </a:ext>
            </a:extLst>
          </p:cNvPr>
          <p:cNvSpPr/>
          <p:nvPr/>
        </p:nvSpPr>
        <p:spPr>
          <a:xfrm>
            <a:off x="5562600" y="2871897"/>
            <a:ext cx="2895600" cy="1219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5">
                    <a:lumMod val="75000"/>
                    <a:lumOff val="25000"/>
                  </a:schemeClr>
                </a:solidFill>
                <a:effectLst/>
              </a:rPr>
              <a:t>Advantages and disadvantages?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TF UG blue  2023">
  <a:themeElements>
    <a:clrScheme name="MSCommerce">
      <a:dk1>
        <a:srgbClr val="000000"/>
      </a:dk1>
      <a:lt1>
        <a:srgbClr val="FFFFFF"/>
      </a:lt1>
      <a:dk2>
        <a:srgbClr val="595959"/>
      </a:dk2>
      <a:lt2>
        <a:srgbClr val="FFFFFF"/>
      </a:lt2>
      <a:accent1>
        <a:srgbClr val="CC0000"/>
      </a:accent1>
      <a:accent2>
        <a:srgbClr val="FF0000"/>
      </a:accent2>
      <a:accent3>
        <a:srgbClr val="336699"/>
      </a:accent3>
      <a:accent4>
        <a:srgbClr val="FFFF00"/>
      </a:accent4>
      <a:accent5>
        <a:srgbClr val="000032"/>
      </a:accent5>
      <a:accent6>
        <a:srgbClr val="00B0F0"/>
      </a:accent6>
      <a:hlink>
        <a:srgbClr val="336699"/>
      </a:hlink>
      <a:folHlink>
        <a:srgbClr val="9A0000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smtClean="0">
            <a:effectLst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ITF UG blue  2023" id="{643658B9-4B35-45A0-8B02-CE426DD8AC57}" vid="{22671157-EFF5-49D9-8FF8-E55B01DF46E1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ITF UG blue  2023</Template>
  <TotalTime>13861</TotalTime>
  <Words>555</Words>
  <Application>Microsoft Office PowerPoint</Application>
  <PresentationFormat>On-screen Show (16:9)</PresentationFormat>
  <Paragraphs>97</Paragraphs>
  <Slides>15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Calibri</vt:lpstr>
      <vt:lpstr>Segoe UI Black</vt:lpstr>
      <vt:lpstr>Segoe UI Light</vt:lpstr>
      <vt:lpstr>Segoe UI Semilight</vt:lpstr>
      <vt:lpstr>Symbol</vt:lpstr>
      <vt:lpstr>Times New Roman</vt:lpstr>
      <vt:lpstr>Verdana</vt:lpstr>
      <vt:lpstr>Wingdings</vt:lpstr>
      <vt:lpstr>ITF UG blue  2023</vt:lpstr>
      <vt:lpstr>Algorithmic Trading</vt:lpstr>
      <vt:lpstr>PowerPoint Presentation</vt:lpstr>
      <vt:lpstr>PowerPoint Presentation</vt:lpstr>
      <vt:lpstr>Delta of a portfolio family method</vt:lpstr>
      <vt:lpstr>Delta of an option</vt:lpstr>
      <vt:lpstr>Delta of a position</vt:lpstr>
      <vt:lpstr>New: Delta of a family</vt:lpstr>
      <vt:lpstr>Delta neutral family</vt:lpstr>
      <vt:lpstr>Key Portfolio Decisions</vt:lpstr>
      <vt:lpstr>How many securities to a perfect hedge?</vt:lpstr>
      <vt:lpstr>The full example</vt:lpstr>
      <vt:lpstr>Demo</vt:lpstr>
      <vt:lpstr>PowerPoint Presentation</vt:lpstr>
      <vt:lpstr>The Algorithm (homework)</vt:lpstr>
      <vt:lpstr>PowerPoint Presentation</vt:lpstr>
    </vt:vector>
  </TitlesOfParts>
  <Company>University of Virginia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xyz</dc:creator>
  <cp:lastModifiedBy>Grazioli, Stefano (sg6m)</cp:lastModifiedBy>
  <cp:revision>390</cp:revision>
  <dcterms:created xsi:type="dcterms:W3CDTF">2003-01-13T16:56:26Z</dcterms:created>
  <dcterms:modified xsi:type="dcterms:W3CDTF">2025-03-31T13:57:52Z</dcterms:modified>
</cp:coreProperties>
</file>