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3" r:id="rId1"/>
  </p:sldMasterIdLst>
  <p:notesMasterIdLst>
    <p:notesMasterId r:id="rId25"/>
  </p:notesMasterIdLst>
  <p:sldIdLst>
    <p:sldId id="256" r:id="rId2"/>
    <p:sldId id="376" r:id="rId3"/>
    <p:sldId id="383" r:id="rId4"/>
    <p:sldId id="365" r:id="rId5"/>
    <p:sldId id="375" r:id="rId6"/>
    <p:sldId id="302" r:id="rId7"/>
    <p:sldId id="363" r:id="rId8"/>
    <p:sldId id="378" r:id="rId9"/>
    <p:sldId id="379" r:id="rId10"/>
    <p:sldId id="380" r:id="rId11"/>
    <p:sldId id="381" r:id="rId12"/>
    <p:sldId id="382" r:id="rId13"/>
    <p:sldId id="364" r:id="rId14"/>
    <p:sldId id="369" r:id="rId15"/>
    <p:sldId id="367" r:id="rId16"/>
    <p:sldId id="353" r:id="rId17"/>
    <p:sldId id="370" r:id="rId18"/>
    <p:sldId id="371" r:id="rId19"/>
    <p:sldId id="373" r:id="rId20"/>
    <p:sldId id="374" r:id="rId21"/>
    <p:sldId id="372" r:id="rId22"/>
    <p:sldId id="281" r:id="rId23"/>
    <p:sldId id="362" r:id="rId24"/>
  </p:sldIdLst>
  <p:sldSz cx="9144000" cy="5143500" type="screen16x9"/>
  <p:notesSz cx="6858000" cy="9144000"/>
  <p:defaultTextStyle>
    <a:defPPr>
      <a:defRPr lang="en-US"/>
    </a:defPPr>
    <a:lvl1pPr algn="r" rtl="0" fontAlgn="base">
      <a:spcBef>
        <a:spcPct val="0"/>
      </a:spcBef>
      <a:spcAft>
        <a:spcPct val="0"/>
      </a:spcAft>
      <a:defRPr sz="1000" kern="1200">
        <a:solidFill>
          <a:srgbClr val="969696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Verdana" pitchFamily="34" charset="0"/>
        <a:ea typeface="+mn-ea"/>
        <a:cs typeface="+mn-cs"/>
      </a:defRPr>
    </a:lvl1pPr>
    <a:lvl2pPr marL="457200" algn="r" rtl="0" fontAlgn="base">
      <a:spcBef>
        <a:spcPct val="0"/>
      </a:spcBef>
      <a:spcAft>
        <a:spcPct val="0"/>
      </a:spcAft>
      <a:defRPr sz="1000" kern="1200">
        <a:solidFill>
          <a:srgbClr val="969696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Verdana" pitchFamily="34" charset="0"/>
        <a:ea typeface="+mn-ea"/>
        <a:cs typeface="+mn-cs"/>
      </a:defRPr>
    </a:lvl2pPr>
    <a:lvl3pPr marL="914400" algn="r" rtl="0" fontAlgn="base">
      <a:spcBef>
        <a:spcPct val="0"/>
      </a:spcBef>
      <a:spcAft>
        <a:spcPct val="0"/>
      </a:spcAft>
      <a:defRPr sz="1000" kern="1200">
        <a:solidFill>
          <a:srgbClr val="969696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Verdana" pitchFamily="34" charset="0"/>
        <a:ea typeface="+mn-ea"/>
        <a:cs typeface="+mn-cs"/>
      </a:defRPr>
    </a:lvl3pPr>
    <a:lvl4pPr marL="1371600" algn="r" rtl="0" fontAlgn="base">
      <a:spcBef>
        <a:spcPct val="0"/>
      </a:spcBef>
      <a:spcAft>
        <a:spcPct val="0"/>
      </a:spcAft>
      <a:defRPr sz="1000" kern="1200">
        <a:solidFill>
          <a:srgbClr val="969696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Verdana" pitchFamily="34" charset="0"/>
        <a:ea typeface="+mn-ea"/>
        <a:cs typeface="+mn-cs"/>
      </a:defRPr>
    </a:lvl4pPr>
    <a:lvl5pPr marL="1828800" algn="r" rtl="0" fontAlgn="base">
      <a:spcBef>
        <a:spcPct val="0"/>
      </a:spcBef>
      <a:spcAft>
        <a:spcPct val="0"/>
      </a:spcAft>
      <a:defRPr sz="1000" kern="1200">
        <a:solidFill>
          <a:srgbClr val="969696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Verdana" pitchFamily="34" charset="0"/>
        <a:ea typeface="+mn-ea"/>
        <a:cs typeface="+mn-cs"/>
      </a:defRPr>
    </a:lvl5pPr>
    <a:lvl6pPr marL="2286000" algn="l" defTabSz="914400" rtl="0" eaLnBrk="1" latinLnBrk="0" hangingPunct="1">
      <a:defRPr sz="1000" kern="1200">
        <a:solidFill>
          <a:srgbClr val="969696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Verdana" pitchFamily="34" charset="0"/>
        <a:ea typeface="+mn-ea"/>
        <a:cs typeface="+mn-cs"/>
      </a:defRPr>
    </a:lvl6pPr>
    <a:lvl7pPr marL="2743200" algn="l" defTabSz="914400" rtl="0" eaLnBrk="1" latinLnBrk="0" hangingPunct="1">
      <a:defRPr sz="1000" kern="1200">
        <a:solidFill>
          <a:srgbClr val="969696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Verdana" pitchFamily="34" charset="0"/>
        <a:ea typeface="+mn-ea"/>
        <a:cs typeface="+mn-cs"/>
      </a:defRPr>
    </a:lvl7pPr>
    <a:lvl8pPr marL="3200400" algn="l" defTabSz="914400" rtl="0" eaLnBrk="1" latinLnBrk="0" hangingPunct="1">
      <a:defRPr sz="1000" kern="1200">
        <a:solidFill>
          <a:srgbClr val="969696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Verdana" pitchFamily="34" charset="0"/>
        <a:ea typeface="+mn-ea"/>
        <a:cs typeface="+mn-cs"/>
      </a:defRPr>
    </a:lvl8pPr>
    <a:lvl9pPr marL="3657600" algn="l" defTabSz="914400" rtl="0" eaLnBrk="1" latinLnBrk="0" hangingPunct="1">
      <a:defRPr sz="1000" kern="1200">
        <a:solidFill>
          <a:srgbClr val="969696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Verdana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600"/>
    <a:srgbClr val="FF9900"/>
    <a:srgbClr val="0000FF"/>
    <a:srgbClr val="9CC3DD"/>
    <a:srgbClr val="003300"/>
    <a:srgbClr val="FFFF66"/>
    <a:srgbClr val="FF0000"/>
    <a:srgbClr val="00FF00"/>
    <a:srgbClr val="0066FF"/>
    <a:srgbClr val="96969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778" autoAdjust="0"/>
    <p:restoredTop sz="94660"/>
  </p:normalViewPr>
  <p:slideViewPr>
    <p:cSldViewPr>
      <p:cViewPr varScale="1">
        <p:scale>
          <a:sx n="238" d="100"/>
          <a:sy n="238" d="100"/>
        </p:scale>
        <p:origin x="3312" y="396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C39E962-EEA7-412D-8CD5-0EF553C4DDD5}" type="datetimeFigureOut">
              <a:rPr lang="en-US" smtClean="0"/>
              <a:pPr/>
              <a:t>1/27/2026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3297F5D-83B7-47B6-82B3-28EA9F1AB89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27383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297F5D-83B7-47B6-82B3-28EA9F1AB89F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493997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6B29C3F-372C-42D9-AF3D-B34D0C55F2F4}" type="slidenum">
              <a:rPr lang="en-US"/>
              <a:pPr/>
              <a:t>13</a:t>
            </a:fld>
            <a:endParaRPr lang="en-US" dirty="0"/>
          </a:p>
        </p:txBody>
      </p:sp>
      <p:sp>
        <p:nvSpPr>
          <p:cNvPr id="1259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  <p:txBody>
          <a:bodyPr/>
          <a:lstStyle/>
          <a:p>
            <a:endParaRPr lang="en-US"/>
          </a:p>
        </p:txBody>
      </p:sp>
      <p:sp>
        <p:nvSpPr>
          <p:cNvPr id="1259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737700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6B29C3F-372C-42D9-AF3D-B34D0C55F2F4}" type="slidenum">
              <a:rPr lang="en-US"/>
              <a:pPr/>
              <a:t>14</a:t>
            </a:fld>
            <a:endParaRPr lang="en-US" dirty="0"/>
          </a:p>
        </p:txBody>
      </p:sp>
      <p:sp>
        <p:nvSpPr>
          <p:cNvPr id="1259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  <p:txBody>
          <a:bodyPr/>
          <a:lstStyle/>
          <a:p>
            <a:endParaRPr lang="en-US"/>
          </a:p>
        </p:txBody>
      </p:sp>
      <p:sp>
        <p:nvSpPr>
          <p:cNvPr id="1259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947921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42CA68-3D33-4E48-9A9F-B7A4AD0BCB98}" type="slidenum">
              <a:rPr lang="en-US" smtClean="0"/>
              <a:pPr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340228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297F5D-83B7-47B6-82B3-28EA9F1AB89F}" type="slidenum">
              <a:rPr lang="en-US" smtClean="0"/>
              <a:pPr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947730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42CA68-3D33-4E48-9A9F-B7A4AD0BCB98}" type="slidenum">
              <a:rPr lang="en-US" smtClean="0"/>
              <a:pPr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744277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42CA68-3D33-4E48-9A9F-B7A4AD0BCB98}" type="slidenum">
              <a:rPr lang="en-US" smtClean="0"/>
              <a:pPr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420304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42CA68-3D33-4E48-9A9F-B7A4AD0BCB98}" type="slidenum">
              <a:rPr lang="en-US" smtClean="0"/>
              <a:pPr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613637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42CA68-3D33-4E48-9A9F-B7A4AD0BCB98}" type="slidenum">
              <a:rPr lang="en-US" smtClean="0"/>
              <a:pPr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003523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42CA68-3D33-4E48-9A9F-B7A4AD0BCB98}" type="slidenum">
              <a:rPr lang="en-US" smtClean="0"/>
              <a:pPr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467732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297F5D-83B7-47B6-82B3-28EA9F1AB89F}" type="slidenum">
              <a:rPr lang="en-US" smtClean="0"/>
              <a:pPr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761699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42CA68-3D33-4E48-9A9F-B7A4AD0BCB98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136558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Actually </a:t>
            </a:r>
            <a:br>
              <a:rPr lang="en-US" dirty="0"/>
            </a:br>
            <a:r>
              <a:rPr lang="en-US" dirty="0"/>
              <a:t>VBA &gt; CIL intermediate language &gt; CLR common language  runtime &gt; binary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E42CA68-3D33-4E48-9A9F-B7A4AD0BCB98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296215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09E5420-A060-416E-839F-D604CC5B97EE}" type="slidenum">
              <a:rPr lang="en-US"/>
              <a:pPr/>
              <a:t>4</a:t>
            </a:fld>
            <a:endParaRPr lang="en-US" dirty="0"/>
          </a:p>
        </p:txBody>
      </p:sp>
      <p:sp>
        <p:nvSpPr>
          <p:cNvPr id="1095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  <p:txBody>
          <a:bodyPr/>
          <a:lstStyle/>
          <a:p>
            <a:endParaRPr lang="en-US"/>
          </a:p>
        </p:txBody>
      </p:sp>
      <p:sp>
        <p:nvSpPr>
          <p:cNvPr id="1095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093831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297F5D-83B7-47B6-82B3-28EA9F1AB89F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152766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6B29C3F-372C-42D9-AF3D-B34D0C55F2F4}" type="slidenum">
              <a:rPr lang="en-US"/>
              <a:pPr/>
              <a:t>9</a:t>
            </a:fld>
            <a:endParaRPr lang="en-US" dirty="0"/>
          </a:p>
        </p:txBody>
      </p:sp>
      <p:sp>
        <p:nvSpPr>
          <p:cNvPr id="1259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  <p:txBody>
          <a:bodyPr/>
          <a:lstStyle/>
          <a:p>
            <a:endParaRPr lang="en-US"/>
          </a:p>
        </p:txBody>
      </p:sp>
      <p:sp>
        <p:nvSpPr>
          <p:cNvPr id="1259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739842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6B29C3F-372C-42D9-AF3D-B34D0C55F2F4}" type="slidenum">
              <a:rPr lang="en-US"/>
              <a:pPr/>
              <a:t>10</a:t>
            </a:fld>
            <a:endParaRPr lang="en-US" dirty="0"/>
          </a:p>
        </p:txBody>
      </p:sp>
      <p:sp>
        <p:nvSpPr>
          <p:cNvPr id="1259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  <p:txBody>
          <a:bodyPr/>
          <a:lstStyle/>
          <a:p>
            <a:endParaRPr lang="en-US"/>
          </a:p>
        </p:txBody>
      </p:sp>
      <p:sp>
        <p:nvSpPr>
          <p:cNvPr id="1259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871590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6B29C3F-372C-42D9-AF3D-B34D0C55F2F4}" type="slidenum">
              <a:rPr lang="en-US"/>
              <a:pPr/>
              <a:t>11</a:t>
            </a:fld>
            <a:endParaRPr lang="en-US" dirty="0"/>
          </a:p>
        </p:txBody>
      </p:sp>
      <p:sp>
        <p:nvSpPr>
          <p:cNvPr id="1259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  <p:txBody>
          <a:bodyPr/>
          <a:lstStyle/>
          <a:p>
            <a:endParaRPr lang="en-US"/>
          </a:p>
        </p:txBody>
      </p:sp>
      <p:sp>
        <p:nvSpPr>
          <p:cNvPr id="1259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237587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6B29C3F-372C-42D9-AF3D-B34D0C55F2F4}" type="slidenum">
              <a:rPr lang="en-US"/>
              <a:pPr/>
              <a:t>12</a:t>
            </a:fld>
            <a:endParaRPr lang="en-US" dirty="0"/>
          </a:p>
        </p:txBody>
      </p:sp>
      <p:sp>
        <p:nvSpPr>
          <p:cNvPr id="1259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  <p:txBody>
          <a:bodyPr/>
          <a:lstStyle/>
          <a:p>
            <a:endParaRPr lang="en-US"/>
          </a:p>
        </p:txBody>
      </p:sp>
      <p:sp>
        <p:nvSpPr>
          <p:cNvPr id="1259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41117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w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1" y="0"/>
            <a:ext cx="752475" cy="5143500"/>
          </a:xfrm>
          <a:prstGeom prst="rect">
            <a:avLst/>
          </a:prstGeom>
          <a:gradFill>
            <a:gsLst>
              <a:gs pos="0">
                <a:schemeClr val="accent1">
                  <a:lumMod val="60000"/>
                  <a:lumOff val="40000"/>
                </a:schemeClr>
              </a:gs>
              <a:gs pos="50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lin ang="5400000" scaled="0"/>
          </a:gradFill>
          <a:ln>
            <a:noFill/>
          </a:ln>
          <a:effectLst>
            <a:innerShdw blurRad="190500" dist="25400">
              <a:prstClr val="black">
                <a:alpha val="6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428750"/>
            <a:ext cx="7467600" cy="2133600"/>
          </a:xfrm>
        </p:spPr>
        <p:txBody>
          <a:bodyPr vert="horz" lIns="91440" tIns="45720" rIns="91440" bIns="45720" rtlCol="0" anchor="b">
            <a:noAutofit/>
          </a:bodyPr>
          <a:lstStyle>
            <a:lvl1pPr algn="r">
              <a:defRPr lang="en-US" sz="6600" dirty="0"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867150"/>
            <a:ext cx="7467600" cy="838200"/>
          </a:xfrm>
        </p:spPr>
        <p:txBody>
          <a:bodyPr>
            <a:normAutofit/>
          </a:bodyPr>
          <a:lstStyle>
            <a:lvl1pPr marL="0" indent="0" algn="r">
              <a:buNone/>
              <a:defRPr sz="2400"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grayscl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11000"/>
                    </a14:imgEffect>
                    <a14:imgEffect>
                      <a14:saturation sat="0"/>
                    </a14:imgEffect>
                    <a14:imgEffect>
                      <a14:brightnessContrast contrast="19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889794" y="209551"/>
            <a:ext cx="136573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13" name="Straight Connector 12"/>
          <p:cNvCxnSpPr/>
          <p:nvPr/>
        </p:nvCxnSpPr>
        <p:spPr>
          <a:xfrm>
            <a:off x="1524000" y="3638550"/>
            <a:ext cx="74676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 rot="16200000">
            <a:off x="-2152571" y="2326877"/>
            <a:ext cx="500112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400" spc="100" baseline="0" dirty="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Financial Trading Analytics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CB3DBE8-FA90-9494-E718-7D8C0C31DAB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393" b="18750"/>
          <a:stretch>
            <a:fillRect/>
          </a:stretch>
        </p:blipFill>
        <p:spPr>
          <a:xfrm>
            <a:off x="7820093" y="97003"/>
            <a:ext cx="1240739" cy="8419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94280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1" grpId="1" animBg="1"/>
      <p:bldP spid="11" grpId="2" animBg="1"/>
      <p:bldP spid="11" grpId="3" animBg="1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383735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Emphas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52400" y="209550"/>
            <a:ext cx="8839200" cy="4800600"/>
          </a:xfrm>
        </p:spPr>
        <p:txBody>
          <a:bodyPr/>
          <a:lstStyle>
            <a:lvl1pPr algn="ctr">
              <a:defRPr sz="8000" baseline="0"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r>
              <a:rPr lang="en-US" dirty="0"/>
              <a:t>Cool Things.</a:t>
            </a:r>
          </a:p>
        </p:txBody>
      </p:sp>
    </p:spTree>
    <p:extLst>
      <p:ext uri="{BB962C8B-B14F-4D97-AF65-F5344CB8AC3E}">
        <p14:creationId xmlns:p14="http://schemas.microsoft.com/office/powerpoint/2010/main" val="832124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ck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157179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WIN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1" y="0"/>
            <a:ext cx="752475" cy="5143500"/>
          </a:xfrm>
          <a:prstGeom prst="rect">
            <a:avLst/>
          </a:prstGeom>
          <a:gradFill>
            <a:gsLst>
              <a:gs pos="0">
                <a:schemeClr val="accent1">
                  <a:lumMod val="60000"/>
                  <a:lumOff val="40000"/>
                </a:schemeClr>
              </a:gs>
              <a:gs pos="50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lin ang="5400000" scaled="0"/>
          </a:gradFill>
          <a:ln>
            <a:noFill/>
          </a:ln>
          <a:effectLst>
            <a:innerShdw blurRad="190500" dist="25400">
              <a:prstClr val="black">
                <a:alpha val="6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grayscl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11000"/>
                    </a14:imgEffect>
                    <a14:imgEffect>
                      <a14:saturation sat="0"/>
                    </a14:imgEffect>
                    <a14:imgEffect>
                      <a14:brightnessContrast contrast="19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889794" y="209551"/>
            <a:ext cx="136573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" name="TextBox 14"/>
          <p:cNvSpPr txBox="1"/>
          <p:nvPr/>
        </p:nvSpPr>
        <p:spPr>
          <a:xfrm rot="16200000">
            <a:off x="-2152571" y="2326877"/>
            <a:ext cx="500112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400" dirty="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Financial</a:t>
            </a:r>
            <a:r>
              <a:rPr lang="en-US" sz="2400" baseline="0" dirty="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 Information Management</a:t>
            </a:r>
            <a:endParaRPr lang="en-US" sz="2400" dirty="0">
              <a:solidFill>
                <a:schemeClr val="bg1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5024148-7DA9-4943-9FF6-CF12696E937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90600" y="819150"/>
            <a:ext cx="6336683" cy="3200399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13F06102-720A-73B2-14E7-A2AC604B901D}"/>
              </a:ext>
            </a:extLst>
          </p:cNvPr>
          <p:cNvSpPr txBox="1"/>
          <p:nvPr/>
        </p:nvSpPr>
        <p:spPr>
          <a:xfrm>
            <a:off x="6400800" y="3710283"/>
            <a:ext cx="202491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b="0" kern="1200" cap="none" spc="0" dirty="0">
                <a:ln>
                  <a:noFill/>
                </a:ln>
                <a:solidFill>
                  <a:schemeClr val="tx1"/>
                </a:solidFill>
                <a:effectLst/>
                <a:latin typeface="Segoe UI Semilight" panose="020B0402040204020203" pitchFamily="34" charset="0"/>
                <a:ea typeface="+mj-ea"/>
                <a:cs typeface="Segoe UI Semilight" panose="020B0402040204020203" pitchFamily="34" charset="0"/>
              </a:rPr>
              <a:t>WINIT</a:t>
            </a:r>
          </a:p>
        </p:txBody>
      </p:sp>
    </p:spTree>
    <p:extLst>
      <p:ext uri="{BB962C8B-B14F-4D97-AF65-F5344CB8AC3E}">
        <p14:creationId xmlns:p14="http://schemas.microsoft.com/office/powerpoint/2010/main" val="21229535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1" grpId="1" animBg="1"/>
      <p:bldP spid="11" grpId="2" animBg="1"/>
      <p:bldP spid="11" grpId="3" animBg="1"/>
    </p:bldLst>
  </p:timing>
  <p:hf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57150"/>
            <a:ext cx="8763000" cy="685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457200" y="1181100"/>
            <a:ext cx="8534400" cy="3962400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0" y="4853889"/>
            <a:ext cx="228601" cy="274637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ctr">
              <a:defRPr sz="1000">
                <a:solidFill>
                  <a:schemeClr val="bg1"/>
                </a:solidFill>
                <a:effectLst/>
              </a:defRPr>
            </a:lvl1pPr>
          </a:lstStyle>
          <a:p>
            <a:fld id="{70D1A9CD-F3D1-40E9-97D1-3B6EEF89FC1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34775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_Critical Thin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B86696B-A771-4AFA-BDEA-48BC819FEC1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D1A9CD-F3D1-40E9-97D1-3B6EEF89FC10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6189AED-2E1B-4B0F-8BC8-2DEBFA88148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72200" y="3471862"/>
            <a:ext cx="2971800" cy="1671638"/>
          </a:xfrm>
          <a:prstGeom prst="rect">
            <a:avLst/>
          </a:prstGeom>
        </p:spPr>
      </p:pic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0095C598-E9E4-4A53-D564-B08BDEE8B72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04800" y="895350"/>
            <a:ext cx="8763000" cy="3886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F14CFD5-569F-469E-6F99-7396B5A010A3}"/>
              </a:ext>
            </a:extLst>
          </p:cNvPr>
          <p:cNvSpPr txBox="1"/>
          <p:nvPr/>
        </p:nvSpPr>
        <p:spPr>
          <a:xfrm>
            <a:off x="304800" y="133350"/>
            <a:ext cx="6416438" cy="45814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lvl="0" algn="l" defTabSz="914400" eaLnBrk="1" latinLnBrk="0" hangingPunct="1">
              <a:buNone/>
              <a:defRPr sz="5400" b="0" cap="none" spc="0">
                <a:ln>
                  <a:noFill/>
                </a:ln>
                <a:solidFill>
                  <a:schemeClr val="tx1"/>
                </a:solidFill>
                <a:effectLst/>
                <a:latin typeface="Segoe UI Semilight" panose="020B0402040204020203" pitchFamily="34" charset="0"/>
                <a:ea typeface="+mj-ea"/>
                <a:cs typeface="Segoe UI Semilight" panose="020B0402040204020203" pitchFamily="34" charset="0"/>
              </a:defRPr>
            </a:lvl1pPr>
          </a:lstStyle>
          <a:p>
            <a:pPr lvl="0"/>
            <a:r>
              <a:rPr lang="en-US" dirty="0"/>
              <a:t>Critical Thinking</a:t>
            </a:r>
          </a:p>
        </p:txBody>
      </p:sp>
    </p:spTree>
    <p:extLst>
      <p:ext uri="{BB962C8B-B14F-4D97-AF65-F5344CB8AC3E}">
        <p14:creationId xmlns:p14="http://schemas.microsoft.com/office/powerpoint/2010/main" val="953122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hf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no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 hasCustomPrompt="1"/>
          </p:nvPr>
        </p:nvSpPr>
        <p:spPr>
          <a:xfrm>
            <a:off x="346710" y="133350"/>
            <a:ext cx="8763000" cy="485382"/>
          </a:xfrm>
        </p:spPr>
        <p:txBody>
          <a:bodyPr vert="horz" lIns="91440" tIns="45720" rIns="91440" bIns="45720" rtlCol="0" anchor="ctr">
            <a:noAutofit/>
          </a:bodyPr>
          <a:lstStyle>
            <a:lvl1pPr>
              <a:defRPr lang="en-US" dirty="0"/>
            </a:lvl1pPr>
          </a:lstStyle>
          <a:p>
            <a:pPr lvl="0"/>
            <a:r>
              <a:rPr lang="en-US" dirty="0"/>
              <a:t>Title No Text Layout</a:t>
            </a:r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0" y="4853889"/>
            <a:ext cx="228601" cy="274637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ctr">
              <a:defRPr sz="1000">
                <a:solidFill>
                  <a:schemeClr val="bg1"/>
                </a:solidFill>
                <a:effectLst/>
              </a:defRPr>
            </a:lvl1pPr>
          </a:lstStyle>
          <a:p>
            <a:fld id="{70D1A9CD-F3D1-40E9-97D1-3B6EEF89FC1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149700"/>
      </p:ext>
    </p:extLst>
  </p:cSld>
  <p:clrMapOvr>
    <a:masterClrMapping/>
  </p:clrMapOvr>
  <p:hf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Critical Thin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B86696B-A771-4AFA-BDEA-48BC819FEC1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D1A9CD-F3D1-40E9-97D1-3B6EEF89FC1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Text Placeholder 3">
            <a:extLst>
              <a:ext uri="{FF2B5EF4-FFF2-40B4-BE49-F238E27FC236}">
                <a16:creationId xmlns:a16="http://schemas.microsoft.com/office/drawing/2014/main" id="{B38EEAD8-79AC-DFEC-05A1-9C3AD99656D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04800" y="893734"/>
            <a:ext cx="7772400" cy="4116415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7" name="Picture 6" descr="rhp3rpah[1]">
            <a:extLst>
              <a:ext uri="{FF2B5EF4-FFF2-40B4-BE49-F238E27FC236}">
                <a16:creationId xmlns:a16="http://schemas.microsoft.com/office/drawing/2014/main" id="{02A06E73-53DC-F530-9A72-741E614467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077199" y="70306"/>
            <a:ext cx="1066800" cy="892337"/>
          </a:xfrm>
          <a:prstGeom prst="rect">
            <a:avLst/>
          </a:prstGeom>
          <a:ln>
            <a:noFill/>
          </a:ln>
          <a:effectLst/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AF0633FC-68F5-2221-7F45-3C462A0CF9FC}"/>
              </a:ext>
            </a:extLst>
          </p:cNvPr>
          <p:cNvSpPr txBox="1"/>
          <p:nvPr/>
        </p:nvSpPr>
        <p:spPr>
          <a:xfrm>
            <a:off x="262542" y="-95250"/>
            <a:ext cx="586615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defTabSz="914400" rtl="0" eaLnBrk="1" latinLnBrk="0" hangingPunct="1">
              <a:spcBef>
                <a:spcPct val="0"/>
              </a:spcBef>
              <a:buNone/>
            </a:pPr>
            <a:r>
              <a:rPr lang="en-US" sz="5400" b="0" kern="1200" cap="none" spc="0" dirty="0">
                <a:ln>
                  <a:noFill/>
                </a:ln>
                <a:solidFill>
                  <a:schemeClr val="tx1"/>
                </a:solidFill>
                <a:effectLst/>
                <a:latin typeface="Segoe UI Semilight" panose="020B0402040204020203" pitchFamily="34" charset="0"/>
                <a:ea typeface="+mj-ea"/>
                <a:cs typeface="Segoe UI Semilight" panose="020B0402040204020203" pitchFamily="34" charset="0"/>
              </a:rPr>
              <a:t>You Do The Talking</a:t>
            </a:r>
          </a:p>
        </p:txBody>
      </p:sp>
    </p:spTree>
    <p:extLst>
      <p:ext uri="{BB962C8B-B14F-4D97-AF65-F5344CB8AC3E}">
        <p14:creationId xmlns:p14="http://schemas.microsoft.com/office/powerpoint/2010/main" val="1187394589"/>
      </p:ext>
    </p:extLst>
  </p:cSld>
  <p:clrMapOvr>
    <a:masterClrMapping/>
  </p:clrMapOvr>
  <p:hf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 Two Li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04800" y="57150"/>
            <a:ext cx="8763000" cy="1219200"/>
          </a:xfrm>
          <a:solidFill>
            <a:schemeClr val="bg1"/>
          </a:solidFill>
        </p:spPr>
        <p:txBody>
          <a:bodyPr/>
          <a:lstStyle>
            <a:lvl1pPr>
              <a:defRPr sz="4400"/>
            </a:lvl1pPr>
          </a:lstStyle>
          <a:p>
            <a:r>
              <a:rPr lang="en-US" dirty="0"/>
              <a:t>Click to edit Master title style on two different lines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457200" y="1428750"/>
            <a:ext cx="8534400" cy="3714750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cxnSp>
        <p:nvCxnSpPr>
          <p:cNvPr id="5" name="Straight Connector 4"/>
          <p:cNvCxnSpPr/>
          <p:nvPr/>
        </p:nvCxnSpPr>
        <p:spPr>
          <a:xfrm>
            <a:off x="304800" y="1352550"/>
            <a:ext cx="8763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0" y="4853889"/>
            <a:ext cx="228601" cy="274637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ctr">
              <a:defRPr sz="1000">
                <a:solidFill>
                  <a:schemeClr val="bg1"/>
                </a:solidFill>
                <a:effectLst/>
              </a:defRPr>
            </a:lvl1pPr>
          </a:lstStyle>
          <a:p>
            <a:fld id="{70D1A9CD-F3D1-40E9-97D1-3B6EEF89FC1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76083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 Two Lines no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04800" y="57150"/>
            <a:ext cx="8763000" cy="1219200"/>
          </a:xfrm>
          <a:solidFill>
            <a:schemeClr val="bg1"/>
          </a:solidFill>
        </p:spPr>
        <p:txBody>
          <a:bodyPr/>
          <a:lstStyle>
            <a:lvl1pPr>
              <a:defRPr sz="4400"/>
            </a:lvl1pPr>
          </a:lstStyle>
          <a:p>
            <a:r>
              <a:rPr lang="en-US" dirty="0"/>
              <a:t>Click to edit Master title style on two different lines</a:t>
            </a:r>
          </a:p>
        </p:txBody>
      </p:sp>
      <p:cxnSp>
        <p:nvCxnSpPr>
          <p:cNvPr id="5" name="Straight Connector 4"/>
          <p:cNvCxnSpPr/>
          <p:nvPr/>
        </p:nvCxnSpPr>
        <p:spPr>
          <a:xfrm>
            <a:off x="304800" y="1352550"/>
            <a:ext cx="8763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0" y="4853889"/>
            <a:ext cx="228601" cy="274637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ctr">
              <a:defRPr sz="1000">
                <a:solidFill>
                  <a:schemeClr val="bg1"/>
                </a:solidFill>
                <a:effectLst/>
              </a:defRPr>
            </a:lvl1pPr>
          </a:lstStyle>
          <a:p>
            <a:fld id="{70D1A9CD-F3D1-40E9-97D1-3B6EEF89FC1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7447823"/>
      </p:ext>
    </p:extLst>
  </p:cSld>
  <p:clrMapOvr>
    <a:masterClrMapping/>
  </p:clrMapOvr>
  <p:hf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nlySide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6CF25C6-8323-4BCC-B87E-6821B1A511F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D1A9CD-F3D1-40E9-97D1-3B6EEF89FC1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49EF51ED-5A7C-4576-BFE8-E6D46C3B6B44}"/>
              </a:ext>
            </a:extLst>
          </p:cNvPr>
          <p:cNvSpPr/>
          <p:nvPr/>
        </p:nvSpPr>
        <p:spPr>
          <a:xfrm>
            <a:off x="228600" y="742950"/>
            <a:ext cx="8839200" cy="1524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34ED4F6-370A-4299-99BA-6237C0E61BAF}"/>
              </a:ext>
            </a:extLst>
          </p:cNvPr>
          <p:cNvSpPr/>
          <p:nvPr/>
        </p:nvSpPr>
        <p:spPr>
          <a:xfrm>
            <a:off x="228600" y="742950"/>
            <a:ext cx="8839200" cy="1524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858157"/>
      </p:ext>
    </p:extLst>
  </p:cSld>
  <p:clrMapOvr>
    <a:masterClrMapping/>
  </p:clrMapOvr>
  <p:hf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228600" cy="5143500"/>
          </a:xfrm>
          <a:prstGeom prst="rect">
            <a:avLst/>
          </a:prstGeom>
          <a:gradFill>
            <a:gsLst>
              <a:gs pos="0">
                <a:schemeClr val="accent1"/>
              </a:gs>
              <a:gs pos="52000">
                <a:schemeClr val="accent6">
                  <a:lumMod val="75000"/>
                </a:schemeClr>
              </a:gs>
              <a:gs pos="100000">
                <a:schemeClr val="accent6">
                  <a:lumMod val="50000"/>
                </a:schemeClr>
              </a:gs>
            </a:gsLst>
            <a:lin ang="5400000" scaled="0"/>
          </a:gradFill>
          <a:ln>
            <a:noFill/>
          </a:ln>
          <a:effectLst>
            <a:innerShdw blurRad="190500" dist="25400">
              <a:prstClr val="black">
                <a:alpha val="6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0" y="0"/>
            <a:ext cx="228600" cy="5143500"/>
          </a:xfrm>
          <a:prstGeom prst="rect">
            <a:avLst/>
          </a:prstGeom>
          <a:gradFill>
            <a:gsLst>
              <a:gs pos="0">
                <a:schemeClr val="accent1">
                  <a:lumMod val="60000"/>
                  <a:lumOff val="40000"/>
                </a:schemeClr>
              </a:gs>
              <a:gs pos="50000">
                <a:schemeClr val="accent1"/>
              </a:gs>
              <a:gs pos="100000">
                <a:schemeClr val="accent1">
                  <a:lumMod val="75000"/>
                </a:schemeClr>
              </a:gs>
            </a:gsLst>
            <a:lin ang="5400000" scaled="0"/>
          </a:gradFill>
          <a:ln>
            <a:noFill/>
          </a:ln>
          <a:effectLst>
            <a:innerShdw blurRad="190500" dist="25400">
              <a:prstClr val="black">
                <a:alpha val="6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04800" y="57150"/>
            <a:ext cx="8763000" cy="6858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971550"/>
            <a:ext cx="86106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304800" y="819150"/>
            <a:ext cx="8763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0" y="4853889"/>
            <a:ext cx="228601" cy="274637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ctr">
              <a:defRPr sz="1000">
                <a:solidFill>
                  <a:schemeClr val="bg1"/>
                </a:solidFill>
                <a:effectLst/>
              </a:defRPr>
            </a:lvl1pPr>
          </a:lstStyle>
          <a:p>
            <a:fld id="{70D1A9CD-F3D1-40E9-97D1-3B6EEF89FC1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40768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4" r:id="rId1"/>
    <p:sldLayoutId id="2147483785" r:id="rId2"/>
    <p:sldLayoutId id="2147483786" r:id="rId3"/>
    <p:sldLayoutId id="2147483787" r:id="rId4"/>
    <p:sldLayoutId id="2147483788" r:id="rId5"/>
    <p:sldLayoutId id="2147483789" r:id="rId6"/>
    <p:sldLayoutId id="2147483790" r:id="rId7"/>
    <p:sldLayoutId id="2147483791" r:id="rId8"/>
    <p:sldLayoutId id="2147483792" r:id="rId9"/>
    <p:sldLayoutId id="2147483793" r:id="rId10"/>
    <p:sldLayoutId id="2147483794" r:id="rId11"/>
    <p:sldLayoutId id="2147483795" r:id="rId12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3" grpId="1" animBg="1"/>
      <p:bldP spid="13" grpId="2" animBg="1"/>
      <p:bldP spid="13" grpId="3" animBg="1"/>
      <p:bldP spid="13" grpId="4" animBg="1"/>
      <p:bldP spid="13" grpId="5" animBg="1"/>
      <p:bldP spid="13" grpId="6" animBg="1"/>
      <p:bldP spid="13" grpId="7" animBg="1"/>
    </p:bldLst>
  </p:timing>
  <p:hf hdr="0" ftr="0" dt="0"/>
  <p:txStyles>
    <p:titleStyle>
      <a:lvl1pPr algn="l" defTabSz="914400" rtl="0" eaLnBrk="1" latinLnBrk="0" hangingPunct="1">
        <a:spcBef>
          <a:spcPct val="0"/>
        </a:spcBef>
        <a:buNone/>
        <a:defRPr sz="5400" b="0" kern="1200" cap="none" spc="0">
          <a:ln>
            <a:noFill/>
          </a:ln>
          <a:solidFill>
            <a:schemeClr val="tx1"/>
          </a:solidFill>
          <a:effectLst/>
          <a:latin typeface="Segoe UI Semilight" panose="020B0402040204020203" pitchFamily="34" charset="0"/>
          <a:ea typeface="+mj-ea"/>
          <a:cs typeface="Segoe UI Semilight" panose="020B0402040204020203" pitchFamily="34" charset="0"/>
        </a:defRPr>
      </a:lvl1pPr>
    </p:titleStyle>
    <p:bodyStyle>
      <a:lvl1pPr marL="457200" indent="-457200" algn="l" defTabSz="914400" rtl="0" eaLnBrk="1" latinLnBrk="0" hangingPunct="1">
        <a:spcBef>
          <a:spcPct val="20000"/>
        </a:spcBef>
        <a:buClr>
          <a:schemeClr val="accent1"/>
        </a:buClr>
        <a:buFont typeface="Wingdings" panose="05000000000000000000" pitchFamily="2" charset="2"/>
        <a:buChar char="§"/>
        <a:defRPr sz="36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Clr>
          <a:schemeClr val="accent1"/>
        </a:buClr>
        <a:buFont typeface="Wingdings" panose="05000000000000000000" pitchFamily="2" charset="2"/>
        <a:buChar char="§"/>
        <a:defRPr sz="24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2pPr>
      <a:lvl3pPr marL="1200150" indent="-285750" algn="l" defTabSz="914400" rtl="0" eaLnBrk="1" latinLnBrk="0" hangingPunct="1">
        <a:spcBef>
          <a:spcPct val="20000"/>
        </a:spcBef>
        <a:buClr>
          <a:schemeClr val="accent1"/>
        </a:buClr>
        <a:buFont typeface="Wingdings" panose="05000000000000000000" pitchFamily="2" charset="2"/>
        <a:buChar char="§"/>
        <a:defRPr sz="24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3pPr>
      <a:lvl4pPr marL="1657350" indent="-285750" algn="l" defTabSz="914400" rtl="0" eaLnBrk="1" latinLnBrk="0" hangingPunct="1">
        <a:spcBef>
          <a:spcPct val="20000"/>
        </a:spcBef>
        <a:buClr>
          <a:schemeClr val="accent1"/>
        </a:buClr>
        <a:buFont typeface="Wingdings" panose="05000000000000000000" pitchFamily="2" charset="2"/>
        <a:buChar char="§"/>
        <a:defRPr sz="24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4pPr>
      <a:lvl5pPr marL="2114550" indent="-285750" algn="l" defTabSz="914400" rtl="0" eaLnBrk="1" latinLnBrk="0" hangingPunct="1">
        <a:spcBef>
          <a:spcPct val="20000"/>
        </a:spcBef>
        <a:buClr>
          <a:schemeClr val="accent1"/>
        </a:buClr>
        <a:buFont typeface="Wingdings" panose="05000000000000000000" pitchFamily="2" charset="2"/>
        <a:buChar char="§"/>
        <a:defRPr sz="24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Clr>
          <a:schemeClr val="tx1"/>
        </a:buClr>
        <a:buFont typeface="Calibri" pitchFamily="34" charset="0"/>
        <a:buChar char="&gt;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Calibri" pitchFamily="34" charset="0"/>
        <a:buChar char="+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>
          <a:schemeClr val="tx1"/>
        </a:buClr>
        <a:buFont typeface="Calibri" pitchFamily="34" charset="0"/>
        <a:buChar char="»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>
          <a:schemeClr val="tx1"/>
        </a:buClr>
        <a:buFont typeface="Calibri" pitchFamily="34" charset="0"/>
        <a:buChar char="−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9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1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wmf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wmf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7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http://biography4u.com/julius-caesar.html" TargetMode="Externa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Subs &amp; Functions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Last unit of Part I: Process Automation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Implementing SUM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0D1A9CD-F3D1-40E9-97D1-3B6EEF89FC10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11" name="Callout: Line 10">
            <a:extLst>
              <a:ext uri="{FF2B5EF4-FFF2-40B4-BE49-F238E27FC236}">
                <a16:creationId xmlns:a16="http://schemas.microsoft.com/office/drawing/2014/main" id="{40536D71-66BD-4123-9AE0-E8617AA57FBC}"/>
              </a:ext>
            </a:extLst>
          </p:cNvPr>
          <p:cNvSpPr/>
          <p:nvPr/>
        </p:nvSpPr>
        <p:spPr>
          <a:xfrm>
            <a:off x="457200" y="901261"/>
            <a:ext cx="1933576" cy="487428"/>
          </a:xfrm>
          <a:prstGeom prst="borderCallout1">
            <a:avLst>
              <a:gd name="adj1" fmla="val 105336"/>
              <a:gd name="adj2" fmla="val 31643"/>
              <a:gd name="adj3" fmla="val 153824"/>
              <a:gd name="adj4" fmla="val 23333"/>
            </a:avLst>
          </a:prstGeom>
          <a:solidFill>
            <a:schemeClr val="bg2"/>
          </a:solidFill>
          <a:ln>
            <a:solidFill>
              <a:srgbClr val="FF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1800"/>
              </a:lnSpc>
            </a:pPr>
            <a:r>
              <a:rPr lang="en-US" sz="1800" dirty="0">
                <a:solidFill>
                  <a:schemeClr val="tx1"/>
                </a:solidFill>
                <a:effectLst/>
              </a:rPr>
              <a:t>Security: </a:t>
            </a:r>
            <a:r>
              <a:rPr lang="en-US" sz="1800" dirty="0">
                <a:solidFill>
                  <a:srgbClr val="FF9900"/>
                </a:solidFill>
                <a:effectLst/>
              </a:rPr>
              <a:t>private vs. public</a:t>
            </a:r>
          </a:p>
        </p:txBody>
      </p:sp>
      <p:sp>
        <p:nvSpPr>
          <p:cNvPr id="12" name="Callout: Line 11">
            <a:extLst>
              <a:ext uri="{FF2B5EF4-FFF2-40B4-BE49-F238E27FC236}">
                <a16:creationId xmlns:a16="http://schemas.microsoft.com/office/drawing/2014/main" id="{F385676B-3B47-4F5C-92B9-EC0919C07386}"/>
              </a:ext>
            </a:extLst>
          </p:cNvPr>
          <p:cNvSpPr/>
          <p:nvPr/>
        </p:nvSpPr>
        <p:spPr>
          <a:xfrm>
            <a:off x="5791200" y="934265"/>
            <a:ext cx="1143000" cy="533400"/>
          </a:xfrm>
          <a:prstGeom prst="borderCallout1">
            <a:avLst>
              <a:gd name="adj1" fmla="val 57312"/>
              <a:gd name="adj2" fmla="val -2378"/>
              <a:gd name="adj3" fmla="val 128170"/>
              <a:gd name="adj4" fmla="val -155034"/>
            </a:avLst>
          </a:prstGeom>
          <a:solidFill>
            <a:schemeClr val="bg2"/>
          </a:solidFill>
          <a:ln>
            <a:solidFill>
              <a:srgbClr val="FF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dirty="0">
                <a:solidFill>
                  <a:schemeClr val="tx1"/>
                </a:solidFill>
                <a:effectLst/>
              </a:rPr>
              <a:t>Argument</a:t>
            </a:r>
          </a:p>
        </p:txBody>
      </p:sp>
      <p:sp>
        <p:nvSpPr>
          <p:cNvPr id="16" name="Callout: Line 15">
            <a:extLst>
              <a:ext uri="{FF2B5EF4-FFF2-40B4-BE49-F238E27FC236}">
                <a16:creationId xmlns:a16="http://schemas.microsoft.com/office/drawing/2014/main" id="{6CBE6B99-17E9-4555-A8F4-479025A5A618}"/>
              </a:ext>
            </a:extLst>
          </p:cNvPr>
          <p:cNvSpPr/>
          <p:nvPr/>
        </p:nvSpPr>
        <p:spPr>
          <a:xfrm>
            <a:off x="2971800" y="901261"/>
            <a:ext cx="1362075" cy="487427"/>
          </a:xfrm>
          <a:prstGeom prst="borderCallout1">
            <a:avLst>
              <a:gd name="adj1" fmla="val 60693"/>
              <a:gd name="adj2" fmla="val -3260"/>
              <a:gd name="adj3" fmla="val 150379"/>
              <a:gd name="adj4" fmla="val -59427"/>
            </a:avLst>
          </a:prstGeom>
          <a:solidFill>
            <a:schemeClr val="bg2"/>
          </a:solidFill>
          <a:ln>
            <a:solidFill>
              <a:srgbClr val="FF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1800"/>
              </a:lnSpc>
            </a:pPr>
            <a:r>
              <a:rPr lang="en-US" sz="1800" dirty="0">
                <a:solidFill>
                  <a:schemeClr val="tx1"/>
                </a:solidFill>
                <a:effectLst/>
              </a:rPr>
              <a:t>Function name</a:t>
            </a: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33757713-87B9-4AEC-A072-DAB936B4BD4D}"/>
              </a:ext>
            </a:extLst>
          </p:cNvPr>
          <p:cNvGrpSpPr/>
          <p:nvPr/>
        </p:nvGrpSpPr>
        <p:grpSpPr>
          <a:xfrm>
            <a:off x="3581400" y="2952750"/>
            <a:ext cx="5353797" cy="2104930"/>
            <a:chOff x="3581400" y="2952750"/>
            <a:chExt cx="5353797" cy="2104930"/>
          </a:xfrm>
        </p:grpSpPr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78992D8F-012C-4938-AA66-3598E893C25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b="30703"/>
            <a:stretch/>
          </p:blipFill>
          <p:spPr>
            <a:xfrm>
              <a:off x="3581400" y="4476750"/>
              <a:ext cx="5353797" cy="580930"/>
            </a:xfrm>
            <a:prstGeom prst="rect">
              <a:avLst/>
            </a:prstGeom>
          </p:spPr>
        </p:pic>
        <p:sp>
          <p:nvSpPr>
            <p:cNvPr id="19" name="Callout: Line 18">
              <a:extLst>
                <a:ext uri="{FF2B5EF4-FFF2-40B4-BE49-F238E27FC236}">
                  <a16:creationId xmlns:a16="http://schemas.microsoft.com/office/drawing/2014/main" id="{2B734F32-0359-47FF-8BAC-33A0368D2863}"/>
                </a:ext>
              </a:extLst>
            </p:cNvPr>
            <p:cNvSpPr/>
            <p:nvPr/>
          </p:nvSpPr>
          <p:spPr>
            <a:xfrm>
              <a:off x="7010399" y="2952750"/>
              <a:ext cx="1924797" cy="914400"/>
            </a:xfrm>
            <a:prstGeom prst="borderCallout1">
              <a:avLst>
                <a:gd name="adj1" fmla="val 105078"/>
                <a:gd name="adj2" fmla="val 82852"/>
                <a:gd name="adj3" fmla="val 186265"/>
                <a:gd name="adj4" fmla="val 47992"/>
              </a:avLst>
            </a:prstGeom>
            <a:solidFill>
              <a:schemeClr val="bg2"/>
            </a:solidFill>
            <a:ln>
              <a:solidFill>
                <a:srgbClr val="FF99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800" dirty="0">
                  <a:solidFill>
                    <a:schemeClr val="tx1"/>
                  </a:solidFill>
                  <a:effectLst/>
                </a:rPr>
                <a:t>Example use of the function in a larger program</a:t>
              </a:r>
            </a:p>
          </p:txBody>
        </p:sp>
      </p:grpSp>
      <p:pic>
        <p:nvPicPr>
          <p:cNvPr id="21" name="Picture 20">
            <a:extLst>
              <a:ext uri="{FF2B5EF4-FFF2-40B4-BE49-F238E27FC236}">
                <a16:creationId xmlns:a16="http://schemas.microsoft.com/office/drawing/2014/main" id="{1373E663-7D11-40AF-AB69-5B45F2F4954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1000" y="1670824"/>
            <a:ext cx="5598783" cy="2348726"/>
          </a:xfrm>
          <a:prstGeom prst="rect">
            <a:avLst/>
          </a:prstGeom>
        </p:spPr>
      </p:pic>
      <p:sp>
        <p:nvSpPr>
          <p:cNvPr id="23" name="Callout: Line 22">
            <a:extLst>
              <a:ext uri="{FF2B5EF4-FFF2-40B4-BE49-F238E27FC236}">
                <a16:creationId xmlns:a16="http://schemas.microsoft.com/office/drawing/2014/main" id="{EEDB5986-FF3E-423A-A3B1-0AA4A5ED9F11}"/>
              </a:ext>
            </a:extLst>
          </p:cNvPr>
          <p:cNvSpPr/>
          <p:nvPr/>
        </p:nvSpPr>
        <p:spPr>
          <a:xfrm>
            <a:off x="6438898" y="1657350"/>
            <a:ext cx="1562101" cy="685800"/>
          </a:xfrm>
          <a:prstGeom prst="borderCallout1">
            <a:avLst>
              <a:gd name="adj1" fmla="val 57312"/>
              <a:gd name="adj2" fmla="val -2378"/>
              <a:gd name="adj3" fmla="val 23827"/>
              <a:gd name="adj4" fmla="val -34859"/>
            </a:avLst>
          </a:prstGeom>
          <a:solidFill>
            <a:schemeClr val="bg2"/>
          </a:solidFill>
          <a:ln>
            <a:solidFill>
              <a:srgbClr val="FF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dirty="0">
                <a:solidFill>
                  <a:schemeClr val="tx1"/>
                </a:solidFill>
                <a:effectLst/>
              </a:rPr>
              <a:t>Type of info returned</a:t>
            </a:r>
          </a:p>
        </p:txBody>
      </p:sp>
    </p:spTree>
    <p:extLst>
      <p:ext uri="{BB962C8B-B14F-4D97-AF65-F5344CB8AC3E}">
        <p14:creationId xmlns:p14="http://schemas.microsoft.com/office/powerpoint/2010/main" val="28136226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6" grpId="0" animBg="1"/>
      <p:bldP spid="2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6B118DFC-0B5E-4B0D-9A8C-51DEBDCEB17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6701" y="2056606"/>
            <a:ext cx="8759111" cy="1048544"/>
          </a:xfrm>
          <a:prstGeom prst="rect">
            <a:avLst/>
          </a:prstGeom>
        </p:spPr>
      </p:pic>
      <p:sp>
        <p:nvSpPr>
          <p:cNvPr id="1208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/>
              <a:t>You can create your own functions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0D1A9CD-F3D1-40E9-97D1-3B6EEF89FC10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9" name="Callout: Line 8">
            <a:extLst>
              <a:ext uri="{FF2B5EF4-FFF2-40B4-BE49-F238E27FC236}">
                <a16:creationId xmlns:a16="http://schemas.microsoft.com/office/drawing/2014/main" id="{B826CFF5-D8D7-46CB-AFD6-12CA72FB04D4}"/>
              </a:ext>
            </a:extLst>
          </p:cNvPr>
          <p:cNvSpPr/>
          <p:nvPr/>
        </p:nvSpPr>
        <p:spPr>
          <a:xfrm>
            <a:off x="2438400" y="1518789"/>
            <a:ext cx="1143000" cy="304800"/>
          </a:xfrm>
          <a:prstGeom prst="borderCallout1">
            <a:avLst>
              <a:gd name="adj1" fmla="val 94928"/>
              <a:gd name="adj2" fmla="val -2095"/>
              <a:gd name="adj3" fmla="val 173312"/>
              <a:gd name="adj4" fmla="val -69133"/>
            </a:avLst>
          </a:prstGeom>
          <a:solidFill>
            <a:schemeClr val="bg2"/>
          </a:solidFill>
          <a:ln>
            <a:solidFill>
              <a:srgbClr val="FF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dirty="0">
                <a:solidFill>
                  <a:schemeClr val="tx1"/>
                </a:solidFill>
                <a:effectLst/>
              </a:rPr>
              <a:t>Keyword</a:t>
            </a:r>
          </a:p>
        </p:txBody>
      </p:sp>
      <p:sp>
        <p:nvSpPr>
          <p:cNvPr id="11" name="Callout: Line 10">
            <a:extLst>
              <a:ext uri="{FF2B5EF4-FFF2-40B4-BE49-F238E27FC236}">
                <a16:creationId xmlns:a16="http://schemas.microsoft.com/office/drawing/2014/main" id="{40536D71-66BD-4123-9AE0-E8617AA57FBC}"/>
              </a:ext>
            </a:extLst>
          </p:cNvPr>
          <p:cNvSpPr/>
          <p:nvPr/>
        </p:nvSpPr>
        <p:spPr>
          <a:xfrm>
            <a:off x="381000" y="1218113"/>
            <a:ext cx="1933576" cy="487428"/>
          </a:xfrm>
          <a:prstGeom prst="borderCallout1">
            <a:avLst>
              <a:gd name="adj1" fmla="val 105336"/>
              <a:gd name="adj2" fmla="val 31643"/>
              <a:gd name="adj3" fmla="val 172103"/>
              <a:gd name="adj4" fmla="val 16543"/>
            </a:avLst>
          </a:prstGeom>
          <a:solidFill>
            <a:schemeClr val="bg2"/>
          </a:solidFill>
          <a:ln>
            <a:solidFill>
              <a:srgbClr val="FF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1800"/>
              </a:lnSpc>
            </a:pPr>
            <a:r>
              <a:rPr lang="en-US" sz="1800" dirty="0">
                <a:solidFill>
                  <a:schemeClr val="tx1"/>
                </a:solidFill>
                <a:effectLst/>
              </a:rPr>
              <a:t>Security: private vs. public</a:t>
            </a:r>
          </a:p>
        </p:txBody>
      </p:sp>
      <p:sp>
        <p:nvSpPr>
          <p:cNvPr id="12" name="Callout: Line 11">
            <a:extLst>
              <a:ext uri="{FF2B5EF4-FFF2-40B4-BE49-F238E27FC236}">
                <a16:creationId xmlns:a16="http://schemas.microsoft.com/office/drawing/2014/main" id="{F385676B-3B47-4F5C-92B9-EC0919C07386}"/>
              </a:ext>
            </a:extLst>
          </p:cNvPr>
          <p:cNvSpPr/>
          <p:nvPr/>
        </p:nvSpPr>
        <p:spPr>
          <a:xfrm>
            <a:off x="5715000" y="1195127"/>
            <a:ext cx="2362200" cy="533400"/>
          </a:xfrm>
          <a:prstGeom prst="borderCallout1">
            <a:avLst>
              <a:gd name="adj1" fmla="val 110938"/>
              <a:gd name="adj2" fmla="val 31170"/>
              <a:gd name="adj3" fmla="val 153665"/>
              <a:gd name="adj4" fmla="val -13058"/>
            </a:avLst>
          </a:prstGeom>
          <a:solidFill>
            <a:schemeClr val="bg2"/>
          </a:solidFill>
          <a:ln>
            <a:solidFill>
              <a:srgbClr val="FF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dirty="0">
                <a:solidFill>
                  <a:schemeClr val="tx1"/>
                </a:solidFill>
                <a:effectLst/>
              </a:rPr>
              <a:t>Arguments, with arbitrary names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4428D14F-6FDE-43A6-A4D0-C06C2D1FCD75}"/>
              </a:ext>
            </a:extLst>
          </p:cNvPr>
          <p:cNvGrpSpPr/>
          <p:nvPr/>
        </p:nvGrpSpPr>
        <p:grpSpPr>
          <a:xfrm>
            <a:off x="237393" y="3485857"/>
            <a:ext cx="8373207" cy="1623342"/>
            <a:chOff x="237393" y="3485857"/>
            <a:chExt cx="8373207" cy="1623342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67D173D6-A04E-490F-907A-D0B0340D948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37393" y="3485857"/>
              <a:ext cx="6809463" cy="1623342"/>
            </a:xfrm>
            <a:prstGeom prst="rect">
              <a:avLst/>
            </a:prstGeom>
          </p:spPr>
        </p:pic>
        <p:sp>
          <p:nvSpPr>
            <p:cNvPr id="15" name="Callout: Line 14">
              <a:extLst>
                <a:ext uri="{FF2B5EF4-FFF2-40B4-BE49-F238E27FC236}">
                  <a16:creationId xmlns:a16="http://schemas.microsoft.com/office/drawing/2014/main" id="{A86AFE4F-B496-495E-BB02-B4874F0A6B7C}"/>
                </a:ext>
              </a:extLst>
            </p:cNvPr>
            <p:cNvSpPr/>
            <p:nvPr/>
          </p:nvSpPr>
          <p:spPr>
            <a:xfrm>
              <a:off x="6324600" y="3610122"/>
              <a:ext cx="2286000" cy="645950"/>
            </a:xfrm>
            <a:prstGeom prst="borderCallout1">
              <a:avLst>
                <a:gd name="adj1" fmla="val 56251"/>
                <a:gd name="adj2" fmla="val -4170"/>
                <a:gd name="adj3" fmla="val 85984"/>
                <a:gd name="adj4" fmla="val -35949"/>
              </a:avLst>
            </a:prstGeom>
            <a:solidFill>
              <a:schemeClr val="bg2"/>
            </a:solidFill>
            <a:ln>
              <a:solidFill>
                <a:srgbClr val="FF99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ts val="1800"/>
                </a:lnSpc>
              </a:pPr>
              <a:r>
                <a:rPr lang="en-US" sz="1800" dirty="0">
                  <a:solidFill>
                    <a:schemeClr val="tx1"/>
                  </a:solidFill>
                  <a:effectLst/>
                </a:rPr>
                <a:t>Example of use inside a larger program</a:t>
              </a:r>
            </a:p>
          </p:txBody>
        </p:sp>
      </p:grpSp>
      <p:sp>
        <p:nvSpPr>
          <p:cNvPr id="16" name="Callout: Line 15">
            <a:extLst>
              <a:ext uri="{FF2B5EF4-FFF2-40B4-BE49-F238E27FC236}">
                <a16:creationId xmlns:a16="http://schemas.microsoft.com/office/drawing/2014/main" id="{6CBE6B99-17E9-4555-A8F4-479025A5A618}"/>
              </a:ext>
            </a:extLst>
          </p:cNvPr>
          <p:cNvSpPr/>
          <p:nvPr/>
        </p:nvSpPr>
        <p:spPr>
          <a:xfrm>
            <a:off x="3810000" y="1336162"/>
            <a:ext cx="1362075" cy="487427"/>
          </a:xfrm>
          <a:prstGeom prst="borderCallout1">
            <a:avLst>
              <a:gd name="adj1" fmla="val 106871"/>
              <a:gd name="adj2" fmla="val 18085"/>
              <a:gd name="adj3" fmla="val 152303"/>
              <a:gd name="adj4" fmla="val -66312"/>
            </a:avLst>
          </a:prstGeom>
          <a:solidFill>
            <a:schemeClr val="bg2"/>
          </a:solidFill>
          <a:ln>
            <a:solidFill>
              <a:srgbClr val="FF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1800"/>
              </a:lnSpc>
            </a:pPr>
            <a:r>
              <a:rPr lang="en-US" sz="1800" dirty="0">
                <a:solidFill>
                  <a:schemeClr val="tx1"/>
                </a:solidFill>
                <a:effectLst/>
              </a:rPr>
              <a:t>Arbitrary</a:t>
            </a:r>
            <a:br>
              <a:rPr lang="en-US" sz="1800" dirty="0">
                <a:solidFill>
                  <a:schemeClr val="tx1"/>
                </a:solidFill>
                <a:effectLst/>
              </a:rPr>
            </a:br>
            <a:r>
              <a:rPr lang="en-US" sz="1800" dirty="0">
                <a:solidFill>
                  <a:schemeClr val="tx1"/>
                </a:solidFill>
                <a:effectLst/>
              </a:rPr>
              <a:t>name</a:t>
            </a:r>
          </a:p>
        </p:txBody>
      </p:sp>
    </p:spTree>
    <p:extLst>
      <p:ext uri="{BB962C8B-B14F-4D97-AF65-F5344CB8AC3E}">
        <p14:creationId xmlns:p14="http://schemas.microsoft.com/office/powerpoint/2010/main" val="38219617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6B118DFC-0B5E-4B0D-9A8C-51DEBDCEB17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3193" y="1428750"/>
            <a:ext cx="8759111" cy="1048544"/>
          </a:xfrm>
          <a:prstGeom prst="rect">
            <a:avLst/>
          </a:prstGeom>
        </p:spPr>
      </p:pic>
      <p:sp>
        <p:nvSpPr>
          <p:cNvPr id="1208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/>
              <a:t>Binding parameters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0D1A9CD-F3D1-40E9-97D1-3B6EEF89FC10}" type="slidenum">
              <a:rPr lang="en-US" smtClean="0"/>
              <a:pPr/>
              <a:t>12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7D173D6-A04E-490F-907A-D0B0340D948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39137" y="3234408"/>
            <a:ext cx="6809463" cy="1623342"/>
          </a:xfrm>
          <a:prstGeom prst="rect">
            <a:avLst/>
          </a:prstGeom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id="{4594D6D7-F007-4760-9C65-71E9C7A7FCA0}"/>
              </a:ext>
            </a:extLst>
          </p:cNvPr>
          <p:cNvGrpSpPr/>
          <p:nvPr/>
        </p:nvGrpSpPr>
        <p:grpSpPr>
          <a:xfrm>
            <a:off x="3124200" y="1252564"/>
            <a:ext cx="1905000" cy="2820337"/>
            <a:chOff x="3124200" y="1252564"/>
            <a:chExt cx="1905000" cy="2820337"/>
          </a:xfrm>
        </p:grpSpPr>
        <p:sp>
          <p:nvSpPr>
            <p:cNvPr id="4" name="Oval 3">
              <a:extLst>
                <a:ext uri="{FF2B5EF4-FFF2-40B4-BE49-F238E27FC236}">
                  <a16:creationId xmlns:a16="http://schemas.microsoft.com/office/drawing/2014/main" id="{668384BC-474D-4227-92B2-E5752163A81B}"/>
                </a:ext>
              </a:extLst>
            </p:cNvPr>
            <p:cNvSpPr/>
            <p:nvPr/>
          </p:nvSpPr>
          <p:spPr>
            <a:xfrm>
              <a:off x="3124200" y="1252564"/>
              <a:ext cx="1905000" cy="533400"/>
            </a:xfrm>
            <a:prstGeom prst="ellipse">
              <a:avLst/>
            </a:prstGeom>
            <a:noFill/>
            <a:ln w="38100">
              <a:solidFill>
                <a:srgbClr val="FF9900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effectLst/>
              </a:endParaRPr>
            </a:p>
          </p:txBody>
        </p:sp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68A91C0B-7ABF-482D-BE20-917FC251F38F}"/>
                </a:ext>
              </a:extLst>
            </p:cNvPr>
            <p:cNvSpPr/>
            <p:nvPr/>
          </p:nvSpPr>
          <p:spPr>
            <a:xfrm>
              <a:off x="3773544" y="3844300"/>
              <a:ext cx="990600" cy="228601"/>
            </a:xfrm>
            <a:prstGeom prst="ellipse">
              <a:avLst/>
            </a:prstGeom>
            <a:noFill/>
            <a:ln w="38100">
              <a:solidFill>
                <a:srgbClr val="FF9900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effectLst/>
              </a:endParaRP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AB0EA15E-4EED-41B6-A73C-DBF77D689AE8}"/>
              </a:ext>
            </a:extLst>
          </p:cNvPr>
          <p:cNvGrpSpPr/>
          <p:nvPr/>
        </p:nvGrpSpPr>
        <p:grpSpPr>
          <a:xfrm>
            <a:off x="5068944" y="1245701"/>
            <a:ext cx="3084456" cy="2827200"/>
            <a:chOff x="5068944" y="1245701"/>
            <a:chExt cx="3084456" cy="2827200"/>
          </a:xfrm>
        </p:grpSpPr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C8CEFEEE-1DBD-4DF1-8D5E-B9B0B8A0946F}"/>
                </a:ext>
              </a:extLst>
            </p:cNvPr>
            <p:cNvSpPr/>
            <p:nvPr/>
          </p:nvSpPr>
          <p:spPr>
            <a:xfrm>
              <a:off x="6629400" y="1245701"/>
              <a:ext cx="1524000" cy="533400"/>
            </a:xfrm>
            <a:prstGeom prst="ellipse">
              <a:avLst/>
            </a:prstGeom>
            <a:noFill/>
            <a:ln w="38100">
              <a:solidFill>
                <a:schemeClr val="accent2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effectLst/>
              </a:endParaRPr>
            </a:p>
          </p:txBody>
        </p:sp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DA72EC98-E56C-434A-B724-3355967D6047}"/>
                </a:ext>
              </a:extLst>
            </p:cNvPr>
            <p:cNvSpPr/>
            <p:nvPr/>
          </p:nvSpPr>
          <p:spPr>
            <a:xfrm>
              <a:off x="5068944" y="3844300"/>
              <a:ext cx="1295400" cy="228601"/>
            </a:xfrm>
            <a:prstGeom prst="ellipse">
              <a:avLst/>
            </a:prstGeom>
            <a:noFill/>
            <a:ln w="38100">
              <a:solidFill>
                <a:schemeClr val="accent2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effectLst/>
              </a:endParaRPr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D052E0CF-7220-4BD8-AC4E-A89DB7FA3516}"/>
              </a:ext>
            </a:extLst>
          </p:cNvPr>
          <p:cNvGrpSpPr/>
          <p:nvPr/>
        </p:nvGrpSpPr>
        <p:grpSpPr>
          <a:xfrm>
            <a:off x="4772936" y="1245701"/>
            <a:ext cx="1780264" cy="2827200"/>
            <a:chOff x="4772936" y="1245701"/>
            <a:chExt cx="1780264" cy="2827200"/>
          </a:xfrm>
        </p:grpSpPr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1EE96905-8532-4097-89C3-A617A3CFE40A}"/>
                </a:ext>
              </a:extLst>
            </p:cNvPr>
            <p:cNvSpPr/>
            <p:nvPr/>
          </p:nvSpPr>
          <p:spPr>
            <a:xfrm>
              <a:off x="5174681" y="1245701"/>
              <a:ext cx="1378519" cy="533400"/>
            </a:xfrm>
            <a:prstGeom prst="ellipse">
              <a:avLst/>
            </a:prstGeom>
            <a:noFill/>
            <a:ln w="38100">
              <a:solidFill>
                <a:srgbClr val="FFFF00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effectLst/>
              </a:endParaRPr>
            </a:p>
          </p:txBody>
        </p:sp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4BB18789-0617-4297-9F44-6F3717DCA7DC}"/>
                </a:ext>
              </a:extLst>
            </p:cNvPr>
            <p:cNvSpPr/>
            <p:nvPr/>
          </p:nvSpPr>
          <p:spPr>
            <a:xfrm>
              <a:off x="4772936" y="3844300"/>
              <a:ext cx="304800" cy="228601"/>
            </a:xfrm>
            <a:prstGeom prst="ellipse">
              <a:avLst/>
            </a:prstGeom>
            <a:noFill/>
            <a:ln w="38100">
              <a:solidFill>
                <a:schemeClr val="accent4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effectLst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1656428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800" dirty="0">
                <a:solidFill>
                  <a:srgbClr val="FF9900"/>
                </a:solidFill>
              </a:rPr>
              <a:t>Subs</a:t>
            </a:r>
            <a:r>
              <a:rPr lang="en-US" sz="4800" dirty="0"/>
              <a:t> do not always return values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0D1A9CD-F3D1-40E9-97D1-3B6EEF89FC10}" type="slidenum">
              <a:rPr lang="en-US" smtClean="0"/>
              <a:pPr/>
              <a:t>13</a:t>
            </a:fld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FC37376-ED1E-4ACE-9F87-3AF18BEF43D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6803" y="2368713"/>
            <a:ext cx="8430394" cy="1498437"/>
          </a:xfrm>
          <a:prstGeom prst="rect">
            <a:avLst/>
          </a:prstGeom>
        </p:spPr>
      </p:pic>
      <p:sp>
        <p:nvSpPr>
          <p:cNvPr id="9" name="Callout: Line 8">
            <a:extLst>
              <a:ext uri="{FF2B5EF4-FFF2-40B4-BE49-F238E27FC236}">
                <a16:creationId xmlns:a16="http://schemas.microsoft.com/office/drawing/2014/main" id="{B826CFF5-D8D7-46CB-AFD6-12CA72FB04D4}"/>
              </a:ext>
            </a:extLst>
          </p:cNvPr>
          <p:cNvSpPr/>
          <p:nvPr/>
        </p:nvSpPr>
        <p:spPr>
          <a:xfrm>
            <a:off x="2362200" y="1657350"/>
            <a:ext cx="1143000" cy="304800"/>
          </a:xfrm>
          <a:prstGeom prst="borderCallout1">
            <a:avLst>
              <a:gd name="adj1" fmla="val 70313"/>
              <a:gd name="adj2" fmla="val -2916"/>
              <a:gd name="adj3" fmla="val 247158"/>
              <a:gd name="adj4" fmla="val -44107"/>
            </a:avLst>
          </a:prstGeom>
          <a:solidFill>
            <a:schemeClr val="bg2"/>
          </a:solidFill>
          <a:ln>
            <a:solidFill>
              <a:srgbClr val="FF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dirty="0">
                <a:solidFill>
                  <a:schemeClr val="tx1"/>
                </a:solidFill>
                <a:effectLst/>
              </a:rPr>
              <a:t>Keyword</a:t>
            </a:r>
          </a:p>
        </p:txBody>
      </p:sp>
      <p:sp>
        <p:nvSpPr>
          <p:cNvPr id="11" name="Callout: Line 10">
            <a:extLst>
              <a:ext uri="{FF2B5EF4-FFF2-40B4-BE49-F238E27FC236}">
                <a16:creationId xmlns:a16="http://schemas.microsoft.com/office/drawing/2014/main" id="{40536D71-66BD-4123-9AE0-E8617AA57FBC}"/>
              </a:ext>
            </a:extLst>
          </p:cNvPr>
          <p:cNvSpPr/>
          <p:nvPr/>
        </p:nvSpPr>
        <p:spPr>
          <a:xfrm>
            <a:off x="685800" y="985640"/>
            <a:ext cx="1295400" cy="747910"/>
          </a:xfrm>
          <a:prstGeom prst="borderCallout1">
            <a:avLst>
              <a:gd name="adj1" fmla="val 105336"/>
              <a:gd name="adj2" fmla="val 31643"/>
              <a:gd name="adj3" fmla="val 191539"/>
              <a:gd name="adj4" fmla="val 25231"/>
            </a:avLst>
          </a:prstGeom>
          <a:solidFill>
            <a:schemeClr val="bg2"/>
          </a:solidFill>
          <a:ln>
            <a:solidFill>
              <a:srgbClr val="FF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1800"/>
              </a:lnSpc>
            </a:pPr>
            <a:r>
              <a:rPr lang="en-US" sz="1800" dirty="0">
                <a:solidFill>
                  <a:schemeClr val="tx1"/>
                </a:solidFill>
                <a:effectLst/>
              </a:rPr>
              <a:t>Security: private vs. public</a:t>
            </a:r>
          </a:p>
        </p:txBody>
      </p:sp>
      <p:sp>
        <p:nvSpPr>
          <p:cNvPr id="12" name="Callout: Line 11">
            <a:extLst>
              <a:ext uri="{FF2B5EF4-FFF2-40B4-BE49-F238E27FC236}">
                <a16:creationId xmlns:a16="http://schemas.microsoft.com/office/drawing/2014/main" id="{F385676B-3B47-4F5C-92B9-EC0919C07386}"/>
              </a:ext>
            </a:extLst>
          </p:cNvPr>
          <p:cNvSpPr/>
          <p:nvPr/>
        </p:nvSpPr>
        <p:spPr>
          <a:xfrm>
            <a:off x="5791200" y="1123950"/>
            <a:ext cx="2362200" cy="533400"/>
          </a:xfrm>
          <a:prstGeom prst="borderCallout1">
            <a:avLst>
              <a:gd name="adj1" fmla="val 110938"/>
              <a:gd name="adj2" fmla="val 31170"/>
              <a:gd name="adj3" fmla="val 241577"/>
              <a:gd name="adj4" fmla="val -14845"/>
            </a:avLst>
          </a:prstGeom>
          <a:solidFill>
            <a:schemeClr val="bg2"/>
          </a:solidFill>
          <a:ln>
            <a:solidFill>
              <a:srgbClr val="FF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dirty="0">
                <a:solidFill>
                  <a:schemeClr val="tx1"/>
                </a:solidFill>
                <a:effectLst/>
              </a:rPr>
              <a:t>Argument, with arbitrary name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48B1C340-0F46-463F-A0E6-0081A3A9B360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21795"/>
          <a:stretch/>
        </p:blipFill>
        <p:spPr>
          <a:xfrm>
            <a:off x="457200" y="4502313"/>
            <a:ext cx="4648200" cy="403229"/>
          </a:xfrm>
          <a:prstGeom prst="rect">
            <a:avLst/>
          </a:prstGeom>
        </p:spPr>
      </p:pic>
      <p:sp>
        <p:nvSpPr>
          <p:cNvPr id="15" name="Callout: Line 14">
            <a:extLst>
              <a:ext uri="{FF2B5EF4-FFF2-40B4-BE49-F238E27FC236}">
                <a16:creationId xmlns:a16="http://schemas.microsoft.com/office/drawing/2014/main" id="{A86AFE4F-B496-495E-BB02-B4874F0A6B7C}"/>
              </a:ext>
            </a:extLst>
          </p:cNvPr>
          <p:cNvSpPr/>
          <p:nvPr/>
        </p:nvSpPr>
        <p:spPr>
          <a:xfrm>
            <a:off x="6172200" y="3983200"/>
            <a:ext cx="2286000" cy="645950"/>
          </a:xfrm>
          <a:prstGeom prst="borderCallout1">
            <a:avLst>
              <a:gd name="adj1" fmla="val 56251"/>
              <a:gd name="adj2" fmla="val -4170"/>
              <a:gd name="adj3" fmla="val 94695"/>
              <a:gd name="adj4" fmla="val -49693"/>
            </a:avLst>
          </a:prstGeom>
          <a:solidFill>
            <a:schemeClr val="bg2"/>
          </a:solidFill>
          <a:ln>
            <a:solidFill>
              <a:srgbClr val="FF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1800"/>
              </a:lnSpc>
            </a:pPr>
            <a:r>
              <a:rPr lang="en-US" sz="1800" dirty="0">
                <a:solidFill>
                  <a:schemeClr val="tx1"/>
                </a:solidFill>
                <a:effectLst/>
              </a:rPr>
              <a:t>Example of use inside a larger program</a:t>
            </a:r>
          </a:p>
        </p:txBody>
      </p:sp>
      <p:sp>
        <p:nvSpPr>
          <p:cNvPr id="16" name="Callout: Line 15">
            <a:extLst>
              <a:ext uri="{FF2B5EF4-FFF2-40B4-BE49-F238E27FC236}">
                <a16:creationId xmlns:a16="http://schemas.microsoft.com/office/drawing/2014/main" id="{6CBE6B99-17E9-4555-A8F4-479025A5A618}"/>
              </a:ext>
            </a:extLst>
          </p:cNvPr>
          <p:cNvSpPr/>
          <p:nvPr/>
        </p:nvSpPr>
        <p:spPr>
          <a:xfrm>
            <a:off x="3819524" y="1657350"/>
            <a:ext cx="1362075" cy="487427"/>
          </a:xfrm>
          <a:prstGeom prst="borderCallout1">
            <a:avLst>
              <a:gd name="adj1" fmla="val 70313"/>
              <a:gd name="adj2" fmla="val -2916"/>
              <a:gd name="adj3" fmla="val 158075"/>
              <a:gd name="adj4" fmla="val -32918"/>
            </a:avLst>
          </a:prstGeom>
          <a:solidFill>
            <a:schemeClr val="bg2"/>
          </a:solidFill>
          <a:ln>
            <a:solidFill>
              <a:srgbClr val="FF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1800"/>
              </a:lnSpc>
            </a:pPr>
            <a:r>
              <a:rPr lang="en-US" sz="1800" dirty="0">
                <a:solidFill>
                  <a:schemeClr val="tx1"/>
                </a:solidFill>
                <a:effectLst/>
              </a:rPr>
              <a:t>Arbitrary</a:t>
            </a:r>
            <a:br>
              <a:rPr lang="en-US" sz="1800" dirty="0">
                <a:solidFill>
                  <a:schemeClr val="tx1"/>
                </a:solidFill>
                <a:effectLst/>
              </a:rPr>
            </a:br>
            <a:r>
              <a:rPr lang="en-US" sz="1800" dirty="0">
                <a:solidFill>
                  <a:schemeClr val="tx1"/>
                </a:solidFill>
                <a:effectLst/>
              </a:rPr>
              <a:t>name</a:t>
            </a:r>
          </a:p>
        </p:txBody>
      </p:sp>
    </p:spTree>
    <p:extLst>
      <p:ext uri="{BB962C8B-B14F-4D97-AF65-F5344CB8AC3E}">
        <p14:creationId xmlns:p14="http://schemas.microsoft.com/office/powerpoint/2010/main" val="143766188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800" dirty="0"/>
              <a:t>Variables and Parameters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0D1A9CD-F3D1-40E9-97D1-3B6EEF89FC10}" type="slidenum">
              <a:rPr lang="en-US" smtClean="0"/>
              <a:pPr/>
              <a:t>14</a:t>
            </a:fld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4294967295"/>
          </p:nvPr>
        </p:nvSpPr>
        <p:spPr>
          <a:xfrm>
            <a:off x="6781800" y="904875"/>
            <a:ext cx="2362200" cy="397033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indent="-274320"/>
            <a:r>
              <a:rPr lang="en-US" sz="2000" dirty="0">
                <a:solidFill>
                  <a:srgbClr val="C00000"/>
                </a:solidFill>
              </a:rPr>
              <a:t>Variables have a lifecycle / scope</a:t>
            </a:r>
          </a:p>
          <a:p>
            <a:pPr indent="-274320"/>
            <a:r>
              <a:rPr lang="en-US" sz="2000" dirty="0"/>
              <a:t>Parameters are a special type of variable: used as input to subs and functions, do not need a DIM</a:t>
            </a:r>
          </a:p>
          <a:p>
            <a:pPr indent="-274320"/>
            <a:r>
              <a:rPr lang="en-US" sz="2000" dirty="0"/>
              <a:t>Find the vars and params in here</a:t>
            </a:r>
          </a:p>
        </p:txBody>
      </p:sp>
      <p:sp>
        <p:nvSpPr>
          <p:cNvPr id="2" name="Rectangle 1"/>
          <p:cNvSpPr/>
          <p:nvPr/>
        </p:nvSpPr>
        <p:spPr>
          <a:xfrm>
            <a:off x="274320" y="1043593"/>
            <a:ext cx="6431280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sz="180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Private</a:t>
            </a:r>
            <a:r>
              <a:rPr lang="en-US" sz="180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180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Sub</a:t>
            </a:r>
            <a:r>
              <a:rPr lang="en-US" sz="180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Button1_Click …</a:t>
            </a:r>
          </a:p>
          <a:p>
            <a:pPr algn="l"/>
            <a:r>
              <a:rPr lang="en-US" sz="180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 </a:t>
            </a:r>
            <a:r>
              <a:rPr lang="en-US" sz="180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Dim</a:t>
            </a:r>
            <a:r>
              <a:rPr lang="en-US" sz="180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inputFromUser </a:t>
            </a:r>
            <a:r>
              <a:rPr lang="en-US" sz="180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As</a:t>
            </a:r>
            <a:r>
              <a:rPr lang="en-US" sz="180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180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String</a:t>
            </a:r>
            <a:endParaRPr lang="en-US" sz="1800" dirty="0">
              <a:solidFill>
                <a:srgbClr val="000000"/>
              </a:solidFill>
              <a:effectLst/>
              <a:latin typeface="Consolas" panose="020B0609020204030204" pitchFamily="49" charset="0"/>
            </a:endParaRPr>
          </a:p>
          <a:p>
            <a:pPr algn="l"/>
            <a:r>
              <a:rPr lang="en-US" sz="180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 inputFromUser = InputBox(</a:t>
            </a:r>
            <a:r>
              <a:rPr lang="en-US" sz="1800" dirty="0">
                <a:solidFill>
                  <a:srgbClr val="A31515"/>
                </a:solidFill>
                <a:effectLst/>
                <a:latin typeface="Consolas" panose="020B0609020204030204" pitchFamily="49" charset="0"/>
              </a:rPr>
              <a:t>"</a:t>
            </a:r>
            <a:r>
              <a:rPr lang="en-US" sz="1600" dirty="0">
                <a:solidFill>
                  <a:srgbClr val="A31515"/>
                </a:solidFill>
                <a:effectLst/>
                <a:latin typeface="Consolas" panose="020B0609020204030204" pitchFamily="49" charset="0"/>
              </a:rPr>
              <a:t>Please enter your name</a:t>
            </a:r>
            <a:r>
              <a:rPr lang="en-US" sz="1800" dirty="0">
                <a:solidFill>
                  <a:srgbClr val="A31515"/>
                </a:solidFill>
                <a:effectLst/>
                <a:latin typeface="Consolas" panose="020B0609020204030204" pitchFamily="49" charset="0"/>
              </a:rPr>
              <a:t>"</a:t>
            </a:r>
            <a:r>
              <a:rPr lang="en-US" sz="180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)</a:t>
            </a:r>
          </a:p>
          <a:p>
            <a:pPr algn="l"/>
            <a:r>
              <a:rPr lang="en-US" sz="180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 ShowConfirmation(inputFromUser)</a:t>
            </a:r>
          </a:p>
          <a:p>
            <a:pPr algn="l"/>
            <a:r>
              <a:rPr lang="en-US" sz="180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End</a:t>
            </a:r>
            <a:r>
              <a:rPr lang="en-US" sz="180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180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Sub</a:t>
            </a:r>
            <a:endParaRPr lang="en-US" sz="1800" dirty="0">
              <a:solidFill>
                <a:srgbClr val="000000"/>
              </a:solidFill>
              <a:effectLst/>
              <a:latin typeface="Consolas" panose="020B0609020204030204" pitchFamily="49" charset="0"/>
            </a:endParaRPr>
          </a:p>
          <a:p>
            <a:pPr algn="l"/>
            <a:endParaRPr lang="en-US" sz="1800" dirty="0">
              <a:solidFill>
                <a:srgbClr val="000000"/>
              </a:solidFill>
              <a:effectLst/>
              <a:latin typeface="Consolas" panose="020B0609020204030204" pitchFamily="49" charset="0"/>
            </a:endParaRPr>
          </a:p>
          <a:p>
            <a:pPr algn="l"/>
            <a:r>
              <a:rPr lang="en-US" sz="180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Private</a:t>
            </a:r>
            <a:r>
              <a:rPr lang="en-US" sz="180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180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Sub</a:t>
            </a:r>
            <a:r>
              <a:rPr lang="en-US" sz="180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ShowConfirmation(someText </a:t>
            </a:r>
            <a:r>
              <a:rPr lang="en-US" sz="180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As</a:t>
            </a:r>
            <a:r>
              <a:rPr lang="en-US" sz="180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180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String</a:t>
            </a:r>
            <a:r>
              <a:rPr lang="en-US" sz="180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)</a:t>
            </a:r>
          </a:p>
          <a:p>
            <a:pPr algn="l"/>
            <a:r>
              <a:rPr lang="en-US" sz="180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 Range(</a:t>
            </a:r>
            <a:r>
              <a:rPr lang="en-US" sz="1800" dirty="0">
                <a:solidFill>
                  <a:srgbClr val="A31515"/>
                </a:solidFill>
                <a:effectLst/>
                <a:latin typeface="Consolas" panose="020B0609020204030204" pitchFamily="49" charset="0"/>
              </a:rPr>
              <a:t>"A1"</a:t>
            </a:r>
            <a:r>
              <a:rPr lang="en-US" sz="180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).Value = </a:t>
            </a:r>
            <a:r>
              <a:rPr lang="en-US" sz="1800" dirty="0">
                <a:solidFill>
                  <a:srgbClr val="A31515"/>
                </a:solidFill>
                <a:effectLst/>
                <a:latin typeface="Consolas" panose="020B0609020204030204" pitchFamily="49" charset="0"/>
              </a:rPr>
              <a:t>"You entered: "</a:t>
            </a:r>
            <a:r>
              <a:rPr lang="en-US" sz="180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+ someText         </a:t>
            </a:r>
          </a:p>
          <a:p>
            <a:pPr algn="l"/>
            <a:r>
              <a:rPr lang="en-US" sz="180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End</a:t>
            </a:r>
            <a:r>
              <a:rPr lang="en-US" sz="180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180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Sub</a:t>
            </a:r>
            <a:endParaRPr lang="en-US" sz="1800" b="1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503596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WINIT</a:t>
            </a:r>
          </a:p>
        </p:txBody>
      </p:sp>
      <p:sp>
        <p:nvSpPr>
          <p:cNvPr id="94211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What Is New</a:t>
            </a:r>
            <a:br>
              <a:rPr lang="en-US" dirty="0"/>
            </a:br>
            <a:r>
              <a:rPr lang="en-US" dirty="0"/>
              <a:t>In Technology?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8DE58665-98FA-4B2C-870C-90F0B4DD660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590550"/>
            <a:ext cx="5733189" cy="2895599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H5</a:t>
            </a:r>
          </a:p>
        </p:txBody>
      </p:sp>
      <p:sp>
        <p:nvSpPr>
          <p:cNvPr id="35848" name="Rectangle 8"/>
          <p:cNvSpPr>
            <a:spLocks noGrp="1" noChangeArrowheads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endParaRPr lang="en-US" dirty="0"/>
          </a:p>
          <a:p>
            <a:r>
              <a:rPr lang="en-US" dirty="0"/>
              <a:t> The last of the automation series. Congratulations!</a:t>
            </a:r>
          </a:p>
        </p:txBody>
      </p:sp>
    </p:spTree>
    <p:extLst>
      <p:ext uri="{BB962C8B-B14F-4D97-AF65-F5344CB8AC3E}">
        <p14:creationId xmlns:p14="http://schemas.microsoft.com/office/powerpoint/2010/main" val="414240807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It begins with figuring out what needs to be done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0D1A9CD-F3D1-40E9-97D1-3B6EEF89FC10}" type="slidenum">
              <a:rPr lang="en-US" smtClean="0"/>
              <a:pPr/>
              <a:t>17</a:t>
            </a:fld>
            <a:endParaRPr lang="en-US" dirty="0"/>
          </a:p>
        </p:txBody>
      </p:sp>
      <p:sp>
        <p:nvSpPr>
          <p:cNvPr id="3" name="Rounded Rectangular Callout 2"/>
          <p:cNvSpPr/>
          <p:nvPr/>
        </p:nvSpPr>
        <p:spPr>
          <a:xfrm>
            <a:off x="990601" y="2571750"/>
            <a:ext cx="2362200" cy="1828800"/>
          </a:xfrm>
          <a:prstGeom prst="wedgeRoundRectCallout">
            <a:avLst>
              <a:gd name="adj1" fmla="val -73889"/>
              <a:gd name="adj2" fmla="val 83560"/>
              <a:gd name="adj3" fmla="val 16667"/>
            </a:avLst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  <a:effectLst/>
                <a:latin typeface="Comic Sans MS" panose="030F0702030302020204" pitchFamily="66" charset="0"/>
              </a:rPr>
              <a:t>Hey, awesome financial calculator v.2!  Can I have the table of results in a choice of colors?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62400" y="1504950"/>
            <a:ext cx="4918556" cy="31194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25674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66701" y="819150"/>
            <a:ext cx="8801099" cy="228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74755" name="AutoShape 3"/>
          <p:cNvCxnSpPr>
            <a:cxnSpLocks noChangeShapeType="1"/>
            <a:stCxn id="74769" idx="4"/>
            <a:endCxn id="74756" idx="0"/>
          </p:cNvCxnSpPr>
          <p:nvPr/>
        </p:nvCxnSpPr>
        <p:spPr bwMode="auto">
          <a:xfrm>
            <a:off x="1866900" y="457200"/>
            <a:ext cx="0" cy="289054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sp>
        <p:nvSpPr>
          <p:cNvPr id="74756" name="AutoShape 4"/>
          <p:cNvSpPr>
            <a:spLocks noChangeArrowheads="1"/>
          </p:cNvSpPr>
          <p:nvPr/>
        </p:nvSpPr>
        <p:spPr bwMode="auto">
          <a:xfrm>
            <a:off x="950685" y="746254"/>
            <a:ext cx="1823109" cy="473081"/>
          </a:xfrm>
          <a:prstGeom prst="flowChartProcess">
            <a:avLst/>
          </a:prstGeom>
          <a:ln>
            <a:headEnd/>
            <a:tailEnd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tIns="91440" bIns="91440" anchor="ctr"/>
          <a:lstStyle/>
          <a:p>
            <a:pPr algn="ctr">
              <a:spcBef>
                <a:spcPct val="50000"/>
              </a:spcBef>
            </a:pPr>
            <a:r>
              <a:rPr lang="en-US" sz="1100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User inputs principal, years, and interest rate</a:t>
            </a:r>
          </a:p>
        </p:txBody>
      </p:sp>
      <p:sp>
        <p:nvSpPr>
          <p:cNvPr id="74758" name="AutoShape 6"/>
          <p:cNvSpPr>
            <a:spLocks noChangeArrowheads="1"/>
          </p:cNvSpPr>
          <p:nvPr/>
        </p:nvSpPr>
        <p:spPr bwMode="auto">
          <a:xfrm>
            <a:off x="3572065" y="2131634"/>
            <a:ext cx="1076135" cy="309267"/>
          </a:xfrm>
          <a:prstGeom prst="flowChartProcess">
            <a:avLst/>
          </a:prstGeom>
          <a:ln>
            <a:headEnd/>
            <a:tailEnd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tIns="91440" bIns="91440" anchor="ctr"/>
          <a:lstStyle/>
          <a:p>
            <a:pPr algn="ctr">
              <a:spcBef>
                <a:spcPct val="50000"/>
              </a:spcBef>
            </a:pPr>
            <a:r>
              <a:rPr lang="en-US" sz="1100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Alert the user</a:t>
            </a:r>
          </a:p>
        </p:txBody>
      </p:sp>
      <p:sp>
        <p:nvSpPr>
          <p:cNvPr id="74759" name="AutoShape 7"/>
          <p:cNvSpPr>
            <a:spLocks noChangeArrowheads="1"/>
          </p:cNvSpPr>
          <p:nvPr/>
        </p:nvSpPr>
        <p:spPr bwMode="auto">
          <a:xfrm>
            <a:off x="1557439" y="2151221"/>
            <a:ext cx="609600" cy="285750"/>
          </a:xfrm>
          <a:prstGeom prst="flowChartDecision">
            <a:avLst/>
          </a:prstGeom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tIns="91440" bIns="91440" anchor="ctr"/>
          <a:lstStyle/>
          <a:p>
            <a:pPr algn="ctr">
              <a:spcBef>
                <a:spcPct val="50000"/>
              </a:spcBef>
            </a:pPr>
            <a:endParaRPr lang="en-US" sz="1100" b="1" dirty="0">
              <a:solidFill>
                <a:schemeClr val="bg1"/>
              </a:solidFill>
              <a:effectLst/>
            </a:endParaRPr>
          </a:p>
        </p:txBody>
      </p:sp>
      <p:cxnSp>
        <p:nvCxnSpPr>
          <p:cNvPr id="74762" name="AutoShape 10"/>
          <p:cNvCxnSpPr>
            <a:cxnSpLocks noChangeShapeType="1"/>
            <a:stCxn id="57" idx="2"/>
            <a:endCxn id="74759" idx="0"/>
          </p:cNvCxnSpPr>
          <p:nvPr/>
        </p:nvCxnSpPr>
        <p:spPr bwMode="auto">
          <a:xfrm>
            <a:off x="1866900" y="1909136"/>
            <a:ext cx="0" cy="242085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cxnSp>
        <p:nvCxnSpPr>
          <p:cNvPr id="74768" name="AutoShape 16"/>
          <p:cNvCxnSpPr>
            <a:cxnSpLocks noChangeShapeType="1"/>
            <a:stCxn id="74759" idx="3"/>
            <a:endCxn id="74758" idx="1"/>
          </p:cNvCxnSpPr>
          <p:nvPr/>
        </p:nvCxnSpPr>
        <p:spPr bwMode="auto">
          <a:xfrm flipV="1">
            <a:off x="2171700" y="2286268"/>
            <a:ext cx="1400365" cy="7828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sp>
        <p:nvSpPr>
          <p:cNvPr id="74769" name="Oval 17"/>
          <p:cNvSpPr>
            <a:spLocks noChangeArrowheads="1"/>
          </p:cNvSpPr>
          <p:nvPr/>
        </p:nvSpPr>
        <p:spPr bwMode="auto">
          <a:xfrm>
            <a:off x="1709839" y="285750"/>
            <a:ext cx="304800" cy="17145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 sz="1400" dirty="0"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74773" name="Text Box 21"/>
          <p:cNvSpPr txBox="1">
            <a:spLocks noChangeArrowheads="1"/>
          </p:cNvSpPr>
          <p:nvPr/>
        </p:nvSpPr>
        <p:spPr bwMode="auto">
          <a:xfrm>
            <a:off x="2089758" y="1966608"/>
            <a:ext cx="1447800" cy="6118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lnSpc>
                <a:spcPct val="150000"/>
              </a:lnSpc>
            </a:pPr>
            <a:r>
              <a:rPr lang="en-US" sz="1200" dirty="0">
                <a:solidFill>
                  <a:schemeClr val="tx1"/>
                </a:solidFill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Principal, Year, or Rate is missing</a:t>
            </a:r>
          </a:p>
        </p:txBody>
      </p:sp>
      <p:cxnSp>
        <p:nvCxnSpPr>
          <p:cNvPr id="74786" name="AutoShape 34"/>
          <p:cNvCxnSpPr>
            <a:cxnSpLocks noChangeShapeType="1"/>
            <a:stCxn id="74758" idx="2"/>
            <a:endCxn id="74817" idx="0"/>
          </p:cNvCxnSpPr>
          <p:nvPr/>
        </p:nvCxnSpPr>
        <p:spPr bwMode="auto">
          <a:xfrm flipH="1">
            <a:off x="4110132" y="2440901"/>
            <a:ext cx="1" cy="210235"/>
          </a:xfrm>
          <a:prstGeom prst="straightConnector1">
            <a:avLst/>
          </a:prstGeom>
          <a:noFill/>
          <a:ln w="38100">
            <a:solidFill>
              <a:schemeClr val="tx1"/>
            </a:solidFill>
            <a:prstDash val="solid"/>
            <a:round/>
            <a:headEnd/>
            <a:tailEnd type="triangl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sp>
        <p:nvSpPr>
          <p:cNvPr id="74817" name="Oval 65"/>
          <p:cNvSpPr>
            <a:spLocks noChangeArrowheads="1"/>
          </p:cNvSpPr>
          <p:nvPr/>
        </p:nvSpPr>
        <p:spPr bwMode="auto">
          <a:xfrm>
            <a:off x="3957732" y="2651136"/>
            <a:ext cx="304800" cy="17145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 sz="1400" dirty="0"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57500" y="425457"/>
            <a:ext cx="3492575" cy="387248"/>
          </a:xfrm>
        </p:spPr>
        <p:txBody>
          <a:bodyPr/>
          <a:lstStyle/>
          <a:p>
            <a:pPr algn="ctr"/>
            <a:r>
              <a:rPr lang="en-US" sz="2400" dirty="0"/>
              <a:t>Activity Diagram (part III)</a:t>
            </a:r>
            <a:br>
              <a:rPr lang="en-US" sz="2400" dirty="0"/>
            </a:br>
            <a:r>
              <a:rPr lang="en-US" sz="2400" dirty="0"/>
              <a:t>Simple Financial Calculator</a:t>
            </a:r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4294967295"/>
          </p:nvPr>
        </p:nvSpPr>
        <p:spPr>
          <a:xfrm>
            <a:off x="0" y="4845050"/>
            <a:ext cx="223838" cy="274638"/>
          </a:xfrm>
        </p:spPr>
        <p:txBody>
          <a:bodyPr/>
          <a:lstStyle/>
          <a:p>
            <a:fld id="{70D1A9CD-F3D1-40E9-97D1-3B6EEF89FC10}" type="slidenum">
              <a:rPr lang="en-US" smtClean="0"/>
              <a:pPr/>
              <a:t>18</a:t>
            </a:fld>
            <a:endParaRPr lang="en-US" dirty="0"/>
          </a:p>
        </p:txBody>
      </p:sp>
      <p:sp>
        <p:nvSpPr>
          <p:cNvPr id="57" name="AutoShape 4"/>
          <p:cNvSpPr>
            <a:spLocks noChangeArrowheads="1"/>
          </p:cNvSpPr>
          <p:nvPr/>
        </p:nvSpPr>
        <p:spPr bwMode="auto">
          <a:xfrm>
            <a:off x="1081410" y="1505085"/>
            <a:ext cx="1561658" cy="404051"/>
          </a:xfrm>
          <a:prstGeom prst="flowChartProcess">
            <a:avLst/>
          </a:prstGeom>
          <a:ln>
            <a:headEnd/>
            <a:tailEnd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tIns="91440" bIns="91440" anchor="ctr"/>
          <a:lstStyle/>
          <a:p>
            <a:pPr algn="ctr">
              <a:spcBef>
                <a:spcPct val="50000"/>
              </a:spcBef>
            </a:pPr>
            <a:r>
              <a:rPr lang="en-US" sz="1100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User presses</a:t>
            </a:r>
            <a:br>
              <a:rPr lang="en-US" sz="1100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100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“print table” button</a:t>
            </a:r>
          </a:p>
        </p:txBody>
      </p:sp>
      <p:cxnSp>
        <p:nvCxnSpPr>
          <p:cNvPr id="70" name="AutoShape 3"/>
          <p:cNvCxnSpPr>
            <a:cxnSpLocks noChangeShapeType="1"/>
            <a:stCxn id="74756" idx="2"/>
            <a:endCxn id="57" idx="0"/>
          </p:cNvCxnSpPr>
          <p:nvPr/>
        </p:nvCxnSpPr>
        <p:spPr bwMode="auto">
          <a:xfrm>
            <a:off x="1866900" y="1219335"/>
            <a:ext cx="0" cy="285750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cxnSp>
        <p:nvCxnSpPr>
          <p:cNvPr id="101" name="AutoShape 10"/>
          <p:cNvCxnSpPr>
            <a:cxnSpLocks noChangeShapeType="1"/>
            <a:stCxn id="74759" idx="2"/>
            <a:endCxn id="63" idx="0"/>
          </p:cNvCxnSpPr>
          <p:nvPr/>
        </p:nvCxnSpPr>
        <p:spPr bwMode="auto">
          <a:xfrm>
            <a:off x="1866900" y="2436971"/>
            <a:ext cx="0" cy="380792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cxnSp>
        <p:nvCxnSpPr>
          <p:cNvPr id="108" name="AutoShape 10"/>
          <p:cNvCxnSpPr>
            <a:cxnSpLocks noChangeShapeType="1"/>
            <a:stCxn id="63" idx="2"/>
            <a:endCxn id="58" idx="0"/>
          </p:cNvCxnSpPr>
          <p:nvPr/>
        </p:nvCxnSpPr>
        <p:spPr bwMode="auto">
          <a:xfrm>
            <a:off x="1866900" y="3221814"/>
            <a:ext cx="0" cy="333581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cxnSp>
        <p:nvCxnSpPr>
          <p:cNvPr id="135" name="AutoShape 10"/>
          <p:cNvCxnSpPr>
            <a:cxnSpLocks noChangeShapeType="1"/>
            <a:stCxn id="141" idx="2"/>
            <a:endCxn id="58" idx="1"/>
          </p:cNvCxnSpPr>
          <p:nvPr/>
        </p:nvCxnSpPr>
        <p:spPr bwMode="auto">
          <a:xfrm rot="5400000" flipH="1">
            <a:off x="1222970" y="4037400"/>
            <a:ext cx="983059" cy="304800"/>
          </a:xfrm>
          <a:prstGeom prst="bentConnector4">
            <a:avLst>
              <a:gd name="adj1" fmla="val -23254"/>
              <a:gd name="adj2" fmla="val 339107"/>
            </a:avLst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sp>
        <p:nvSpPr>
          <p:cNvPr id="141" name="AutoShape 4"/>
          <p:cNvSpPr>
            <a:spLocks noChangeArrowheads="1"/>
          </p:cNvSpPr>
          <p:nvPr/>
        </p:nvSpPr>
        <p:spPr bwMode="auto">
          <a:xfrm>
            <a:off x="1176881" y="4292693"/>
            <a:ext cx="1370716" cy="388636"/>
          </a:xfrm>
          <a:prstGeom prst="flowChartProcess">
            <a:avLst/>
          </a:prstGeom>
          <a:ln>
            <a:headEnd/>
            <a:tailEnd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tIns="91440" bIns="91440" anchor="ctr"/>
          <a:lstStyle/>
          <a:p>
            <a:pPr algn="ctr">
              <a:spcBef>
                <a:spcPct val="50000"/>
              </a:spcBef>
            </a:pPr>
            <a:r>
              <a:rPr lang="en-US" sz="1100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Print the ith row of data </a:t>
            </a:r>
          </a:p>
        </p:txBody>
      </p:sp>
      <p:cxnSp>
        <p:nvCxnSpPr>
          <p:cNvPr id="145" name="AutoShape 34"/>
          <p:cNvCxnSpPr>
            <a:cxnSpLocks noChangeShapeType="1"/>
            <a:stCxn id="58" idx="3"/>
            <a:endCxn id="82" idx="1"/>
          </p:cNvCxnSpPr>
          <p:nvPr/>
        </p:nvCxnSpPr>
        <p:spPr bwMode="auto">
          <a:xfrm flipV="1">
            <a:off x="2171700" y="3686677"/>
            <a:ext cx="1630526" cy="11593"/>
          </a:xfrm>
          <a:prstGeom prst="straightConnector1">
            <a:avLst/>
          </a:prstGeom>
          <a:noFill/>
          <a:ln w="38100">
            <a:solidFill>
              <a:schemeClr val="tx1"/>
            </a:solidFill>
            <a:prstDash val="solid"/>
            <a:round/>
            <a:headEnd/>
            <a:tailEnd type="triangl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sp>
        <p:nvSpPr>
          <p:cNvPr id="62" name="Oval 61"/>
          <p:cNvSpPr/>
          <p:nvPr/>
        </p:nvSpPr>
        <p:spPr>
          <a:xfrm>
            <a:off x="6750578" y="4274870"/>
            <a:ext cx="181065" cy="110770"/>
          </a:xfrm>
          <a:prstGeom prst="ellipse">
            <a:avLst/>
          </a:prstGeom>
          <a:noFill/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8" name="AutoShape 7"/>
          <p:cNvSpPr>
            <a:spLocks noChangeArrowheads="1"/>
          </p:cNvSpPr>
          <p:nvPr/>
        </p:nvSpPr>
        <p:spPr bwMode="auto">
          <a:xfrm>
            <a:off x="1557439" y="3555395"/>
            <a:ext cx="609600" cy="285750"/>
          </a:xfrm>
          <a:prstGeom prst="flowChartDecision">
            <a:avLst/>
          </a:prstGeom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tIns="91440" bIns="91440" anchor="ctr"/>
          <a:lstStyle/>
          <a:p>
            <a:pPr algn="ctr">
              <a:spcBef>
                <a:spcPct val="50000"/>
              </a:spcBef>
            </a:pPr>
            <a:endParaRPr lang="en-US" sz="1100" b="1" dirty="0">
              <a:solidFill>
                <a:schemeClr val="bg1"/>
              </a:solidFill>
              <a:effectLst/>
            </a:endParaRPr>
          </a:p>
        </p:txBody>
      </p:sp>
      <p:cxnSp>
        <p:nvCxnSpPr>
          <p:cNvPr id="59" name="AutoShape 3"/>
          <p:cNvCxnSpPr>
            <a:cxnSpLocks noChangeShapeType="1"/>
            <a:stCxn id="58" idx="2"/>
            <a:endCxn id="141" idx="0"/>
          </p:cNvCxnSpPr>
          <p:nvPr/>
        </p:nvCxnSpPr>
        <p:spPr bwMode="auto">
          <a:xfrm>
            <a:off x="1866900" y="3841145"/>
            <a:ext cx="0" cy="451548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sp>
        <p:nvSpPr>
          <p:cNvPr id="63" name="AutoShape 4"/>
          <p:cNvSpPr>
            <a:spLocks noChangeArrowheads="1"/>
          </p:cNvSpPr>
          <p:nvPr/>
        </p:nvSpPr>
        <p:spPr bwMode="auto">
          <a:xfrm>
            <a:off x="1176881" y="2817763"/>
            <a:ext cx="1370716" cy="404051"/>
          </a:xfrm>
          <a:prstGeom prst="flowChartProcess">
            <a:avLst/>
          </a:prstGeom>
          <a:ln>
            <a:headEnd/>
            <a:tailEnd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tIns="91440" bIns="91440" anchor="ctr"/>
          <a:lstStyle/>
          <a:p>
            <a:pPr algn="ctr">
              <a:spcBef>
                <a:spcPct val="50000"/>
              </a:spcBef>
            </a:pPr>
            <a:r>
              <a:rPr lang="en-US" sz="1100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Print table header and data</a:t>
            </a:r>
          </a:p>
        </p:txBody>
      </p:sp>
      <p:sp>
        <p:nvSpPr>
          <p:cNvPr id="79" name="Text Box 21"/>
          <p:cNvSpPr txBox="1">
            <a:spLocks noChangeArrowheads="1"/>
          </p:cNvSpPr>
          <p:nvPr/>
        </p:nvSpPr>
        <p:spPr bwMode="auto">
          <a:xfrm>
            <a:off x="1861158" y="3921500"/>
            <a:ext cx="167640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/>
            <a:r>
              <a:rPr lang="en-US" sz="1200" dirty="0">
                <a:solidFill>
                  <a:schemeClr val="tx1"/>
                </a:solidFill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i &lt;= number of years</a:t>
            </a:r>
          </a:p>
        </p:txBody>
      </p:sp>
      <p:sp>
        <p:nvSpPr>
          <p:cNvPr id="80" name="Text Box 21"/>
          <p:cNvSpPr txBox="1">
            <a:spLocks noChangeArrowheads="1"/>
          </p:cNvSpPr>
          <p:nvPr/>
        </p:nvSpPr>
        <p:spPr bwMode="auto">
          <a:xfrm>
            <a:off x="2019300" y="3425646"/>
            <a:ext cx="167640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/>
            <a:r>
              <a:rPr lang="en-US" sz="1200" dirty="0">
                <a:solidFill>
                  <a:schemeClr val="tx1"/>
                </a:solidFill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i &gt; number of years</a:t>
            </a:r>
          </a:p>
        </p:txBody>
      </p:sp>
      <p:sp>
        <p:nvSpPr>
          <p:cNvPr id="82" name="AutoShape 6"/>
          <p:cNvSpPr>
            <a:spLocks noChangeArrowheads="1"/>
          </p:cNvSpPr>
          <p:nvPr/>
        </p:nvSpPr>
        <p:spPr bwMode="auto">
          <a:xfrm>
            <a:off x="3802226" y="3382499"/>
            <a:ext cx="1074574" cy="608356"/>
          </a:xfrm>
          <a:prstGeom prst="flowChartProcess">
            <a:avLst/>
          </a:prstGeom>
          <a:ln>
            <a:headEnd/>
            <a:tailEnd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tIns="91440" bIns="91440" anchor="ctr"/>
          <a:lstStyle/>
          <a:p>
            <a:pPr algn="ctr">
              <a:spcBef>
                <a:spcPct val="50000"/>
              </a:spcBef>
            </a:pPr>
            <a:r>
              <a:rPr lang="en-US" sz="1100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Format the data</a:t>
            </a:r>
          </a:p>
        </p:txBody>
      </p:sp>
      <p:cxnSp>
        <p:nvCxnSpPr>
          <p:cNvPr id="83" name="AutoShape 34"/>
          <p:cNvCxnSpPr>
            <a:cxnSpLocks noChangeShapeType="1"/>
            <a:stCxn id="82" idx="3"/>
            <a:endCxn id="46" idx="1"/>
          </p:cNvCxnSpPr>
          <p:nvPr/>
        </p:nvCxnSpPr>
        <p:spPr bwMode="auto">
          <a:xfrm flipV="1">
            <a:off x="4876800" y="1485493"/>
            <a:ext cx="1842468" cy="2201184"/>
          </a:xfrm>
          <a:prstGeom prst="bentConnector3">
            <a:avLst>
              <a:gd name="adj1" fmla="val 50000"/>
            </a:avLst>
          </a:prstGeom>
          <a:noFill/>
          <a:ln w="38100">
            <a:solidFill>
              <a:schemeClr val="tx1"/>
            </a:solidFill>
            <a:prstDash val="solid"/>
            <a:round/>
            <a:headEnd/>
            <a:tailEnd type="triangl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grpSp>
        <p:nvGrpSpPr>
          <p:cNvPr id="4" name="Group 3"/>
          <p:cNvGrpSpPr/>
          <p:nvPr/>
        </p:nvGrpSpPr>
        <p:grpSpPr>
          <a:xfrm>
            <a:off x="7188200" y="4759100"/>
            <a:ext cx="304800" cy="171450"/>
            <a:chOff x="4191000" y="4169992"/>
            <a:chExt cx="304800" cy="171450"/>
          </a:xfrm>
        </p:grpSpPr>
        <p:sp>
          <p:nvSpPr>
            <p:cNvPr id="74816" name="Oval 64"/>
            <p:cNvSpPr>
              <a:spLocks noChangeArrowheads="1"/>
            </p:cNvSpPr>
            <p:nvPr/>
          </p:nvSpPr>
          <p:spPr bwMode="auto">
            <a:xfrm>
              <a:off x="4191000" y="4169992"/>
              <a:ext cx="304800" cy="171450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 sz="1400" dirty="0"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3" name="Oval 22"/>
            <p:cNvSpPr/>
            <p:nvPr/>
          </p:nvSpPr>
          <p:spPr>
            <a:xfrm>
              <a:off x="4229099" y="4208620"/>
              <a:ext cx="228600" cy="94194"/>
            </a:xfrm>
            <a:prstGeom prst="ellipse">
              <a:avLst/>
            </a:prstGeom>
            <a:noFill/>
            <a:ln w="28575">
              <a:solidFill>
                <a:schemeClr val="bg1"/>
              </a:solidFill>
            </a:ln>
          </p:spPr>
          <p:txBody>
            <a:bodyPr wrap="square" rtlCol="0" anchor="ctr">
              <a:noAutofit/>
            </a:bodyPr>
            <a:lstStyle/>
            <a:p>
              <a:pPr algn="ctr"/>
              <a:endParaRPr lang="en-US" dirty="0">
                <a:solidFill>
                  <a:srgbClr val="FFFFFF"/>
                </a:solidFill>
                <a:latin typeface="+mn-lt"/>
              </a:endParaRPr>
            </a:p>
          </p:txBody>
        </p:sp>
      </p:grpSp>
      <p:sp>
        <p:nvSpPr>
          <p:cNvPr id="31" name="AutoShape 19"/>
          <p:cNvSpPr>
            <a:spLocks noChangeArrowheads="1"/>
          </p:cNvSpPr>
          <p:nvPr/>
        </p:nvSpPr>
        <p:spPr bwMode="auto">
          <a:xfrm>
            <a:off x="6096000" y="2038350"/>
            <a:ext cx="2667000" cy="376180"/>
          </a:xfrm>
          <a:prstGeom prst="flowChartProcess">
            <a:avLst/>
          </a:prstGeom>
          <a:ln>
            <a:headEnd/>
            <a:tailEnd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tIns="91440" bIns="91440" anchor="ctr"/>
          <a:lstStyle/>
          <a:p>
            <a:pPr algn="ctr">
              <a:spcBef>
                <a:spcPct val="50000"/>
              </a:spcBef>
            </a:pPr>
            <a:r>
              <a:rPr lang="en-US" sz="1100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Ask the user for a color preference</a:t>
            </a:r>
            <a:br>
              <a:rPr lang="en-US" sz="1100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100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record preference </a:t>
            </a:r>
          </a:p>
        </p:txBody>
      </p:sp>
      <p:cxnSp>
        <p:nvCxnSpPr>
          <p:cNvPr id="32" name="AutoShape 27"/>
          <p:cNvCxnSpPr>
            <a:cxnSpLocks noChangeShapeType="1"/>
            <a:stCxn id="31" idx="2"/>
            <a:endCxn id="45" idx="0"/>
          </p:cNvCxnSpPr>
          <p:nvPr/>
        </p:nvCxnSpPr>
        <p:spPr bwMode="auto">
          <a:xfrm>
            <a:off x="7429500" y="2414530"/>
            <a:ext cx="0" cy="362634"/>
          </a:xfrm>
          <a:prstGeom prst="straightConnector1">
            <a:avLst/>
          </a:prstGeom>
          <a:noFill/>
          <a:ln w="38100">
            <a:solidFill>
              <a:schemeClr val="tx1"/>
            </a:solidFill>
            <a:miter lim="800000"/>
            <a:headEnd/>
            <a:tailEnd type="triangl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cxnSp>
        <p:nvCxnSpPr>
          <p:cNvPr id="33" name="AutoShape 31"/>
          <p:cNvCxnSpPr>
            <a:cxnSpLocks noChangeShapeType="1"/>
            <a:stCxn id="35" idx="2"/>
            <a:endCxn id="23" idx="0"/>
          </p:cNvCxnSpPr>
          <p:nvPr/>
        </p:nvCxnSpPr>
        <p:spPr bwMode="auto">
          <a:xfrm rot="16200000" flipH="1">
            <a:off x="6926326" y="4383455"/>
            <a:ext cx="749662" cy="78883"/>
          </a:xfrm>
          <a:prstGeom prst="bentConnector3">
            <a:avLst>
              <a:gd name="adj1" fmla="val 50000"/>
            </a:avLst>
          </a:prstGeom>
          <a:noFill/>
          <a:ln w="38100">
            <a:solidFill>
              <a:schemeClr val="tx1"/>
            </a:solidFill>
            <a:miter lim="800000"/>
            <a:headEnd/>
            <a:tailEnd type="triangl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sp>
        <p:nvSpPr>
          <p:cNvPr id="34" name="AutoShape 51"/>
          <p:cNvSpPr>
            <a:spLocks noChangeArrowheads="1"/>
          </p:cNvSpPr>
          <p:nvPr/>
        </p:nvSpPr>
        <p:spPr bwMode="auto">
          <a:xfrm>
            <a:off x="6080616" y="3425548"/>
            <a:ext cx="685800" cy="622518"/>
          </a:xfrm>
          <a:prstGeom prst="flowChartProcess">
            <a:avLst/>
          </a:prstGeom>
          <a:ln>
            <a:headEnd/>
            <a:tailEnd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tIns="91440" bIns="91440" anchor="ctr"/>
          <a:lstStyle/>
          <a:p>
            <a:pPr algn="ctr">
              <a:spcBef>
                <a:spcPct val="50000"/>
              </a:spcBef>
            </a:pPr>
            <a:r>
              <a:rPr lang="en-US" sz="1100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Format Table in Red</a:t>
            </a:r>
          </a:p>
        </p:txBody>
      </p:sp>
      <p:sp>
        <p:nvSpPr>
          <p:cNvPr id="35" name="AutoShape 52"/>
          <p:cNvSpPr>
            <a:spLocks noChangeArrowheads="1"/>
          </p:cNvSpPr>
          <p:nvPr/>
        </p:nvSpPr>
        <p:spPr bwMode="auto">
          <a:xfrm>
            <a:off x="6918816" y="3425548"/>
            <a:ext cx="685800" cy="622518"/>
          </a:xfrm>
          <a:prstGeom prst="flowChartProcess">
            <a:avLst/>
          </a:prstGeom>
          <a:ln>
            <a:headEnd/>
            <a:tailEnd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tIns="91440" bIns="91440" anchor="ctr"/>
          <a:lstStyle/>
          <a:p>
            <a:pPr algn="ctr">
              <a:spcBef>
                <a:spcPct val="50000"/>
              </a:spcBef>
            </a:pPr>
            <a:r>
              <a:rPr lang="en-US" sz="1100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Format Table in Green</a:t>
            </a:r>
          </a:p>
        </p:txBody>
      </p:sp>
      <p:sp>
        <p:nvSpPr>
          <p:cNvPr id="36" name="AutoShape 53"/>
          <p:cNvSpPr>
            <a:spLocks noChangeArrowheads="1"/>
          </p:cNvSpPr>
          <p:nvPr/>
        </p:nvSpPr>
        <p:spPr bwMode="auto">
          <a:xfrm>
            <a:off x="7721600" y="3425548"/>
            <a:ext cx="685800" cy="622518"/>
          </a:xfrm>
          <a:prstGeom prst="flowChartProcess">
            <a:avLst/>
          </a:prstGeom>
          <a:ln>
            <a:headEnd/>
            <a:tailEnd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tIns="91440" bIns="91440" anchor="ctr"/>
          <a:lstStyle/>
          <a:p>
            <a:pPr algn="ctr">
              <a:spcBef>
                <a:spcPct val="50000"/>
              </a:spcBef>
            </a:pPr>
            <a:r>
              <a:rPr lang="en-US" sz="1100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Format Table in Blue</a:t>
            </a:r>
          </a:p>
        </p:txBody>
      </p:sp>
      <p:cxnSp>
        <p:nvCxnSpPr>
          <p:cNvPr id="37" name="AutoShape 54"/>
          <p:cNvCxnSpPr>
            <a:cxnSpLocks noChangeShapeType="1"/>
            <a:stCxn id="34" idx="2"/>
          </p:cNvCxnSpPr>
          <p:nvPr/>
        </p:nvCxnSpPr>
        <p:spPr bwMode="auto">
          <a:xfrm rot="16200000" flipH="1">
            <a:off x="6700741" y="3770841"/>
            <a:ext cx="362634" cy="917084"/>
          </a:xfrm>
          <a:prstGeom prst="bentConnector2">
            <a:avLst/>
          </a:prstGeom>
          <a:noFill/>
          <a:ln w="38100">
            <a:solidFill>
              <a:schemeClr val="tx1"/>
            </a:solidFill>
            <a:miter lim="800000"/>
            <a:headEnd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cxnSp>
        <p:nvCxnSpPr>
          <p:cNvPr id="38" name="AutoShape 55"/>
          <p:cNvCxnSpPr>
            <a:cxnSpLocks noChangeShapeType="1"/>
            <a:stCxn id="36" idx="2"/>
          </p:cNvCxnSpPr>
          <p:nvPr/>
        </p:nvCxnSpPr>
        <p:spPr bwMode="auto">
          <a:xfrm rot="5400000">
            <a:off x="7521233" y="3867433"/>
            <a:ext cx="362634" cy="723900"/>
          </a:xfrm>
          <a:prstGeom prst="bentConnector2">
            <a:avLst/>
          </a:prstGeom>
          <a:noFill/>
          <a:ln w="38100">
            <a:solidFill>
              <a:schemeClr val="tx1"/>
            </a:solidFill>
            <a:miter lim="800000"/>
            <a:headEnd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cxnSp>
        <p:nvCxnSpPr>
          <p:cNvPr id="39" name="AutoShape 56"/>
          <p:cNvCxnSpPr>
            <a:cxnSpLocks noChangeShapeType="1"/>
            <a:endCxn id="34" idx="0"/>
          </p:cNvCxnSpPr>
          <p:nvPr/>
        </p:nvCxnSpPr>
        <p:spPr bwMode="auto">
          <a:xfrm rot="10800000" flipV="1">
            <a:off x="6423516" y="2929560"/>
            <a:ext cx="876300" cy="495987"/>
          </a:xfrm>
          <a:prstGeom prst="bentConnector2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cxnSp>
        <p:nvCxnSpPr>
          <p:cNvPr id="40" name="AutoShape 57"/>
          <p:cNvCxnSpPr>
            <a:cxnSpLocks noChangeShapeType="1"/>
            <a:stCxn id="45" idx="2"/>
            <a:endCxn id="35" idx="0"/>
          </p:cNvCxnSpPr>
          <p:nvPr/>
        </p:nvCxnSpPr>
        <p:spPr bwMode="auto">
          <a:xfrm rot="5400000">
            <a:off x="7164291" y="3160339"/>
            <a:ext cx="362634" cy="167784"/>
          </a:xfrm>
          <a:prstGeom prst="bentConnector3">
            <a:avLst>
              <a:gd name="adj1" fmla="val 50000"/>
            </a:avLst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cxnSp>
        <p:nvCxnSpPr>
          <p:cNvPr id="41" name="AutoShape 58"/>
          <p:cNvCxnSpPr>
            <a:cxnSpLocks noChangeShapeType="1"/>
            <a:stCxn id="45" idx="3"/>
            <a:endCxn id="36" idx="0"/>
          </p:cNvCxnSpPr>
          <p:nvPr/>
        </p:nvCxnSpPr>
        <p:spPr bwMode="auto">
          <a:xfrm>
            <a:off x="7696200" y="2920039"/>
            <a:ext cx="368300" cy="505509"/>
          </a:xfrm>
          <a:prstGeom prst="bentConnector2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sp>
        <p:nvSpPr>
          <p:cNvPr id="42" name="Text Box 67"/>
          <p:cNvSpPr txBox="1">
            <a:spLocks noChangeArrowheads="1"/>
          </p:cNvSpPr>
          <p:nvPr/>
        </p:nvSpPr>
        <p:spPr bwMode="auto">
          <a:xfrm>
            <a:off x="6423516" y="2929561"/>
            <a:ext cx="304800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/>
            <a:r>
              <a:rPr lang="en-US" dirty="0">
                <a:solidFill>
                  <a:schemeClr val="tx1"/>
                </a:solidFill>
                <a:effectLst/>
              </a:rPr>
              <a:t>a</a:t>
            </a:r>
            <a:endParaRPr lang="en-US" sz="1800" dirty="0"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43" name="Text Box 68"/>
          <p:cNvSpPr txBox="1">
            <a:spLocks noChangeArrowheads="1"/>
          </p:cNvSpPr>
          <p:nvPr/>
        </p:nvSpPr>
        <p:spPr bwMode="auto">
          <a:xfrm>
            <a:off x="7020416" y="3090835"/>
            <a:ext cx="304800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/>
            <a:r>
              <a:rPr lang="en-US" dirty="0">
                <a:solidFill>
                  <a:schemeClr val="tx1"/>
                </a:solidFill>
                <a:effectLst/>
              </a:rPr>
              <a:t>b</a:t>
            </a:r>
            <a:endParaRPr lang="en-US" sz="1800" dirty="0"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44" name="Text Box 68"/>
          <p:cNvSpPr txBox="1">
            <a:spLocks noChangeArrowheads="1"/>
          </p:cNvSpPr>
          <p:nvPr/>
        </p:nvSpPr>
        <p:spPr bwMode="auto">
          <a:xfrm>
            <a:off x="8064500" y="3144590"/>
            <a:ext cx="685800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/>
            <a:r>
              <a:rPr lang="en-US" dirty="0">
                <a:solidFill>
                  <a:schemeClr val="tx1"/>
                </a:solidFill>
                <a:effectLst/>
              </a:rPr>
              <a:t>default</a:t>
            </a:r>
            <a:endParaRPr lang="en-US" sz="1800" dirty="0"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45" name="AutoShape 47"/>
          <p:cNvSpPr>
            <a:spLocks noChangeArrowheads="1"/>
          </p:cNvSpPr>
          <p:nvPr/>
        </p:nvSpPr>
        <p:spPr bwMode="auto">
          <a:xfrm>
            <a:off x="7162800" y="2777164"/>
            <a:ext cx="533400" cy="285750"/>
          </a:xfrm>
          <a:prstGeom prst="flowChartDecision">
            <a:avLst/>
          </a:prstGeom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/>
            <a:endParaRPr lang="en-US" sz="1600" dirty="0"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46" name="AutoShape 6"/>
          <p:cNvSpPr>
            <a:spLocks noChangeArrowheads="1"/>
          </p:cNvSpPr>
          <p:nvPr/>
        </p:nvSpPr>
        <p:spPr bwMode="auto">
          <a:xfrm>
            <a:off x="6719268" y="1257299"/>
            <a:ext cx="1420465" cy="456387"/>
          </a:xfrm>
          <a:prstGeom prst="flowChartProcess">
            <a:avLst/>
          </a:prstGeom>
          <a:ln>
            <a:headEnd/>
            <a:tailEnd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tIns="91440" bIns="91440" anchor="ctr"/>
          <a:lstStyle/>
          <a:p>
            <a:pPr algn="ctr">
              <a:spcBef>
                <a:spcPct val="50000"/>
              </a:spcBef>
            </a:pPr>
            <a:r>
              <a:rPr lang="en-US" sz="1100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Autofit the columns</a:t>
            </a:r>
          </a:p>
        </p:txBody>
      </p:sp>
      <p:cxnSp>
        <p:nvCxnSpPr>
          <p:cNvPr id="52" name="AutoShape 27"/>
          <p:cNvCxnSpPr>
            <a:cxnSpLocks noChangeShapeType="1"/>
            <a:stCxn id="46" idx="2"/>
            <a:endCxn id="31" idx="0"/>
          </p:cNvCxnSpPr>
          <p:nvPr/>
        </p:nvCxnSpPr>
        <p:spPr bwMode="auto">
          <a:xfrm rot="5400000">
            <a:off x="7267169" y="1876018"/>
            <a:ext cx="324664" cy="1"/>
          </a:xfrm>
          <a:prstGeom prst="bentConnector3">
            <a:avLst>
              <a:gd name="adj1" fmla="val 50000"/>
            </a:avLst>
          </a:prstGeom>
          <a:noFill/>
          <a:ln w="38100">
            <a:solidFill>
              <a:schemeClr val="tx1"/>
            </a:solidFill>
            <a:miter lim="800000"/>
            <a:headEnd/>
            <a:tailEnd type="triangl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</p:spTree>
    <p:extLst>
      <p:ext uri="{BB962C8B-B14F-4D97-AF65-F5344CB8AC3E}">
        <p14:creationId xmlns:p14="http://schemas.microsoft.com/office/powerpoint/2010/main" val="39194201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 alternative to IF…THEN</a:t>
            </a:r>
            <a:br>
              <a:rPr lang="en-US" dirty="0"/>
            </a:br>
            <a:r>
              <a:rPr lang="en-US" dirty="0"/>
              <a:t>when there are multiple options</a:t>
            </a:r>
          </a:p>
        </p:txBody>
      </p:sp>
      <p:sp>
        <p:nvSpPr>
          <p:cNvPr id="28" name="Slide Number Placeholder 27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0D1A9CD-F3D1-40E9-97D1-3B6EEF89FC10}" type="slidenum">
              <a:rPr lang="en-US" smtClean="0"/>
              <a:pPr/>
              <a:t>19</a:t>
            </a:fld>
            <a:endParaRPr lang="en-US" dirty="0"/>
          </a:p>
        </p:txBody>
      </p:sp>
      <p:sp>
        <p:nvSpPr>
          <p:cNvPr id="86022" name="Rectangle 6"/>
          <p:cNvSpPr>
            <a:spLocks noGrp="1" noChangeArrowheads="1"/>
          </p:cNvSpPr>
          <p:nvPr>
            <p:ph type="body" sz="quarter" idx="4294967295"/>
          </p:nvPr>
        </p:nvSpPr>
        <p:spPr>
          <a:xfrm>
            <a:off x="3200400" y="1581150"/>
            <a:ext cx="5943600" cy="3095625"/>
          </a:xfrm>
          <a:noFill/>
        </p:spPr>
        <p:txBody>
          <a:bodyPr/>
          <a:lstStyle/>
          <a:p>
            <a:pPr marL="0" indent="0">
              <a:spcBef>
                <a:spcPts val="600"/>
              </a:spcBef>
              <a:buNone/>
            </a:pPr>
            <a:r>
              <a:rPr lang="en-US" sz="1600" b="1" dirty="0">
                <a:solidFill>
                  <a:srgbClr val="0000FF"/>
                </a:solidFill>
                <a:latin typeface="Courier New" pitchFamily="49" charset="0"/>
                <a:cs typeface="Courier New" pitchFamily="49" charset="0"/>
              </a:rPr>
              <a:t>Select</a:t>
            </a:r>
            <a:r>
              <a:rPr lang="en-US" sz="1600" b="1" dirty="0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1600" b="1" dirty="0">
                <a:solidFill>
                  <a:srgbClr val="0000FF"/>
                </a:solidFill>
                <a:latin typeface="Courier New" pitchFamily="49" charset="0"/>
                <a:cs typeface="Courier New" pitchFamily="49" charset="0"/>
              </a:rPr>
              <a:t>Case</a:t>
            </a:r>
            <a:r>
              <a:rPr lang="en-US" sz="1600" b="1" dirty="0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 textFromUser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en-US" sz="1600" b="1" dirty="0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       </a:t>
            </a:r>
            <a:r>
              <a:rPr lang="en-US" sz="1600" b="1" dirty="0">
                <a:solidFill>
                  <a:srgbClr val="0000FF"/>
                </a:solidFill>
                <a:latin typeface="Courier New" pitchFamily="49" charset="0"/>
                <a:cs typeface="Courier New" pitchFamily="49" charset="0"/>
              </a:rPr>
              <a:t>Case</a:t>
            </a:r>
            <a:r>
              <a:rPr lang="en-US" sz="1600" b="1" dirty="0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1600" b="1" dirty="0">
                <a:solidFill>
                  <a:srgbClr val="A31515"/>
                </a:solidFill>
                <a:latin typeface="Courier New" pitchFamily="49" charset="0"/>
                <a:cs typeface="Courier New" pitchFamily="49" charset="0"/>
              </a:rPr>
              <a:t>“a”</a:t>
            </a:r>
            <a:br>
              <a:rPr lang="en-US" sz="1600" b="1" dirty="0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</a:br>
            <a:r>
              <a:rPr lang="en-US" sz="1600" b="1" dirty="0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               </a:t>
            </a:r>
            <a:r>
              <a:rPr lang="en-US" sz="1600" b="1" dirty="0">
                <a:solidFill>
                  <a:srgbClr val="00B050"/>
                </a:solidFill>
                <a:latin typeface="Courier New" pitchFamily="49" charset="0"/>
                <a:cs typeface="Courier New" pitchFamily="49" charset="0"/>
              </a:rPr>
              <a:t>‘ More instructions… red paint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en-US" sz="1600" b="1" dirty="0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       </a:t>
            </a:r>
            <a:r>
              <a:rPr lang="en-US" sz="1600" b="1" dirty="0">
                <a:solidFill>
                  <a:srgbClr val="0000FF"/>
                </a:solidFill>
                <a:latin typeface="Courier New" pitchFamily="49" charset="0"/>
                <a:cs typeface="Courier New" pitchFamily="49" charset="0"/>
              </a:rPr>
              <a:t>Case</a:t>
            </a:r>
            <a:r>
              <a:rPr lang="en-US" sz="1600" b="1" dirty="0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1600" b="1" dirty="0">
                <a:solidFill>
                  <a:srgbClr val="A31515"/>
                </a:solidFill>
                <a:latin typeface="Courier New" pitchFamily="49" charset="0"/>
                <a:cs typeface="Courier New" pitchFamily="49" charset="0"/>
              </a:rPr>
              <a:t>“b”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en-US" sz="1600" b="1" dirty="0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               </a:t>
            </a:r>
            <a:r>
              <a:rPr lang="en-US" sz="1600" b="1" dirty="0">
                <a:solidFill>
                  <a:srgbClr val="00B050"/>
                </a:solidFill>
                <a:latin typeface="Courier New" pitchFamily="49" charset="0"/>
                <a:cs typeface="Courier New" pitchFamily="49" charset="0"/>
              </a:rPr>
              <a:t>‘ More instructions… green paint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en-US" sz="1600" b="1" dirty="0">
                <a:solidFill>
                  <a:srgbClr val="0000FF"/>
                </a:solidFill>
                <a:latin typeface="Courier New" pitchFamily="49" charset="0"/>
                <a:cs typeface="Courier New" pitchFamily="49" charset="0"/>
              </a:rPr>
              <a:t>       Case Else</a:t>
            </a:r>
            <a:endParaRPr lang="en-US" sz="1600" b="1" dirty="0">
              <a:solidFill>
                <a:prstClr val="black"/>
              </a:solidFill>
              <a:latin typeface="Courier New" pitchFamily="49" charset="0"/>
              <a:cs typeface="Courier New" pitchFamily="49" charset="0"/>
            </a:endParaRPr>
          </a:p>
          <a:p>
            <a:pPr marL="0" indent="0">
              <a:spcBef>
                <a:spcPts val="600"/>
              </a:spcBef>
              <a:buNone/>
            </a:pPr>
            <a:r>
              <a:rPr lang="en-US" sz="1600" b="1" dirty="0">
                <a:solidFill>
                  <a:srgbClr val="00B050"/>
                </a:solidFill>
                <a:latin typeface="Courier New" pitchFamily="49" charset="0"/>
                <a:cs typeface="Courier New" pitchFamily="49" charset="0"/>
              </a:rPr>
              <a:t>	        ‘ More instructions… blue paint</a:t>
            </a:r>
            <a:endParaRPr lang="en-US" sz="1600" b="1" dirty="0">
              <a:solidFill>
                <a:prstClr val="black"/>
              </a:solidFill>
              <a:latin typeface="Courier New" pitchFamily="49" charset="0"/>
              <a:cs typeface="Courier New" pitchFamily="49" charset="0"/>
            </a:endParaRPr>
          </a:p>
          <a:p>
            <a:pPr marL="0" indent="0">
              <a:spcBef>
                <a:spcPts val="600"/>
              </a:spcBef>
              <a:buNone/>
            </a:pPr>
            <a:r>
              <a:rPr lang="en-US" sz="1600" b="1" dirty="0">
                <a:solidFill>
                  <a:srgbClr val="0000FF"/>
                </a:solidFill>
                <a:latin typeface="Courier New" pitchFamily="49" charset="0"/>
                <a:cs typeface="Courier New" pitchFamily="49" charset="0"/>
              </a:rPr>
              <a:t>End</a:t>
            </a:r>
            <a:r>
              <a:rPr lang="en-US" sz="1600" b="1" dirty="0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1600" b="1" dirty="0">
                <a:solidFill>
                  <a:srgbClr val="0000FF"/>
                </a:solidFill>
                <a:latin typeface="Courier New" pitchFamily="49" charset="0"/>
                <a:cs typeface="Courier New" pitchFamily="49" charset="0"/>
              </a:rPr>
              <a:t>Select</a:t>
            </a:r>
            <a:endParaRPr lang="en-US" sz="1600" b="1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5" name="AutoShape 19"/>
          <p:cNvSpPr>
            <a:spLocks noChangeArrowheads="1"/>
          </p:cNvSpPr>
          <p:nvPr/>
        </p:nvSpPr>
        <p:spPr bwMode="auto">
          <a:xfrm>
            <a:off x="431800" y="1504950"/>
            <a:ext cx="2667000" cy="627966"/>
          </a:xfrm>
          <a:prstGeom prst="flowChartProcess">
            <a:avLst/>
          </a:prstGeom>
          <a:ln>
            <a:headEnd/>
            <a:tailEnd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lIns="45720" rIns="45720" anchor="ctr"/>
          <a:lstStyle/>
          <a:p>
            <a:pPr algn="ctr"/>
            <a:r>
              <a:rPr lang="en-US" sz="1800" dirty="0">
                <a:solidFill>
                  <a:schemeClr val="bg1"/>
                </a:solidFill>
                <a:effectLst/>
                <a:latin typeface="Arial" charset="0"/>
              </a:rPr>
              <a:t>Ask the user for a color preference </a:t>
            </a:r>
          </a:p>
        </p:txBody>
      </p:sp>
      <p:cxnSp>
        <p:nvCxnSpPr>
          <p:cNvPr id="6" name="AutoShape 27"/>
          <p:cNvCxnSpPr>
            <a:cxnSpLocks noChangeShapeType="1"/>
            <a:stCxn id="5" idx="2"/>
            <a:endCxn id="8" idx="0"/>
          </p:cNvCxnSpPr>
          <p:nvPr/>
        </p:nvCxnSpPr>
        <p:spPr bwMode="auto">
          <a:xfrm rot="16200000" flipH="1">
            <a:off x="1596683" y="2301533"/>
            <a:ext cx="362634" cy="25400"/>
          </a:xfrm>
          <a:prstGeom prst="bentConnector3">
            <a:avLst>
              <a:gd name="adj1" fmla="val 50000"/>
            </a:avLst>
          </a:prstGeom>
          <a:noFill/>
          <a:ln w="38100">
            <a:solidFill>
              <a:schemeClr val="tx1"/>
            </a:solidFill>
            <a:miter lim="800000"/>
            <a:headEnd/>
            <a:tailEnd type="triangl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cxnSp>
        <p:nvCxnSpPr>
          <p:cNvPr id="7" name="AutoShape 31"/>
          <p:cNvCxnSpPr>
            <a:cxnSpLocks noChangeShapeType="1"/>
            <a:stCxn id="10" idx="2"/>
          </p:cNvCxnSpPr>
          <p:nvPr/>
        </p:nvCxnSpPr>
        <p:spPr bwMode="auto">
          <a:xfrm rot="16200000" flipH="1">
            <a:off x="1290663" y="4073305"/>
            <a:ext cx="710298" cy="96592"/>
          </a:xfrm>
          <a:prstGeom prst="bentConnector3">
            <a:avLst>
              <a:gd name="adj1" fmla="val 50000"/>
            </a:avLst>
          </a:prstGeom>
          <a:noFill/>
          <a:ln w="38100">
            <a:solidFill>
              <a:schemeClr val="tx1"/>
            </a:solidFill>
            <a:miter lim="800000"/>
            <a:headEnd/>
            <a:tailEnd type="triangl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sp>
        <p:nvSpPr>
          <p:cNvPr id="9" name="AutoShape 51"/>
          <p:cNvSpPr>
            <a:spLocks noChangeArrowheads="1"/>
          </p:cNvSpPr>
          <p:nvPr/>
        </p:nvSpPr>
        <p:spPr bwMode="auto">
          <a:xfrm>
            <a:off x="416416" y="3143934"/>
            <a:ext cx="685800" cy="622518"/>
          </a:xfrm>
          <a:prstGeom prst="flowChartProcess">
            <a:avLst/>
          </a:prstGeom>
          <a:ln>
            <a:headEnd/>
            <a:tailEnd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lIns="45720" rIns="45720" anchor="ctr"/>
          <a:lstStyle/>
          <a:p>
            <a:pPr algn="ctr"/>
            <a:r>
              <a:rPr lang="en-US" sz="1200" dirty="0">
                <a:solidFill>
                  <a:schemeClr val="bg1"/>
                </a:solidFill>
                <a:effectLst/>
                <a:latin typeface="Arial" charset="0"/>
              </a:rPr>
              <a:t>Format Table in Red</a:t>
            </a:r>
          </a:p>
        </p:txBody>
      </p:sp>
      <p:sp>
        <p:nvSpPr>
          <p:cNvPr id="10" name="AutoShape 52"/>
          <p:cNvSpPr>
            <a:spLocks noChangeArrowheads="1"/>
          </p:cNvSpPr>
          <p:nvPr/>
        </p:nvSpPr>
        <p:spPr bwMode="auto">
          <a:xfrm>
            <a:off x="1254616" y="3143934"/>
            <a:ext cx="685800" cy="622518"/>
          </a:xfrm>
          <a:prstGeom prst="flowChartProcess">
            <a:avLst/>
          </a:prstGeom>
          <a:ln>
            <a:headEnd/>
            <a:tailEnd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lIns="45720" rIns="45720" anchor="ctr"/>
          <a:lstStyle/>
          <a:p>
            <a:pPr algn="ctr"/>
            <a:r>
              <a:rPr lang="en-US" sz="1200" dirty="0">
                <a:solidFill>
                  <a:schemeClr val="bg1"/>
                </a:solidFill>
                <a:effectLst/>
                <a:latin typeface="Arial" charset="0"/>
              </a:rPr>
              <a:t>Format Table in Green</a:t>
            </a:r>
          </a:p>
        </p:txBody>
      </p:sp>
      <p:sp>
        <p:nvSpPr>
          <p:cNvPr id="11" name="AutoShape 53"/>
          <p:cNvSpPr>
            <a:spLocks noChangeArrowheads="1"/>
          </p:cNvSpPr>
          <p:nvPr/>
        </p:nvSpPr>
        <p:spPr bwMode="auto">
          <a:xfrm>
            <a:off x="2057400" y="3143934"/>
            <a:ext cx="685800" cy="622518"/>
          </a:xfrm>
          <a:prstGeom prst="flowChartProcess">
            <a:avLst/>
          </a:prstGeom>
          <a:ln>
            <a:headEnd/>
            <a:tailEnd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lIns="45720" rIns="45720" anchor="ctr"/>
          <a:lstStyle/>
          <a:p>
            <a:pPr algn="ctr"/>
            <a:r>
              <a:rPr lang="en-US" sz="1200" dirty="0">
                <a:solidFill>
                  <a:schemeClr val="bg1"/>
                </a:solidFill>
                <a:effectLst/>
                <a:latin typeface="Arial" charset="0"/>
              </a:rPr>
              <a:t>Format Table in Blue</a:t>
            </a:r>
          </a:p>
        </p:txBody>
      </p:sp>
      <p:cxnSp>
        <p:nvCxnSpPr>
          <p:cNvPr id="12" name="AutoShape 54"/>
          <p:cNvCxnSpPr>
            <a:cxnSpLocks noChangeShapeType="1"/>
            <a:stCxn id="9" idx="2"/>
          </p:cNvCxnSpPr>
          <p:nvPr/>
        </p:nvCxnSpPr>
        <p:spPr bwMode="auto">
          <a:xfrm rot="16200000" flipH="1">
            <a:off x="1036541" y="3489227"/>
            <a:ext cx="362634" cy="917084"/>
          </a:xfrm>
          <a:prstGeom prst="bentConnector2">
            <a:avLst/>
          </a:prstGeom>
          <a:noFill/>
          <a:ln w="38100">
            <a:solidFill>
              <a:schemeClr val="tx1"/>
            </a:solidFill>
            <a:miter lim="800000"/>
            <a:headEnd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cxnSp>
        <p:nvCxnSpPr>
          <p:cNvPr id="13" name="AutoShape 55"/>
          <p:cNvCxnSpPr>
            <a:cxnSpLocks noChangeShapeType="1"/>
            <a:stCxn id="11" idx="2"/>
          </p:cNvCxnSpPr>
          <p:nvPr/>
        </p:nvCxnSpPr>
        <p:spPr bwMode="auto">
          <a:xfrm rot="5400000">
            <a:off x="1857033" y="3585819"/>
            <a:ext cx="362634" cy="723900"/>
          </a:xfrm>
          <a:prstGeom prst="bentConnector2">
            <a:avLst/>
          </a:prstGeom>
          <a:noFill/>
          <a:ln w="38100">
            <a:solidFill>
              <a:schemeClr val="tx1"/>
            </a:solidFill>
            <a:miter lim="800000"/>
            <a:headEnd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cxnSp>
        <p:nvCxnSpPr>
          <p:cNvPr id="14" name="AutoShape 56"/>
          <p:cNvCxnSpPr>
            <a:cxnSpLocks noChangeShapeType="1"/>
            <a:endCxn id="9" idx="0"/>
          </p:cNvCxnSpPr>
          <p:nvPr/>
        </p:nvCxnSpPr>
        <p:spPr bwMode="auto">
          <a:xfrm rot="10800000" flipV="1">
            <a:off x="759316" y="2647946"/>
            <a:ext cx="876300" cy="495987"/>
          </a:xfrm>
          <a:prstGeom prst="bentConnector2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cxnSp>
        <p:nvCxnSpPr>
          <p:cNvPr id="15" name="AutoShape 57"/>
          <p:cNvCxnSpPr>
            <a:cxnSpLocks noChangeShapeType="1"/>
            <a:stCxn id="8" idx="2"/>
            <a:endCxn id="10" idx="0"/>
          </p:cNvCxnSpPr>
          <p:nvPr/>
        </p:nvCxnSpPr>
        <p:spPr bwMode="auto">
          <a:xfrm rot="5400000">
            <a:off x="1512791" y="2866025"/>
            <a:ext cx="362634" cy="193184"/>
          </a:xfrm>
          <a:prstGeom prst="bentConnector3">
            <a:avLst>
              <a:gd name="adj1" fmla="val 50000"/>
            </a:avLst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cxnSp>
        <p:nvCxnSpPr>
          <p:cNvPr id="16" name="AutoShape 58"/>
          <p:cNvCxnSpPr>
            <a:cxnSpLocks noChangeShapeType="1"/>
            <a:stCxn id="8" idx="3"/>
            <a:endCxn id="11" idx="0"/>
          </p:cNvCxnSpPr>
          <p:nvPr/>
        </p:nvCxnSpPr>
        <p:spPr bwMode="auto">
          <a:xfrm>
            <a:off x="2057400" y="2638425"/>
            <a:ext cx="342900" cy="505509"/>
          </a:xfrm>
          <a:prstGeom prst="bentConnector2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sp>
        <p:nvSpPr>
          <p:cNvPr id="17" name="Text Box 67"/>
          <p:cNvSpPr txBox="1">
            <a:spLocks noChangeArrowheads="1"/>
          </p:cNvSpPr>
          <p:nvPr/>
        </p:nvSpPr>
        <p:spPr bwMode="auto">
          <a:xfrm>
            <a:off x="759316" y="2647947"/>
            <a:ext cx="304800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/>
            <a:r>
              <a:rPr lang="en-US" dirty="0">
                <a:solidFill>
                  <a:schemeClr val="tx1"/>
                </a:solidFill>
                <a:effectLst/>
              </a:rPr>
              <a:t>a</a:t>
            </a:r>
            <a:endParaRPr lang="en-US" sz="1800" dirty="0"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8" name="Text Box 68"/>
          <p:cNvSpPr txBox="1">
            <a:spLocks noChangeArrowheads="1"/>
          </p:cNvSpPr>
          <p:nvPr/>
        </p:nvSpPr>
        <p:spPr bwMode="auto">
          <a:xfrm>
            <a:off x="1356216" y="2809221"/>
            <a:ext cx="304800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/>
            <a:r>
              <a:rPr lang="en-US" dirty="0">
                <a:solidFill>
                  <a:schemeClr val="tx1"/>
                </a:solidFill>
                <a:effectLst/>
              </a:rPr>
              <a:t>b</a:t>
            </a:r>
            <a:endParaRPr lang="en-US" sz="1800" dirty="0"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9" name="Text Box 68"/>
          <p:cNvSpPr txBox="1">
            <a:spLocks noChangeArrowheads="1"/>
          </p:cNvSpPr>
          <p:nvPr/>
        </p:nvSpPr>
        <p:spPr bwMode="auto">
          <a:xfrm>
            <a:off x="2400300" y="2862976"/>
            <a:ext cx="685800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/>
            <a:r>
              <a:rPr lang="en-US" dirty="0">
                <a:solidFill>
                  <a:schemeClr val="tx1"/>
                </a:solidFill>
                <a:effectLst/>
              </a:rPr>
              <a:t>default</a:t>
            </a:r>
            <a:endParaRPr lang="en-US" sz="1800" dirty="0"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8" name="AutoShape 47"/>
          <p:cNvSpPr>
            <a:spLocks noChangeArrowheads="1"/>
          </p:cNvSpPr>
          <p:nvPr/>
        </p:nvSpPr>
        <p:spPr bwMode="auto">
          <a:xfrm>
            <a:off x="1524000" y="2495550"/>
            <a:ext cx="533400" cy="285750"/>
          </a:xfrm>
          <a:prstGeom prst="flowChartDecision">
            <a:avLst/>
          </a:prstGeom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/>
            <a:endParaRPr lang="en-US" sz="1600" dirty="0"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7" name="Oval 26"/>
          <p:cNvSpPr/>
          <p:nvPr/>
        </p:nvSpPr>
        <p:spPr>
          <a:xfrm>
            <a:off x="8915400" y="4933950"/>
            <a:ext cx="152400" cy="15240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79912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Critical thinking</a:t>
            </a:r>
          </a:p>
        </p:txBody>
      </p:sp>
      <p:sp>
        <p:nvSpPr>
          <p:cNvPr id="46083" name="Rectangle 3"/>
          <p:cNvSpPr>
            <a:spLocks noGrp="1" noChangeArrowheads="1"/>
          </p:cNvSpPr>
          <p:nvPr>
            <p:ph type="body" sz="quarter" idx="10"/>
          </p:nvPr>
        </p:nvSpPr>
        <p:spPr>
          <a:xfrm>
            <a:off x="381000" y="891489"/>
            <a:ext cx="8534400" cy="3962400"/>
          </a:xfrm>
        </p:spPr>
        <p:txBody>
          <a:bodyPr>
            <a:normAutofit/>
          </a:bodyPr>
          <a:lstStyle/>
          <a:p>
            <a:r>
              <a:rPr lang="en-US" dirty="0"/>
              <a:t>H4 &amp; H5 – no penalty for being late</a:t>
            </a:r>
          </a:p>
          <a:p>
            <a:r>
              <a:rPr lang="en-US" dirty="0"/>
              <a:t>H3 - if zero may resubmit for late penalty</a:t>
            </a:r>
          </a:p>
          <a:p>
            <a:r>
              <a:rPr lang="en-US" dirty="0"/>
              <a:t>Use MS Teams for questions (faster)</a:t>
            </a:r>
          </a:p>
          <a:p>
            <a:r>
              <a:rPr lang="en-US" dirty="0">
                <a:sym typeface="Wingdings" pitchFamily="2" charset="2"/>
              </a:rPr>
              <a:t>Perceived difficulty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51A1B67-4CD6-4B17-8105-D0A46A03A33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0D1A9CD-F3D1-40E9-97D1-3B6EEF89FC10}" type="slidenum">
              <a:rPr lang="en-US" smtClean="0"/>
              <a:pPr/>
              <a:t>2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2D39326-18D1-459F-A115-6CF3CC63259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72200" y="3471862"/>
            <a:ext cx="2971800" cy="167163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60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60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60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60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083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 More Interesting Case</a:t>
            </a:r>
          </a:p>
        </p:txBody>
      </p:sp>
      <p:sp>
        <p:nvSpPr>
          <p:cNvPr id="86022" name="Rectangle 6"/>
          <p:cNvSpPr>
            <a:spLocks noGrp="1" noChangeArrowheads="1"/>
          </p:cNvSpPr>
          <p:nvPr>
            <p:ph type="body" sz="quarter" idx="10"/>
          </p:nvPr>
        </p:nvSpPr>
        <p:spPr>
          <a:xfrm>
            <a:off x="457200" y="1029216"/>
            <a:ext cx="8534400" cy="3962400"/>
          </a:xfrm>
          <a:prstGeom prst="rect">
            <a:avLst/>
          </a:prstGeom>
          <a:noFill/>
        </p:spPr>
        <p:txBody>
          <a:bodyPr/>
          <a:lstStyle/>
          <a:p>
            <a:pPr marL="0" indent="0">
              <a:spcBef>
                <a:spcPts val="600"/>
              </a:spcBef>
              <a:buNone/>
            </a:pPr>
            <a:r>
              <a:rPr lang="en-US" sz="1600" b="1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1600" b="1" dirty="0">
                <a:solidFill>
                  <a:srgbClr val="0000FF"/>
                </a:solidFill>
                <a:latin typeface="Courier New" pitchFamily="49" charset="0"/>
                <a:cs typeface="Courier New" pitchFamily="49" charset="0"/>
              </a:rPr>
              <a:t>Dim</a:t>
            </a:r>
            <a:r>
              <a:rPr lang="en-US" sz="1600" b="1" dirty="0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 number </a:t>
            </a:r>
            <a:r>
              <a:rPr lang="en-US" sz="1600" b="1" dirty="0">
                <a:solidFill>
                  <a:srgbClr val="0000FF"/>
                </a:solidFill>
                <a:latin typeface="Courier New" pitchFamily="49" charset="0"/>
                <a:cs typeface="Courier New" pitchFamily="49" charset="0"/>
              </a:rPr>
              <a:t>As</a:t>
            </a:r>
            <a:r>
              <a:rPr lang="en-US" sz="1600" b="1" dirty="0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1600" b="1" dirty="0">
                <a:solidFill>
                  <a:srgbClr val="0000FF"/>
                </a:solidFill>
                <a:latin typeface="Courier New" pitchFamily="49" charset="0"/>
                <a:cs typeface="Courier New" pitchFamily="49" charset="0"/>
              </a:rPr>
              <a:t>Integer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en-US" sz="1600" b="1" dirty="0">
                <a:solidFill>
                  <a:srgbClr val="00B050"/>
                </a:solidFill>
                <a:latin typeface="Courier New" pitchFamily="49" charset="0"/>
                <a:cs typeface="Courier New" pitchFamily="49" charset="0"/>
              </a:rPr>
              <a:t>‘other code in here...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en-US" sz="1600" b="1" dirty="0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  </a:t>
            </a:r>
            <a:r>
              <a:rPr lang="en-US" sz="1600" b="1" dirty="0">
                <a:solidFill>
                  <a:srgbClr val="0000FF"/>
                </a:solidFill>
                <a:latin typeface="Courier New" pitchFamily="49" charset="0"/>
                <a:cs typeface="Courier New" pitchFamily="49" charset="0"/>
              </a:rPr>
              <a:t>Select</a:t>
            </a:r>
            <a:r>
              <a:rPr lang="en-US" sz="1600" b="1" dirty="0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1600" b="1" dirty="0">
                <a:solidFill>
                  <a:srgbClr val="0000FF"/>
                </a:solidFill>
                <a:latin typeface="Courier New" pitchFamily="49" charset="0"/>
                <a:cs typeface="Courier New" pitchFamily="49" charset="0"/>
              </a:rPr>
              <a:t>Case</a:t>
            </a:r>
            <a:r>
              <a:rPr lang="en-US" sz="1600" b="1" dirty="0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 number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en-US" sz="1600" b="1" dirty="0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      </a:t>
            </a:r>
            <a:r>
              <a:rPr lang="en-US" sz="1600" b="1" dirty="0">
                <a:solidFill>
                  <a:srgbClr val="0000FF"/>
                </a:solidFill>
                <a:latin typeface="Courier New" pitchFamily="49" charset="0"/>
                <a:cs typeface="Courier New" pitchFamily="49" charset="0"/>
              </a:rPr>
              <a:t>Case</a:t>
            </a:r>
            <a:r>
              <a:rPr lang="en-US" sz="1600" b="1" dirty="0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 1 </a:t>
            </a:r>
            <a:r>
              <a:rPr lang="en-US" sz="1600" b="1" dirty="0">
                <a:solidFill>
                  <a:srgbClr val="0000FF"/>
                </a:solidFill>
                <a:latin typeface="Courier New" pitchFamily="49" charset="0"/>
                <a:cs typeface="Courier New" pitchFamily="49" charset="0"/>
              </a:rPr>
              <a:t>To</a:t>
            </a:r>
            <a:r>
              <a:rPr lang="en-US" sz="1600" b="1" dirty="0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 5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en-US" sz="1600" b="1" dirty="0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       Range(</a:t>
            </a:r>
            <a:r>
              <a:rPr lang="en-US" sz="1600" b="1" dirty="0">
                <a:solidFill>
                  <a:srgbClr val="A31515"/>
                </a:solidFill>
                <a:latin typeface="Courier New" pitchFamily="49" charset="0"/>
                <a:cs typeface="Courier New" pitchFamily="49" charset="0"/>
              </a:rPr>
              <a:t>"A1"</a:t>
            </a:r>
            <a:r>
              <a:rPr lang="en-US" sz="1600" b="1" dirty="0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).Value(</a:t>
            </a:r>
            <a:r>
              <a:rPr lang="en-US" sz="1600" b="1" dirty="0">
                <a:solidFill>
                  <a:srgbClr val="A31515"/>
                </a:solidFill>
                <a:latin typeface="Courier New" pitchFamily="49" charset="0"/>
                <a:cs typeface="Courier New" pitchFamily="49" charset="0"/>
              </a:rPr>
              <a:t>"Between 1 and 5, inclusive"</a:t>
            </a:r>
            <a:r>
              <a:rPr lang="en-US" sz="1600" b="1" dirty="0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)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en-US" sz="1600" b="1" dirty="0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      </a:t>
            </a:r>
            <a:r>
              <a:rPr lang="en-US" sz="1600" b="1" dirty="0">
                <a:solidFill>
                  <a:srgbClr val="0000FF"/>
                </a:solidFill>
                <a:latin typeface="Courier New" pitchFamily="49" charset="0"/>
                <a:cs typeface="Courier New" pitchFamily="49" charset="0"/>
              </a:rPr>
              <a:t>Case</a:t>
            </a:r>
            <a:r>
              <a:rPr lang="en-US" sz="1600" b="1" dirty="0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 6, 8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en-US" sz="1600" b="1" dirty="0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       Range(</a:t>
            </a:r>
            <a:r>
              <a:rPr lang="en-US" sz="1600" b="1" dirty="0">
                <a:solidFill>
                  <a:srgbClr val="A31515"/>
                </a:solidFill>
                <a:latin typeface="Courier New" pitchFamily="49" charset="0"/>
                <a:cs typeface="Courier New" pitchFamily="49" charset="0"/>
              </a:rPr>
              <a:t>"A1"</a:t>
            </a:r>
            <a:r>
              <a:rPr lang="en-US" sz="1600" b="1" dirty="0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).Value(</a:t>
            </a:r>
            <a:r>
              <a:rPr lang="en-US" sz="1600" b="1" dirty="0">
                <a:solidFill>
                  <a:srgbClr val="A31515"/>
                </a:solidFill>
                <a:latin typeface="Courier New" pitchFamily="49" charset="0"/>
                <a:cs typeface="Courier New" pitchFamily="49" charset="0"/>
              </a:rPr>
              <a:t>"Between 6 and 8, inclusive"</a:t>
            </a:r>
            <a:r>
              <a:rPr lang="en-US" sz="1600" b="1" dirty="0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)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en-US" sz="1600" b="1" dirty="0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      </a:t>
            </a:r>
            <a:r>
              <a:rPr lang="en-US" sz="1600" b="1" dirty="0">
                <a:solidFill>
                  <a:srgbClr val="0000FF"/>
                </a:solidFill>
                <a:latin typeface="Courier New" pitchFamily="49" charset="0"/>
                <a:cs typeface="Courier New" pitchFamily="49" charset="0"/>
              </a:rPr>
              <a:t>Case</a:t>
            </a:r>
            <a:r>
              <a:rPr lang="en-US" sz="1600" b="1" dirty="0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 9 </a:t>
            </a:r>
            <a:r>
              <a:rPr lang="en-US" sz="1600" b="1" dirty="0">
                <a:solidFill>
                  <a:srgbClr val="0000FF"/>
                </a:solidFill>
                <a:latin typeface="Courier New" pitchFamily="49" charset="0"/>
                <a:cs typeface="Courier New" pitchFamily="49" charset="0"/>
              </a:rPr>
              <a:t>To</a:t>
            </a:r>
            <a:r>
              <a:rPr lang="en-US" sz="1600" b="1" dirty="0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 10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en-US" sz="1600" b="1" dirty="0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       Range(</a:t>
            </a:r>
            <a:r>
              <a:rPr lang="en-US" sz="1600" b="1" dirty="0">
                <a:solidFill>
                  <a:srgbClr val="A31515"/>
                </a:solidFill>
                <a:latin typeface="Courier New" pitchFamily="49" charset="0"/>
                <a:cs typeface="Courier New" pitchFamily="49" charset="0"/>
              </a:rPr>
              <a:t>"A1"</a:t>
            </a:r>
            <a:r>
              <a:rPr lang="en-US" sz="1600" b="1" dirty="0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).Value(</a:t>
            </a:r>
            <a:r>
              <a:rPr lang="en-US" sz="1600" b="1" dirty="0">
                <a:solidFill>
                  <a:srgbClr val="A31515"/>
                </a:solidFill>
                <a:latin typeface="Courier New" pitchFamily="49" charset="0"/>
                <a:cs typeface="Courier New" pitchFamily="49" charset="0"/>
              </a:rPr>
              <a:t>"Equal to 9 or 10"</a:t>
            </a:r>
            <a:r>
              <a:rPr lang="en-US" sz="1600" b="1" dirty="0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)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en-US" sz="1600" b="1" dirty="0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      </a:t>
            </a:r>
            <a:r>
              <a:rPr lang="en-US" sz="1600" b="1" dirty="0">
                <a:solidFill>
                  <a:srgbClr val="0000FF"/>
                </a:solidFill>
                <a:latin typeface="Courier New" pitchFamily="49" charset="0"/>
                <a:cs typeface="Courier New" pitchFamily="49" charset="0"/>
              </a:rPr>
              <a:t>Case Else</a:t>
            </a:r>
            <a:endParaRPr lang="en-US" sz="1600" b="1" dirty="0">
              <a:solidFill>
                <a:prstClr val="black"/>
              </a:solidFill>
              <a:latin typeface="Courier New" pitchFamily="49" charset="0"/>
              <a:cs typeface="Courier New" pitchFamily="49" charset="0"/>
            </a:endParaRPr>
          </a:p>
          <a:p>
            <a:pPr marL="0" indent="0">
              <a:spcBef>
                <a:spcPts val="600"/>
              </a:spcBef>
              <a:buNone/>
            </a:pPr>
            <a:r>
              <a:rPr lang="en-US" sz="1600" b="1" dirty="0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        Range(</a:t>
            </a:r>
            <a:r>
              <a:rPr lang="en-US" sz="1600" b="1" dirty="0">
                <a:solidFill>
                  <a:srgbClr val="A31515"/>
                </a:solidFill>
                <a:latin typeface="Courier New" pitchFamily="49" charset="0"/>
                <a:cs typeface="Courier New" pitchFamily="49" charset="0"/>
              </a:rPr>
              <a:t>"A1"</a:t>
            </a:r>
            <a:r>
              <a:rPr lang="en-US" sz="1600" b="1" dirty="0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).Value(</a:t>
            </a:r>
            <a:r>
              <a:rPr lang="en-US" sz="1600" b="1" dirty="0">
                <a:solidFill>
                  <a:srgbClr val="A31515"/>
                </a:solidFill>
                <a:latin typeface="Courier New" pitchFamily="49" charset="0"/>
                <a:cs typeface="Courier New" pitchFamily="49" charset="0"/>
              </a:rPr>
              <a:t>"Not between 1 and 10, inclusive"</a:t>
            </a:r>
            <a:r>
              <a:rPr lang="en-US" sz="1600" b="1" dirty="0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)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en-US" sz="1600" b="1" dirty="0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  </a:t>
            </a:r>
            <a:r>
              <a:rPr lang="en-US" sz="1600" b="1" dirty="0">
                <a:solidFill>
                  <a:srgbClr val="0000FF"/>
                </a:solidFill>
                <a:latin typeface="Courier New" pitchFamily="49" charset="0"/>
                <a:cs typeface="Courier New" pitchFamily="49" charset="0"/>
              </a:rPr>
              <a:t>End</a:t>
            </a:r>
            <a:r>
              <a:rPr lang="en-US" sz="1600" b="1" dirty="0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1600" b="1" dirty="0">
                <a:solidFill>
                  <a:srgbClr val="0000FF"/>
                </a:solidFill>
                <a:latin typeface="Courier New" pitchFamily="49" charset="0"/>
                <a:cs typeface="Courier New" pitchFamily="49" charset="0"/>
              </a:rPr>
              <a:t>Select</a:t>
            </a:r>
            <a:r>
              <a:rPr lang="en-US" sz="1600" b="1" dirty="0">
                <a:latin typeface="Courier New" pitchFamily="49" charset="0"/>
                <a:cs typeface="Courier New" pitchFamily="49" charset="0"/>
              </a:rPr>
              <a:t> 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0D1A9CD-F3D1-40E9-97D1-3B6EEF89FC10}" type="slidenum">
              <a:rPr lang="en-US" smtClean="0"/>
              <a:pPr/>
              <a:t>20</a:t>
            </a:fld>
            <a:endParaRPr lang="en-US" dirty="0"/>
          </a:p>
        </p:txBody>
      </p:sp>
      <p:sp>
        <p:nvSpPr>
          <p:cNvPr id="2" name="TextBox 1"/>
          <p:cNvSpPr txBox="1"/>
          <p:nvPr/>
        </p:nvSpPr>
        <p:spPr bwMode="auto">
          <a:xfrm>
            <a:off x="8431424" y="4991616"/>
            <a:ext cx="686085" cy="123111"/>
          </a:xfrm>
          <a:prstGeom prst="rect">
            <a:avLst/>
          </a:prstGeom>
          <a:noFill/>
          <a:ln>
            <a:headEnd/>
            <a:tailEnd/>
          </a:ln>
          <a:effectLst>
            <a:outerShdw blurRad="50800" dist="76200" dir="2700000" sx="102000" sy="102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none" lIns="0" tIns="0" rIns="0" bIns="0" rtlCol="0">
            <a:spAutoFit/>
          </a:bodyPr>
          <a:lstStyle/>
          <a:p>
            <a:pPr algn="ctr">
              <a:buClr>
                <a:schemeClr val="tx1"/>
              </a:buClr>
            </a:pPr>
            <a:r>
              <a:rPr lang="en-US" sz="800" dirty="0">
                <a:solidFill>
                  <a:schemeClr val="bg2">
                    <a:lumMod val="65000"/>
                  </a:schemeClr>
                </a:solidFill>
                <a:effectLst/>
                <a:latin typeface="Arial" pitchFamily="34" charset="0"/>
                <a:cs typeface="Arial" pitchFamily="34" charset="0"/>
              </a:rPr>
              <a:t>Source: MSDN</a:t>
            </a:r>
          </a:p>
        </p:txBody>
      </p:sp>
    </p:spTree>
    <p:extLst>
      <p:ext uri="{BB962C8B-B14F-4D97-AF65-F5344CB8AC3E}">
        <p14:creationId xmlns:p14="http://schemas.microsoft.com/office/powerpoint/2010/main" val="24209564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60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60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60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60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2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602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2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8602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2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8602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2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8602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2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8602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2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8602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2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8602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2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8602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6022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15" name="Rectangle 1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800" dirty="0"/>
              <a:t>Implementing a nested Loop</a:t>
            </a:r>
          </a:p>
        </p:txBody>
      </p:sp>
      <p:sp>
        <p:nvSpPr>
          <p:cNvPr id="49" name="Slide Number Placeholder 48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0D1A9CD-F3D1-40E9-97D1-3B6EEF89FC10}" type="slidenum">
              <a:rPr lang="en-US" smtClean="0"/>
              <a:pPr/>
              <a:t>21</a:t>
            </a:fld>
            <a:endParaRPr lang="en-US" dirty="0"/>
          </a:p>
        </p:txBody>
      </p:sp>
      <p:sp>
        <p:nvSpPr>
          <p:cNvPr id="76812" name="Text Box 12"/>
          <p:cNvSpPr txBox="1">
            <a:spLocks noChangeArrowheads="1"/>
          </p:cNvSpPr>
          <p:nvPr/>
        </p:nvSpPr>
        <p:spPr bwMode="auto">
          <a:xfrm>
            <a:off x="457200" y="2884119"/>
            <a:ext cx="7239000" cy="22159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0" tIns="0" rIns="0" bIns="0">
            <a:spAutoFit/>
          </a:bodyPr>
          <a:lstStyle/>
          <a:p>
            <a:pPr algn="l"/>
            <a:r>
              <a:rPr lang="en-US" sz="160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For</a:t>
            </a:r>
            <a:r>
              <a:rPr lang="en-US" sz="160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r </a:t>
            </a:r>
            <a:r>
              <a:rPr lang="en-US" sz="160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As</a:t>
            </a:r>
            <a:r>
              <a:rPr lang="en-US" sz="160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160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Integer</a:t>
            </a:r>
            <a:r>
              <a:rPr lang="en-US" sz="160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= 0 </a:t>
            </a:r>
            <a:r>
              <a:rPr lang="en-US" sz="160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To</a:t>
            </a:r>
            <a:r>
              <a:rPr lang="en-US" sz="160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(numberOfRows-1) </a:t>
            </a:r>
            <a:r>
              <a:rPr lang="en-US" sz="160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Step</a:t>
            </a:r>
            <a:r>
              <a:rPr lang="en-US" sz="160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2</a:t>
            </a:r>
          </a:p>
          <a:p>
            <a:pPr algn="l"/>
            <a:r>
              <a:rPr lang="en-US" sz="160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    </a:t>
            </a:r>
          </a:p>
          <a:p>
            <a:pPr algn="l"/>
            <a:r>
              <a:rPr lang="en-US" sz="160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 </a:t>
            </a:r>
            <a:r>
              <a:rPr lang="en-US" sz="160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For</a:t>
            </a:r>
            <a:r>
              <a:rPr lang="en-US" sz="160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c </a:t>
            </a:r>
            <a:r>
              <a:rPr lang="en-US" sz="160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As</a:t>
            </a:r>
            <a:r>
              <a:rPr lang="en-US" sz="160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160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Integer</a:t>
            </a:r>
            <a:r>
              <a:rPr lang="en-US" sz="160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= 0 </a:t>
            </a:r>
            <a:r>
              <a:rPr lang="en-US" sz="160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To</a:t>
            </a:r>
            <a:r>
              <a:rPr lang="en-US" sz="160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(numberOfColumns-1)</a:t>
            </a:r>
          </a:p>
          <a:p>
            <a:pPr algn="l"/>
            <a:r>
              <a:rPr lang="en-US" sz="160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                </a:t>
            </a:r>
          </a:p>
          <a:p>
            <a:pPr algn="l"/>
            <a:r>
              <a:rPr lang="en-US" sz="160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  topLeftCell.Offset(r, c).Interior.Color = Drawing.Color.Pink</a:t>
            </a:r>
          </a:p>
          <a:p>
            <a:pPr algn="l"/>
            <a:r>
              <a:rPr lang="en-US" sz="160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 </a:t>
            </a:r>
          </a:p>
          <a:p>
            <a:pPr algn="l"/>
            <a:r>
              <a:rPr lang="en-US" sz="160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  Next</a:t>
            </a:r>
          </a:p>
          <a:p>
            <a:pPr algn="l"/>
            <a:endParaRPr lang="en-US" sz="1600" dirty="0">
              <a:solidFill>
                <a:srgbClr val="000000"/>
              </a:solidFill>
              <a:effectLst/>
              <a:latin typeface="Consolas" panose="020B0609020204030204" pitchFamily="49" charset="0"/>
            </a:endParaRPr>
          </a:p>
          <a:p>
            <a:pPr algn="l"/>
            <a:r>
              <a:rPr lang="en-US" sz="160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Next</a:t>
            </a:r>
            <a:endParaRPr lang="en-US" sz="1600" b="1" dirty="0">
              <a:solidFill>
                <a:srgbClr val="0000FF"/>
              </a:solidFill>
              <a:effectLst/>
              <a:latin typeface="Courier New" pitchFamily="49" charset="0"/>
              <a:cs typeface="Courier New" pitchFamily="49" charset="0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C8DD911D-0C09-4965-A7B9-434E2234BDF4}"/>
              </a:ext>
            </a:extLst>
          </p:cNvPr>
          <p:cNvGrpSpPr/>
          <p:nvPr/>
        </p:nvGrpSpPr>
        <p:grpSpPr>
          <a:xfrm>
            <a:off x="4800600" y="895350"/>
            <a:ext cx="4273807" cy="3905310"/>
            <a:chOff x="4800600" y="895350"/>
            <a:chExt cx="4273807" cy="3905310"/>
          </a:xfrm>
        </p:grpSpPr>
        <p:pic>
          <p:nvPicPr>
            <p:cNvPr id="24" name="Picture 23">
              <a:extLst>
                <a:ext uri="{FF2B5EF4-FFF2-40B4-BE49-F238E27FC236}">
                  <a16:creationId xmlns:a16="http://schemas.microsoft.com/office/drawing/2014/main" id="{986CC2C3-AF1C-4208-B85A-16F9531EF91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65068" t="7328" r="2398" b="4732"/>
            <a:stretch/>
          </p:blipFill>
          <p:spPr>
            <a:xfrm>
              <a:off x="6743700" y="895350"/>
              <a:ext cx="1600200" cy="2743200"/>
            </a:xfrm>
            <a:prstGeom prst="rect">
              <a:avLst/>
            </a:prstGeom>
          </p:spPr>
        </p:pic>
        <p:sp>
          <p:nvSpPr>
            <p:cNvPr id="2" name="TextBox 1">
              <a:extLst>
                <a:ext uri="{FF2B5EF4-FFF2-40B4-BE49-F238E27FC236}">
                  <a16:creationId xmlns:a16="http://schemas.microsoft.com/office/drawing/2014/main" id="{E82F4A2A-8F2F-4E02-ADCE-4B770EB8FDD6}"/>
                </a:ext>
              </a:extLst>
            </p:cNvPr>
            <p:cNvSpPr txBox="1"/>
            <p:nvPr/>
          </p:nvSpPr>
          <p:spPr>
            <a:xfrm>
              <a:off x="4800600" y="971550"/>
              <a:ext cx="1144865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chemeClr val="tx1"/>
                  </a:solidFill>
                  <a:effectLst/>
                  <a:latin typeface="Segoe UI" panose="020B0502040204020203" pitchFamily="34" charset="0"/>
                  <a:cs typeface="Segoe UI" panose="020B0502040204020203" pitchFamily="34" charset="0"/>
                </a:rPr>
                <a:t>Top left cell:</a:t>
              </a:r>
            </a:p>
            <a:p>
              <a:r>
                <a:rPr lang="en-US" dirty="0">
                  <a:solidFill>
                    <a:schemeClr val="tx1"/>
                  </a:solidFill>
                  <a:effectLst/>
                  <a:latin typeface="Segoe UI" panose="020B0502040204020203" pitchFamily="34" charset="0"/>
                  <a:cs typeface="Segoe UI" panose="020B0502040204020203" pitchFamily="34" charset="0"/>
                </a:rPr>
                <a:t>for example, G10</a:t>
              </a:r>
            </a:p>
          </p:txBody>
        </p:sp>
        <p:cxnSp>
          <p:nvCxnSpPr>
            <p:cNvPr id="4" name="Straight Arrow Connector 3">
              <a:extLst>
                <a:ext uri="{FF2B5EF4-FFF2-40B4-BE49-F238E27FC236}">
                  <a16:creationId xmlns:a16="http://schemas.microsoft.com/office/drawing/2014/main" id="{27AB4992-0324-4225-9963-479629CC2D9B}"/>
                </a:ext>
              </a:extLst>
            </p:cNvPr>
            <p:cNvCxnSpPr>
              <a:cxnSpLocks/>
              <a:stCxn id="2" idx="3"/>
            </p:cNvCxnSpPr>
            <p:nvPr/>
          </p:nvCxnSpPr>
          <p:spPr>
            <a:xfrm flipV="1">
              <a:off x="5945465" y="982981"/>
              <a:ext cx="914400" cy="188624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6B7476AF-7741-4933-9832-259966638880}"/>
                </a:ext>
              </a:extLst>
            </p:cNvPr>
            <p:cNvSpPr txBox="1"/>
            <p:nvPr/>
          </p:nvSpPr>
          <p:spPr>
            <a:xfrm>
              <a:off x="7669530" y="4400550"/>
              <a:ext cx="916265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chemeClr val="tx1"/>
                  </a:solidFill>
                  <a:effectLst/>
                  <a:latin typeface="Segoe UI" panose="020B0502040204020203" pitchFamily="34" charset="0"/>
                  <a:cs typeface="Segoe UI" panose="020B0502040204020203" pitchFamily="34" charset="0"/>
                </a:rPr>
                <a:t>Number of columns = 3</a:t>
              </a:r>
            </a:p>
          </p:txBody>
        </p:sp>
        <p:cxnSp>
          <p:nvCxnSpPr>
            <p:cNvPr id="31" name="Straight Arrow Connector 30">
              <a:extLst>
                <a:ext uri="{FF2B5EF4-FFF2-40B4-BE49-F238E27FC236}">
                  <a16:creationId xmlns:a16="http://schemas.microsoft.com/office/drawing/2014/main" id="{78E01F4A-0EC0-4173-80AC-CE899D445789}"/>
                </a:ext>
              </a:extLst>
            </p:cNvPr>
            <p:cNvCxnSpPr>
              <a:cxnSpLocks/>
              <a:stCxn id="30" idx="0"/>
            </p:cNvCxnSpPr>
            <p:nvPr/>
          </p:nvCxnSpPr>
          <p:spPr>
            <a:xfrm flipH="1" flipV="1">
              <a:off x="8077201" y="3714752"/>
              <a:ext cx="50462" cy="685798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9E65317A-E061-4DDF-977E-7AAAE8261B2B}"/>
                </a:ext>
              </a:extLst>
            </p:cNvPr>
            <p:cNvSpPr txBox="1"/>
            <p:nvPr/>
          </p:nvSpPr>
          <p:spPr>
            <a:xfrm>
              <a:off x="8229600" y="3715113"/>
              <a:ext cx="844807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chemeClr val="tx1"/>
                  </a:solidFill>
                  <a:effectLst/>
                  <a:latin typeface="Segoe UI" panose="020B0502040204020203" pitchFamily="34" charset="0"/>
                  <a:cs typeface="Segoe UI" panose="020B0502040204020203" pitchFamily="34" charset="0"/>
                </a:rPr>
                <a:t>Number of rows = 18</a:t>
              </a:r>
            </a:p>
          </p:txBody>
        </p:sp>
        <p:cxnSp>
          <p:nvCxnSpPr>
            <p:cNvPr id="36" name="Straight Arrow Connector 35">
              <a:extLst>
                <a:ext uri="{FF2B5EF4-FFF2-40B4-BE49-F238E27FC236}">
                  <a16:creationId xmlns:a16="http://schemas.microsoft.com/office/drawing/2014/main" id="{6119D52B-C2FC-44B3-84F3-0418E9278FA6}"/>
                </a:ext>
              </a:extLst>
            </p:cNvPr>
            <p:cNvCxnSpPr>
              <a:cxnSpLocks/>
              <a:stCxn id="35" idx="0"/>
            </p:cNvCxnSpPr>
            <p:nvPr/>
          </p:nvCxnSpPr>
          <p:spPr>
            <a:xfrm flipH="1" flipV="1">
              <a:off x="8305800" y="3562350"/>
              <a:ext cx="346204" cy="152763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1" name="Picture 10">
            <a:extLst>
              <a:ext uri="{FF2B5EF4-FFF2-40B4-BE49-F238E27FC236}">
                <a16:creationId xmlns:a16="http://schemas.microsoft.com/office/drawing/2014/main" id="{D15160E5-E8CA-4CCB-8B57-232142A87EC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56526" y="971550"/>
            <a:ext cx="2655217" cy="1419225"/>
          </a:xfrm>
          <a:prstGeom prst="rect">
            <a:avLst/>
          </a:prstGeom>
        </p:spPr>
      </p:pic>
      <p:sp>
        <p:nvSpPr>
          <p:cNvPr id="39" name="TextBox 38">
            <a:extLst>
              <a:ext uri="{FF2B5EF4-FFF2-40B4-BE49-F238E27FC236}">
                <a16:creationId xmlns:a16="http://schemas.microsoft.com/office/drawing/2014/main" id="{37AD822B-51E5-4B4B-B8ED-910896C1E9F5}"/>
              </a:ext>
            </a:extLst>
          </p:cNvPr>
          <p:cNvSpPr txBox="1"/>
          <p:nvPr/>
        </p:nvSpPr>
        <p:spPr>
          <a:xfrm>
            <a:off x="956526" y="2391225"/>
            <a:ext cx="2655217" cy="246221"/>
          </a:xfrm>
          <a:prstGeom prst="rect">
            <a:avLst/>
          </a:prstGeom>
          <a:solidFill>
            <a:srgbClr val="9CC3DD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tx1"/>
                </a:solidFill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Outer loop (slower)          Inner loop (faster) </a:t>
            </a:r>
          </a:p>
        </p:txBody>
      </p:sp>
    </p:spTree>
    <p:extLst>
      <p:ext uri="{BB962C8B-B14F-4D97-AF65-F5344CB8AC3E}">
        <p14:creationId xmlns:p14="http://schemas.microsoft.com/office/powerpoint/2010/main" val="6191965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68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6812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Suggestions</a:t>
            </a:r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 dirty="0"/>
          </a:p>
          <a:p>
            <a:r>
              <a:rPr lang="en-US" dirty="0"/>
              <a:t>H05 is the capstone for part I of the course.</a:t>
            </a:r>
          </a:p>
          <a:p>
            <a:r>
              <a:rPr lang="en-US" dirty="0"/>
              <a:t>Not more difficult, but it might take longer to do than the previous homework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0D1A9CD-F3D1-40E9-97D1-3B6EEF89FC10}" type="slidenum">
              <a:rPr lang="en-US" smtClean="0"/>
              <a:pPr/>
              <a:t>22</a:t>
            </a:fld>
            <a:endParaRPr lang="en-US" dirty="0"/>
          </a:p>
        </p:txBody>
      </p:sp>
      <p:pic>
        <p:nvPicPr>
          <p:cNvPr id="30724" name="Picture 4" descr="PE01487_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10400" y="285750"/>
            <a:ext cx="1924050" cy="153114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947234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44432C03-DE18-5D60-F6B3-5C0615AAFA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Code and Binary code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99C27D4-C962-B4CE-33C4-71C56BEEDBE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0D1A9CD-F3D1-40E9-97D1-3B6EEF89FC10}" type="slidenum">
              <a:rPr lang="en-US" smtClean="0"/>
              <a:pPr/>
              <a:t>3</a:t>
            </a:fld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E88E0BF-F321-2BC8-105B-924BAB4B0BF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0585" y="895350"/>
            <a:ext cx="5089615" cy="41148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5C9AE0EC-DC41-7487-D9E7-2AE1E3211C0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02184" y="895350"/>
            <a:ext cx="3607526" cy="4114800"/>
          </a:xfrm>
          <a:prstGeom prst="rect">
            <a:avLst/>
          </a:prstGeom>
        </p:spPr>
      </p:pic>
      <p:sp>
        <p:nvSpPr>
          <p:cNvPr id="8" name="Arrow: Right 7">
            <a:extLst>
              <a:ext uri="{FF2B5EF4-FFF2-40B4-BE49-F238E27FC236}">
                <a16:creationId xmlns:a16="http://schemas.microsoft.com/office/drawing/2014/main" id="{C0533F66-9BE9-0DDB-BB9B-1AD0603398BC}"/>
              </a:ext>
            </a:extLst>
          </p:cNvPr>
          <p:cNvSpPr/>
          <p:nvPr/>
        </p:nvSpPr>
        <p:spPr>
          <a:xfrm>
            <a:off x="4800600" y="2696391"/>
            <a:ext cx="1219200" cy="1066800"/>
          </a:xfrm>
          <a:prstGeom prst="rightArrow">
            <a:avLst/>
          </a:prstGeom>
          <a:solidFill>
            <a:srgbClr val="EC5E00"/>
          </a:solidFill>
          <a:ln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3048714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2"/>
          <p:cNvSpPr>
            <a:spLocks noChangeArrowheads="1"/>
          </p:cNvSpPr>
          <p:nvPr/>
        </p:nvSpPr>
        <p:spPr bwMode="auto">
          <a:xfrm>
            <a:off x="685800" y="1114258"/>
            <a:ext cx="2762830" cy="847892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/>
            <a:r>
              <a:rPr lang="en-US" sz="2000" dirty="0">
                <a:solidFill>
                  <a:schemeClr val="bg2"/>
                </a:solidFill>
                <a:effectLst/>
              </a:rPr>
              <a:t>Requirements:</a:t>
            </a:r>
            <a:br>
              <a:rPr lang="en-US" sz="2000" dirty="0">
                <a:solidFill>
                  <a:schemeClr val="bg2"/>
                </a:solidFill>
                <a:effectLst/>
              </a:rPr>
            </a:br>
            <a:r>
              <a:rPr lang="en-US" sz="2000" dirty="0">
                <a:solidFill>
                  <a:schemeClr val="bg2"/>
                </a:solidFill>
                <a:effectLst/>
              </a:rPr>
              <a:t>What needs to be done</a:t>
            </a:r>
          </a:p>
        </p:txBody>
      </p:sp>
      <p:sp>
        <p:nvSpPr>
          <p:cNvPr id="88067" name="Rectangle 3"/>
          <p:cNvSpPr>
            <a:spLocks noChangeArrowheads="1"/>
          </p:cNvSpPr>
          <p:nvPr/>
        </p:nvSpPr>
        <p:spPr bwMode="auto">
          <a:xfrm>
            <a:off x="457200" y="2343150"/>
            <a:ext cx="5867400" cy="12573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none" anchor="ctr"/>
          <a:lstStyle/>
          <a:p>
            <a:endParaRPr lang="en-US" dirty="0"/>
          </a:p>
        </p:txBody>
      </p:sp>
      <p:sp>
        <p:nvSpPr>
          <p:cNvPr id="88068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VS is an </a:t>
            </a:r>
            <a:r>
              <a:rPr lang="en-US" dirty="0">
                <a:solidFill>
                  <a:srgbClr val="EC5E00"/>
                </a:solidFill>
              </a:rPr>
              <a:t>IDE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0D1A9CD-F3D1-40E9-97D1-3B6EEF89FC10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88069" name="Oval 5"/>
          <p:cNvSpPr>
            <a:spLocks noChangeArrowheads="1"/>
          </p:cNvSpPr>
          <p:nvPr/>
        </p:nvSpPr>
        <p:spPr bwMode="auto">
          <a:xfrm>
            <a:off x="609600" y="2743200"/>
            <a:ext cx="2971800" cy="685800"/>
          </a:xfrm>
          <a:prstGeom prst="ellipse">
            <a:avLst/>
          </a:prstGeom>
          <a:solidFill>
            <a:srgbClr val="C00000"/>
          </a:solidFill>
          <a:ln>
            <a:headEnd/>
            <a:tailEnd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/>
            <a:r>
              <a:rPr lang="en-US" sz="2400" dirty="0">
                <a:solidFill>
                  <a:schemeClr val="bg2"/>
                </a:solidFill>
                <a:effectLst/>
              </a:rPr>
              <a:t>Coding</a:t>
            </a:r>
          </a:p>
        </p:txBody>
      </p:sp>
      <p:pic>
        <p:nvPicPr>
          <p:cNvPr id="88070" name="Picture 6" descr="BS01029_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7328" y="1628608"/>
            <a:ext cx="763588" cy="628650"/>
          </a:xfrm>
          <a:prstGeom prst="rect">
            <a:avLst/>
          </a:prstGeom>
          <a:noFill/>
        </p:spPr>
      </p:pic>
      <p:cxnSp>
        <p:nvCxnSpPr>
          <p:cNvPr id="88071" name="AutoShape 7"/>
          <p:cNvCxnSpPr>
            <a:cxnSpLocks noChangeShapeType="1"/>
            <a:stCxn id="88066" idx="2"/>
            <a:endCxn id="88069" idx="0"/>
          </p:cNvCxnSpPr>
          <p:nvPr/>
        </p:nvCxnSpPr>
        <p:spPr bwMode="auto">
          <a:xfrm>
            <a:off x="2094920" y="1962150"/>
            <a:ext cx="580" cy="781050"/>
          </a:xfrm>
          <a:prstGeom prst="straightConnector1">
            <a:avLst/>
          </a:prstGeom>
          <a:noFill/>
          <a:ln w="76200">
            <a:solidFill>
              <a:schemeClr val="folHlink"/>
            </a:solidFill>
            <a:round/>
            <a:headEnd/>
            <a:tailEnd type="triangle" w="med" len="med"/>
          </a:ln>
          <a:effectLst/>
        </p:spPr>
      </p:cxnSp>
      <p:cxnSp>
        <p:nvCxnSpPr>
          <p:cNvPr id="88072" name="AutoShape 8"/>
          <p:cNvCxnSpPr>
            <a:cxnSpLocks noChangeShapeType="1"/>
            <a:stCxn id="88069" idx="4"/>
            <a:endCxn id="88084" idx="1"/>
          </p:cNvCxnSpPr>
          <p:nvPr/>
        </p:nvCxnSpPr>
        <p:spPr bwMode="auto">
          <a:xfrm rot="16200000" flipH="1">
            <a:off x="1752600" y="3771900"/>
            <a:ext cx="1028700" cy="342900"/>
          </a:xfrm>
          <a:prstGeom prst="bentConnector2">
            <a:avLst/>
          </a:prstGeom>
          <a:noFill/>
          <a:ln w="76200">
            <a:solidFill>
              <a:schemeClr val="folHlink"/>
            </a:solidFill>
            <a:miter lim="800000"/>
            <a:headEnd/>
            <a:tailEnd type="triangle" w="med" len="med"/>
          </a:ln>
          <a:effectLst/>
        </p:spPr>
      </p:cxnSp>
      <p:cxnSp>
        <p:nvCxnSpPr>
          <p:cNvPr id="88073" name="AutoShape 9"/>
          <p:cNvCxnSpPr>
            <a:cxnSpLocks noChangeShapeType="1"/>
            <a:stCxn id="88084" idx="3"/>
            <a:endCxn id="88114" idx="4"/>
          </p:cNvCxnSpPr>
          <p:nvPr/>
        </p:nvCxnSpPr>
        <p:spPr bwMode="auto">
          <a:xfrm flipV="1">
            <a:off x="4876800" y="3429000"/>
            <a:ext cx="96044" cy="1028700"/>
          </a:xfrm>
          <a:prstGeom prst="bentConnector2">
            <a:avLst/>
          </a:prstGeom>
          <a:noFill/>
          <a:ln w="76200">
            <a:solidFill>
              <a:schemeClr val="folHlink"/>
            </a:solidFill>
            <a:miter lim="800000"/>
            <a:headEnd/>
            <a:tailEnd type="triangle" w="med" len="med"/>
          </a:ln>
          <a:effectLst/>
        </p:spPr>
      </p:cxnSp>
      <p:sp>
        <p:nvSpPr>
          <p:cNvPr id="88076" name="Text Box 12"/>
          <p:cNvSpPr txBox="1">
            <a:spLocks noChangeArrowheads="1"/>
          </p:cNvSpPr>
          <p:nvPr/>
        </p:nvSpPr>
        <p:spPr bwMode="auto">
          <a:xfrm>
            <a:off x="3562350" y="1822344"/>
            <a:ext cx="276225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sz="1400" dirty="0">
                <a:solidFill>
                  <a:schemeClr val="tx1"/>
                </a:solidFill>
                <a:effectLst/>
              </a:rPr>
              <a:t>VS is an IDE: an Integrated Development Environment</a:t>
            </a:r>
          </a:p>
        </p:txBody>
      </p:sp>
      <p:sp>
        <p:nvSpPr>
          <p:cNvPr id="88078" name="Text Box 14"/>
          <p:cNvSpPr txBox="1">
            <a:spLocks noChangeArrowheads="1"/>
          </p:cNvSpPr>
          <p:nvPr/>
        </p:nvSpPr>
        <p:spPr bwMode="auto">
          <a:xfrm>
            <a:off x="5137597" y="4655463"/>
            <a:ext cx="1219200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/>
            <a:r>
              <a:rPr lang="en-US" sz="1100" dirty="0">
                <a:solidFill>
                  <a:schemeClr val="tx1"/>
                </a:solidFill>
                <a:effectLst/>
              </a:rPr>
              <a:t>C#, VBA, C++, python…</a:t>
            </a:r>
          </a:p>
        </p:txBody>
      </p:sp>
      <p:sp>
        <p:nvSpPr>
          <p:cNvPr id="88079" name="Line 15"/>
          <p:cNvSpPr>
            <a:spLocks noChangeShapeType="1"/>
          </p:cNvSpPr>
          <p:nvPr/>
        </p:nvSpPr>
        <p:spPr bwMode="auto">
          <a:xfrm>
            <a:off x="4876800" y="4686300"/>
            <a:ext cx="304800" cy="13335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/>
          <a:lstStyle/>
          <a:p>
            <a:endParaRPr lang="en-US" dirty="0"/>
          </a:p>
        </p:txBody>
      </p:sp>
      <p:sp>
        <p:nvSpPr>
          <p:cNvPr id="88084" name="Rectangle 20"/>
          <p:cNvSpPr>
            <a:spLocks noChangeArrowheads="1"/>
          </p:cNvSpPr>
          <p:nvPr/>
        </p:nvSpPr>
        <p:spPr bwMode="auto">
          <a:xfrm>
            <a:off x="2438400" y="3943350"/>
            <a:ext cx="2438400" cy="1028700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l"/>
            <a:r>
              <a:rPr lang="en-US" sz="1600" dirty="0">
                <a:solidFill>
                  <a:schemeClr val="bg2"/>
                </a:solidFill>
              </a:rPr>
              <a:t>Source code</a:t>
            </a:r>
            <a:br>
              <a:rPr lang="en-US" sz="1600" dirty="0">
                <a:solidFill>
                  <a:schemeClr val="bg2"/>
                </a:solidFill>
                <a:effectLst/>
              </a:rPr>
            </a:br>
            <a:r>
              <a:rPr lang="en-US" sz="1600" dirty="0">
                <a:solidFill>
                  <a:schemeClr val="bg2"/>
                </a:solidFill>
                <a:effectLst/>
              </a:rPr>
              <a:t>file in a</a:t>
            </a:r>
            <a:br>
              <a:rPr lang="en-US" sz="1600" dirty="0">
                <a:solidFill>
                  <a:schemeClr val="bg2"/>
                </a:solidFill>
                <a:effectLst/>
              </a:rPr>
            </a:br>
            <a:r>
              <a:rPr lang="en-US" sz="1600" dirty="0">
                <a:solidFill>
                  <a:schemeClr val="bg2"/>
                </a:solidFill>
                <a:effectLst/>
              </a:rPr>
              <a:t>computer</a:t>
            </a:r>
            <a:br>
              <a:rPr lang="en-US" sz="1600" dirty="0">
                <a:solidFill>
                  <a:schemeClr val="bg2"/>
                </a:solidFill>
                <a:effectLst/>
              </a:rPr>
            </a:br>
            <a:r>
              <a:rPr lang="en-US" sz="1600" dirty="0">
                <a:solidFill>
                  <a:schemeClr val="bg2"/>
                </a:solidFill>
                <a:effectLst/>
              </a:rPr>
              <a:t>language</a:t>
            </a:r>
          </a:p>
        </p:txBody>
      </p:sp>
      <p:cxnSp>
        <p:nvCxnSpPr>
          <p:cNvPr id="88112" name="AutoShape 48"/>
          <p:cNvCxnSpPr>
            <a:cxnSpLocks noChangeShapeType="1"/>
            <a:stCxn id="88113" idx="5"/>
            <a:endCxn id="88110" idx="1"/>
          </p:cNvCxnSpPr>
          <p:nvPr/>
        </p:nvCxnSpPr>
        <p:spPr bwMode="auto">
          <a:xfrm rot="16200000" flipH="1">
            <a:off x="5750473" y="3297319"/>
            <a:ext cx="1125934" cy="1241517"/>
          </a:xfrm>
          <a:prstGeom prst="bentConnector2">
            <a:avLst/>
          </a:prstGeom>
          <a:noFill/>
          <a:ln w="76200">
            <a:solidFill>
              <a:schemeClr val="folHlink"/>
            </a:solidFill>
            <a:miter lim="800000"/>
            <a:headEnd/>
            <a:tailEnd type="triangle" w="med" len="med"/>
          </a:ln>
          <a:effectLst/>
        </p:spPr>
      </p:cxnSp>
      <p:sp>
        <p:nvSpPr>
          <p:cNvPr id="88113" name="Oval 49"/>
          <p:cNvSpPr>
            <a:spLocks noChangeArrowheads="1"/>
          </p:cNvSpPr>
          <p:nvPr/>
        </p:nvSpPr>
        <p:spPr bwMode="auto">
          <a:xfrm>
            <a:off x="5562600" y="3257550"/>
            <a:ext cx="152400" cy="114300"/>
          </a:xfrm>
          <a:prstGeom prst="ellipse">
            <a:avLst/>
          </a:prstGeom>
          <a:solidFill>
            <a:schemeClr val="folHlink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88114" name="Oval 50"/>
          <p:cNvSpPr>
            <a:spLocks noChangeArrowheads="1"/>
          </p:cNvSpPr>
          <p:nvPr/>
        </p:nvSpPr>
        <p:spPr bwMode="auto">
          <a:xfrm>
            <a:off x="3733800" y="2743200"/>
            <a:ext cx="2478087" cy="685800"/>
          </a:xfrm>
          <a:prstGeom prst="ellipse">
            <a:avLst/>
          </a:prstGeom>
          <a:solidFill>
            <a:srgbClr val="C00000"/>
          </a:solidFill>
          <a:ln>
            <a:headEnd/>
            <a:tailEnd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/>
            <a:r>
              <a:rPr lang="en-US" sz="2400" dirty="0">
                <a:solidFill>
                  <a:schemeClr val="bg2"/>
                </a:solidFill>
                <a:effectLst/>
              </a:rPr>
              <a:t>Compiling</a:t>
            </a:r>
          </a:p>
        </p:txBody>
      </p:sp>
      <p:sp>
        <p:nvSpPr>
          <p:cNvPr id="88110" name="Rectangle 46"/>
          <p:cNvSpPr>
            <a:spLocks noChangeArrowheads="1"/>
          </p:cNvSpPr>
          <p:nvPr/>
        </p:nvSpPr>
        <p:spPr bwMode="auto">
          <a:xfrm>
            <a:off x="6934199" y="3977512"/>
            <a:ext cx="2049577" cy="1007066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l"/>
            <a:r>
              <a:rPr lang="en-US" sz="1600" dirty="0">
                <a:solidFill>
                  <a:schemeClr val="bg2"/>
                </a:solidFill>
              </a:rPr>
              <a:t>Runnable</a:t>
            </a:r>
            <a:br>
              <a:rPr lang="en-US" sz="1600" dirty="0">
                <a:solidFill>
                  <a:schemeClr val="bg2"/>
                </a:solidFill>
              </a:rPr>
            </a:br>
            <a:r>
              <a:rPr lang="en-US" sz="1600" dirty="0">
                <a:solidFill>
                  <a:schemeClr val="bg2"/>
                </a:solidFill>
              </a:rPr>
              <a:t>code: .exe,</a:t>
            </a:r>
            <a:br>
              <a:rPr lang="en-US" sz="1600" dirty="0">
                <a:solidFill>
                  <a:schemeClr val="bg2"/>
                </a:solidFill>
              </a:rPr>
            </a:br>
            <a:r>
              <a:rPr lang="en-US" sz="1600" dirty="0">
                <a:solidFill>
                  <a:schemeClr val="bg2"/>
                </a:solidFill>
              </a:rPr>
              <a:t>.dll (i.e., a</a:t>
            </a:r>
            <a:br>
              <a:rPr lang="en-US" sz="1600" dirty="0">
                <a:solidFill>
                  <a:schemeClr val="bg2"/>
                </a:solidFill>
              </a:rPr>
            </a:br>
            <a:r>
              <a:rPr lang="en-US" sz="1600" dirty="0">
                <a:solidFill>
                  <a:schemeClr val="bg2"/>
                </a:solidFill>
              </a:rPr>
              <a:t>program)</a:t>
            </a:r>
          </a:p>
        </p:txBody>
      </p:sp>
      <p:pic>
        <p:nvPicPr>
          <p:cNvPr id="19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0" y="19574"/>
            <a:ext cx="2514600" cy="19686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" name="TextBox 19"/>
          <p:cNvSpPr txBox="1"/>
          <p:nvPr/>
        </p:nvSpPr>
        <p:spPr bwMode="auto">
          <a:xfrm>
            <a:off x="4813865" y="575201"/>
            <a:ext cx="1122487" cy="830997"/>
          </a:xfrm>
          <a:prstGeom prst="rect">
            <a:avLst/>
          </a:prstGeom>
          <a:noFill/>
          <a:ln>
            <a:noFill/>
            <a:headEnd/>
            <a:tailEnd/>
          </a:ln>
          <a:effectLst>
            <a:outerShdw blurRad="50800" dist="76200" dir="2700000" sx="102000" sy="102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pPr>
              <a:buClr>
                <a:schemeClr val="tx1"/>
              </a:buClr>
            </a:pPr>
            <a:r>
              <a:rPr lang="en-US" sz="1200" i="1" dirty="0">
                <a:solidFill>
                  <a:schemeClr val="tx1"/>
                </a:solidFill>
                <a:effectLst/>
                <a:latin typeface="Comic Sans MS" pitchFamily="66" charset="0"/>
                <a:cs typeface="Arial" pitchFamily="34" charset="0"/>
              </a:rPr>
              <a:t>Visual Studio</a:t>
            </a:r>
          </a:p>
          <a:p>
            <a:pPr>
              <a:buClr>
                <a:schemeClr val="tx1"/>
              </a:buClr>
            </a:pPr>
            <a:endParaRPr lang="en-US" sz="1200" i="1" dirty="0">
              <a:solidFill>
                <a:schemeClr val="tx1"/>
              </a:solidFill>
              <a:effectLst/>
              <a:latin typeface="Comic Sans MS" pitchFamily="66" charset="0"/>
              <a:cs typeface="Arial" pitchFamily="34" charset="0"/>
            </a:endParaRPr>
          </a:p>
          <a:p>
            <a:pPr>
              <a:buClr>
                <a:schemeClr val="tx1"/>
              </a:buClr>
            </a:pPr>
            <a:endParaRPr lang="en-US" sz="1200" i="1" dirty="0">
              <a:solidFill>
                <a:schemeClr val="tx1"/>
              </a:solidFill>
              <a:effectLst/>
              <a:latin typeface="Comic Sans MS" pitchFamily="66" charset="0"/>
              <a:cs typeface="Arial" pitchFamily="34" charset="0"/>
            </a:endParaRPr>
          </a:p>
          <a:p>
            <a:pPr>
              <a:buClr>
                <a:schemeClr val="tx1"/>
              </a:buClr>
            </a:pPr>
            <a:r>
              <a:rPr lang="en-US" sz="1200" i="1" dirty="0">
                <a:solidFill>
                  <a:schemeClr val="tx1"/>
                </a:solidFill>
                <a:effectLst/>
                <a:latin typeface="Comic Sans MS" pitchFamily="66" charset="0"/>
                <a:cs typeface="Arial" pitchFamily="34" charset="0"/>
              </a:rPr>
              <a:t>Excel</a:t>
            </a:r>
          </a:p>
        </p:txBody>
      </p:sp>
      <p:cxnSp>
        <p:nvCxnSpPr>
          <p:cNvPr id="21" name="Straight Arrow Connector 6"/>
          <p:cNvCxnSpPr/>
          <p:nvPr/>
        </p:nvCxnSpPr>
        <p:spPr bwMode="auto">
          <a:xfrm flipV="1">
            <a:off x="5943600" y="465958"/>
            <a:ext cx="762000" cy="257700"/>
          </a:xfrm>
          <a:prstGeom prst="curvedConnector3">
            <a:avLst>
              <a:gd name="adj1" fmla="val 50000"/>
            </a:avLst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2" name="Straight Arrow Connector 6"/>
          <p:cNvCxnSpPr>
            <a:cxnSpLocks/>
          </p:cNvCxnSpPr>
          <p:nvPr/>
        </p:nvCxnSpPr>
        <p:spPr bwMode="auto">
          <a:xfrm>
            <a:off x="5958840" y="1324580"/>
            <a:ext cx="1051374" cy="223906"/>
          </a:xfrm>
          <a:prstGeom prst="curvedConnector3">
            <a:avLst>
              <a:gd name="adj1" fmla="val 50000"/>
            </a:avLst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pic>
        <p:nvPicPr>
          <p:cNvPr id="3" name="Picture 2">
            <a:extLst>
              <a:ext uri="{FF2B5EF4-FFF2-40B4-BE49-F238E27FC236}">
                <a16:creationId xmlns:a16="http://schemas.microsoft.com/office/drawing/2014/main" id="{C18B09C5-BE15-4603-8955-A97C71A1C49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70230" y="2395301"/>
            <a:ext cx="288202" cy="288202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9570D95-91FA-57F2-20A6-C3C49E34E0C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620446" y="3936582"/>
            <a:ext cx="1272404" cy="10287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56B917A7-1EA8-EB6A-BBD1-0F159A436E48}"/>
              </a:ext>
            </a:extLst>
          </p:cNvPr>
          <p:cNvPicPr>
            <a:picLocks noChangeAspect="1"/>
          </p:cNvPicPr>
          <p:nvPr/>
        </p:nvPicPr>
        <p:blipFill>
          <a:blip r:embed="rId7"/>
          <a:srcRect l="59149" b="63326"/>
          <a:stretch/>
        </p:blipFill>
        <p:spPr>
          <a:xfrm>
            <a:off x="8010913" y="3977512"/>
            <a:ext cx="964636" cy="9877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992088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6B0CCB-62FB-47FA-8BE3-3C9C747EEF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Learning Objectives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9300263-617E-4847-84C7-9C121A622BE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0D1A9CD-F3D1-40E9-97D1-3B6EEF89FC10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2BD28272-5B71-462A-964E-53CA30A38F5D}"/>
              </a:ext>
            </a:extLst>
          </p:cNvPr>
          <p:cNvSpPr txBox="1">
            <a:spLocks/>
          </p:cNvSpPr>
          <p:nvPr/>
        </p:nvSpPr>
        <p:spPr>
          <a:xfrm>
            <a:off x="5715000" y="1062603"/>
            <a:ext cx="3810000" cy="3962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457200" indent="-4572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3600" kern="120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400" kern="120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2pPr>
            <a:lvl3pPr marL="1200150" indent="-28575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400" kern="120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3pPr>
            <a:lvl4pPr marL="1657350" indent="-28575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400" kern="120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4pPr>
            <a:lvl5pPr marL="2114550" indent="-28575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400" kern="120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Clr>
                <a:schemeClr val="tx1"/>
              </a:buClr>
              <a:buFont typeface="Calibri" pitchFamily="34" charset="0"/>
              <a:buChar char="&gt;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Calibri" pitchFamily="34" charset="0"/>
              <a:buChar char="+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Clr>
                <a:schemeClr val="tx1"/>
              </a:buClr>
              <a:buFont typeface="Calibri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Clr>
                <a:schemeClr val="tx1"/>
              </a:buClr>
              <a:buFont typeface="Calibri" pitchFamily="34" charset="0"/>
              <a:buChar char="−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 fontAlgn="auto">
              <a:spcAft>
                <a:spcPts val="0"/>
              </a:spcAft>
              <a:buClr>
                <a:srgbClr val="002060"/>
              </a:buClr>
            </a:pPr>
            <a:endParaRPr lang="en-US" dirty="0">
              <a:solidFill>
                <a:schemeClr val="tx2"/>
              </a:solidFill>
              <a:effectLst/>
            </a:endParaRPr>
          </a:p>
          <a:p>
            <a:pPr lvl="1" fontAlgn="auto">
              <a:spcAft>
                <a:spcPts val="0"/>
              </a:spcAft>
              <a:buClr>
                <a:srgbClr val="002060"/>
              </a:buClr>
            </a:pPr>
            <a:endParaRPr lang="en-US" dirty="0">
              <a:effectLst/>
            </a:endParaRPr>
          </a:p>
          <a:p>
            <a:pPr marL="457200" lvl="1" indent="0" fontAlgn="auto">
              <a:spcAft>
                <a:spcPts val="0"/>
              </a:spcAft>
              <a:buFont typeface="Wingdings" panose="05000000000000000000" pitchFamily="2" charset="2"/>
              <a:buNone/>
            </a:pPr>
            <a:endParaRPr lang="en-US" dirty="0">
              <a:effectLst/>
            </a:endParaRPr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AE53C5A7-77C3-7400-E632-5D003E9DB0F3}"/>
              </a:ext>
            </a:extLst>
          </p:cNvPr>
          <p:cNvSpPr/>
          <p:nvPr/>
        </p:nvSpPr>
        <p:spPr>
          <a:xfrm>
            <a:off x="1223007" y="927208"/>
            <a:ext cx="3505201" cy="2032000"/>
          </a:xfrm>
          <a:custGeom>
            <a:avLst/>
            <a:gdLst>
              <a:gd name="csX0" fmla="*/ 0 w 2032000"/>
              <a:gd name="csY0" fmla="*/ 0 h 3505200"/>
              <a:gd name="csX1" fmla="*/ 1693327 w 2032000"/>
              <a:gd name="csY1" fmla="*/ 0 h 3505200"/>
              <a:gd name="csX2" fmla="*/ 2032000 w 2032000"/>
              <a:gd name="csY2" fmla="*/ 338673 h 3505200"/>
              <a:gd name="csX3" fmla="*/ 2032000 w 2032000"/>
              <a:gd name="csY3" fmla="*/ 3505200 h 3505200"/>
              <a:gd name="csX4" fmla="*/ 0 w 2032000"/>
              <a:gd name="csY4" fmla="*/ 3505200 h 3505200"/>
              <a:gd name="csX5" fmla="*/ 0 w 2032000"/>
              <a:gd name="csY5" fmla="*/ 0 h 3505200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</a:cxnLst>
            <a:rect l="l" t="t" r="r" b="b"/>
            <a:pathLst>
              <a:path w="2032000" h="3505200">
                <a:moveTo>
                  <a:pt x="0" y="3505200"/>
                </a:moveTo>
                <a:lnTo>
                  <a:pt x="0" y="584211"/>
                </a:lnTo>
                <a:cubicBezTo>
                  <a:pt x="0" y="261560"/>
                  <a:pt x="87901" y="0"/>
                  <a:pt x="196332" y="0"/>
                </a:cubicBezTo>
                <a:lnTo>
                  <a:pt x="2032000" y="0"/>
                </a:lnTo>
                <a:lnTo>
                  <a:pt x="2032000" y="3505200"/>
                </a:lnTo>
                <a:lnTo>
                  <a:pt x="0" y="3505200"/>
                </a:lnTo>
                <a:close/>
              </a:path>
            </a:pathLst>
          </a:custGeom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3">
              <a:alpha val="90000"/>
              <a:hueOff val="0"/>
              <a:satOff val="0"/>
              <a:lumOff val="0"/>
              <a:alphaOff val="0"/>
            </a:schemeClr>
          </a:fillRef>
          <a:effectRef idx="2">
            <a:schemeClr val="accent3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27585" tIns="182880" rIns="227584" bIns="735584" numCol="1" spcCol="1270" anchor="t" anchorCtr="0">
            <a:noAutofit/>
          </a:bodyPr>
          <a:lstStyle/>
          <a:p>
            <a:pPr marL="0" lvl="0" indent="0" algn="l" defTabSz="1422400">
              <a:spcBef>
                <a:spcPct val="0"/>
              </a:spcBef>
              <a:spcAft>
                <a:spcPts val="0"/>
              </a:spcAft>
              <a:buNone/>
            </a:pPr>
            <a:r>
              <a:rPr lang="en-US" sz="3200" kern="1200" dirty="0">
                <a:solidFill>
                  <a:schemeClr val="bg2"/>
                </a:solidFill>
              </a:rPr>
              <a:t>Loops</a:t>
            </a:r>
          </a:p>
          <a:p>
            <a:pPr marL="285750" lvl="1" indent="-285750" algn="l" defTabSz="1244600">
              <a:spcBef>
                <a:spcPct val="0"/>
              </a:spcBef>
              <a:spcAft>
                <a:spcPts val="0"/>
              </a:spcAft>
              <a:buChar char="•"/>
            </a:pPr>
            <a:r>
              <a:rPr lang="en-US" sz="2800" kern="1200" dirty="0">
                <a:solidFill>
                  <a:schemeClr val="bg2"/>
                </a:solidFill>
              </a:rPr>
              <a:t>For … Next</a:t>
            </a:r>
          </a:p>
          <a:p>
            <a:pPr marL="285750" lvl="1" indent="-285750" algn="l" defTabSz="1244600">
              <a:spcBef>
                <a:spcPct val="0"/>
              </a:spcBef>
              <a:spcAft>
                <a:spcPts val="0"/>
              </a:spcAft>
              <a:buChar char="•"/>
            </a:pPr>
            <a:r>
              <a:rPr lang="en-US" sz="2800" kern="1200" dirty="0">
                <a:solidFill>
                  <a:schemeClr val="bg2"/>
                </a:solidFill>
              </a:rPr>
              <a:t>Do While</a:t>
            </a:r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761E4749-2E98-ED3D-DB8E-3E58CB49C18C}"/>
              </a:ext>
            </a:extLst>
          </p:cNvPr>
          <p:cNvSpPr/>
          <p:nvPr/>
        </p:nvSpPr>
        <p:spPr>
          <a:xfrm>
            <a:off x="4712441" y="927207"/>
            <a:ext cx="3505200" cy="2032000"/>
          </a:xfrm>
          <a:custGeom>
            <a:avLst/>
            <a:gdLst>
              <a:gd name="csX0" fmla="*/ 0 w 3505200"/>
              <a:gd name="csY0" fmla="*/ 0 h 2032000"/>
              <a:gd name="csX1" fmla="*/ 3166527 w 3505200"/>
              <a:gd name="csY1" fmla="*/ 0 h 2032000"/>
              <a:gd name="csX2" fmla="*/ 3505200 w 3505200"/>
              <a:gd name="csY2" fmla="*/ 338673 h 2032000"/>
              <a:gd name="csX3" fmla="*/ 3505200 w 3505200"/>
              <a:gd name="csY3" fmla="*/ 2032000 h 2032000"/>
              <a:gd name="csX4" fmla="*/ 0 w 3505200"/>
              <a:gd name="csY4" fmla="*/ 2032000 h 2032000"/>
              <a:gd name="csX5" fmla="*/ 0 w 3505200"/>
              <a:gd name="csY5" fmla="*/ 0 h 2032000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</a:cxnLst>
            <a:rect l="l" t="t" r="r" b="b"/>
            <a:pathLst>
              <a:path w="3505200" h="2032000">
                <a:moveTo>
                  <a:pt x="0" y="0"/>
                </a:moveTo>
                <a:lnTo>
                  <a:pt x="3166527" y="0"/>
                </a:lnTo>
                <a:cubicBezTo>
                  <a:pt x="3353571" y="0"/>
                  <a:pt x="3505200" y="151629"/>
                  <a:pt x="3505200" y="338673"/>
                </a:cubicBezTo>
                <a:lnTo>
                  <a:pt x="3505200" y="2032000"/>
                </a:lnTo>
                <a:lnTo>
                  <a:pt x="0" y="2032000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3">
              <a:alpha val="90000"/>
              <a:hueOff val="0"/>
              <a:satOff val="0"/>
              <a:lumOff val="0"/>
              <a:alphaOff val="-13333"/>
            </a:schemeClr>
          </a:fillRef>
          <a:effectRef idx="2">
            <a:schemeClr val="accent3">
              <a:alpha val="90000"/>
              <a:hueOff val="0"/>
              <a:satOff val="0"/>
              <a:lumOff val="0"/>
              <a:alphaOff val="-13333"/>
            </a:schemeClr>
          </a:effectRef>
          <a:fontRef idx="minor">
            <a:schemeClr val="lt1"/>
          </a:fontRef>
        </p:style>
        <p:txBody>
          <a:bodyPr spcFirstLastPara="0" vert="horz" wrap="square" lIns="227584" tIns="182880" rIns="227584" bIns="735584" numCol="1" spcCol="1270" anchor="t" anchorCtr="0">
            <a:noAutofit/>
          </a:bodyPr>
          <a:lstStyle/>
          <a:p>
            <a:pPr marL="0" lvl="0" indent="0" algn="l" defTabSz="1422400">
              <a:spcBef>
                <a:spcPct val="0"/>
              </a:spcBef>
              <a:spcAft>
                <a:spcPts val="0"/>
              </a:spcAft>
              <a:buNone/>
            </a:pPr>
            <a:r>
              <a:rPr lang="en-US" sz="3200" kern="1200" dirty="0">
                <a:effectLst>
                  <a:outerShdw blurRad="50800" dist="50800" dir="5400000" algn="ctr" rotWithShape="0">
                    <a:srgbClr val="000000">
                      <a:alpha val="80000"/>
                    </a:srgbClr>
                  </a:outerShdw>
                </a:effectLst>
              </a:rPr>
              <a:t>Conditionals</a:t>
            </a:r>
          </a:p>
          <a:p>
            <a:pPr marL="285750" lvl="1" indent="-285750" algn="l" defTabSz="1244600">
              <a:spcBef>
                <a:spcPct val="0"/>
              </a:spcBef>
              <a:spcAft>
                <a:spcPts val="0"/>
              </a:spcAft>
              <a:buChar char="•"/>
            </a:pPr>
            <a:r>
              <a:rPr lang="en-US" sz="2800" kern="1200" dirty="0">
                <a:effectLst>
                  <a:outerShdw blurRad="50800" dist="50800" dir="5400000" algn="ctr" rotWithShape="0">
                    <a:srgbClr val="000000">
                      <a:alpha val="80000"/>
                    </a:srgbClr>
                  </a:outerShdw>
                </a:effectLst>
              </a:rPr>
              <a:t>If … Then</a:t>
            </a:r>
          </a:p>
          <a:p>
            <a:pPr marL="285750" lvl="1" indent="-285750" algn="l" defTabSz="1244600">
              <a:spcBef>
                <a:spcPct val="0"/>
              </a:spcBef>
              <a:spcAft>
                <a:spcPts val="0"/>
              </a:spcAft>
              <a:buChar char="•"/>
            </a:pPr>
            <a:r>
              <a:rPr lang="en-US" sz="2800" kern="1200" dirty="0">
                <a:solidFill>
                  <a:srgbClr val="FF6600"/>
                </a:solidFill>
                <a:effectLst>
                  <a:outerShdw blurRad="50800" dist="50800" dir="5400000" algn="ctr" rotWithShape="0">
                    <a:srgbClr val="000000">
                      <a:alpha val="80000"/>
                    </a:srgbClr>
                  </a:outerShdw>
                </a:effectLst>
              </a:rPr>
              <a:t>Select Case</a:t>
            </a:r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448EB9E2-4D6B-A36F-8BCE-E1CE305DFB31}"/>
              </a:ext>
            </a:extLst>
          </p:cNvPr>
          <p:cNvSpPr/>
          <p:nvPr/>
        </p:nvSpPr>
        <p:spPr>
          <a:xfrm>
            <a:off x="1219200" y="2959206"/>
            <a:ext cx="3505200" cy="2032001"/>
          </a:xfrm>
          <a:custGeom>
            <a:avLst/>
            <a:gdLst>
              <a:gd name="csX0" fmla="*/ 0 w 3505200"/>
              <a:gd name="csY0" fmla="*/ 0 h 2032000"/>
              <a:gd name="csX1" fmla="*/ 3166527 w 3505200"/>
              <a:gd name="csY1" fmla="*/ 0 h 2032000"/>
              <a:gd name="csX2" fmla="*/ 3505200 w 3505200"/>
              <a:gd name="csY2" fmla="*/ 338673 h 2032000"/>
              <a:gd name="csX3" fmla="*/ 3505200 w 3505200"/>
              <a:gd name="csY3" fmla="*/ 2032000 h 2032000"/>
              <a:gd name="csX4" fmla="*/ 0 w 3505200"/>
              <a:gd name="csY4" fmla="*/ 2032000 h 2032000"/>
              <a:gd name="csX5" fmla="*/ 0 w 3505200"/>
              <a:gd name="csY5" fmla="*/ 0 h 2032000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</a:cxnLst>
            <a:rect l="l" t="t" r="r" b="b"/>
            <a:pathLst>
              <a:path w="3505200" h="2032000">
                <a:moveTo>
                  <a:pt x="3505200" y="2031999"/>
                </a:moveTo>
                <a:lnTo>
                  <a:pt x="338673" y="2031999"/>
                </a:lnTo>
                <a:cubicBezTo>
                  <a:pt x="151629" y="2031999"/>
                  <a:pt x="0" y="1880370"/>
                  <a:pt x="0" y="1693326"/>
                </a:cubicBezTo>
                <a:lnTo>
                  <a:pt x="0" y="1"/>
                </a:lnTo>
                <a:lnTo>
                  <a:pt x="3505200" y="1"/>
                </a:lnTo>
                <a:lnTo>
                  <a:pt x="3505200" y="2031999"/>
                </a:lnTo>
                <a:close/>
              </a:path>
            </a:pathLst>
          </a:custGeom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3">
              <a:alpha val="90000"/>
              <a:hueOff val="0"/>
              <a:satOff val="0"/>
              <a:lumOff val="0"/>
              <a:alphaOff val="-26667"/>
            </a:schemeClr>
          </a:fillRef>
          <a:effectRef idx="2">
            <a:schemeClr val="accent3">
              <a:alpha val="90000"/>
              <a:hueOff val="0"/>
              <a:satOff val="0"/>
              <a:lumOff val="0"/>
              <a:alphaOff val="-26667"/>
            </a:schemeClr>
          </a:effectRef>
          <a:fontRef idx="minor">
            <a:schemeClr val="lt1"/>
          </a:fontRef>
        </p:style>
        <p:txBody>
          <a:bodyPr spcFirstLastPara="0" vert="horz" wrap="square" lIns="227583" tIns="548640" rIns="227584" bIns="227585" numCol="1" spcCol="1270" anchor="t" anchorCtr="0">
            <a:noAutofit/>
          </a:bodyPr>
          <a:lstStyle/>
          <a:p>
            <a:pPr marL="0" lvl="0" indent="0" algn="l" defTabSz="1422400">
              <a:spcBef>
                <a:spcPct val="0"/>
              </a:spcBef>
              <a:spcAft>
                <a:spcPts val="0"/>
              </a:spcAft>
              <a:buNone/>
            </a:pPr>
            <a:r>
              <a:rPr lang="en-US" sz="3200" kern="1200" dirty="0">
                <a:solidFill>
                  <a:srgbClr val="FF6600"/>
                </a:solidFill>
                <a:effectLst>
                  <a:outerShdw blurRad="50800" dist="50800" dir="5400000" algn="ctr" rotWithShape="0">
                    <a:srgbClr val="000000">
                      <a:alpha val="80000"/>
                    </a:srgbClr>
                  </a:outerShdw>
                </a:effectLst>
              </a:rPr>
              <a:t>Procedures</a:t>
            </a:r>
            <a:endParaRPr lang="en-US" sz="2800" kern="1200" dirty="0">
              <a:solidFill>
                <a:srgbClr val="FF6600"/>
              </a:solidFill>
              <a:effectLst>
                <a:outerShdw blurRad="50800" dist="50800" dir="5400000" algn="ctr" rotWithShape="0">
                  <a:srgbClr val="000000">
                    <a:alpha val="80000"/>
                  </a:srgbClr>
                </a:outerShdw>
              </a:effectLst>
            </a:endParaRPr>
          </a:p>
          <a:p>
            <a:pPr marL="285750" lvl="1" indent="-285750" algn="l" defTabSz="1244600">
              <a:spcBef>
                <a:spcPct val="0"/>
              </a:spcBef>
              <a:spcAft>
                <a:spcPts val="0"/>
              </a:spcAft>
              <a:buChar char="•"/>
            </a:pPr>
            <a:r>
              <a:rPr lang="en-US" sz="2800" kern="1200" dirty="0">
                <a:solidFill>
                  <a:srgbClr val="FF6600"/>
                </a:solidFill>
                <a:effectLst>
                  <a:outerShdw blurRad="50800" dist="50800" dir="5400000" algn="ctr" rotWithShape="0">
                    <a:srgbClr val="000000">
                      <a:alpha val="80000"/>
                    </a:srgbClr>
                  </a:outerShdw>
                </a:effectLst>
              </a:rPr>
              <a:t>Subs</a:t>
            </a:r>
          </a:p>
          <a:p>
            <a:pPr marL="285750" lvl="1" indent="-285750" algn="l" defTabSz="1244600">
              <a:spcBef>
                <a:spcPct val="0"/>
              </a:spcBef>
              <a:spcAft>
                <a:spcPts val="0"/>
              </a:spcAft>
              <a:buChar char="•"/>
            </a:pPr>
            <a:r>
              <a:rPr lang="en-US" sz="2800" kern="1200" dirty="0">
                <a:solidFill>
                  <a:srgbClr val="FF6600"/>
                </a:solidFill>
                <a:effectLst>
                  <a:outerShdw blurRad="50800" dist="50800" dir="5400000" algn="ctr" rotWithShape="0">
                    <a:srgbClr val="000000">
                      <a:alpha val="80000"/>
                    </a:srgbClr>
                  </a:outerShdw>
                </a:effectLst>
              </a:rPr>
              <a:t>Functions</a:t>
            </a:r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88DC9304-1EE7-4DA5-95FC-692FC76C279D}"/>
              </a:ext>
            </a:extLst>
          </p:cNvPr>
          <p:cNvSpPr/>
          <p:nvPr/>
        </p:nvSpPr>
        <p:spPr>
          <a:xfrm>
            <a:off x="4720325" y="2956351"/>
            <a:ext cx="3505200" cy="2032000"/>
          </a:xfrm>
          <a:custGeom>
            <a:avLst/>
            <a:gdLst>
              <a:gd name="csX0" fmla="*/ 0 w 2032000"/>
              <a:gd name="csY0" fmla="*/ 0 h 3505200"/>
              <a:gd name="csX1" fmla="*/ 1693327 w 2032000"/>
              <a:gd name="csY1" fmla="*/ 0 h 3505200"/>
              <a:gd name="csX2" fmla="*/ 2032000 w 2032000"/>
              <a:gd name="csY2" fmla="*/ 338673 h 3505200"/>
              <a:gd name="csX3" fmla="*/ 2032000 w 2032000"/>
              <a:gd name="csY3" fmla="*/ 3505200 h 3505200"/>
              <a:gd name="csX4" fmla="*/ 0 w 2032000"/>
              <a:gd name="csY4" fmla="*/ 3505200 h 3505200"/>
              <a:gd name="csX5" fmla="*/ 0 w 2032000"/>
              <a:gd name="csY5" fmla="*/ 0 h 3505200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</a:cxnLst>
            <a:rect l="l" t="t" r="r" b="b"/>
            <a:pathLst>
              <a:path w="2032000" h="3505200">
                <a:moveTo>
                  <a:pt x="2032000" y="1"/>
                </a:moveTo>
                <a:lnTo>
                  <a:pt x="2032000" y="2920989"/>
                </a:lnTo>
                <a:cubicBezTo>
                  <a:pt x="2032000" y="3243639"/>
                  <a:pt x="1944099" y="3505199"/>
                  <a:pt x="1835668" y="3505199"/>
                </a:cubicBezTo>
                <a:lnTo>
                  <a:pt x="0" y="3505199"/>
                </a:lnTo>
                <a:lnTo>
                  <a:pt x="0" y="1"/>
                </a:lnTo>
                <a:lnTo>
                  <a:pt x="2032000" y="1"/>
                </a:lnTo>
                <a:close/>
              </a:path>
            </a:pathLst>
          </a:custGeom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3">
              <a:alpha val="90000"/>
              <a:hueOff val="0"/>
              <a:satOff val="0"/>
              <a:lumOff val="0"/>
              <a:alphaOff val="-40000"/>
            </a:schemeClr>
          </a:fillRef>
          <a:effectRef idx="2">
            <a:schemeClr val="accent3">
              <a:alpha val="90000"/>
              <a:hueOff val="0"/>
              <a:satOff val="0"/>
              <a:lumOff val="0"/>
              <a:alphaOff val="-40000"/>
            </a:schemeClr>
          </a:effectRef>
          <a:fontRef idx="minor">
            <a:schemeClr val="lt1"/>
          </a:fontRef>
        </p:style>
        <p:txBody>
          <a:bodyPr spcFirstLastPara="0" vert="horz" wrap="square" lIns="227584" tIns="548640" rIns="227584" bIns="227585" numCol="1" spcCol="1270" anchor="t" anchorCtr="0">
            <a:noAutofit/>
          </a:bodyPr>
          <a:lstStyle/>
          <a:p>
            <a:pPr marL="0" lvl="0" indent="0" algn="l" defTabSz="1422400">
              <a:spcBef>
                <a:spcPct val="0"/>
              </a:spcBef>
              <a:spcAft>
                <a:spcPts val="0"/>
              </a:spcAft>
              <a:buClr>
                <a:srgbClr val="002060"/>
              </a:buClr>
              <a:buNone/>
            </a:pPr>
            <a:r>
              <a:rPr lang="en-US" sz="3200" kern="1200" dirty="0">
                <a:effectLst>
                  <a:outerShdw blurRad="38100" dist="38100" dir="2700000" algn="tl">
                    <a:schemeClr val="tx1">
                      <a:alpha val="80000"/>
                    </a:schemeClr>
                  </a:outerShdw>
                </a:effectLst>
              </a:rPr>
              <a:t>Objects</a:t>
            </a:r>
          </a:p>
          <a:p>
            <a:pPr marL="285750" lvl="1" indent="-285750" algn="l" defTabSz="1244600">
              <a:spcBef>
                <a:spcPct val="0"/>
              </a:spcBef>
              <a:spcAft>
                <a:spcPts val="0"/>
              </a:spcAft>
              <a:buChar char="•"/>
            </a:pPr>
            <a:r>
              <a:rPr lang="en-US" sz="2800" kern="1200" dirty="0">
                <a:effectLst>
                  <a:outerShdw blurRad="38100" dist="38100" dir="2700000" algn="tl">
                    <a:schemeClr val="tx1">
                      <a:alpha val="80000"/>
                    </a:schemeClr>
                  </a:outerShdw>
                </a:effectLst>
              </a:rPr>
              <a:t>Properties</a:t>
            </a:r>
          </a:p>
          <a:p>
            <a:pPr marL="285750" lvl="1" indent="-285750" algn="l" defTabSz="1244600">
              <a:spcBef>
                <a:spcPct val="0"/>
              </a:spcBef>
              <a:spcAft>
                <a:spcPts val="0"/>
              </a:spcAft>
              <a:buChar char="•"/>
            </a:pPr>
            <a:r>
              <a:rPr lang="en-US" sz="2800" kern="1200" dirty="0">
                <a:effectLst>
                  <a:outerShdw blurRad="38100" dist="38100" dir="2700000" algn="tl">
                    <a:schemeClr val="tx1">
                      <a:alpha val="80000"/>
                    </a:schemeClr>
                  </a:outerShdw>
                </a:effectLst>
              </a:rPr>
              <a:t>Methods</a:t>
            </a:r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7045DF73-ACE0-AC32-BB36-52FF2547E290}"/>
              </a:ext>
            </a:extLst>
          </p:cNvPr>
          <p:cNvSpPr/>
          <p:nvPr/>
        </p:nvSpPr>
        <p:spPr>
          <a:xfrm>
            <a:off x="3123932" y="2508030"/>
            <a:ext cx="3192788" cy="1013145"/>
          </a:xfrm>
          <a:custGeom>
            <a:avLst/>
            <a:gdLst>
              <a:gd name="csX0" fmla="*/ 0 w 3192788"/>
              <a:gd name="csY0" fmla="*/ 168861 h 1013145"/>
              <a:gd name="csX1" fmla="*/ 168861 w 3192788"/>
              <a:gd name="csY1" fmla="*/ 0 h 1013145"/>
              <a:gd name="csX2" fmla="*/ 3023927 w 3192788"/>
              <a:gd name="csY2" fmla="*/ 0 h 1013145"/>
              <a:gd name="csX3" fmla="*/ 3192788 w 3192788"/>
              <a:gd name="csY3" fmla="*/ 168861 h 1013145"/>
              <a:gd name="csX4" fmla="*/ 3192788 w 3192788"/>
              <a:gd name="csY4" fmla="*/ 844284 h 1013145"/>
              <a:gd name="csX5" fmla="*/ 3023927 w 3192788"/>
              <a:gd name="csY5" fmla="*/ 1013145 h 1013145"/>
              <a:gd name="csX6" fmla="*/ 168861 w 3192788"/>
              <a:gd name="csY6" fmla="*/ 1013145 h 1013145"/>
              <a:gd name="csX7" fmla="*/ 0 w 3192788"/>
              <a:gd name="csY7" fmla="*/ 844284 h 1013145"/>
              <a:gd name="csX8" fmla="*/ 0 w 3192788"/>
              <a:gd name="csY8" fmla="*/ 168861 h 1013145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</a:cxnLst>
            <a:rect l="l" t="t" r="r" b="b"/>
            <a:pathLst>
              <a:path w="3192788" h="1013145">
                <a:moveTo>
                  <a:pt x="0" y="168861"/>
                </a:moveTo>
                <a:cubicBezTo>
                  <a:pt x="0" y="75602"/>
                  <a:pt x="75602" y="0"/>
                  <a:pt x="168861" y="0"/>
                </a:cubicBezTo>
                <a:lnTo>
                  <a:pt x="3023927" y="0"/>
                </a:lnTo>
                <a:cubicBezTo>
                  <a:pt x="3117186" y="0"/>
                  <a:pt x="3192788" y="75602"/>
                  <a:pt x="3192788" y="168861"/>
                </a:cubicBezTo>
                <a:lnTo>
                  <a:pt x="3192788" y="844284"/>
                </a:lnTo>
                <a:cubicBezTo>
                  <a:pt x="3192788" y="937543"/>
                  <a:pt x="3117186" y="1013145"/>
                  <a:pt x="3023927" y="1013145"/>
                </a:cubicBezTo>
                <a:lnTo>
                  <a:pt x="168861" y="1013145"/>
                </a:lnTo>
                <a:cubicBezTo>
                  <a:pt x="75602" y="1013145"/>
                  <a:pt x="0" y="937543"/>
                  <a:pt x="0" y="844284"/>
                </a:cubicBezTo>
                <a:lnTo>
                  <a:pt x="0" y="168861"/>
                </a:lnTo>
                <a:close/>
              </a:path>
            </a:pathLst>
          </a:custGeom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3">
              <a:tint val="40000"/>
              <a:hueOff val="0"/>
              <a:satOff val="0"/>
              <a:lumOff val="0"/>
              <a:alphaOff val="0"/>
            </a:schemeClr>
          </a:fillRef>
          <a:effectRef idx="2">
            <a:schemeClr val="accent3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56138" tIns="156138" rIns="156138" bIns="156138" numCol="1" spcCol="1270" anchor="ctr" anchorCtr="0">
            <a:noAutofit/>
          </a:bodyPr>
          <a:lstStyle/>
          <a:p>
            <a:pPr marL="0" lvl="0" indent="0" algn="ctr" defTabSz="12446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2800" b="1" kern="1200" dirty="0">
                <a:effectLst/>
              </a:rPr>
              <a:t>VBA</a:t>
            </a:r>
            <a:r>
              <a:rPr lang="en-US" sz="2400" kern="1200" dirty="0">
                <a:effectLst/>
              </a:rPr>
              <a:t> (and most other computer languages) </a:t>
            </a:r>
          </a:p>
        </p:txBody>
      </p:sp>
    </p:spTree>
    <p:extLst>
      <p:ext uri="{BB962C8B-B14F-4D97-AF65-F5344CB8AC3E}">
        <p14:creationId xmlns:p14="http://schemas.microsoft.com/office/powerpoint/2010/main" val="257564071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You Do The Talking</a:t>
            </a:r>
          </a:p>
        </p:txBody>
      </p:sp>
      <p:sp>
        <p:nvSpPr>
          <p:cNvPr id="55299" name="Rectangle 3"/>
          <p:cNvSpPr>
            <a:spLocks noGrp="1" noChangeArrowheads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Name, academics</a:t>
            </a:r>
          </a:p>
          <a:p>
            <a:r>
              <a:rPr lang="en-US" dirty="0"/>
              <a:t>Learning objectives</a:t>
            </a:r>
          </a:p>
          <a:p>
            <a:r>
              <a:rPr lang="en-US" dirty="0"/>
              <a:t>Comfort with coding</a:t>
            </a:r>
          </a:p>
          <a:p>
            <a:r>
              <a:rPr lang="en-US" dirty="0"/>
              <a:t>Comfort with finance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0D1A9CD-F3D1-40E9-97D1-3B6EEF89FC10}" type="slidenum">
              <a:rPr lang="en-US" smtClean="0"/>
              <a:pPr/>
              <a:t>6</a:t>
            </a:fld>
            <a:endParaRPr lang="en-US" dirty="0"/>
          </a:p>
        </p:txBody>
      </p:sp>
      <p:pic>
        <p:nvPicPr>
          <p:cNvPr id="55304" name="Picture 8" descr="rhp3rpah[1]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91400" y="133350"/>
            <a:ext cx="1593881" cy="13335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Procedures:</a:t>
            </a:r>
            <a:br>
              <a:rPr lang="en-US" dirty="0"/>
            </a:br>
            <a:r>
              <a:rPr lang="en-US" dirty="0"/>
              <a:t>Functions and Subs</a:t>
            </a: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Simplify!</a:t>
            </a:r>
            <a:br>
              <a:rPr lang="en-US" dirty="0"/>
            </a:br>
            <a:r>
              <a:rPr lang="en-US" dirty="0"/>
              <a:t>Reuse!</a:t>
            </a:r>
          </a:p>
        </p:txBody>
      </p:sp>
      <p:sp>
        <p:nvSpPr>
          <p:cNvPr id="8" name="Rectangle 3">
            <a:hlinkClick r:id="rId2"/>
          </p:cNvPr>
          <p:cNvSpPr>
            <a:spLocks noChangeArrowheads="1"/>
          </p:cNvSpPr>
          <p:nvPr/>
        </p:nvSpPr>
        <p:spPr bwMode="auto">
          <a:xfrm>
            <a:off x="0" y="4572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941865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353A9466-193E-4381-B8DE-3B9F5873CCDF}"/>
              </a:ext>
            </a:extLst>
          </p:cNvPr>
          <p:cNvSpPr txBox="1"/>
          <p:nvPr/>
        </p:nvSpPr>
        <p:spPr>
          <a:xfrm>
            <a:off x="1468901" y="303371"/>
            <a:ext cx="990600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400" dirty="0">
                <a:solidFill>
                  <a:schemeClr val="tx1"/>
                </a:solidFill>
                <a:effectLst/>
              </a:rPr>
              <a:t>Line of code </a:t>
            </a:r>
          </a:p>
          <a:p>
            <a:pPr algn="l"/>
            <a:r>
              <a:rPr lang="en-US" sz="400" dirty="0">
                <a:solidFill>
                  <a:schemeClr val="tx1"/>
                </a:solidFill>
                <a:effectLst/>
              </a:rPr>
              <a:t>Longer line of code</a:t>
            </a:r>
          </a:p>
          <a:p>
            <a:pPr algn="l"/>
            <a:r>
              <a:rPr lang="en-US" sz="400" dirty="0">
                <a:solidFill>
                  <a:schemeClr val="tx1"/>
                </a:solidFill>
                <a:effectLst/>
              </a:rPr>
              <a:t>Longer line of code</a:t>
            </a:r>
          </a:p>
          <a:p>
            <a:pPr algn="l"/>
            <a:r>
              <a:rPr lang="en-US" sz="400" dirty="0">
                <a:solidFill>
                  <a:schemeClr val="tx1"/>
                </a:solidFill>
                <a:effectLst/>
              </a:rPr>
              <a:t>Line</a:t>
            </a:r>
          </a:p>
          <a:p>
            <a:pPr algn="l"/>
            <a:r>
              <a:rPr lang="en-US" sz="400" dirty="0">
                <a:solidFill>
                  <a:srgbClr val="FF9900"/>
                </a:solidFill>
                <a:effectLst/>
              </a:rPr>
              <a:t>Line </a:t>
            </a:r>
          </a:p>
          <a:p>
            <a:pPr algn="l"/>
            <a:r>
              <a:rPr lang="en-US" sz="400" dirty="0">
                <a:solidFill>
                  <a:srgbClr val="FF9900"/>
                </a:solidFill>
                <a:effectLst/>
              </a:rPr>
              <a:t>Longer line of code</a:t>
            </a:r>
          </a:p>
          <a:p>
            <a:pPr algn="l"/>
            <a:r>
              <a:rPr lang="en-US" sz="400" dirty="0">
                <a:solidFill>
                  <a:srgbClr val="FF9900"/>
                </a:solidFill>
                <a:effectLst/>
              </a:rPr>
              <a:t>Longer line of code</a:t>
            </a:r>
          </a:p>
          <a:p>
            <a:pPr algn="l"/>
            <a:r>
              <a:rPr lang="en-US" sz="400" dirty="0">
                <a:solidFill>
                  <a:srgbClr val="FF9900"/>
                </a:solidFill>
                <a:effectLst/>
              </a:rPr>
              <a:t>Longer line of code</a:t>
            </a:r>
          </a:p>
          <a:p>
            <a:pPr algn="l"/>
            <a:r>
              <a:rPr lang="en-US" sz="400" dirty="0">
                <a:solidFill>
                  <a:srgbClr val="FF9900"/>
                </a:solidFill>
                <a:effectLst/>
              </a:rPr>
              <a:t>Line</a:t>
            </a:r>
          </a:p>
          <a:p>
            <a:pPr algn="l"/>
            <a:r>
              <a:rPr lang="en-US" sz="400" dirty="0">
                <a:solidFill>
                  <a:srgbClr val="FF9900"/>
                </a:solidFill>
                <a:effectLst/>
              </a:rPr>
              <a:t>Line</a:t>
            </a:r>
          </a:p>
          <a:p>
            <a:pPr algn="l"/>
            <a:r>
              <a:rPr lang="en-US" sz="400" dirty="0">
                <a:solidFill>
                  <a:schemeClr val="tx1"/>
                </a:solidFill>
                <a:effectLst/>
              </a:rPr>
              <a:t>Line </a:t>
            </a:r>
          </a:p>
          <a:p>
            <a:pPr algn="l"/>
            <a:r>
              <a:rPr lang="en-US" sz="400" dirty="0">
                <a:solidFill>
                  <a:schemeClr val="tx1"/>
                </a:solidFill>
                <a:effectLst/>
              </a:rPr>
              <a:t>Longer line of code</a:t>
            </a:r>
          </a:p>
          <a:p>
            <a:pPr algn="l"/>
            <a:r>
              <a:rPr lang="en-US" sz="400" dirty="0">
                <a:solidFill>
                  <a:schemeClr val="tx1"/>
                </a:solidFill>
                <a:effectLst/>
              </a:rPr>
              <a:t>Much longer line of code</a:t>
            </a:r>
          </a:p>
          <a:p>
            <a:pPr algn="l"/>
            <a:r>
              <a:rPr lang="en-US" sz="400" dirty="0">
                <a:solidFill>
                  <a:schemeClr val="tx1"/>
                </a:solidFill>
                <a:effectLst/>
              </a:rPr>
              <a:t>Much longer line of code</a:t>
            </a:r>
          </a:p>
          <a:p>
            <a:pPr algn="l"/>
            <a:r>
              <a:rPr lang="en-US" sz="400" dirty="0">
                <a:solidFill>
                  <a:schemeClr val="tx1"/>
                </a:solidFill>
                <a:effectLst/>
              </a:rPr>
              <a:t>Longer line of code</a:t>
            </a:r>
          </a:p>
          <a:p>
            <a:pPr algn="l"/>
            <a:r>
              <a:rPr lang="en-US" sz="400" dirty="0">
                <a:solidFill>
                  <a:schemeClr val="tx1"/>
                </a:solidFill>
                <a:effectLst/>
              </a:rPr>
              <a:t>Line</a:t>
            </a:r>
          </a:p>
          <a:p>
            <a:pPr algn="l"/>
            <a:r>
              <a:rPr lang="en-US" sz="400" dirty="0">
                <a:solidFill>
                  <a:schemeClr val="tx1"/>
                </a:solidFill>
                <a:effectLst/>
              </a:rPr>
              <a:t>Line </a:t>
            </a:r>
          </a:p>
          <a:p>
            <a:pPr algn="l"/>
            <a:r>
              <a:rPr lang="en-US" sz="400" dirty="0">
                <a:solidFill>
                  <a:srgbClr val="FF9900"/>
                </a:solidFill>
                <a:effectLst/>
              </a:rPr>
              <a:t>Line </a:t>
            </a:r>
          </a:p>
          <a:p>
            <a:pPr algn="l"/>
            <a:r>
              <a:rPr lang="en-US" sz="400" dirty="0">
                <a:solidFill>
                  <a:srgbClr val="FF9900"/>
                </a:solidFill>
                <a:effectLst/>
              </a:rPr>
              <a:t>Longer line of code</a:t>
            </a:r>
          </a:p>
          <a:p>
            <a:pPr algn="l"/>
            <a:r>
              <a:rPr lang="en-US" sz="400" dirty="0">
                <a:solidFill>
                  <a:srgbClr val="FF9900"/>
                </a:solidFill>
                <a:effectLst/>
              </a:rPr>
              <a:t>Longer line of code</a:t>
            </a:r>
          </a:p>
          <a:p>
            <a:pPr algn="l"/>
            <a:r>
              <a:rPr lang="en-US" sz="400" dirty="0">
                <a:solidFill>
                  <a:srgbClr val="FF9900"/>
                </a:solidFill>
                <a:effectLst/>
              </a:rPr>
              <a:t>Longer line of code</a:t>
            </a:r>
          </a:p>
          <a:p>
            <a:pPr algn="l"/>
            <a:r>
              <a:rPr lang="en-US" sz="400" dirty="0">
                <a:solidFill>
                  <a:srgbClr val="FF9900"/>
                </a:solidFill>
                <a:effectLst/>
              </a:rPr>
              <a:t>Line</a:t>
            </a:r>
          </a:p>
          <a:p>
            <a:pPr algn="l"/>
            <a:r>
              <a:rPr lang="en-US" sz="400" dirty="0">
                <a:solidFill>
                  <a:srgbClr val="FF9900"/>
                </a:solidFill>
                <a:effectLst/>
              </a:rPr>
              <a:t>Line</a:t>
            </a:r>
            <a:endParaRPr lang="en-US" sz="400" dirty="0">
              <a:solidFill>
                <a:schemeClr val="tx1"/>
              </a:solidFill>
              <a:effectLst/>
            </a:endParaRPr>
          </a:p>
          <a:p>
            <a:pPr algn="l"/>
            <a:r>
              <a:rPr lang="en-US" sz="400" dirty="0">
                <a:solidFill>
                  <a:schemeClr val="tx1"/>
                </a:solidFill>
                <a:effectLst/>
              </a:rPr>
              <a:t>Longer line of code</a:t>
            </a:r>
          </a:p>
          <a:p>
            <a:pPr algn="l"/>
            <a:r>
              <a:rPr lang="en-US" sz="400" dirty="0">
                <a:solidFill>
                  <a:schemeClr val="tx1"/>
                </a:solidFill>
                <a:effectLst/>
              </a:rPr>
              <a:t>Much longer line of code</a:t>
            </a:r>
          </a:p>
          <a:p>
            <a:pPr algn="l"/>
            <a:r>
              <a:rPr lang="en-US" sz="400" dirty="0">
                <a:solidFill>
                  <a:schemeClr val="tx1"/>
                </a:solidFill>
                <a:effectLst/>
              </a:rPr>
              <a:t>Longer line of code</a:t>
            </a:r>
          </a:p>
          <a:p>
            <a:pPr algn="l"/>
            <a:r>
              <a:rPr lang="en-US" sz="400" dirty="0">
                <a:solidFill>
                  <a:schemeClr val="tx1"/>
                </a:solidFill>
                <a:effectLst/>
              </a:rPr>
              <a:t>Line</a:t>
            </a:r>
          </a:p>
          <a:p>
            <a:pPr algn="l"/>
            <a:r>
              <a:rPr lang="en-US" sz="400" dirty="0">
                <a:solidFill>
                  <a:srgbClr val="FF9900"/>
                </a:solidFill>
                <a:effectLst/>
              </a:rPr>
              <a:t>Line </a:t>
            </a:r>
          </a:p>
          <a:p>
            <a:pPr algn="l"/>
            <a:r>
              <a:rPr lang="en-US" sz="400" dirty="0">
                <a:solidFill>
                  <a:srgbClr val="FF9900"/>
                </a:solidFill>
                <a:effectLst/>
              </a:rPr>
              <a:t>Longer line of code</a:t>
            </a:r>
          </a:p>
          <a:p>
            <a:pPr algn="l"/>
            <a:r>
              <a:rPr lang="en-US" sz="400" dirty="0">
                <a:solidFill>
                  <a:srgbClr val="FF9900"/>
                </a:solidFill>
                <a:effectLst/>
              </a:rPr>
              <a:t>Longer line of code</a:t>
            </a:r>
          </a:p>
          <a:p>
            <a:pPr algn="l"/>
            <a:r>
              <a:rPr lang="en-US" sz="400" dirty="0">
                <a:solidFill>
                  <a:srgbClr val="FF9900"/>
                </a:solidFill>
                <a:effectLst/>
              </a:rPr>
              <a:t>Longer line of code</a:t>
            </a:r>
          </a:p>
          <a:p>
            <a:pPr algn="l"/>
            <a:r>
              <a:rPr lang="en-US" sz="400" dirty="0">
                <a:solidFill>
                  <a:srgbClr val="FF9900"/>
                </a:solidFill>
                <a:effectLst/>
              </a:rPr>
              <a:t>Line</a:t>
            </a:r>
          </a:p>
          <a:p>
            <a:pPr algn="l"/>
            <a:r>
              <a:rPr lang="en-US" sz="400" dirty="0">
                <a:solidFill>
                  <a:srgbClr val="FF9900"/>
                </a:solidFill>
                <a:effectLst/>
              </a:rPr>
              <a:t>Line</a:t>
            </a:r>
          </a:p>
          <a:p>
            <a:pPr algn="l"/>
            <a:r>
              <a:rPr lang="en-US" sz="400" dirty="0">
                <a:solidFill>
                  <a:schemeClr val="tx1"/>
                </a:solidFill>
                <a:effectLst/>
              </a:rPr>
              <a:t>Much longer line of code</a:t>
            </a:r>
          </a:p>
          <a:p>
            <a:pPr algn="l"/>
            <a:r>
              <a:rPr lang="en-US" sz="400" dirty="0">
                <a:solidFill>
                  <a:schemeClr val="tx1"/>
                </a:solidFill>
                <a:effectLst/>
              </a:rPr>
              <a:t>Longer line of code</a:t>
            </a:r>
          </a:p>
          <a:p>
            <a:pPr algn="l"/>
            <a:r>
              <a:rPr lang="en-US" sz="400" dirty="0">
                <a:solidFill>
                  <a:schemeClr val="tx1"/>
                </a:solidFill>
                <a:effectLst/>
              </a:rPr>
              <a:t>Line</a:t>
            </a:r>
          </a:p>
          <a:p>
            <a:pPr algn="l"/>
            <a:r>
              <a:rPr lang="en-US" sz="400" dirty="0">
                <a:solidFill>
                  <a:schemeClr val="tx1"/>
                </a:solidFill>
                <a:effectLst/>
              </a:rPr>
              <a:t>Line </a:t>
            </a:r>
          </a:p>
          <a:p>
            <a:pPr algn="l"/>
            <a:r>
              <a:rPr lang="en-US" sz="400" dirty="0">
                <a:solidFill>
                  <a:schemeClr val="tx1"/>
                </a:solidFill>
                <a:effectLst/>
              </a:rPr>
              <a:t>Line </a:t>
            </a:r>
          </a:p>
          <a:p>
            <a:pPr algn="l"/>
            <a:r>
              <a:rPr lang="en-US" sz="400" dirty="0">
                <a:solidFill>
                  <a:schemeClr val="tx1"/>
                </a:solidFill>
                <a:effectLst/>
              </a:rPr>
              <a:t>Longer line of code</a:t>
            </a:r>
          </a:p>
          <a:p>
            <a:pPr algn="l"/>
            <a:r>
              <a:rPr lang="en-US" sz="400" dirty="0">
                <a:solidFill>
                  <a:schemeClr val="tx1"/>
                </a:solidFill>
                <a:effectLst/>
              </a:rPr>
              <a:t>Much longer line of code</a:t>
            </a:r>
          </a:p>
          <a:p>
            <a:pPr algn="l"/>
            <a:r>
              <a:rPr lang="en-US" sz="400" dirty="0">
                <a:solidFill>
                  <a:schemeClr val="tx1"/>
                </a:solidFill>
                <a:effectLst/>
              </a:rPr>
              <a:t>Longer line of code</a:t>
            </a:r>
          </a:p>
          <a:p>
            <a:pPr algn="l"/>
            <a:r>
              <a:rPr lang="en-US" sz="400" dirty="0">
                <a:solidFill>
                  <a:schemeClr val="tx1"/>
                </a:solidFill>
                <a:effectLst/>
              </a:rPr>
              <a:t>Line</a:t>
            </a:r>
          </a:p>
          <a:p>
            <a:pPr algn="l"/>
            <a:r>
              <a:rPr lang="en-US" sz="400" dirty="0">
                <a:solidFill>
                  <a:schemeClr val="tx1"/>
                </a:solidFill>
                <a:effectLst/>
              </a:rPr>
              <a:t>Longer line of code</a:t>
            </a:r>
          </a:p>
          <a:p>
            <a:pPr algn="l"/>
            <a:r>
              <a:rPr lang="en-US" sz="400" dirty="0">
                <a:solidFill>
                  <a:schemeClr val="tx1"/>
                </a:solidFill>
                <a:effectLst/>
              </a:rPr>
              <a:t>Much longer line of code</a:t>
            </a:r>
          </a:p>
          <a:p>
            <a:pPr algn="l"/>
            <a:r>
              <a:rPr lang="en-US" sz="400" dirty="0">
                <a:solidFill>
                  <a:schemeClr val="tx1"/>
                </a:solidFill>
                <a:effectLst/>
              </a:rPr>
              <a:t>Longer line of code</a:t>
            </a:r>
          </a:p>
          <a:p>
            <a:pPr algn="l"/>
            <a:r>
              <a:rPr lang="en-US" sz="400" dirty="0">
                <a:solidFill>
                  <a:schemeClr val="tx1"/>
                </a:solidFill>
                <a:effectLst/>
              </a:rPr>
              <a:t>Line</a:t>
            </a:r>
          </a:p>
          <a:p>
            <a:pPr algn="l"/>
            <a:r>
              <a:rPr lang="en-US" sz="400" dirty="0">
                <a:solidFill>
                  <a:schemeClr val="tx1"/>
                </a:solidFill>
                <a:effectLst/>
              </a:rPr>
              <a:t>Line</a:t>
            </a:r>
          </a:p>
          <a:p>
            <a:pPr algn="l"/>
            <a:r>
              <a:rPr lang="en-US" sz="400" dirty="0">
                <a:solidFill>
                  <a:schemeClr val="tx1"/>
                </a:solidFill>
                <a:effectLst/>
              </a:rPr>
              <a:t>Line </a:t>
            </a:r>
          </a:p>
          <a:p>
            <a:pPr algn="l"/>
            <a:r>
              <a:rPr lang="en-US" sz="400" dirty="0">
                <a:solidFill>
                  <a:schemeClr val="tx1"/>
                </a:solidFill>
                <a:effectLst/>
              </a:rPr>
              <a:t>Line </a:t>
            </a:r>
          </a:p>
          <a:p>
            <a:pPr algn="l"/>
            <a:r>
              <a:rPr lang="en-US" sz="400" dirty="0">
                <a:solidFill>
                  <a:schemeClr val="tx1"/>
                </a:solidFill>
                <a:effectLst/>
              </a:rPr>
              <a:t>Longer line of code</a:t>
            </a:r>
          </a:p>
          <a:p>
            <a:pPr algn="l"/>
            <a:r>
              <a:rPr lang="en-US" sz="400" dirty="0">
                <a:solidFill>
                  <a:schemeClr val="tx1"/>
                </a:solidFill>
                <a:effectLst/>
              </a:rPr>
              <a:t>Much longer line of code Line</a:t>
            </a:r>
          </a:p>
          <a:p>
            <a:pPr algn="l"/>
            <a:r>
              <a:rPr lang="en-US" sz="400" dirty="0">
                <a:solidFill>
                  <a:schemeClr val="tx1"/>
                </a:solidFill>
                <a:effectLst/>
              </a:rPr>
              <a:t>Line </a:t>
            </a:r>
          </a:p>
          <a:p>
            <a:pPr algn="l"/>
            <a:r>
              <a:rPr lang="en-US" sz="400" dirty="0">
                <a:solidFill>
                  <a:schemeClr val="tx1"/>
                </a:solidFill>
                <a:effectLst/>
              </a:rPr>
              <a:t>Line </a:t>
            </a:r>
          </a:p>
          <a:p>
            <a:pPr algn="l"/>
            <a:r>
              <a:rPr lang="en-US" sz="400" dirty="0">
                <a:solidFill>
                  <a:schemeClr val="tx1"/>
                </a:solidFill>
                <a:effectLst/>
              </a:rPr>
              <a:t>Longer line of code</a:t>
            </a:r>
          </a:p>
          <a:p>
            <a:pPr algn="l"/>
            <a:r>
              <a:rPr lang="en-US" sz="400" dirty="0">
                <a:solidFill>
                  <a:schemeClr val="tx1"/>
                </a:solidFill>
                <a:effectLst/>
              </a:rPr>
              <a:t>Much longer line of code</a:t>
            </a:r>
          </a:p>
          <a:p>
            <a:pPr algn="l"/>
            <a:r>
              <a:rPr lang="en-US" sz="400" dirty="0">
                <a:solidFill>
                  <a:schemeClr val="tx1"/>
                </a:solidFill>
                <a:effectLst/>
              </a:rPr>
              <a:t>Line </a:t>
            </a:r>
          </a:p>
          <a:p>
            <a:pPr algn="l"/>
            <a:r>
              <a:rPr lang="en-US" sz="400" dirty="0">
                <a:solidFill>
                  <a:srgbClr val="FF9900"/>
                </a:solidFill>
                <a:effectLst/>
              </a:rPr>
              <a:t>Line </a:t>
            </a:r>
          </a:p>
          <a:p>
            <a:pPr algn="l"/>
            <a:r>
              <a:rPr lang="en-US" sz="400" dirty="0">
                <a:solidFill>
                  <a:srgbClr val="FF9900"/>
                </a:solidFill>
                <a:effectLst/>
              </a:rPr>
              <a:t>Longer line of code</a:t>
            </a:r>
          </a:p>
          <a:p>
            <a:pPr algn="l"/>
            <a:r>
              <a:rPr lang="en-US" sz="400" dirty="0">
                <a:solidFill>
                  <a:srgbClr val="FF9900"/>
                </a:solidFill>
                <a:effectLst/>
              </a:rPr>
              <a:t>Longer line of code</a:t>
            </a:r>
          </a:p>
          <a:p>
            <a:pPr algn="l"/>
            <a:r>
              <a:rPr lang="en-US" sz="400" dirty="0">
                <a:solidFill>
                  <a:srgbClr val="FF9900"/>
                </a:solidFill>
                <a:effectLst/>
              </a:rPr>
              <a:t>Longer line of code</a:t>
            </a:r>
          </a:p>
          <a:p>
            <a:pPr algn="l"/>
            <a:r>
              <a:rPr lang="en-US" sz="400" dirty="0">
                <a:solidFill>
                  <a:srgbClr val="FF9900"/>
                </a:solidFill>
                <a:effectLst/>
              </a:rPr>
              <a:t>Line</a:t>
            </a:r>
          </a:p>
          <a:p>
            <a:pPr algn="l"/>
            <a:r>
              <a:rPr lang="en-US" sz="400" dirty="0">
                <a:solidFill>
                  <a:srgbClr val="FF9900"/>
                </a:solidFill>
                <a:effectLst/>
              </a:rPr>
              <a:t>Line</a:t>
            </a:r>
            <a:endParaRPr lang="en-US" sz="400" dirty="0">
              <a:solidFill>
                <a:schemeClr val="tx1"/>
              </a:solidFill>
              <a:effectLst/>
            </a:endParaRPr>
          </a:p>
          <a:p>
            <a:pPr algn="l"/>
            <a:r>
              <a:rPr lang="en-US" sz="400" dirty="0">
                <a:solidFill>
                  <a:schemeClr val="tx1"/>
                </a:solidFill>
                <a:effectLst/>
              </a:rPr>
              <a:t>Longer line of code</a:t>
            </a:r>
          </a:p>
          <a:p>
            <a:pPr algn="l"/>
            <a:r>
              <a:rPr lang="en-US" sz="400" dirty="0">
                <a:solidFill>
                  <a:schemeClr val="tx1"/>
                </a:solidFill>
                <a:effectLst/>
              </a:rPr>
              <a:t>Much longer line of cod</a:t>
            </a:r>
          </a:p>
          <a:p>
            <a:pPr algn="l"/>
            <a:r>
              <a:rPr lang="en-US" sz="400" dirty="0">
                <a:solidFill>
                  <a:schemeClr val="tx1"/>
                </a:solidFill>
                <a:effectLst/>
              </a:rPr>
              <a:t>Much longer line of code</a:t>
            </a:r>
          </a:p>
          <a:p>
            <a:pPr algn="l"/>
            <a:r>
              <a:rPr lang="en-US" sz="400" dirty="0">
                <a:solidFill>
                  <a:schemeClr val="tx1"/>
                </a:solidFill>
                <a:effectLst/>
              </a:rPr>
              <a:t>Longer line of code</a:t>
            </a:r>
          </a:p>
          <a:p>
            <a:pPr algn="l"/>
            <a:r>
              <a:rPr lang="en-US" sz="400" dirty="0">
                <a:solidFill>
                  <a:schemeClr val="tx1"/>
                </a:solidFill>
                <a:effectLst/>
              </a:rPr>
              <a:t>Line</a:t>
            </a:r>
          </a:p>
          <a:p>
            <a:pPr algn="l"/>
            <a:r>
              <a:rPr lang="en-US" sz="400" dirty="0">
                <a:solidFill>
                  <a:schemeClr val="tx1"/>
                </a:solidFill>
                <a:effectLst/>
              </a:rPr>
              <a:t>Line </a:t>
            </a:r>
          </a:p>
          <a:p>
            <a:pPr algn="l"/>
            <a:r>
              <a:rPr lang="en-US" sz="400" dirty="0">
                <a:solidFill>
                  <a:schemeClr val="tx1"/>
                </a:solidFill>
                <a:effectLst/>
              </a:rPr>
              <a:t>Longer line of code</a:t>
            </a:r>
          </a:p>
          <a:p>
            <a:pPr algn="l"/>
            <a:r>
              <a:rPr lang="en-US" sz="400" dirty="0">
                <a:solidFill>
                  <a:schemeClr val="tx1"/>
                </a:solidFill>
                <a:effectLst/>
              </a:rPr>
              <a:t>Much longer line of code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9EBB969-4632-42BF-A4F2-9EE8C7829246}"/>
              </a:ext>
            </a:extLst>
          </p:cNvPr>
          <p:cNvSpPr txBox="1"/>
          <p:nvPr/>
        </p:nvSpPr>
        <p:spPr>
          <a:xfrm>
            <a:off x="1447800" y="4550687"/>
            <a:ext cx="221567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chemeClr val="accent2"/>
                </a:solidFill>
                <a:effectLst/>
              </a:rPr>
              <a:t>69 lines of code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538D977-B38C-490D-80B6-39393C60C514}"/>
              </a:ext>
            </a:extLst>
          </p:cNvPr>
          <p:cNvSpPr txBox="1"/>
          <p:nvPr/>
        </p:nvSpPr>
        <p:spPr>
          <a:xfrm>
            <a:off x="5164007" y="3333750"/>
            <a:ext cx="4003019" cy="16312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000" dirty="0">
                <a:solidFill>
                  <a:srgbClr val="00B050"/>
                </a:solidFill>
                <a:effectLst/>
              </a:rPr>
              <a:t>55 lines of code</a:t>
            </a:r>
            <a:br>
              <a:rPr lang="en-US" sz="2000" dirty="0">
                <a:solidFill>
                  <a:srgbClr val="00B050"/>
                </a:solidFill>
                <a:effectLst/>
              </a:rPr>
            </a:br>
            <a:r>
              <a:rPr lang="en-US" sz="2000" dirty="0">
                <a:solidFill>
                  <a:srgbClr val="00B050"/>
                </a:solidFill>
                <a:effectLst/>
              </a:rPr>
              <a:t>20% less writing</a:t>
            </a:r>
          </a:p>
          <a:p>
            <a:pPr marL="342900" indent="-342900" algn="l">
              <a:buFontTx/>
              <a:buChar char="-"/>
            </a:pPr>
            <a:r>
              <a:rPr lang="en-US" sz="2000" dirty="0">
                <a:solidFill>
                  <a:srgbClr val="00B050"/>
                </a:solidFill>
                <a:effectLst/>
              </a:rPr>
              <a:t>No reinventing</a:t>
            </a:r>
          </a:p>
          <a:p>
            <a:pPr marL="342900" indent="-342900" algn="l">
              <a:buFontTx/>
              <a:buChar char="-"/>
            </a:pPr>
            <a:r>
              <a:rPr lang="en-US" sz="2000" dirty="0">
                <a:solidFill>
                  <a:srgbClr val="00B050"/>
                </a:solidFill>
                <a:effectLst/>
              </a:rPr>
              <a:t>Fewer errors</a:t>
            </a:r>
          </a:p>
          <a:p>
            <a:pPr marL="342900" indent="-342900" algn="l">
              <a:buFontTx/>
              <a:buChar char="-"/>
            </a:pPr>
            <a:r>
              <a:rPr lang="en-US" sz="2000" dirty="0">
                <a:solidFill>
                  <a:srgbClr val="00B050"/>
                </a:solidFill>
                <a:effectLst/>
              </a:rPr>
              <a:t>Single location for changes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A14B69F-0494-4174-ACE6-B00B0A2DCFA7}"/>
              </a:ext>
            </a:extLst>
          </p:cNvPr>
          <p:cNvSpPr txBox="1"/>
          <p:nvPr/>
        </p:nvSpPr>
        <p:spPr>
          <a:xfrm>
            <a:off x="1468901" y="57150"/>
            <a:ext cx="982961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2"/>
                </a:solidFill>
                <a:effectLst/>
              </a:rPr>
              <a:t>Program “A”</a:t>
            </a: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E26DE6C1-D3A6-4114-95BE-01C38A49D231}"/>
              </a:ext>
            </a:extLst>
          </p:cNvPr>
          <p:cNvGrpSpPr/>
          <p:nvPr/>
        </p:nvGrpSpPr>
        <p:grpSpPr>
          <a:xfrm>
            <a:off x="3231476" y="57150"/>
            <a:ext cx="4083724" cy="3416320"/>
            <a:chOff x="3231476" y="191929"/>
            <a:chExt cx="4083724" cy="3416320"/>
          </a:xfrm>
        </p:grpSpPr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8A7E16EB-4F4F-4FE7-A9D0-9F4BCD50A7EF}"/>
                </a:ext>
              </a:extLst>
            </p:cNvPr>
            <p:cNvSpPr txBox="1"/>
            <p:nvPr/>
          </p:nvSpPr>
          <p:spPr>
            <a:xfrm>
              <a:off x="5188625" y="438150"/>
              <a:ext cx="990600" cy="31700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sz="400" dirty="0">
                  <a:solidFill>
                    <a:schemeClr val="tx1"/>
                  </a:solidFill>
                  <a:effectLst/>
                </a:rPr>
                <a:t>Line of code </a:t>
              </a:r>
            </a:p>
            <a:p>
              <a:pPr algn="l"/>
              <a:r>
                <a:rPr lang="en-US" sz="400" dirty="0">
                  <a:solidFill>
                    <a:schemeClr val="tx1"/>
                  </a:solidFill>
                  <a:effectLst/>
                </a:rPr>
                <a:t>Longer line of code</a:t>
              </a:r>
            </a:p>
            <a:p>
              <a:pPr algn="l"/>
              <a:r>
                <a:rPr lang="en-US" sz="400" dirty="0">
                  <a:solidFill>
                    <a:schemeClr val="tx1"/>
                  </a:solidFill>
                  <a:effectLst/>
                </a:rPr>
                <a:t>Longer line of code</a:t>
              </a:r>
            </a:p>
            <a:p>
              <a:pPr algn="l"/>
              <a:r>
                <a:rPr lang="en-US" sz="400" dirty="0">
                  <a:solidFill>
                    <a:schemeClr val="tx1"/>
                  </a:solidFill>
                  <a:effectLst/>
                </a:rPr>
                <a:t>Line</a:t>
              </a:r>
            </a:p>
            <a:p>
              <a:pPr algn="l"/>
              <a:r>
                <a:rPr lang="en-US" sz="400" dirty="0">
                  <a:solidFill>
                    <a:srgbClr val="0000FF"/>
                  </a:solidFill>
                  <a:effectLst/>
                </a:rPr>
                <a:t>Call SUB “C”</a:t>
              </a:r>
            </a:p>
            <a:p>
              <a:pPr algn="l"/>
              <a:r>
                <a:rPr lang="en-US" sz="400" dirty="0">
                  <a:solidFill>
                    <a:schemeClr val="tx1"/>
                  </a:solidFill>
                  <a:effectLst/>
                </a:rPr>
                <a:t>Line </a:t>
              </a:r>
            </a:p>
            <a:p>
              <a:pPr algn="l"/>
              <a:r>
                <a:rPr lang="en-US" sz="400" dirty="0">
                  <a:solidFill>
                    <a:schemeClr val="tx1"/>
                  </a:solidFill>
                  <a:effectLst/>
                </a:rPr>
                <a:t>Longer line of code</a:t>
              </a:r>
            </a:p>
            <a:p>
              <a:pPr algn="l"/>
              <a:r>
                <a:rPr lang="en-US" sz="400" dirty="0">
                  <a:solidFill>
                    <a:schemeClr val="tx1"/>
                  </a:solidFill>
                  <a:effectLst/>
                </a:rPr>
                <a:t>Much longer line of code</a:t>
              </a:r>
            </a:p>
            <a:p>
              <a:pPr algn="l"/>
              <a:r>
                <a:rPr lang="en-US" sz="400" dirty="0">
                  <a:solidFill>
                    <a:schemeClr val="tx1"/>
                  </a:solidFill>
                  <a:effectLst/>
                </a:rPr>
                <a:t>Much longer line of code</a:t>
              </a:r>
            </a:p>
            <a:p>
              <a:pPr algn="l"/>
              <a:r>
                <a:rPr lang="en-US" sz="400" dirty="0">
                  <a:solidFill>
                    <a:schemeClr val="tx1"/>
                  </a:solidFill>
                  <a:effectLst/>
                </a:rPr>
                <a:t>Longer line of code</a:t>
              </a:r>
            </a:p>
            <a:p>
              <a:pPr algn="l"/>
              <a:r>
                <a:rPr lang="en-US" sz="400" dirty="0">
                  <a:solidFill>
                    <a:schemeClr val="tx1"/>
                  </a:solidFill>
                  <a:effectLst/>
                </a:rPr>
                <a:t>Line</a:t>
              </a:r>
            </a:p>
            <a:p>
              <a:pPr algn="l"/>
              <a:r>
                <a:rPr lang="en-US" sz="400" dirty="0">
                  <a:solidFill>
                    <a:schemeClr val="tx1"/>
                  </a:solidFill>
                  <a:effectLst/>
                </a:rPr>
                <a:t>Line </a:t>
              </a:r>
            </a:p>
            <a:p>
              <a:pPr algn="l"/>
              <a:r>
                <a:rPr lang="en-US" sz="400" dirty="0">
                  <a:solidFill>
                    <a:srgbClr val="0000FF"/>
                  </a:solidFill>
                  <a:effectLst/>
                </a:rPr>
                <a:t>Call SUB “C”</a:t>
              </a:r>
            </a:p>
            <a:p>
              <a:pPr algn="l"/>
              <a:r>
                <a:rPr lang="en-US" sz="400" dirty="0">
                  <a:solidFill>
                    <a:schemeClr val="tx1"/>
                  </a:solidFill>
                  <a:effectLst/>
                </a:rPr>
                <a:t>Longer line of code</a:t>
              </a:r>
            </a:p>
            <a:p>
              <a:pPr algn="l"/>
              <a:r>
                <a:rPr lang="en-US" sz="400" dirty="0">
                  <a:solidFill>
                    <a:schemeClr val="tx1"/>
                  </a:solidFill>
                  <a:effectLst/>
                </a:rPr>
                <a:t>Much longer line of code</a:t>
              </a:r>
            </a:p>
            <a:p>
              <a:pPr algn="l"/>
              <a:r>
                <a:rPr lang="en-US" sz="400" dirty="0">
                  <a:solidFill>
                    <a:schemeClr val="tx1"/>
                  </a:solidFill>
                  <a:effectLst/>
                </a:rPr>
                <a:t>Longer line of code</a:t>
              </a:r>
            </a:p>
            <a:p>
              <a:pPr algn="l"/>
              <a:r>
                <a:rPr lang="en-US" sz="400" dirty="0">
                  <a:solidFill>
                    <a:schemeClr val="tx1"/>
                  </a:solidFill>
                  <a:effectLst/>
                </a:rPr>
                <a:t>Line</a:t>
              </a:r>
            </a:p>
            <a:p>
              <a:pPr algn="l"/>
              <a:r>
                <a:rPr lang="en-US" sz="400" dirty="0">
                  <a:solidFill>
                    <a:srgbClr val="0000FF"/>
                  </a:solidFill>
                  <a:effectLst/>
                </a:rPr>
                <a:t>Call SUB “C”</a:t>
              </a:r>
            </a:p>
            <a:p>
              <a:pPr algn="l"/>
              <a:r>
                <a:rPr lang="en-US" sz="400" dirty="0">
                  <a:solidFill>
                    <a:schemeClr val="tx1"/>
                  </a:solidFill>
                  <a:effectLst/>
                </a:rPr>
                <a:t>Much longer line of code</a:t>
              </a:r>
            </a:p>
            <a:p>
              <a:pPr algn="l"/>
              <a:r>
                <a:rPr lang="en-US" sz="400" dirty="0">
                  <a:solidFill>
                    <a:schemeClr val="tx1"/>
                  </a:solidFill>
                  <a:effectLst/>
                </a:rPr>
                <a:t>Longer line of code</a:t>
              </a:r>
            </a:p>
            <a:p>
              <a:pPr algn="l"/>
              <a:r>
                <a:rPr lang="en-US" sz="400" dirty="0">
                  <a:solidFill>
                    <a:schemeClr val="tx1"/>
                  </a:solidFill>
                  <a:effectLst/>
                </a:rPr>
                <a:t>Line</a:t>
              </a:r>
            </a:p>
            <a:p>
              <a:pPr algn="l"/>
              <a:r>
                <a:rPr lang="en-US" sz="400" dirty="0">
                  <a:solidFill>
                    <a:schemeClr val="tx1"/>
                  </a:solidFill>
                  <a:effectLst/>
                </a:rPr>
                <a:t>Line </a:t>
              </a:r>
            </a:p>
            <a:p>
              <a:pPr algn="l"/>
              <a:r>
                <a:rPr lang="en-US" sz="400" dirty="0">
                  <a:solidFill>
                    <a:schemeClr val="tx1"/>
                  </a:solidFill>
                  <a:effectLst/>
                </a:rPr>
                <a:t>Line </a:t>
              </a:r>
            </a:p>
            <a:p>
              <a:pPr algn="l"/>
              <a:r>
                <a:rPr lang="en-US" sz="400" dirty="0">
                  <a:solidFill>
                    <a:schemeClr val="tx1"/>
                  </a:solidFill>
                  <a:effectLst/>
                </a:rPr>
                <a:t>Longer line of code</a:t>
              </a:r>
            </a:p>
            <a:p>
              <a:pPr algn="l"/>
              <a:r>
                <a:rPr lang="en-US" sz="400" dirty="0">
                  <a:solidFill>
                    <a:schemeClr val="tx1"/>
                  </a:solidFill>
                  <a:effectLst/>
                </a:rPr>
                <a:t>Much longer line of code</a:t>
              </a:r>
            </a:p>
            <a:p>
              <a:pPr algn="l"/>
              <a:r>
                <a:rPr lang="en-US" sz="400" dirty="0">
                  <a:solidFill>
                    <a:schemeClr val="tx1"/>
                  </a:solidFill>
                  <a:effectLst/>
                </a:rPr>
                <a:t>Longer line of code</a:t>
              </a:r>
            </a:p>
            <a:p>
              <a:pPr algn="l"/>
              <a:r>
                <a:rPr lang="en-US" sz="400" dirty="0">
                  <a:solidFill>
                    <a:schemeClr val="tx1"/>
                  </a:solidFill>
                  <a:effectLst/>
                </a:rPr>
                <a:t>Line</a:t>
              </a:r>
            </a:p>
            <a:p>
              <a:pPr algn="l"/>
              <a:r>
                <a:rPr lang="en-US" sz="400" dirty="0">
                  <a:solidFill>
                    <a:schemeClr val="tx1"/>
                  </a:solidFill>
                  <a:effectLst/>
                </a:rPr>
                <a:t>Longer line of code</a:t>
              </a:r>
            </a:p>
            <a:p>
              <a:pPr algn="l"/>
              <a:r>
                <a:rPr lang="en-US" sz="400" dirty="0">
                  <a:solidFill>
                    <a:schemeClr val="tx1"/>
                  </a:solidFill>
                  <a:effectLst/>
                </a:rPr>
                <a:t>Much longer line of code</a:t>
              </a:r>
            </a:p>
            <a:p>
              <a:pPr algn="l"/>
              <a:r>
                <a:rPr lang="en-US" sz="400" dirty="0">
                  <a:solidFill>
                    <a:schemeClr val="tx1"/>
                  </a:solidFill>
                  <a:effectLst/>
                </a:rPr>
                <a:t>Longer line of code</a:t>
              </a:r>
            </a:p>
            <a:p>
              <a:pPr algn="l"/>
              <a:r>
                <a:rPr lang="en-US" sz="400" dirty="0">
                  <a:solidFill>
                    <a:schemeClr val="tx1"/>
                  </a:solidFill>
                  <a:effectLst/>
                </a:rPr>
                <a:t>Line</a:t>
              </a:r>
            </a:p>
            <a:p>
              <a:pPr algn="l"/>
              <a:r>
                <a:rPr lang="en-US" sz="400" dirty="0">
                  <a:solidFill>
                    <a:schemeClr val="tx1"/>
                  </a:solidFill>
                  <a:effectLst/>
                </a:rPr>
                <a:t>Line</a:t>
              </a:r>
            </a:p>
            <a:p>
              <a:pPr algn="l"/>
              <a:r>
                <a:rPr lang="en-US" sz="400" dirty="0">
                  <a:solidFill>
                    <a:schemeClr val="tx1"/>
                  </a:solidFill>
                  <a:effectLst/>
                </a:rPr>
                <a:t>Line </a:t>
              </a:r>
            </a:p>
            <a:p>
              <a:pPr algn="l"/>
              <a:r>
                <a:rPr lang="en-US" sz="400" dirty="0">
                  <a:solidFill>
                    <a:schemeClr val="tx1"/>
                  </a:solidFill>
                  <a:effectLst/>
                </a:rPr>
                <a:t>Line </a:t>
              </a:r>
            </a:p>
            <a:p>
              <a:pPr algn="l"/>
              <a:r>
                <a:rPr lang="en-US" sz="400" dirty="0">
                  <a:solidFill>
                    <a:schemeClr val="tx1"/>
                  </a:solidFill>
                  <a:effectLst/>
                </a:rPr>
                <a:t>Longer line of code</a:t>
              </a:r>
            </a:p>
            <a:p>
              <a:pPr algn="l"/>
              <a:r>
                <a:rPr lang="en-US" sz="400" dirty="0">
                  <a:solidFill>
                    <a:schemeClr val="tx1"/>
                  </a:solidFill>
                  <a:effectLst/>
                </a:rPr>
                <a:t>Much longer line of code Line</a:t>
              </a:r>
            </a:p>
            <a:p>
              <a:pPr algn="l"/>
              <a:r>
                <a:rPr lang="en-US" sz="400" dirty="0">
                  <a:solidFill>
                    <a:schemeClr val="tx1"/>
                  </a:solidFill>
                  <a:effectLst/>
                </a:rPr>
                <a:t>Line </a:t>
              </a:r>
            </a:p>
            <a:p>
              <a:pPr algn="l"/>
              <a:r>
                <a:rPr lang="en-US" sz="400" dirty="0">
                  <a:solidFill>
                    <a:schemeClr val="tx1"/>
                  </a:solidFill>
                  <a:effectLst/>
                </a:rPr>
                <a:t>Line </a:t>
              </a:r>
            </a:p>
            <a:p>
              <a:pPr algn="l"/>
              <a:r>
                <a:rPr lang="en-US" sz="400" dirty="0">
                  <a:solidFill>
                    <a:schemeClr val="tx1"/>
                  </a:solidFill>
                  <a:effectLst/>
                </a:rPr>
                <a:t>Longer line of code</a:t>
              </a:r>
            </a:p>
            <a:p>
              <a:pPr algn="l"/>
              <a:r>
                <a:rPr lang="en-US" sz="400" dirty="0">
                  <a:solidFill>
                    <a:schemeClr val="tx1"/>
                  </a:solidFill>
                  <a:effectLst/>
                </a:rPr>
                <a:t>Much longer line of code</a:t>
              </a:r>
            </a:p>
            <a:p>
              <a:pPr algn="l"/>
              <a:r>
                <a:rPr lang="en-US" sz="400" dirty="0">
                  <a:solidFill>
                    <a:schemeClr val="tx1"/>
                  </a:solidFill>
                  <a:effectLst/>
                </a:rPr>
                <a:t>Line </a:t>
              </a:r>
            </a:p>
            <a:p>
              <a:pPr algn="l"/>
              <a:r>
                <a:rPr lang="en-US" sz="400" dirty="0">
                  <a:solidFill>
                    <a:srgbClr val="0000FF"/>
                  </a:solidFill>
                  <a:effectLst/>
                </a:rPr>
                <a:t>Call SUB “C”</a:t>
              </a:r>
            </a:p>
            <a:p>
              <a:pPr algn="l"/>
              <a:r>
                <a:rPr lang="en-US" sz="400" dirty="0">
                  <a:solidFill>
                    <a:schemeClr val="tx1"/>
                  </a:solidFill>
                  <a:effectLst/>
                </a:rPr>
                <a:t>Longer line of code</a:t>
              </a:r>
            </a:p>
            <a:p>
              <a:pPr algn="l"/>
              <a:r>
                <a:rPr lang="en-US" sz="400" dirty="0">
                  <a:solidFill>
                    <a:schemeClr val="tx1"/>
                  </a:solidFill>
                  <a:effectLst/>
                </a:rPr>
                <a:t>Much longer line of cod</a:t>
              </a:r>
            </a:p>
            <a:p>
              <a:pPr algn="l"/>
              <a:r>
                <a:rPr lang="en-US" sz="400" dirty="0">
                  <a:solidFill>
                    <a:schemeClr val="tx1"/>
                  </a:solidFill>
                  <a:effectLst/>
                </a:rPr>
                <a:t>Much longer line of code</a:t>
              </a:r>
            </a:p>
            <a:p>
              <a:pPr algn="l"/>
              <a:r>
                <a:rPr lang="en-US" sz="400" dirty="0">
                  <a:solidFill>
                    <a:schemeClr val="tx1"/>
                  </a:solidFill>
                  <a:effectLst/>
                </a:rPr>
                <a:t>Longer line of code</a:t>
              </a:r>
            </a:p>
            <a:p>
              <a:pPr algn="l"/>
              <a:r>
                <a:rPr lang="en-US" sz="400" dirty="0">
                  <a:solidFill>
                    <a:schemeClr val="tx1"/>
                  </a:solidFill>
                  <a:effectLst/>
                </a:rPr>
                <a:t>Line</a:t>
              </a:r>
            </a:p>
            <a:p>
              <a:pPr algn="l"/>
              <a:r>
                <a:rPr lang="en-US" sz="400" dirty="0">
                  <a:solidFill>
                    <a:schemeClr val="tx1"/>
                  </a:solidFill>
                  <a:effectLst/>
                </a:rPr>
                <a:t>Line </a:t>
              </a:r>
            </a:p>
            <a:p>
              <a:pPr algn="l"/>
              <a:r>
                <a:rPr lang="en-US" sz="400" dirty="0">
                  <a:solidFill>
                    <a:schemeClr val="tx1"/>
                  </a:solidFill>
                  <a:effectLst/>
                </a:rPr>
                <a:t>Longer line of code</a:t>
              </a:r>
            </a:p>
            <a:p>
              <a:pPr algn="l"/>
              <a:r>
                <a:rPr lang="en-US" sz="400" dirty="0">
                  <a:solidFill>
                    <a:schemeClr val="tx1"/>
                  </a:solidFill>
                  <a:effectLst/>
                </a:rPr>
                <a:t>Much longer line of code</a:t>
              </a: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42A383F3-1054-47A3-BFD1-26AFB3746682}"/>
                </a:ext>
              </a:extLst>
            </p:cNvPr>
            <p:cNvSpPr txBox="1"/>
            <p:nvPr/>
          </p:nvSpPr>
          <p:spPr>
            <a:xfrm>
              <a:off x="6114748" y="451505"/>
              <a:ext cx="1200452" cy="70788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l"/>
              <a:r>
                <a:rPr lang="en-US" sz="800" b="1" dirty="0">
                  <a:solidFill>
                    <a:srgbClr val="0000FF"/>
                  </a:solidFill>
                  <a:effectLst/>
                </a:rPr>
                <a:t>SUB “C”</a:t>
              </a:r>
            </a:p>
            <a:p>
              <a:pPr algn="l"/>
              <a:r>
                <a:rPr lang="en-US" sz="400" dirty="0">
                  <a:solidFill>
                    <a:srgbClr val="FF9900"/>
                  </a:solidFill>
                  <a:effectLst/>
                </a:rPr>
                <a:t>Line </a:t>
              </a:r>
            </a:p>
            <a:p>
              <a:pPr algn="l"/>
              <a:r>
                <a:rPr lang="en-US" sz="400" dirty="0">
                  <a:solidFill>
                    <a:srgbClr val="FF9900"/>
                  </a:solidFill>
                  <a:effectLst/>
                </a:rPr>
                <a:t>Longer line of code</a:t>
              </a:r>
            </a:p>
            <a:p>
              <a:pPr algn="l"/>
              <a:r>
                <a:rPr lang="en-US" sz="400" dirty="0">
                  <a:solidFill>
                    <a:srgbClr val="FF9900"/>
                  </a:solidFill>
                  <a:effectLst/>
                </a:rPr>
                <a:t>Longer line of code</a:t>
              </a:r>
            </a:p>
            <a:p>
              <a:pPr algn="l"/>
              <a:r>
                <a:rPr lang="en-US" sz="400" dirty="0">
                  <a:solidFill>
                    <a:srgbClr val="FF9900"/>
                  </a:solidFill>
                  <a:effectLst/>
                </a:rPr>
                <a:t>Longer line of code</a:t>
              </a:r>
            </a:p>
            <a:p>
              <a:pPr algn="l"/>
              <a:r>
                <a:rPr lang="en-US" sz="400" dirty="0">
                  <a:solidFill>
                    <a:srgbClr val="FF9900"/>
                  </a:solidFill>
                  <a:effectLst/>
                </a:rPr>
                <a:t>Line</a:t>
              </a:r>
            </a:p>
            <a:p>
              <a:pPr algn="l"/>
              <a:r>
                <a:rPr lang="en-US" sz="400" dirty="0">
                  <a:solidFill>
                    <a:srgbClr val="FF9900"/>
                  </a:solidFill>
                  <a:effectLst/>
                </a:rPr>
                <a:t>Line</a:t>
              </a:r>
              <a:br>
                <a:rPr lang="en-US" sz="400" dirty="0">
                  <a:solidFill>
                    <a:srgbClr val="FF9900"/>
                  </a:solidFill>
                  <a:effectLst/>
                </a:rPr>
              </a:br>
              <a:r>
                <a:rPr lang="en-US" sz="800" b="1" dirty="0">
                  <a:solidFill>
                    <a:srgbClr val="0000FF"/>
                  </a:solidFill>
                  <a:effectLst/>
                </a:rPr>
                <a:t>End Sub/Return</a:t>
              </a:r>
              <a:endParaRPr lang="en-US" sz="400" b="1" dirty="0">
                <a:solidFill>
                  <a:srgbClr val="0000FF"/>
                </a:solidFill>
                <a:effectLst/>
              </a:endParaRP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B30E099D-DC74-4DFD-91A8-591CD2C7A069}"/>
                </a:ext>
              </a:extLst>
            </p:cNvPr>
            <p:cNvSpPr txBox="1"/>
            <p:nvPr/>
          </p:nvSpPr>
          <p:spPr>
            <a:xfrm>
              <a:off x="5188625" y="191929"/>
              <a:ext cx="982961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00B050"/>
                  </a:solidFill>
                  <a:effectLst/>
                </a:rPr>
                <a:t>Program “B”</a:t>
              </a:r>
            </a:p>
          </p:txBody>
        </p:sp>
        <p:sp>
          <p:nvSpPr>
            <p:cNvPr id="13" name="Arrow: Right 12">
              <a:extLst>
                <a:ext uri="{FF2B5EF4-FFF2-40B4-BE49-F238E27FC236}">
                  <a16:creationId xmlns:a16="http://schemas.microsoft.com/office/drawing/2014/main" id="{81EE820C-7489-430C-982C-2B28DDBFDEA7}"/>
                </a:ext>
              </a:extLst>
            </p:cNvPr>
            <p:cNvSpPr/>
            <p:nvPr/>
          </p:nvSpPr>
          <p:spPr>
            <a:xfrm>
              <a:off x="3231476" y="1581150"/>
              <a:ext cx="1447800" cy="1600200"/>
            </a:xfrm>
            <a:prstGeom prst="rightArrow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effectLst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2528916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>
            <a:extLst>
              <a:ext uri="{FF2B5EF4-FFF2-40B4-BE49-F238E27FC236}">
                <a16:creationId xmlns:a16="http://schemas.microsoft.com/office/drawing/2014/main" id="{903E4121-6BD1-4514-8088-150E53B48694}"/>
              </a:ext>
            </a:extLst>
          </p:cNvPr>
          <p:cNvGrpSpPr/>
          <p:nvPr/>
        </p:nvGrpSpPr>
        <p:grpSpPr>
          <a:xfrm>
            <a:off x="2227482" y="2571750"/>
            <a:ext cx="2448267" cy="2210108"/>
            <a:chOff x="2227482" y="2571750"/>
            <a:chExt cx="2448267" cy="2210108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F92DD59B-B912-4E95-AC7A-E4C73946464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227482" y="2571750"/>
              <a:ext cx="2448267" cy="2210108"/>
            </a:xfrm>
            <a:prstGeom prst="rect">
              <a:avLst/>
            </a:prstGeom>
          </p:spPr>
        </p:pic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5170043A-4BC6-4FD6-A882-2AE631890E26}"/>
                </a:ext>
              </a:extLst>
            </p:cNvPr>
            <p:cNvSpPr/>
            <p:nvPr/>
          </p:nvSpPr>
          <p:spPr>
            <a:xfrm>
              <a:off x="2842015" y="3181350"/>
              <a:ext cx="609600" cy="609600"/>
            </a:xfrm>
            <a:prstGeom prst="rect">
              <a:avLst/>
            </a:prstGeom>
            <a:noFill/>
            <a:ln w="28575">
              <a:solidFill>
                <a:srgbClr val="0000FF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effectLst/>
              </a:endParaRPr>
            </a:p>
          </p:txBody>
        </p:sp>
      </p:grpSp>
      <p:sp>
        <p:nvSpPr>
          <p:cNvPr id="1208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800" dirty="0">
                <a:solidFill>
                  <a:srgbClr val="FF9900"/>
                </a:solidFill>
              </a:rPr>
              <a:t>Functions</a:t>
            </a:r>
            <a:r>
              <a:rPr lang="en-US" sz="4800" dirty="0"/>
              <a:t> are programs that return values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0D1A9CD-F3D1-40E9-97D1-3B6EEF89FC10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9" name="Callout: Line 8">
            <a:extLst>
              <a:ext uri="{FF2B5EF4-FFF2-40B4-BE49-F238E27FC236}">
                <a16:creationId xmlns:a16="http://schemas.microsoft.com/office/drawing/2014/main" id="{B826CFF5-D8D7-46CB-AFD6-12CA72FB04D4}"/>
              </a:ext>
            </a:extLst>
          </p:cNvPr>
          <p:cNvSpPr/>
          <p:nvPr/>
        </p:nvSpPr>
        <p:spPr>
          <a:xfrm>
            <a:off x="685800" y="2724150"/>
            <a:ext cx="1219200" cy="533400"/>
          </a:xfrm>
          <a:prstGeom prst="borderCallout1">
            <a:avLst>
              <a:gd name="adj1" fmla="val 113390"/>
              <a:gd name="adj2" fmla="val 28264"/>
              <a:gd name="adj3" fmla="val 237238"/>
              <a:gd name="adj4" fmla="val 194438"/>
            </a:avLst>
          </a:prstGeom>
          <a:solidFill>
            <a:schemeClr val="bg2"/>
          </a:solidFill>
          <a:ln>
            <a:solidFill>
              <a:srgbClr val="FF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  <a:effectLst/>
              </a:rPr>
              <a:t>Function name</a:t>
            </a:r>
          </a:p>
        </p:txBody>
      </p:sp>
      <p:sp>
        <p:nvSpPr>
          <p:cNvPr id="12" name="Callout: Line 11">
            <a:extLst>
              <a:ext uri="{FF2B5EF4-FFF2-40B4-BE49-F238E27FC236}">
                <a16:creationId xmlns:a16="http://schemas.microsoft.com/office/drawing/2014/main" id="{F385676B-3B47-4F5C-92B9-EC0919C07386}"/>
              </a:ext>
            </a:extLst>
          </p:cNvPr>
          <p:cNvSpPr/>
          <p:nvPr/>
        </p:nvSpPr>
        <p:spPr>
          <a:xfrm>
            <a:off x="4191000" y="3105150"/>
            <a:ext cx="1905000" cy="533400"/>
          </a:xfrm>
          <a:prstGeom prst="borderCallout1">
            <a:avLst>
              <a:gd name="adj1" fmla="val 104784"/>
              <a:gd name="adj2" fmla="val 6753"/>
              <a:gd name="adj3" fmla="val 163927"/>
              <a:gd name="adj4" fmla="val -37848"/>
            </a:avLst>
          </a:prstGeom>
          <a:solidFill>
            <a:schemeClr val="bg2"/>
          </a:solidFill>
          <a:ln>
            <a:solidFill>
              <a:srgbClr val="FF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  <a:effectLst/>
              </a:rPr>
              <a:t>Arguments or parameters</a:t>
            </a:r>
          </a:p>
        </p:txBody>
      </p:sp>
      <p:sp>
        <p:nvSpPr>
          <p:cNvPr id="20" name="Callout: Line 19">
            <a:extLst>
              <a:ext uri="{FF2B5EF4-FFF2-40B4-BE49-F238E27FC236}">
                <a16:creationId xmlns:a16="http://schemas.microsoft.com/office/drawing/2014/main" id="{E33F9636-8A44-447F-968B-F1867D815A48}"/>
              </a:ext>
            </a:extLst>
          </p:cNvPr>
          <p:cNvSpPr/>
          <p:nvPr/>
        </p:nvSpPr>
        <p:spPr>
          <a:xfrm>
            <a:off x="4648200" y="1504950"/>
            <a:ext cx="1828800" cy="609600"/>
          </a:xfrm>
          <a:prstGeom prst="borderCallout1">
            <a:avLst>
              <a:gd name="adj1" fmla="val 107624"/>
              <a:gd name="adj2" fmla="val 4958"/>
              <a:gd name="adj3" fmla="val 107342"/>
              <a:gd name="adj4" fmla="val 96909"/>
            </a:avLst>
          </a:prstGeom>
          <a:solidFill>
            <a:schemeClr val="bg2"/>
          </a:solidFill>
          <a:ln>
            <a:solidFill>
              <a:srgbClr val="FF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  <a:effectLst/>
              </a:rPr>
              <a:t>Example built-in function </a:t>
            </a:r>
          </a:p>
        </p:txBody>
      </p:sp>
    </p:spTree>
    <p:extLst>
      <p:ext uri="{BB962C8B-B14F-4D97-AF65-F5344CB8AC3E}">
        <p14:creationId xmlns:p14="http://schemas.microsoft.com/office/powerpoint/2010/main" val="80976776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TA MSC 2023 red">
  <a:themeElements>
    <a:clrScheme name="MSCommerce">
      <a:dk1>
        <a:srgbClr val="000000"/>
      </a:dk1>
      <a:lt1>
        <a:srgbClr val="FFFFFF"/>
      </a:lt1>
      <a:dk2>
        <a:srgbClr val="595959"/>
      </a:dk2>
      <a:lt2>
        <a:srgbClr val="FFFFFF"/>
      </a:lt2>
      <a:accent1>
        <a:srgbClr val="CC0000"/>
      </a:accent1>
      <a:accent2>
        <a:srgbClr val="FF0000"/>
      </a:accent2>
      <a:accent3>
        <a:srgbClr val="336699"/>
      </a:accent3>
      <a:accent4>
        <a:srgbClr val="FFFF00"/>
      </a:accent4>
      <a:accent5>
        <a:srgbClr val="000032"/>
      </a:accent5>
      <a:accent6>
        <a:srgbClr val="00B0F0"/>
      </a:accent6>
      <a:hlink>
        <a:srgbClr val="336699"/>
      </a:hlink>
      <a:folHlink>
        <a:srgbClr val="9A0000"/>
      </a:folHlink>
    </a:clrScheme>
    <a:fontScheme name="Thermal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hermal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63500" dist="38100" dir="81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101600" dist="63500" dir="8100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3000000"/>
            </a:lightRig>
          </a:scene3d>
          <a:sp3d>
            <a:bevelT h="1905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lumMod val="125000"/>
              </a:schemeClr>
            </a:gs>
            <a:gs pos="55000">
              <a:schemeClr val="phClr">
                <a:shade val="100000"/>
                <a:satMod val="100000"/>
                <a:lumMod val="100000"/>
              </a:schemeClr>
            </a:gs>
            <a:gs pos="100000">
              <a:schemeClr val="phClr">
                <a:shade val="90000"/>
                <a:satMod val="300000"/>
                <a:lumMod val="9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8000"/>
                <a:satMod val="130000"/>
              </a:schemeClr>
            </a:duotone>
          </a:blip>
          <a:tile tx="0" ty="0" sx="100000" sy="100000" flip="none" algn="tl"/>
        </a:blip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 dirty="0" smtClean="0">
            <a:effectLst/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FTA MSC 2023 red" id="{3DB0EB71-59B0-4A50-932E-5AE6F9F79EB6}" vid="{BDA070BB-C859-4F51-A78A-156A9AF9FDE6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FTA MSC 2023 red</Template>
  <TotalTime>13392</TotalTime>
  <Words>1233</Words>
  <Application>Microsoft Office PowerPoint</Application>
  <PresentationFormat>On-screen Show (16:9)</PresentationFormat>
  <Paragraphs>322</Paragraphs>
  <Slides>23</Slides>
  <Notes>19</Notes>
  <HiddenSlides>1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34" baseType="lpstr">
      <vt:lpstr>Arial</vt:lpstr>
      <vt:lpstr>Calibri</vt:lpstr>
      <vt:lpstr>Comic Sans MS</vt:lpstr>
      <vt:lpstr>Consolas</vt:lpstr>
      <vt:lpstr>Courier New</vt:lpstr>
      <vt:lpstr>Segoe UI</vt:lpstr>
      <vt:lpstr>Segoe UI Light</vt:lpstr>
      <vt:lpstr>Segoe UI Semilight</vt:lpstr>
      <vt:lpstr>Verdana</vt:lpstr>
      <vt:lpstr>Wingdings</vt:lpstr>
      <vt:lpstr>FTA MSC 2023 red</vt:lpstr>
      <vt:lpstr>Subs &amp; Functions</vt:lpstr>
      <vt:lpstr>Critical thinking</vt:lpstr>
      <vt:lpstr>Code and Binary code</vt:lpstr>
      <vt:lpstr>VS is an IDE</vt:lpstr>
      <vt:lpstr>Learning Objectives</vt:lpstr>
      <vt:lpstr>You Do The Talking</vt:lpstr>
      <vt:lpstr>Procedures: Functions and Subs</vt:lpstr>
      <vt:lpstr>PowerPoint Presentation</vt:lpstr>
      <vt:lpstr>Functions are programs that return values</vt:lpstr>
      <vt:lpstr>Implementing SUM</vt:lpstr>
      <vt:lpstr>You can create your own functions</vt:lpstr>
      <vt:lpstr>Binding parameters</vt:lpstr>
      <vt:lpstr>Subs do not always return values</vt:lpstr>
      <vt:lpstr>Variables and Parameters</vt:lpstr>
      <vt:lpstr>WINIT</vt:lpstr>
      <vt:lpstr>H5</vt:lpstr>
      <vt:lpstr>It begins with figuring out what needs to be done</vt:lpstr>
      <vt:lpstr>Activity Diagram (part III) Simple Financial Calculator</vt:lpstr>
      <vt:lpstr>An alternative to IF…THEN when there are multiple options</vt:lpstr>
      <vt:lpstr>A  More Interesting Case</vt:lpstr>
      <vt:lpstr>Implementing a nested Loop</vt:lpstr>
      <vt:lpstr>Suggestions</vt:lpstr>
      <vt:lpstr>PowerPoint Presentation</vt:lpstr>
    </vt:vector>
  </TitlesOfParts>
  <Company>University of Virginia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xyz</dc:creator>
  <cp:lastModifiedBy>Grazioli, Stefano (sg6m)</cp:lastModifiedBy>
  <cp:revision>399</cp:revision>
  <dcterms:created xsi:type="dcterms:W3CDTF">2003-01-13T16:56:26Z</dcterms:created>
  <dcterms:modified xsi:type="dcterms:W3CDTF">2026-01-27T13:39:19Z</dcterms:modified>
</cp:coreProperties>
</file>