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6"/>
  </p:notesMasterIdLst>
  <p:sldIdLst>
    <p:sldId id="408" r:id="rId2"/>
    <p:sldId id="376" r:id="rId3"/>
    <p:sldId id="409" r:id="rId4"/>
    <p:sldId id="398" r:id="rId5"/>
    <p:sldId id="272" r:id="rId6"/>
    <p:sldId id="410" r:id="rId7"/>
    <p:sldId id="407" r:id="rId8"/>
    <p:sldId id="403" r:id="rId9"/>
    <p:sldId id="411" r:id="rId10"/>
    <p:sldId id="256" r:id="rId11"/>
    <p:sldId id="412" r:id="rId12"/>
    <p:sldId id="367" r:id="rId13"/>
    <p:sldId id="281" r:id="rId14"/>
    <p:sldId id="372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FFCC"/>
    <a:srgbClr val="A50021"/>
    <a:srgbClr val="CCFFFF"/>
    <a:srgbClr val="FFFF99"/>
    <a:srgbClr val="66FF33"/>
    <a:srgbClr val="96969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6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114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09226DA7-A3DE-482E-84D2-0CA5FAEC1D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B3478-6A69-4339-89E2-79B955D57B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22DBE-0EA8-4D62-AEE8-E14147976D4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8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6DA7-A3DE-482E-84D2-0CA5FAEC1D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C089-FC64-4980-BE20-F96A34688A1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6B776-3B76-48C6-9C12-5983D24B97E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7699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9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12125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9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010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4742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BI: Accessing</a:t>
            </a:r>
            <a:br>
              <a:rPr lang="en-US" dirty="0"/>
            </a:br>
            <a:r>
              <a:rPr lang="en-US" dirty="0"/>
              <a:t>Enterprise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“Canned” queries using Excel, </a:t>
            </a:r>
            <a:r>
              <a:rPr lang="en-US" dirty="0">
                <a:solidFill>
                  <a:srgbClr val="FF6600"/>
                </a:solidFill>
              </a:rPr>
              <a:t>ADO.NET</a:t>
            </a:r>
            <a:r>
              <a:rPr lang="en-US" dirty="0"/>
              <a:t>, and SQL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7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12FCF128-E14E-E5BD-4334-593363CA8528}"/>
              </a:ext>
            </a:extLst>
          </p:cNvPr>
          <p:cNvSpPr/>
          <p:nvPr/>
        </p:nvSpPr>
        <p:spPr>
          <a:xfrm>
            <a:off x="110752" y="133350"/>
            <a:ext cx="1475214" cy="681257"/>
          </a:xfrm>
          <a:prstGeom prst="cloudCallout">
            <a:avLst>
              <a:gd name="adj1" fmla="val -48724"/>
              <a:gd name="adj2" fmla="val 7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dk1"/>
                </a:solidFill>
                <a:effectLst/>
              </a:rPr>
              <a:t>DB in the cloud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D7D9A-E031-76AD-417E-91CF5076B7DC}"/>
              </a:ext>
            </a:extLst>
          </p:cNvPr>
          <p:cNvGrpSpPr/>
          <p:nvPr/>
        </p:nvGrpSpPr>
        <p:grpSpPr>
          <a:xfrm>
            <a:off x="700437" y="226607"/>
            <a:ext cx="4004993" cy="2287661"/>
            <a:chOff x="700437" y="226607"/>
            <a:chExt cx="4004993" cy="228766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6220EB0-743E-B7D0-0E9A-00FF5D95E5C7}"/>
                </a:ext>
              </a:extLst>
            </p:cNvPr>
            <p:cNvSpPr/>
            <p:nvPr/>
          </p:nvSpPr>
          <p:spPr>
            <a:xfrm>
              <a:off x="2636735" y="226607"/>
              <a:ext cx="2068695" cy="1074422"/>
            </a:xfrm>
            <a:prstGeom prst="wedgeRoundRectCallout">
              <a:avLst>
                <a:gd name="adj1" fmla="val -58791"/>
                <a:gd name="adj2" fmla="val 41223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connect to a remote computer</a:t>
              </a:r>
              <a:br>
                <a:rPr lang="en-US" sz="1200" dirty="0">
                  <a:effectLst/>
                  <a:latin typeface="Comic Sans MS" panose="030F0702030302020204" pitchFamily="66" charset="0"/>
                </a:rPr>
              </a:br>
              <a:r>
                <a:rPr lang="en-US" sz="1200" dirty="0">
                  <a:effectLst/>
                  <a:latin typeface="Comic Sans MS" panose="030F0702030302020204" pitchFamily="66" charset="0"/>
                </a:rPr>
                <a:t>Give me a CONNECTION STRING and I will connect you!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FF557B-5EAE-C5D5-E944-44E66D16A274}"/>
                </a:ext>
              </a:extLst>
            </p:cNvPr>
            <p:cNvCxnSpPr>
              <a:cxnSpLocks/>
            </p:cNvCxnSpPr>
            <p:nvPr/>
          </p:nvCxnSpPr>
          <p:spPr>
            <a:xfrm>
              <a:off x="700437" y="859244"/>
              <a:ext cx="495788" cy="479042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9B8519-825F-D621-7081-B9EFC4B4A361}"/>
                </a:ext>
              </a:extLst>
            </p:cNvPr>
            <p:cNvSpPr/>
            <p:nvPr/>
          </p:nvSpPr>
          <p:spPr>
            <a:xfrm>
              <a:off x="983568" y="858605"/>
              <a:ext cx="1784695" cy="1655663"/>
            </a:xfrm>
            <a:custGeom>
              <a:avLst/>
              <a:gdLst>
                <a:gd name="csX0" fmla="*/ 1130420 w 1592580"/>
                <a:gd name="csY0" fmla="*/ 253918 h 1592580"/>
                <a:gd name="csX1" fmla="*/ 1254298 w 1592580"/>
                <a:gd name="csY1" fmla="*/ 149967 h 1592580"/>
                <a:gd name="csX2" fmla="*/ 1353261 w 1592580"/>
                <a:gd name="csY2" fmla="*/ 233008 h 1592580"/>
                <a:gd name="csX3" fmla="*/ 1272401 w 1592580"/>
                <a:gd name="csY3" fmla="*/ 373054 h 1592580"/>
                <a:gd name="csX4" fmla="*/ 1400879 w 1592580"/>
                <a:gd name="csY4" fmla="*/ 595584 h 1592580"/>
                <a:gd name="csX5" fmla="*/ 1562592 w 1592580"/>
                <a:gd name="csY5" fmla="*/ 595580 h 1592580"/>
                <a:gd name="csX6" fmla="*/ 1585026 w 1592580"/>
                <a:gd name="csY6" fmla="*/ 722805 h 1592580"/>
                <a:gd name="csX7" fmla="*/ 1433063 w 1592580"/>
                <a:gd name="csY7" fmla="*/ 778111 h 1592580"/>
                <a:gd name="csX8" fmla="*/ 1388443 w 1592580"/>
                <a:gd name="csY8" fmla="*/ 1031162 h 1592580"/>
                <a:gd name="csX9" fmla="*/ 1512326 w 1592580"/>
                <a:gd name="csY9" fmla="*/ 1135107 h 1592580"/>
                <a:gd name="csX10" fmla="*/ 1447732 w 1592580"/>
                <a:gd name="csY10" fmla="*/ 1246987 h 1592580"/>
                <a:gd name="csX11" fmla="*/ 1295772 w 1592580"/>
                <a:gd name="csY11" fmla="*/ 1191673 h 1592580"/>
                <a:gd name="csX12" fmla="*/ 1098933 w 1592580"/>
                <a:gd name="csY12" fmla="*/ 1356841 h 1592580"/>
                <a:gd name="csX13" fmla="*/ 1127018 w 1592580"/>
                <a:gd name="csY13" fmla="*/ 1516097 h 1592580"/>
                <a:gd name="csX14" fmla="*/ 1005621 w 1592580"/>
                <a:gd name="csY14" fmla="*/ 1560282 h 1592580"/>
                <a:gd name="csX15" fmla="*/ 924768 w 1592580"/>
                <a:gd name="csY15" fmla="*/ 1420232 h 1592580"/>
                <a:gd name="csX16" fmla="*/ 667813 w 1592580"/>
                <a:gd name="csY16" fmla="*/ 1420232 h 1592580"/>
                <a:gd name="csX17" fmla="*/ 586959 w 1592580"/>
                <a:gd name="csY17" fmla="*/ 1560282 h 1592580"/>
                <a:gd name="csX18" fmla="*/ 465562 w 1592580"/>
                <a:gd name="csY18" fmla="*/ 1516097 h 1592580"/>
                <a:gd name="csX19" fmla="*/ 493648 w 1592580"/>
                <a:gd name="csY19" fmla="*/ 1356841 h 1592580"/>
                <a:gd name="csX20" fmla="*/ 296809 w 1592580"/>
                <a:gd name="csY20" fmla="*/ 1191673 h 1592580"/>
                <a:gd name="csX21" fmla="*/ 144848 w 1592580"/>
                <a:gd name="csY21" fmla="*/ 1246987 h 1592580"/>
                <a:gd name="csX22" fmla="*/ 80254 w 1592580"/>
                <a:gd name="csY22" fmla="*/ 1135107 h 1592580"/>
                <a:gd name="csX23" fmla="*/ 204137 w 1592580"/>
                <a:gd name="csY23" fmla="*/ 1031162 h 1592580"/>
                <a:gd name="csX24" fmla="*/ 159517 w 1592580"/>
                <a:gd name="csY24" fmla="*/ 778111 h 1592580"/>
                <a:gd name="csX25" fmla="*/ 7554 w 1592580"/>
                <a:gd name="csY25" fmla="*/ 722805 h 1592580"/>
                <a:gd name="csX26" fmla="*/ 29988 w 1592580"/>
                <a:gd name="csY26" fmla="*/ 595580 h 1592580"/>
                <a:gd name="csX27" fmla="*/ 191702 w 1592580"/>
                <a:gd name="csY27" fmla="*/ 595584 h 1592580"/>
                <a:gd name="csX28" fmla="*/ 320180 w 1592580"/>
                <a:gd name="csY28" fmla="*/ 373054 h 1592580"/>
                <a:gd name="csX29" fmla="*/ 239319 w 1592580"/>
                <a:gd name="csY29" fmla="*/ 233008 h 1592580"/>
                <a:gd name="csX30" fmla="*/ 338282 w 1592580"/>
                <a:gd name="csY30" fmla="*/ 149967 h 1592580"/>
                <a:gd name="csX31" fmla="*/ 462160 w 1592580"/>
                <a:gd name="csY31" fmla="*/ 253918 h 1592580"/>
                <a:gd name="csX32" fmla="*/ 703619 w 1592580"/>
                <a:gd name="csY32" fmla="*/ 166034 h 1592580"/>
                <a:gd name="csX33" fmla="*/ 731696 w 1592580"/>
                <a:gd name="csY33" fmla="*/ 6777 h 1592580"/>
                <a:gd name="csX34" fmla="*/ 860884 w 1592580"/>
                <a:gd name="csY34" fmla="*/ 6777 h 1592580"/>
                <a:gd name="csX35" fmla="*/ 888961 w 1592580"/>
                <a:gd name="csY35" fmla="*/ 166035 h 1592580"/>
                <a:gd name="csX36" fmla="*/ 1130420 w 1592580"/>
                <a:gd name="csY36" fmla="*/ 253919 h 1592580"/>
                <a:gd name="csX37" fmla="*/ 1130420 w 1592580"/>
                <a:gd name="csY37" fmla="*/ 253918 h 15925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592580" h="1592580">
                  <a:moveTo>
                    <a:pt x="1130420" y="253918"/>
                  </a:moveTo>
                  <a:lnTo>
                    <a:pt x="1254298" y="149967"/>
                  </a:lnTo>
                  <a:lnTo>
                    <a:pt x="1353261" y="233008"/>
                  </a:lnTo>
                  <a:lnTo>
                    <a:pt x="1272401" y="373054"/>
                  </a:lnTo>
                  <a:cubicBezTo>
                    <a:pt x="1329898" y="437734"/>
                    <a:pt x="1373613" y="513450"/>
                    <a:pt x="1400879" y="595584"/>
                  </a:cubicBezTo>
                  <a:lnTo>
                    <a:pt x="1562592" y="595580"/>
                  </a:lnTo>
                  <a:lnTo>
                    <a:pt x="1585026" y="722805"/>
                  </a:lnTo>
                  <a:lnTo>
                    <a:pt x="1433063" y="778111"/>
                  </a:lnTo>
                  <a:cubicBezTo>
                    <a:pt x="1435533" y="864617"/>
                    <a:pt x="1420351" y="950718"/>
                    <a:pt x="1388443" y="1031162"/>
                  </a:cubicBezTo>
                  <a:lnTo>
                    <a:pt x="1512326" y="1135107"/>
                  </a:lnTo>
                  <a:lnTo>
                    <a:pt x="1447732" y="1246987"/>
                  </a:lnTo>
                  <a:lnTo>
                    <a:pt x="1295772" y="1191673"/>
                  </a:lnTo>
                  <a:cubicBezTo>
                    <a:pt x="1242059" y="1259528"/>
                    <a:pt x="1175084" y="1315727"/>
                    <a:pt x="1098933" y="1356841"/>
                  </a:cubicBezTo>
                  <a:lnTo>
                    <a:pt x="1127018" y="1516097"/>
                  </a:lnTo>
                  <a:lnTo>
                    <a:pt x="1005621" y="1560282"/>
                  </a:lnTo>
                  <a:lnTo>
                    <a:pt x="924768" y="1420232"/>
                  </a:lnTo>
                  <a:cubicBezTo>
                    <a:pt x="840005" y="1437686"/>
                    <a:pt x="752575" y="1437686"/>
                    <a:pt x="667813" y="1420232"/>
                  </a:cubicBezTo>
                  <a:lnTo>
                    <a:pt x="586959" y="1560282"/>
                  </a:lnTo>
                  <a:lnTo>
                    <a:pt x="465562" y="1516097"/>
                  </a:lnTo>
                  <a:lnTo>
                    <a:pt x="493648" y="1356841"/>
                  </a:lnTo>
                  <a:cubicBezTo>
                    <a:pt x="417497" y="1315727"/>
                    <a:pt x="350522" y="1259528"/>
                    <a:pt x="296809" y="1191673"/>
                  </a:cubicBezTo>
                  <a:lnTo>
                    <a:pt x="144848" y="1246987"/>
                  </a:lnTo>
                  <a:lnTo>
                    <a:pt x="80254" y="1135107"/>
                  </a:lnTo>
                  <a:lnTo>
                    <a:pt x="204137" y="1031162"/>
                  </a:lnTo>
                  <a:cubicBezTo>
                    <a:pt x="172230" y="950718"/>
                    <a:pt x="157048" y="864616"/>
                    <a:pt x="159517" y="778111"/>
                  </a:cubicBezTo>
                  <a:lnTo>
                    <a:pt x="7554" y="722805"/>
                  </a:lnTo>
                  <a:lnTo>
                    <a:pt x="29988" y="595580"/>
                  </a:lnTo>
                  <a:lnTo>
                    <a:pt x="191702" y="595584"/>
                  </a:lnTo>
                  <a:cubicBezTo>
                    <a:pt x="218968" y="513451"/>
                    <a:pt x="262683" y="437734"/>
                    <a:pt x="320180" y="373054"/>
                  </a:cubicBezTo>
                  <a:lnTo>
                    <a:pt x="239319" y="233008"/>
                  </a:lnTo>
                  <a:lnTo>
                    <a:pt x="338282" y="149967"/>
                  </a:lnTo>
                  <a:lnTo>
                    <a:pt x="462160" y="253918"/>
                  </a:lnTo>
                  <a:cubicBezTo>
                    <a:pt x="535841" y="208526"/>
                    <a:pt x="617999" y="178624"/>
                    <a:pt x="703619" y="166034"/>
                  </a:cubicBezTo>
                  <a:lnTo>
                    <a:pt x="731696" y="6777"/>
                  </a:lnTo>
                  <a:lnTo>
                    <a:pt x="860884" y="6777"/>
                  </a:lnTo>
                  <a:lnTo>
                    <a:pt x="888961" y="166035"/>
                  </a:lnTo>
                  <a:cubicBezTo>
                    <a:pt x="974581" y="178624"/>
                    <a:pt x="1056739" y="208527"/>
                    <a:pt x="1130420" y="253919"/>
                  </a:cubicBezTo>
                  <a:lnTo>
                    <a:pt x="1130420" y="2539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2879" tIns="385754" rIns="332879" bIns="41360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SQL Connection</a:t>
              </a:r>
              <a:endParaRPr lang="en-US" sz="10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154CFD-EDE9-A75E-A59C-0412EECE4E0E}"/>
              </a:ext>
            </a:extLst>
          </p:cNvPr>
          <p:cNvGrpSpPr/>
          <p:nvPr/>
        </p:nvGrpSpPr>
        <p:grpSpPr>
          <a:xfrm>
            <a:off x="2971800" y="237012"/>
            <a:ext cx="5979123" cy="2165582"/>
            <a:chOff x="2939203" y="318963"/>
            <a:chExt cx="5979123" cy="2165582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303913E-6F00-59DC-212D-7F5F6E90A24F}"/>
                </a:ext>
              </a:extLst>
            </p:cNvPr>
            <p:cNvSpPr/>
            <p:nvPr/>
          </p:nvSpPr>
          <p:spPr>
            <a:xfrm>
              <a:off x="7132719" y="318963"/>
              <a:ext cx="1785607" cy="1243186"/>
            </a:xfrm>
            <a:prstGeom prst="wedgeRoundRectCallout">
              <a:avLst>
                <a:gd name="adj1" fmla="val -72179"/>
                <a:gd name="adj2" fmla="val 38214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run a SQL QUERY.</a:t>
              </a:r>
              <a:br>
                <a:rPr lang="en-US" sz="1200" dirty="0">
                  <a:effectLst/>
                  <a:latin typeface="Comic Sans MS" panose="030F0702030302020204" pitchFamily="66" charset="0"/>
                </a:rPr>
              </a:br>
              <a:r>
                <a:rPr lang="en-US" sz="1200" dirty="0">
                  <a:effectLst/>
                  <a:latin typeface="Comic Sans MS" panose="030F0702030302020204" pitchFamily="66" charset="0"/>
                </a:rPr>
                <a:t>I need the QUERY and an open CONNECTION.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992F38-1FAC-9F02-2B99-6B6C845FE4D7}"/>
                </a:ext>
              </a:extLst>
            </p:cNvPr>
            <p:cNvCxnSpPr>
              <a:cxnSpLocks/>
            </p:cNvCxnSpPr>
            <p:nvPr/>
          </p:nvCxnSpPr>
          <p:spPr>
            <a:xfrm>
              <a:off x="2939203" y="1742013"/>
              <a:ext cx="2675571" cy="93471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31243E-CB46-B97B-2703-7304F63C8C3F}"/>
                </a:ext>
              </a:extLst>
            </p:cNvPr>
            <p:cNvSpPr/>
            <p:nvPr/>
          </p:nvSpPr>
          <p:spPr>
            <a:xfrm>
              <a:off x="5627251" y="1280426"/>
              <a:ext cx="1297960" cy="1204119"/>
            </a:xfrm>
            <a:custGeom>
              <a:avLst/>
              <a:gdLst>
                <a:gd name="csX0" fmla="*/ 866650 w 1158240"/>
                <a:gd name="csY0" fmla="*/ 293353 h 1158240"/>
                <a:gd name="csX1" fmla="*/ 1037529 w 1158240"/>
                <a:gd name="csY1" fmla="*/ 241853 h 1158240"/>
                <a:gd name="csX2" fmla="*/ 1100407 w 1158240"/>
                <a:gd name="csY2" fmla="*/ 350760 h 1158240"/>
                <a:gd name="csX3" fmla="*/ 970366 w 1158240"/>
                <a:gd name="csY3" fmla="*/ 472996 h 1158240"/>
                <a:gd name="csX4" fmla="*/ 970366 w 1158240"/>
                <a:gd name="csY4" fmla="*/ 685245 h 1158240"/>
                <a:gd name="csX5" fmla="*/ 1100407 w 1158240"/>
                <a:gd name="csY5" fmla="*/ 807480 h 1158240"/>
                <a:gd name="csX6" fmla="*/ 1037529 w 1158240"/>
                <a:gd name="csY6" fmla="*/ 916387 h 1158240"/>
                <a:gd name="csX7" fmla="*/ 866650 w 1158240"/>
                <a:gd name="csY7" fmla="*/ 864887 h 1158240"/>
                <a:gd name="csX8" fmla="*/ 682837 w 1158240"/>
                <a:gd name="csY8" fmla="*/ 971011 h 1158240"/>
                <a:gd name="csX9" fmla="*/ 641997 w 1158240"/>
                <a:gd name="csY9" fmla="*/ 1144748 h 1158240"/>
                <a:gd name="csX10" fmla="*/ 516243 w 1158240"/>
                <a:gd name="csY10" fmla="*/ 1144748 h 1158240"/>
                <a:gd name="csX11" fmla="*/ 475403 w 1158240"/>
                <a:gd name="csY11" fmla="*/ 971012 h 1158240"/>
                <a:gd name="csX12" fmla="*/ 291590 w 1158240"/>
                <a:gd name="csY12" fmla="*/ 864888 h 1158240"/>
                <a:gd name="csX13" fmla="*/ 120711 w 1158240"/>
                <a:gd name="csY13" fmla="*/ 916387 h 1158240"/>
                <a:gd name="csX14" fmla="*/ 57833 w 1158240"/>
                <a:gd name="csY14" fmla="*/ 807480 h 1158240"/>
                <a:gd name="csX15" fmla="*/ 187874 w 1158240"/>
                <a:gd name="csY15" fmla="*/ 685244 h 1158240"/>
                <a:gd name="csX16" fmla="*/ 187874 w 1158240"/>
                <a:gd name="csY16" fmla="*/ 472995 h 1158240"/>
                <a:gd name="csX17" fmla="*/ 57833 w 1158240"/>
                <a:gd name="csY17" fmla="*/ 350760 h 1158240"/>
                <a:gd name="csX18" fmla="*/ 120711 w 1158240"/>
                <a:gd name="csY18" fmla="*/ 241853 h 1158240"/>
                <a:gd name="csX19" fmla="*/ 291590 w 1158240"/>
                <a:gd name="csY19" fmla="*/ 293353 h 1158240"/>
                <a:gd name="csX20" fmla="*/ 475403 w 1158240"/>
                <a:gd name="csY20" fmla="*/ 187229 h 1158240"/>
                <a:gd name="csX21" fmla="*/ 516243 w 1158240"/>
                <a:gd name="csY21" fmla="*/ 13492 h 1158240"/>
                <a:gd name="csX22" fmla="*/ 641997 w 1158240"/>
                <a:gd name="csY22" fmla="*/ 13492 h 1158240"/>
                <a:gd name="csX23" fmla="*/ 682837 w 1158240"/>
                <a:gd name="csY23" fmla="*/ 187228 h 1158240"/>
                <a:gd name="csX24" fmla="*/ 866650 w 1158240"/>
                <a:gd name="csY24" fmla="*/ 293352 h 1158240"/>
                <a:gd name="csX25" fmla="*/ 866650 w 1158240"/>
                <a:gd name="csY25" fmla="*/ 293353 h 1158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58240" h="1158240">
                  <a:moveTo>
                    <a:pt x="866650" y="293353"/>
                  </a:moveTo>
                  <a:lnTo>
                    <a:pt x="1037529" y="241853"/>
                  </a:lnTo>
                  <a:lnTo>
                    <a:pt x="1100407" y="350760"/>
                  </a:lnTo>
                  <a:lnTo>
                    <a:pt x="970366" y="472996"/>
                  </a:lnTo>
                  <a:cubicBezTo>
                    <a:pt x="989216" y="542490"/>
                    <a:pt x="989216" y="615751"/>
                    <a:pt x="970366" y="685245"/>
                  </a:cubicBezTo>
                  <a:lnTo>
                    <a:pt x="1100407" y="807480"/>
                  </a:lnTo>
                  <a:lnTo>
                    <a:pt x="1037529" y="916387"/>
                  </a:lnTo>
                  <a:lnTo>
                    <a:pt x="866650" y="864887"/>
                  </a:lnTo>
                  <a:cubicBezTo>
                    <a:pt x="815891" y="915959"/>
                    <a:pt x="752446" y="952589"/>
                    <a:pt x="682837" y="971011"/>
                  </a:cubicBezTo>
                  <a:lnTo>
                    <a:pt x="641997" y="1144748"/>
                  </a:lnTo>
                  <a:lnTo>
                    <a:pt x="516243" y="1144748"/>
                  </a:lnTo>
                  <a:lnTo>
                    <a:pt x="475403" y="971012"/>
                  </a:lnTo>
                  <a:cubicBezTo>
                    <a:pt x="405794" y="952590"/>
                    <a:pt x="342349" y="915959"/>
                    <a:pt x="291590" y="864888"/>
                  </a:cubicBezTo>
                  <a:lnTo>
                    <a:pt x="120711" y="916387"/>
                  </a:lnTo>
                  <a:lnTo>
                    <a:pt x="57833" y="807480"/>
                  </a:lnTo>
                  <a:lnTo>
                    <a:pt x="187874" y="685244"/>
                  </a:lnTo>
                  <a:cubicBezTo>
                    <a:pt x="169024" y="615750"/>
                    <a:pt x="169024" y="542489"/>
                    <a:pt x="187874" y="472995"/>
                  </a:cubicBezTo>
                  <a:lnTo>
                    <a:pt x="57833" y="350760"/>
                  </a:lnTo>
                  <a:lnTo>
                    <a:pt x="120711" y="241853"/>
                  </a:lnTo>
                  <a:lnTo>
                    <a:pt x="291590" y="293353"/>
                  </a:lnTo>
                  <a:cubicBezTo>
                    <a:pt x="342349" y="242281"/>
                    <a:pt x="405794" y="205651"/>
                    <a:pt x="475403" y="187229"/>
                  </a:cubicBezTo>
                  <a:lnTo>
                    <a:pt x="516243" y="13492"/>
                  </a:lnTo>
                  <a:lnTo>
                    <a:pt x="641997" y="13492"/>
                  </a:lnTo>
                  <a:lnTo>
                    <a:pt x="682837" y="187228"/>
                  </a:lnTo>
                  <a:cubicBezTo>
                    <a:pt x="752446" y="205650"/>
                    <a:pt x="815891" y="242281"/>
                    <a:pt x="866650" y="293352"/>
                  </a:cubicBezTo>
                  <a:lnTo>
                    <a:pt x="866650" y="29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90" tIns="306053" rIns="304290" bIns="30605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SQL</a:t>
              </a:r>
              <a:br>
                <a:rPr lang="en-US" sz="1000" kern="1200" dirty="0"/>
              </a:br>
              <a:r>
                <a:rPr lang="en-US" sz="1000" kern="1200" dirty="0"/>
                <a:t>Command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03CF7-B457-FF1C-FB44-16B39FA5CE0D}"/>
              </a:ext>
            </a:extLst>
          </p:cNvPr>
          <p:cNvGrpSpPr/>
          <p:nvPr/>
        </p:nvGrpSpPr>
        <p:grpSpPr>
          <a:xfrm>
            <a:off x="140975" y="2196536"/>
            <a:ext cx="5473799" cy="2628244"/>
            <a:chOff x="140975" y="2196536"/>
            <a:chExt cx="5473799" cy="262824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D77E48F-A518-D7D7-E454-93834373EAA5}"/>
                </a:ext>
              </a:extLst>
            </p:cNvPr>
            <p:cNvSpPr/>
            <p:nvPr/>
          </p:nvSpPr>
          <p:spPr>
            <a:xfrm>
              <a:off x="140975" y="4166031"/>
              <a:ext cx="2068695" cy="658749"/>
            </a:xfrm>
            <a:prstGeom prst="wedgeRoundRectCallout">
              <a:avLst>
                <a:gd name="adj1" fmla="val 50615"/>
                <a:gd name="adj2" fmla="val -106886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 how to stream the results from the SQL Command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FB39A9-8DB2-6F45-F452-3E09E3D2B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2196536"/>
              <a:ext cx="2185774" cy="83241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7E48B75-1EA6-8807-EC5B-33729D387279}"/>
                </a:ext>
              </a:extLst>
            </p:cNvPr>
            <p:cNvSpPr/>
            <p:nvPr/>
          </p:nvSpPr>
          <p:spPr>
            <a:xfrm>
              <a:off x="1989487" y="2782366"/>
              <a:ext cx="1557552" cy="1444942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Reader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779615-8782-2902-2C89-08F082B84FE1}"/>
              </a:ext>
            </a:extLst>
          </p:cNvPr>
          <p:cNvGrpSpPr/>
          <p:nvPr/>
        </p:nvGrpSpPr>
        <p:grpSpPr>
          <a:xfrm>
            <a:off x="5257800" y="3355426"/>
            <a:ext cx="3822552" cy="1756999"/>
            <a:chOff x="5257800" y="3355426"/>
            <a:chExt cx="3822552" cy="17569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299E5E-3F46-6DCA-C47E-17BFFE62F02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4476750"/>
              <a:ext cx="955176" cy="6519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14E3B2-397D-C063-0770-0C9B3FD83173}"/>
                </a:ext>
              </a:extLst>
            </p:cNvPr>
            <p:cNvSpPr/>
            <p:nvPr/>
          </p:nvSpPr>
          <p:spPr>
            <a:xfrm>
              <a:off x="6355070" y="3355426"/>
              <a:ext cx="2725282" cy="658749"/>
            </a:xfrm>
            <a:prstGeom prst="wedgeRoundRectCallout">
              <a:avLst>
                <a:gd name="adj1" fmla="val 2399"/>
                <a:gd name="adj2" fmla="val 80552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 how to show tables to Excel users. Give me a </a:t>
              </a:r>
              <a:r>
                <a:rPr lang="en-US" sz="1200" dirty="0" err="1">
                  <a:effectLst/>
                  <a:latin typeface="Comic Sans MS" panose="030F0702030302020204" pitchFamily="66" charset="0"/>
                </a:rPr>
                <a:t>dataTable</a:t>
              </a:r>
              <a:r>
                <a:rPr lang="en-US" sz="1200" dirty="0">
                  <a:effectLst/>
                  <a:latin typeface="Comic Sans MS" panose="030F0702030302020204" pitchFamily="66" charset="0"/>
                </a:rPr>
                <a:t> and I will visualize it.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F98D78-E353-F45C-5994-CCDF609752B5}"/>
                </a:ext>
              </a:extLst>
            </p:cNvPr>
            <p:cNvSpPr txBox="1"/>
            <p:nvPr/>
          </p:nvSpPr>
          <p:spPr>
            <a:xfrm>
              <a:off x="7165316" y="4858509"/>
              <a:ext cx="11047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6600"/>
                  </a:solidFill>
                  <a:effectLst/>
                </a:rPr>
                <a:t>LISTOBJECT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1531924-945C-C471-1241-D8A993CE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7069" y="4240856"/>
              <a:ext cx="2561284" cy="56866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0204BE-0EB8-E8A4-86BF-1F48E50F1637}"/>
              </a:ext>
            </a:extLst>
          </p:cNvPr>
          <p:cNvGrpSpPr/>
          <p:nvPr/>
        </p:nvGrpSpPr>
        <p:grpSpPr>
          <a:xfrm>
            <a:off x="3118791" y="3367486"/>
            <a:ext cx="2922241" cy="1645276"/>
            <a:chOff x="3118791" y="3367486"/>
            <a:chExt cx="2922241" cy="164527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3DE720-07E2-E500-ECA2-7613D49D5A28}"/>
                </a:ext>
              </a:extLst>
            </p:cNvPr>
            <p:cNvSpPr/>
            <p:nvPr/>
          </p:nvSpPr>
          <p:spPr>
            <a:xfrm>
              <a:off x="4058182" y="3801497"/>
              <a:ext cx="1221218" cy="1211265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</a:t>
              </a:r>
              <a:br>
                <a:rPr lang="en-US" sz="1000" kern="1200" dirty="0"/>
              </a:br>
              <a:r>
                <a:rPr lang="en-US" sz="1000" kern="1200" dirty="0"/>
                <a:t>Table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1A24A8-7D6F-6BDD-20C7-1224B1030987}"/>
                </a:ext>
              </a:extLst>
            </p:cNvPr>
            <p:cNvCxnSpPr>
              <a:cxnSpLocks/>
            </p:cNvCxnSpPr>
            <p:nvPr/>
          </p:nvCxnSpPr>
          <p:spPr>
            <a:xfrm>
              <a:off x="3118791" y="3831932"/>
              <a:ext cx="939391" cy="40892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EAA1D4B-F178-604D-593C-39716506A3CF}"/>
                </a:ext>
              </a:extLst>
            </p:cNvPr>
            <p:cNvSpPr/>
            <p:nvPr/>
          </p:nvSpPr>
          <p:spPr>
            <a:xfrm>
              <a:off x="4226672" y="3367486"/>
              <a:ext cx="1814360" cy="514425"/>
            </a:xfrm>
            <a:prstGeom prst="wedgeRoundRectCallout">
              <a:avLst>
                <a:gd name="adj1" fmla="val 2399"/>
                <a:gd name="adj2" fmla="val 80552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store a table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7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FBBB-0F03-330D-B9A8-E59A60FA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From the cloud to your screen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5DFB49-AAF8-B6BC-01B6-B3E65884E111}"/>
              </a:ext>
            </a:extLst>
          </p:cNvPr>
          <p:cNvSpPr/>
          <p:nvPr/>
        </p:nvSpPr>
        <p:spPr>
          <a:xfrm>
            <a:off x="1351617" y="1282979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E68863-7668-4487-22E2-B1BE44937F6C}"/>
              </a:ext>
            </a:extLst>
          </p:cNvPr>
          <p:cNvSpPr/>
          <p:nvPr/>
        </p:nvSpPr>
        <p:spPr>
          <a:xfrm>
            <a:off x="7155341" y="4730662"/>
            <a:ext cx="228600" cy="22860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9652F-1A34-54F4-5B2A-84DEC577D15D}"/>
              </a:ext>
            </a:extLst>
          </p:cNvPr>
          <p:cNvSpPr/>
          <p:nvPr/>
        </p:nvSpPr>
        <p:spPr>
          <a:xfrm>
            <a:off x="322917" y="181895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Connection gets a connection string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6A66A-6B7F-698A-E172-5E4725CAF5B3}"/>
              </a:ext>
            </a:extLst>
          </p:cNvPr>
          <p:cNvSpPr/>
          <p:nvPr/>
        </p:nvSpPr>
        <p:spPr>
          <a:xfrm>
            <a:off x="304800" y="2949708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Connection opens a connection with the DB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E9770-B0E3-66FB-CD37-6AC93A8E5BCC}"/>
              </a:ext>
            </a:extLst>
          </p:cNvPr>
          <p:cNvSpPr/>
          <p:nvPr/>
        </p:nvSpPr>
        <p:spPr>
          <a:xfrm>
            <a:off x="322917" y="4080463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Command gets a connection and a SQL query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6A598-DCAF-D086-4526-56448C17F4C9}"/>
              </a:ext>
            </a:extLst>
          </p:cNvPr>
          <p:cNvSpPr/>
          <p:nvPr/>
        </p:nvSpPr>
        <p:spPr>
          <a:xfrm>
            <a:off x="3197203" y="181895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Command Runs the query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058F19-D573-E46C-98BC-0563258EECAC}"/>
              </a:ext>
            </a:extLst>
          </p:cNvPr>
          <p:cNvSpPr/>
          <p:nvPr/>
        </p:nvSpPr>
        <p:spPr>
          <a:xfrm>
            <a:off x="3196138" y="293836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Reader reads the results of the query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0DCB8-21A3-EB95-5DD6-B1A79B405BD5}"/>
              </a:ext>
            </a:extLst>
          </p:cNvPr>
          <p:cNvSpPr/>
          <p:nvPr/>
        </p:nvSpPr>
        <p:spPr>
          <a:xfrm>
            <a:off x="3196138" y="4080463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DataTable stores the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C0848-2146-9258-531A-D3CA1A197E58}"/>
              </a:ext>
            </a:extLst>
          </p:cNvPr>
          <p:cNvSpPr/>
          <p:nvPr/>
        </p:nvSpPr>
        <p:spPr>
          <a:xfrm>
            <a:off x="6114117" y="3684178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Listobject visualizes the 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F38325-03F8-49D8-DCC6-163081D57E4E}"/>
              </a:ext>
            </a:extLst>
          </p:cNvPr>
          <p:cNvSpPr/>
          <p:nvPr/>
        </p:nvSpPr>
        <p:spPr>
          <a:xfrm>
            <a:off x="7085535" y="470535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F8FC6F-8E32-E21B-E559-3721CA57FCC9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1465917" y="1511579"/>
            <a:ext cx="0" cy="307375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F5E838-1DE8-EA52-1433-EF05A28A853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447800" y="2611525"/>
            <a:ext cx="18117" cy="338183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89F51F-46C7-10D0-DE2E-E547E726451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447800" y="3742279"/>
            <a:ext cx="18117" cy="33818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8977DE-FFCD-033D-325D-B6D3CD467F2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08917" y="2215240"/>
            <a:ext cx="588286" cy="2261509"/>
          </a:xfrm>
          <a:prstGeom prst="bentConnector3">
            <a:avLst>
              <a:gd name="adj1" fmla="val 50000"/>
            </a:avLst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1D0781-7575-6164-6B8C-495B399D01E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339138" y="2611525"/>
            <a:ext cx="1065" cy="32683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64DA5D-91B2-C34F-B28F-5FF95F58EED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4339138" y="3730935"/>
            <a:ext cx="0" cy="349528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6">
            <a:extLst>
              <a:ext uri="{FF2B5EF4-FFF2-40B4-BE49-F238E27FC236}">
                <a16:creationId xmlns:a16="http://schemas.microsoft.com/office/drawing/2014/main" id="{F0F678B8-2EB5-A05A-4EFE-051D41EC8C96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5482138" y="4080464"/>
            <a:ext cx="631979" cy="396285"/>
          </a:xfrm>
          <a:prstGeom prst="bentConnector3">
            <a:avLst>
              <a:gd name="adj1" fmla="val 50000"/>
            </a:avLst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4C535A5-8834-ED29-A415-0949F888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62" y="826026"/>
            <a:ext cx="3448522" cy="242168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81C3BD-877B-768E-3925-A2A6B3F152E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257117" y="4476749"/>
            <a:ext cx="18918" cy="228601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71550"/>
            <a:ext cx="4191000" cy="4114800"/>
          </a:xfrm>
        </p:spPr>
        <p:txBody>
          <a:bodyPr/>
          <a:lstStyle/>
          <a:p>
            <a:r>
              <a:rPr lang="en-US" dirty="0"/>
              <a:t>Understand the ADO.NET architecture before coding.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64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727D0-2AAE-3EE6-64AA-3E525E3641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3" t="17414"/>
          <a:stretch>
            <a:fillRect/>
          </a:stretch>
        </p:blipFill>
        <p:spPr>
          <a:xfrm>
            <a:off x="4032911" y="2666777"/>
            <a:ext cx="5034889" cy="24195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Big Shumway lab = no connectivity</a:t>
            </a:r>
          </a:p>
          <a:p>
            <a:r>
              <a:rPr lang="en-US" dirty="0"/>
              <a:t>What was difficult?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6BB-57A9-48C7-BED3-0350C64F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989C-DD19-45C1-8235-6124047F7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Business intelligence</a:t>
            </a:r>
          </a:p>
          <a:p>
            <a:r>
              <a:rPr lang="en-US" dirty="0">
                <a:solidFill>
                  <a:srgbClr val="FF6600"/>
                </a:solidFill>
              </a:rPr>
              <a:t>Analytics</a:t>
            </a:r>
          </a:p>
          <a:p>
            <a:r>
              <a:rPr lang="en-US" dirty="0">
                <a:solidFill>
                  <a:srgbClr val="FF6600"/>
                </a:solidFill>
              </a:rPr>
              <a:t>Data dictionary</a:t>
            </a:r>
          </a:p>
          <a:p>
            <a:r>
              <a:rPr lang="en-US" dirty="0">
                <a:solidFill>
                  <a:srgbClr val="FF6600"/>
                </a:solidFill>
              </a:rPr>
              <a:t>DBMS</a:t>
            </a:r>
          </a:p>
          <a:p>
            <a:r>
              <a:rPr lang="en-US" dirty="0">
                <a:solidFill>
                  <a:srgbClr val="FF6600"/>
                </a:solidFill>
              </a:rPr>
              <a:t>SQL Server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D74BD0-6292-4AD2-93F4-040A4867B406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8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How was SQL coding?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GenAI use 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61022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Automating Business Intelligence at LongShort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F92CF05-44A5-DC86-409C-F1BCF92F26C8}"/>
              </a:ext>
            </a:extLst>
          </p:cNvPr>
          <p:cNvSpPr/>
          <p:nvPr/>
        </p:nvSpPr>
        <p:spPr>
          <a:xfrm>
            <a:off x="2590800" y="971550"/>
            <a:ext cx="6019800" cy="2667000"/>
          </a:xfrm>
          <a:prstGeom prst="cloudCallout">
            <a:avLst>
              <a:gd name="adj1" fmla="val 49755"/>
              <a:gd name="adj2" fmla="val 570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I like my new job at LongShort,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except 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that every day at the close of business I must access the firm DB and create dozens of updated list of trades for management review. 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hate it!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 It is a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super-boring repetitive task.</a:t>
            </a:r>
            <a:b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endParaRPr lang="en-US" sz="1600" i="1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2379B6C3-D401-5B85-45EC-29F5E6C07C2A}"/>
              </a:ext>
            </a:extLst>
          </p:cNvPr>
          <p:cNvSpPr/>
          <p:nvPr/>
        </p:nvSpPr>
        <p:spPr>
          <a:xfrm>
            <a:off x="381000" y="118311"/>
            <a:ext cx="2438400" cy="929439"/>
          </a:xfrm>
          <a:prstGeom prst="wave">
            <a:avLst>
              <a:gd name="adj1" fmla="val 723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"There's got to be a better way to do that!"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C1ADB-381F-4936-893C-6B5F45A42A83}"/>
              </a:ext>
            </a:extLst>
          </p:cNvPr>
          <p:cNvSpPr/>
          <p:nvPr/>
        </p:nvSpPr>
        <p:spPr>
          <a:xfrm>
            <a:off x="3505200" y="2876550"/>
            <a:ext cx="3886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Mmmm... maybe I can automate it....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847650"/>
            <a:ext cx="3010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Picture shows the demo, not the homework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83B51-01B7-4E52-891F-33115FF185A1}"/>
              </a:ext>
            </a:extLst>
          </p:cNvPr>
          <p:cNvSpPr/>
          <p:nvPr/>
        </p:nvSpPr>
        <p:spPr>
          <a:xfrm>
            <a:off x="8953500" y="952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E4C8C0-10DB-468F-94A1-090FAFC542C9}"/>
              </a:ext>
            </a:extLst>
          </p:cNvPr>
          <p:cNvSpPr/>
          <p:nvPr/>
        </p:nvSpPr>
        <p:spPr>
          <a:xfrm>
            <a:off x="8953500" y="4933950"/>
            <a:ext cx="76200" cy="11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FB7E10-4472-4EA5-B016-0B18A744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FB83D5-6737-410E-A52E-4DC2587FB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Canned</a:t>
            </a:r>
            <a:r>
              <a:rPr lang="en-US" dirty="0"/>
              <a:t> queries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194B2-500E-B1EC-45B0-7FC37168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2950"/>
            <a:ext cx="3189326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17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I access remote data and show them in Excel? A two-step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0C5D3-8E2C-D9B2-AD9F-66CCAF465C96}"/>
              </a:ext>
            </a:extLst>
          </p:cNvPr>
          <p:cNvGrpSpPr/>
          <p:nvPr/>
        </p:nvGrpSpPr>
        <p:grpSpPr>
          <a:xfrm>
            <a:off x="551073" y="2038350"/>
            <a:ext cx="2186429" cy="2749946"/>
            <a:chOff x="551073" y="2038350"/>
            <a:chExt cx="2186429" cy="2749946"/>
          </a:xfrm>
        </p:grpSpPr>
        <p:sp>
          <p:nvSpPr>
            <p:cNvPr id="4" name="Can 3"/>
            <p:cNvSpPr/>
            <p:nvPr/>
          </p:nvSpPr>
          <p:spPr bwMode="auto">
            <a:xfrm>
              <a:off x="551073" y="2038350"/>
              <a:ext cx="2186429" cy="2503726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Verdana" pitchFamily="34" charset="0"/>
                </a:rPr>
                <a:t>Tables in a DB in the remote DBMS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E4A685-34FB-63FE-367D-0C825F006669}"/>
                </a:ext>
              </a:extLst>
            </p:cNvPr>
            <p:cNvSpPr txBox="1"/>
            <p:nvPr/>
          </p:nvSpPr>
          <p:spPr>
            <a:xfrm>
              <a:off x="752503" y="4542075"/>
              <a:ext cx="16914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Remote server / Cloud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4D7DF0-D1A5-4627-467B-4FE471EBE69B}"/>
              </a:ext>
            </a:extLst>
          </p:cNvPr>
          <p:cNvGrpSpPr/>
          <p:nvPr/>
        </p:nvGrpSpPr>
        <p:grpSpPr>
          <a:xfrm>
            <a:off x="2787934" y="2502446"/>
            <a:ext cx="2123884" cy="2262446"/>
            <a:chOff x="2787934" y="2502446"/>
            <a:chExt cx="2123884" cy="2262446"/>
          </a:xfrm>
        </p:grpSpPr>
        <p:sp>
          <p:nvSpPr>
            <p:cNvPr id="3" name="Right Arrow 2"/>
            <p:cNvSpPr/>
            <p:nvPr/>
          </p:nvSpPr>
          <p:spPr>
            <a:xfrm>
              <a:off x="2787934" y="2502446"/>
              <a:ext cx="958908" cy="1543050"/>
            </a:xfrm>
            <a:prstGeom prst="rightArrow">
              <a:avLst>
                <a:gd name="adj1" fmla="val 50000"/>
                <a:gd name="adj2" fmla="val 608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VB.NET runs a SQL Query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9649D-7462-9058-897A-5D1CEF7F9BAF}"/>
                </a:ext>
              </a:extLst>
            </p:cNvPr>
            <p:cNvSpPr txBox="1"/>
            <p:nvPr/>
          </p:nvSpPr>
          <p:spPr>
            <a:xfrm>
              <a:off x="3740484" y="4518671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Your PC</a:t>
              </a:r>
            </a:p>
          </p:txBody>
        </p:sp>
        <p:sp>
          <p:nvSpPr>
            <p:cNvPr id="13" name="Flowchart: Internal Storage 12">
              <a:extLst>
                <a:ext uri="{FF2B5EF4-FFF2-40B4-BE49-F238E27FC236}">
                  <a16:creationId xmlns:a16="http://schemas.microsoft.com/office/drawing/2014/main" id="{B68241CC-CEDA-768B-D764-25FB9276BB1A}"/>
                </a:ext>
              </a:extLst>
            </p:cNvPr>
            <p:cNvSpPr/>
            <p:nvPr/>
          </p:nvSpPr>
          <p:spPr>
            <a:xfrm>
              <a:off x="3856493" y="2807264"/>
              <a:ext cx="1055325" cy="1005960"/>
            </a:xfrm>
            <a:prstGeom prst="flowChartInternalStorag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/>
                </a:rPr>
                <a:t>A DATATABLE</a:t>
              </a:r>
              <a:br>
                <a:rPr lang="en-US" dirty="0">
                  <a:solidFill>
                    <a:schemeClr val="tx1"/>
                  </a:solidFill>
                  <a:effectLst/>
                </a:rPr>
              </a:br>
              <a:r>
                <a:rPr lang="en-US" dirty="0">
                  <a:solidFill>
                    <a:schemeClr val="tx1"/>
                  </a:solidFill>
                  <a:effectLst/>
                </a:rPr>
                <a:t>IN YOUR PC MEMORY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2151D0-25ED-49F0-1B76-3972645BA4CE}"/>
              </a:ext>
            </a:extLst>
          </p:cNvPr>
          <p:cNvGrpSpPr/>
          <p:nvPr/>
        </p:nvGrpSpPr>
        <p:grpSpPr>
          <a:xfrm>
            <a:off x="5033743" y="2078051"/>
            <a:ext cx="3663851" cy="2692218"/>
            <a:chOff x="5033743" y="2078051"/>
            <a:chExt cx="3663851" cy="2692218"/>
          </a:xfrm>
        </p:grpSpPr>
        <p:sp>
          <p:nvSpPr>
            <p:cNvPr id="15" name="Right Arrow 14"/>
            <p:cNvSpPr/>
            <p:nvPr/>
          </p:nvSpPr>
          <p:spPr>
            <a:xfrm>
              <a:off x="5033743" y="2731848"/>
              <a:ext cx="958908" cy="1143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more VB.NET commands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C919D6-F907-42D3-84AD-28A1DE24DA02}"/>
                </a:ext>
              </a:extLst>
            </p:cNvPr>
            <p:cNvSpPr txBox="1"/>
            <p:nvPr/>
          </p:nvSpPr>
          <p:spPr>
            <a:xfrm>
              <a:off x="6416199" y="4524048"/>
              <a:ext cx="22813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A </a:t>
              </a:r>
              <a:r>
                <a:rPr lang="en-US" dirty="0" err="1">
                  <a:solidFill>
                    <a:schemeClr val="tx1"/>
                  </a:solidFill>
                  <a:effectLst/>
                  <a:highlight>
                    <a:srgbClr val="FFFF00"/>
                  </a:highlight>
                </a:rPr>
                <a:t>listobject</a:t>
              </a:r>
              <a:r>
                <a:rPr lang="en-US" dirty="0">
                  <a:solidFill>
                    <a:schemeClr val="tx1"/>
                  </a:solidFill>
                  <a:effectLst/>
                </a:rPr>
                <a:t> on your spreadsheet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1DD4B1-F18F-6A5A-10BB-4F326902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199" y="2078051"/>
              <a:ext cx="2525395" cy="21721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BDB75ED-AEB4-4933-827A-7EDE1340A4EF}"/>
                </a:ext>
              </a:extLst>
            </p:cNvPr>
            <p:cNvSpPr/>
            <p:nvPr/>
          </p:nvSpPr>
          <p:spPr>
            <a:xfrm rot="16200000">
              <a:off x="7103270" y="4235915"/>
              <a:ext cx="500063" cy="7620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B7139C-AEBF-A66C-3FAE-281D8FFA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five objects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52FA85-3C04-CF99-AE9C-55F2D497A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86" y="944499"/>
            <a:ext cx="5297714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Standard software objects stitched together</a:t>
            </a:r>
          </a:p>
          <a:p>
            <a:endParaRPr lang="en-US" sz="3600" dirty="0"/>
          </a:p>
          <a:p>
            <a:r>
              <a:rPr lang="en-US" sz="3600" dirty="0"/>
              <a:t>ADO.NET</a:t>
            </a:r>
            <a:br>
              <a:rPr lang="en-US" sz="3600" dirty="0"/>
            </a:br>
            <a:r>
              <a:rPr lang="en-US" sz="3600" b="1" dirty="0">
                <a:solidFill>
                  <a:srgbClr val="FF6600"/>
                </a:solidFill>
              </a:rPr>
              <a:t>A</a:t>
            </a:r>
            <a:r>
              <a:rPr lang="en-US" sz="3600" dirty="0"/>
              <a:t>ctiveX </a:t>
            </a:r>
            <a:r>
              <a:rPr lang="en-US" sz="3600" b="1" dirty="0">
                <a:solidFill>
                  <a:srgbClr val="FF6600"/>
                </a:solidFill>
              </a:rPr>
              <a:t>D</a:t>
            </a:r>
            <a:r>
              <a:rPr lang="en-US" sz="3600" dirty="0"/>
              <a:t>ata </a:t>
            </a:r>
            <a:r>
              <a:rPr lang="en-US" sz="3600" b="1" dirty="0">
                <a:solidFill>
                  <a:srgbClr val="FF6600"/>
                </a:solidFill>
              </a:rPr>
              <a:t>O</a:t>
            </a:r>
            <a:r>
              <a:rPr lang="en-US" sz="3600" dirty="0"/>
              <a:t>bject. It is a MSFT technology to manage enterprise data</a:t>
            </a:r>
            <a:br>
              <a:rPr lang="en-US" sz="3600" dirty="0"/>
            </a:br>
            <a:r>
              <a:rPr lang="en-US" sz="3600" dirty="0"/>
              <a:t>(on your CV)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CFAF2-E411-5BAC-F323-219F96592D6B}"/>
              </a:ext>
            </a:extLst>
          </p:cNvPr>
          <p:cNvGrpSpPr/>
          <p:nvPr/>
        </p:nvGrpSpPr>
        <p:grpSpPr>
          <a:xfrm>
            <a:off x="5995949" y="1933713"/>
            <a:ext cx="2831513" cy="3173349"/>
            <a:chOff x="6095994" y="1181859"/>
            <a:chExt cx="2526713" cy="305244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1634F6-E4AC-83BD-8984-5A4E91604A6C}"/>
                </a:ext>
              </a:extLst>
            </p:cNvPr>
            <p:cNvSpPr/>
            <p:nvPr/>
          </p:nvSpPr>
          <p:spPr>
            <a:xfrm>
              <a:off x="7030127" y="2641719"/>
              <a:ext cx="1592580" cy="1592580"/>
            </a:xfrm>
            <a:custGeom>
              <a:avLst/>
              <a:gdLst>
                <a:gd name="csX0" fmla="*/ 1130420 w 1592580"/>
                <a:gd name="csY0" fmla="*/ 253918 h 1592580"/>
                <a:gd name="csX1" fmla="*/ 1254298 w 1592580"/>
                <a:gd name="csY1" fmla="*/ 149967 h 1592580"/>
                <a:gd name="csX2" fmla="*/ 1353261 w 1592580"/>
                <a:gd name="csY2" fmla="*/ 233008 h 1592580"/>
                <a:gd name="csX3" fmla="*/ 1272401 w 1592580"/>
                <a:gd name="csY3" fmla="*/ 373054 h 1592580"/>
                <a:gd name="csX4" fmla="*/ 1400879 w 1592580"/>
                <a:gd name="csY4" fmla="*/ 595584 h 1592580"/>
                <a:gd name="csX5" fmla="*/ 1562592 w 1592580"/>
                <a:gd name="csY5" fmla="*/ 595580 h 1592580"/>
                <a:gd name="csX6" fmla="*/ 1585026 w 1592580"/>
                <a:gd name="csY6" fmla="*/ 722805 h 1592580"/>
                <a:gd name="csX7" fmla="*/ 1433063 w 1592580"/>
                <a:gd name="csY7" fmla="*/ 778111 h 1592580"/>
                <a:gd name="csX8" fmla="*/ 1388443 w 1592580"/>
                <a:gd name="csY8" fmla="*/ 1031162 h 1592580"/>
                <a:gd name="csX9" fmla="*/ 1512326 w 1592580"/>
                <a:gd name="csY9" fmla="*/ 1135107 h 1592580"/>
                <a:gd name="csX10" fmla="*/ 1447732 w 1592580"/>
                <a:gd name="csY10" fmla="*/ 1246987 h 1592580"/>
                <a:gd name="csX11" fmla="*/ 1295772 w 1592580"/>
                <a:gd name="csY11" fmla="*/ 1191673 h 1592580"/>
                <a:gd name="csX12" fmla="*/ 1098933 w 1592580"/>
                <a:gd name="csY12" fmla="*/ 1356841 h 1592580"/>
                <a:gd name="csX13" fmla="*/ 1127018 w 1592580"/>
                <a:gd name="csY13" fmla="*/ 1516097 h 1592580"/>
                <a:gd name="csX14" fmla="*/ 1005621 w 1592580"/>
                <a:gd name="csY14" fmla="*/ 1560282 h 1592580"/>
                <a:gd name="csX15" fmla="*/ 924768 w 1592580"/>
                <a:gd name="csY15" fmla="*/ 1420232 h 1592580"/>
                <a:gd name="csX16" fmla="*/ 667813 w 1592580"/>
                <a:gd name="csY16" fmla="*/ 1420232 h 1592580"/>
                <a:gd name="csX17" fmla="*/ 586959 w 1592580"/>
                <a:gd name="csY17" fmla="*/ 1560282 h 1592580"/>
                <a:gd name="csX18" fmla="*/ 465562 w 1592580"/>
                <a:gd name="csY18" fmla="*/ 1516097 h 1592580"/>
                <a:gd name="csX19" fmla="*/ 493648 w 1592580"/>
                <a:gd name="csY19" fmla="*/ 1356841 h 1592580"/>
                <a:gd name="csX20" fmla="*/ 296809 w 1592580"/>
                <a:gd name="csY20" fmla="*/ 1191673 h 1592580"/>
                <a:gd name="csX21" fmla="*/ 144848 w 1592580"/>
                <a:gd name="csY21" fmla="*/ 1246987 h 1592580"/>
                <a:gd name="csX22" fmla="*/ 80254 w 1592580"/>
                <a:gd name="csY22" fmla="*/ 1135107 h 1592580"/>
                <a:gd name="csX23" fmla="*/ 204137 w 1592580"/>
                <a:gd name="csY23" fmla="*/ 1031162 h 1592580"/>
                <a:gd name="csX24" fmla="*/ 159517 w 1592580"/>
                <a:gd name="csY24" fmla="*/ 778111 h 1592580"/>
                <a:gd name="csX25" fmla="*/ 7554 w 1592580"/>
                <a:gd name="csY25" fmla="*/ 722805 h 1592580"/>
                <a:gd name="csX26" fmla="*/ 29988 w 1592580"/>
                <a:gd name="csY26" fmla="*/ 595580 h 1592580"/>
                <a:gd name="csX27" fmla="*/ 191702 w 1592580"/>
                <a:gd name="csY27" fmla="*/ 595584 h 1592580"/>
                <a:gd name="csX28" fmla="*/ 320180 w 1592580"/>
                <a:gd name="csY28" fmla="*/ 373054 h 1592580"/>
                <a:gd name="csX29" fmla="*/ 239319 w 1592580"/>
                <a:gd name="csY29" fmla="*/ 233008 h 1592580"/>
                <a:gd name="csX30" fmla="*/ 338282 w 1592580"/>
                <a:gd name="csY30" fmla="*/ 149967 h 1592580"/>
                <a:gd name="csX31" fmla="*/ 462160 w 1592580"/>
                <a:gd name="csY31" fmla="*/ 253918 h 1592580"/>
                <a:gd name="csX32" fmla="*/ 703619 w 1592580"/>
                <a:gd name="csY32" fmla="*/ 166034 h 1592580"/>
                <a:gd name="csX33" fmla="*/ 731696 w 1592580"/>
                <a:gd name="csY33" fmla="*/ 6777 h 1592580"/>
                <a:gd name="csX34" fmla="*/ 860884 w 1592580"/>
                <a:gd name="csY34" fmla="*/ 6777 h 1592580"/>
                <a:gd name="csX35" fmla="*/ 888961 w 1592580"/>
                <a:gd name="csY35" fmla="*/ 166035 h 1592580"/>
                <a:gd name="csX36" fmla="*/ 1130420 w 1592580"/>
                <a:gd name="csY36" fmla="*/ 253919 h 1592580"/>
                <a:gd name="csX37" fmla="*/ 1130420 w 1592580"/>
                <a:gd name="csY37" fmla="*/ 253918 h 15925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592580" h="1592580">
                  <a:moveTo>
                    <a:pt x="1130420" y="253918"/>
                  </a:moveTo>
                  <a:lnTo>
                    <a:pt x="1254298" y="149967"/>
                  </a:lnTo>
                  <a:lnTo>
                    <a:pt x="1353261" y="233008"/>
                  </a:lnTo>
                  <a:lnTo>
                    <a:pt x="1272401" y="373054"/>
                  </a:lnTo>
                  <a:cubicBezTo>
                    <a:pt x="1329898" y="437734"/>
                    <a:pt x="1373613" y="513450"/>
                    <a:pt x="1400879" y="595584"/>
                  </a:cubicBezTo>
                  <a:lnTo>
                    <a:pt x="1562592" y="595580"/>
                  </a:lnTo>
                  <a:lnTo>
                    <a:pt x="1585026" y="722805"/>
                  </a:lnTo>
                  <a:lnTo>
                    <a:pt x="1433063" y="778111"/>
                  </a:lnTo>
                  <a:cubicBezTo>
                    <a:pt x="1435533" y="864617"/>
                    <a:pt x="1420351" y="950718"/>
                    <a:pt x="1388443" y="1031162"/>
                  </a:cubicBezTo>
                  <a:lnTo>
                    <a:pt x="1512326" y="1135107"/>
                  </a:lnTo>
                  <a:lnTo>
                    <a:pt x="1447732" y="1246987"/>
                  </a:lnTo>
                  <a:lnTo>
                    <a:pt x="1295772" y="1191673"/>
                  </a:lnTo>
                  <a:cubicBezTo>
                    <a:pt x="1242059" y="1259528"/>
                    <a:pt x="1175084" y="1315727"/>
                    <a:pt x="1098933" y="1356841"/>
                  </a:cubicBezTo>
                  <a:lnTo>
                    <a:pt x="1127018" y="1516097"/>
                  </a:lnTo>
                  <a:lnTo>
                    <a:pt x="1005621" y="1560282"/>
                  </a:lnTo>
                  <a:lnTo>
                    <a:pt x="924768" y="1420232"/>
                  </a:lnTo>
                  <a:cubicBezTo>
                    <a:pt x="840005" y="1437686"/>
                    <a:pt x="752575" y="1437686"/>
                    <a:pt x="667813" y="1420232"/>
                  </a:cubicBezTo>
                  <a:lnTo>
                    <a:pt x="586959" y="1560282"/>
                  </a:lnTo>
                  <a:lnTo>
                    <a:pt x="465562" y="1516097"/>
                  </a:lnTo>
                  <a:lnTo>
                    <a:pt x="493648" y="1356841"/>
                  </a:lnTo>
                  <a:cubicBezTo>
                    <a:pt x="417497" y="1315727"/>
                    <a:pt x="350522" y="1259528"/>
                    <a:pt x="296809" y="1191673"/>
                  </a:cubicBezTo>
                  <a:lnTo>
                    <a:pt x="144848" y="1246987"/>
                  </a:lnTo>
                  <a:lnTo>
                    <a:pt x="80254" y="1135107"/>
                  </a:lnTo>
                  <a:lnTo>
                    <a:pt x="204137" y="1031162"/>
                  </a:lnTo>
                  <a:cubicBezTo>
                    <a:pt x="172230" y="950718"/>
                    <a:pt x="157048" y="864616"/>
                    <a:pt x="159517" y="778111"/>
                  </a:cubicBezTo>
                  <a:lnTo>
                    <a:pt x="7554" y="722805"/>
                  </a:lnTo>
                  <a:lnTo>
                    <a:pt x="29988" y="595580"/>
                  </a:lnTo>
                  <a:lnTo>
                    <a:pt x="191702" y="595584"/>
                  </a:lnTo>
                  <a:cubicBezTo>
                    <a:pt x="218968" y="513451"/>
                    <a:pt x="262683" y="437734"/>
                    <a:pt x="320180" y="373054"/>
                  </a:cubicBezTo>
                  <a:lnTo>
                    <a:pt x="239319" y="233008"/>
                  </a:lnTo>
                  <a:lnTo>
                    <a:pt x="338282" y="149967"/>
                  </a:lnTo>
                  <a:lnTo>
                    <a:pt x="462160" y="253918"/>
                  </a:lnTo>
                  <a:cubicBezTo>
                    <a:pt x="535841" y="208526"/>
                    <a:pt x="617999" y="178624"/>
                    <a:pt x="703619" y="166034"/>
                  </a:cubicBezTo>
                  <a:lnTo>
                    <a:pt x="731696" y="6777"/>
                  </a:lnTo>
                  <a:lnTo>
                    <a:pt x="860884" y="6777"/>
                  </a:lnTo>
                  <a:lnTo>
                    <a:pt x="888961" y="166035"/>
                  </a:lnTo>
                  <a:cubicBezTo>
                    <a:pt x="974581" y="178624"/>
                    <a:pt x="1056739" y="208527"/>
                    <a:pt x="1130420" y="253919"/>
                  </a:cubicBezTo>
                  <a:lnTo>
                    <a:pt x="1130420" y="2539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2879" tIns="385754" rIns="332879" bIns="41360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Connection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B1BCBB-0BBE-5079-2483-4F0C190C6DC2}"/>
                </a:ext>
              </a:extLst>
            </p:cNvPr>
            <p:cNvSpPr/>
            <p:nvPr/>
          </p:nvSpPr>
          <p:spPr>
            <a:xfrm>
              <a:off x="6095994" y="2266954"/>
              <a:ext cx="1158240" cy="1158240"/>
            </a:xfrm>
            <a:custGeom>
              <a:avLst/>
              <a:gdLst>
                <a:gd name="csX0" fmla="*/ 866650 w 1158240"/>
                <a:gd name="csY0" fmla="*/ 293353 h 1158240"/>
                <a:gd name="csX1" fmla="*/ 1037529 w 1158240"/>
                <a:gd name="csY1" fmla="*/ 241853 h 1158240"/>
                <a:gd name="csX2" fmla="*/ 1100407 w 1158240"/>
                <a:gd name="csY2" fmla="*/ 350760 h 1158240"/>
                <a:gd name="csX3" fmla="*/ 970366 w 1158240"/>
                <a:gd name="csY3" fmla="*/ 472996 h 1158240"/>
                <a:gd name="csX4" fmla="*/ 970366 w 1158240"/>
                <a:gd name="csY4" fmla="*/ 685245 h 1158240"/>
                <a:gd name="csX5" fmla="*/ 1100407 w 1158240"/>
                <a:gd name="csY5" fmla="*/ 807480 h 1158240"/>
                <a:gd name="csX6" fmla="*/ 1037529 w 1158240"/>
                <a:gd name="csY6" fmla="*/ 916387 h 1158240"/>
                <a:gd name="csX7" fmla="*/ 866650 w 1158240"/>
                <a:gd name="csY7" fmla="*/ 864887 h 1158240"/>
                <a:gd name="csX8" fmla="*/ 682837 w 1158240"/>
                <a:gd name="csY8" fmla="*/ 971011 h 1158240"/>
                <a:gd name="csX9" fmla="*/ 641997 w 1158240"/>
                <a:gd name="csY9" fmla="*/ 1144748 h 1158240"/>
                <a:gd name="csX10" fmla="*/ 516243 w 1158240"/>
                <a:gd name="csY10" fmla="*/ 1144748 h 1158240"/>
                <a:gd name="csX11" fmla="*/ 475403 w 1158240"/>
                <a:gd name="csY11" fmla="*/ 971012 h 1158240"/>
                <a:gd name="csX12" fmla="*/ 291590 w 1158240"/>
                <a:gd name="csY12" fmla="*/ 864888 h 1158240"/>
                <a:gd name="csX13" fmla="*/ 120711 w 1158240"/>
                <a:gd name="csY13" fmla="*/ 916387 h 1158240"/>
                <a:gd name="csX14" fmla="*/ 57833 w 1158240"/>
                <a:gd name="csY14" fmla="*/ 807480 h 1158240"/>
                <a:gd name="csX15" fmla="*/ 187874 w 1158240"/>
                <a:gd name="csY15" fmla="*/ 685244 h 1158240"/>
                <a:gd name="csX16" fmla="*/ 187874 w 1158240"/>
                <a:gd name="csY16" fmla="*/ 472995 h 1158240"/>
                <a:gd name="csX17" fmla="*/ 57833 w 1158240"/>
                <a:gd name="csY17" fmla="*/ 350760 h 1158240"/>
                <a:gd name="csX18" fmla="*/ 120711 w 1158240"/>
                <a:gd name="csY18" fmla="*/ 241853 h 1158240"/>
                <a:gd name="csX19" fmla="*/ 291590 w 1158240"/>
                <a:gd name="csY19" fmla="*/ 293353 h 1158240"/>
                <a:gd name="csX20" fmla="*/ 475403 w 1158240"/>
                <a:gd name="csY20" fmla="*/ 187229 h 1158240"/>
                <a:gd name="csX21" fmla="*/ 516243 w 1158240"/>
                <a:gd name="csY21" fmla="*/ 13492 h 1158240"/>
                <a:gd name="csX22" fmla="*/ 641997 w 1158240"/>
                <a:gd name="csY22" fmla="*/ 13492 h 1158240"/>
                <a:gd name="csX23" fmla="*/ 682837 w 1158240"/>
                <a:gd name="csY23" fmla="*/ 187228 h 1158240"/>
                <a:gd name="csX24" fmla="*/ 866650 w 1158240"/>
                <a:gd name="csY24" fmla="*/ 293352 h 1158240"/>
                <a:gd name="csX25" fmla="*/ 866650 w 1158240"/>
                <a:gd name="csY25" fmla="*/ 293353 h 1158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58240" h="1158240">
                  <a:moveTo>
                    <a:pt x="866650" y="293353"/>
                  </a:moveTo>
                  <a:lnTo>
                    <a:pt x="1037529" y="241853"/>
                  </a:lnTo>
                  <a:lnTo>
                    <a:pt x="1100407" y="350760"/>
                  </a:lnTo>
                  <a:lnTo>
                    <a:pt x="970366" y="472996"/>
                  </a:lnTo>
                  <a:cubicBezTo>
                    <a:pt x="989216" y="542490"/>
                    <a:pt x="989216" y="615751"/>
                    <a:pt x="970366" y="685245"/>
                  </a:cubicBezTo>
                  <a:lnTo>
                    <a:pt x="1100407" y="807480"/>
                  </a:lnTo>
                  <a:lnTo>
                    <a:pt x="1037529" y="916387"/>
                  </a:lnTo>
                  <a:lnTo>
                    <a:pt x="866650" y="864887"/>
                  </a:lnTo>
                  <a:cubicBezTo>
                    <a:pt x="815891" y="915959"/>
                    <a:pt x="752446" y="952589"/>
                    <a:pt x="682837" y="971011"/>
                  </a:cubicBezTo>
                  <a:lnTo>
                    <a:pt x="641997" y="1144748"/>
                  </a:lnTo>
                  <a:lnTo>
                    <a:pt x="516243" y="1144748"/>
                  </a:lnTo>
                  <a:lnTo>
                    <a:pt x="475403" y="971012"/>
                  </a:lnTo>
                  <a:cubicBezTo>
                    <a:pt x="405794" y="952590"/>
                    <a:pt x="342349" y="915959"/>
                    <a:pt x="291590" y="864888"/>
                  </a:cubicBezTo>
                  <a:lnTo>
                    <a:pt x="120711" y="916387"/>
                  </a:lnTo>
                  <a:lnTo>
                    <a:pt x="57833" y="807480"/>
                  </a:lnTo>
                  <a:lnTo>
                    <a:pt x="187874" y="685244"/>
                  </a:lnTo>
                  <a:cubicBezTo>
                    <a:pt x="169024" y="615750"/>
                    <a:pt x="169024" y="542489"/>
                    <a:pt x="187874" y="472995"/>
                  </a:cubicBezTo>
                  <a:lnTo>
                    <a:pt x="57833" y="350760"/>
                  </a:lnTo>
                  <a:lnTo>
                    <a:pt x="120711" y="241853"/>
                  </a:lnTo>
                  <a:lnTo>
                    <a:pt x="291590" y="293353"/>
                  </a:lnTo>
                  <a:cubicBezTo>
                    <a:pt x="342349" y="242281"/>
                    <a:pt x="405794" y="205651"/>
                    <a:pt x="475403" y="187229"/>
                  </a:cubicBezTo>
                  <a:lnTo>
                    <a:pt x="516243" y="13492"/>
                  </a:lnTo>
                  <a:lnTo>
                    <a:pt x="641997" y="13492"/>
                  </a:lnTo>
                  <a:lnTo>
                    <a:pt x="682837" y="187228"/>
                  </a:lnTo>
                  <a:cubicBezTo>
                    <a:pt x="752446" y="205650"/>
                    <a:pt x="815891" y="242281"/>
                    <a:pt x="866650" y="293352"/>
                  </a:cubicBezTo>
                  <a:lnTo>
                    <a:pt x="866650" y="29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90" tIns="306053" rIns="304290" bIns="30605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Command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188F51-7D6A-1F47-6EB2-DF5FB9C685F4}"/>
                </a:ext>
              </a:extLst>
            </p:cNvPr>
            <p:cNvSpPr/>
            <p:nvPr/>
          </p:nvSpPr>
          <p:spPr>
            <a:xfrm>
              <a:off x="6096001" y="1181859"/>
              <a:ext cx="1389888" cy="1389888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Reader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0111E5-52ED-148B-6C20-F77D13B50176}"/>
              </a:ext>
            </a:extLst>
          </p:cNvPr>
          <p:cNvSpPr/>
          <p:nvPr/>
        </p:nvSpPr>
        <p:spPr>
          <a:xfrm>
            <a:off x="7042767" y="1595114"/>
            <a:ext cx="1221218" cy="1211265"/>
          </a:xfrm>
          <a:custGeom>
            <a:avLst/>
            <a:gdLst>
              <a:gd name="csX0" fmla="*/ 849139 w 1134838"/>
              <a:gd name="csY0" fmla="*/ 287426 h 1134838"/>
              <a:gd name="csX1" fmla="*/ 1016566 w 1134838"/>
              <a:gd name="csY1" fmla="*/ 236966 h 1134838"/>
              <a:gd name="csX2" fmla="*/ 1078173 w 1134838"/>
              <a:gd name="csY2" fmla="*/ 343673 h 1134838"/>
              <a:gd name="csX3" fmla="*/ 950760 w 1134838"/>
              <a:gd name="csY3" fmla="*/ 463439 h 1134838"/>
              <a:gd name="csX4" fmla="*/ 950760 w 1134838"/>
              <a:gd name="csY4" fmla="*/ 671399 h 1134838"/>
              <a:gd name="csX5" fmla="*/ 1078173 w 1134838"/>
              <a:gd name="csY5" fmla="*/ 791165 h 1134838"/>
              <a:gd name="csX6" fmla="*/ 1016566 w 1134838"/>
              <a:gd name="csY6" fmla="*/ 897872 h 1134838"/>
              <a:gd name="csX7" fmla="*/ 849139 w 1134838"/>
              <a:gd name="csY7" fmla="*/ 847412 h 1134838"/>
              <a:gd name="csX8" fmla="*/ 669040 w 1134838"/>
              <a:gd name="csY8" fmla="*/ 951392 h 1134838"/>
              <a:gd name="csX9" fmla="*/ 629026 w 1134838"/>
              <a:gd name="csY9" fmla="*/ 1121618 h 1134838"/>
              <a:gd name="csX10" fmla="*/ 505812 w 1134838"/>
              <a:gd name="csY10" fmla="*/ 1121618 h 1134838"/>
              <a:gd name="csX11" fmla="*/ 465798 w 1134838"/>
              <a:gd name="csY11" fmla="*/ 951392 h 1134838"/>
              <a:gd name="csX12" fmla="*/ 285699 w 1134838"/>
              <a:gd name="csY12" fmla="*/ 847412 h 1134838"/>
              <a:gd name="csX13" fmla="*/ 118272 w 1134838"/>
              <a:gd name="csY13" fmla="*/ 897872 h 1134838"/>
              <a:gd name="csX14" fmla="*/ 56665 w 1134838"/>
              <a:gd name="csY14" fmla="*/ 791165 h 1134838"/>
              <a:gd name="csX15" fmla="*/ 184078 w 1134838"/>
              <a:gd name="csY15" fmla="*/ 671399 h 1134838"/>
              <a:gd name="csX16" fmla="*/ 184078 w 1134838"/>
              <a:gd name="csY16" fmla="*/ 463439 h 1134838"/>
              <a:gd name="csX17" fmla="*/ 56665 w 1134838"/>
              <a:gd name="csY17" fmla="*/ 343673 h 1134838"/>
              <a:gd name="csX18" fmla="*/ 118272 w 1134838"/>
              <a:gd name="csY18" fmla="*/ 236966 h 1134838"/>
              <a:gd name="csX19" fmla="*/ 285699 w 1134838"/>
              <a:gd name="csY19" fmla="*/ 287426 h 1134838"/>
              <a:gd name="csX20" fmla="*/ 465798 w 1134838"/>
              <a:gd name="csY20" fmla="*/ 183446 h 1134838"/>
              <a:gd name="csX21" fmla="*/ 505812 w 1134838"/>
              <a:gd name="csY21" fmla="*/ 13220 h 1134838"/>
              <a:gd name="csX22" fmla="*/ 629026 w 1134838"/>
              <a:gd name="csY22" fmla="*/ 13220 h 1134838"/>
              <a:gd name="csX23" fmla="*/ 669040 w 1134838"/>
              <a:gd name="csY23" fmla="*/ 183446 h 1134838"/>
              <a:gd name="csX24" fmla="*/ 849139 w 1134838"/>
              <a:gd name="csY24" fmla="*/ 287426 h 1134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134838" h="1134838">
                <a:moveTo>
                  <a:pt x="730435" y="287061"/>
                </a:moveTo>
                <a:lnTo>
                  <a:pt x="851817" y="211883"/>
                </a:lnTo>
                <a:lnTo>
                  <a:pt x="922955" y="283021"/>
                </a:lnTo>
                <a:lnTo>
                  <a:pt x="847777" y="404403"/>
                </a:lnTo>
                <a:cubicBezTo>
                  <a:pt x="876732" y="454201"/>
                  <a:pt x="891901" y="510812"/>
                  <a:pt x="891724" y="568416"/>
                </a:cubicBezTo>
                <a:lnTo>
                  <a:pt x="1017521" y="635947"/>
                </a:lnTo>
                <a:lnTo>
                  <a:pt x="991483" y="733123"/>
                </a:lnTo>
                <a:lnTo>
                  <a:pt x="848774" y="728708"/>
                </a:lnTo>
                <a:cubicBezTo>
                  <a:pt x="820125" y="778683"/>
                  <a:pt x="778683" y="820125"/>
                  <a:pt x="728708" y="848774"/>
                </a:cubicBezTo>
                <a:lnTo>
                  <a:pt x="733123" y="991483"/>
                </a:lnTo>
                <a:lnTo>
                  <a:pt x="635947" y="1017521"/>
                </a:lnTo>
                <a:lnTo>
                  <a:pt x="568416" y="891724"/>
                </a:lnTo>
                <a:cubicBezTo>
                  <a:pt x="510812" y="891901"/>
                  <a:pt x="454201" y="876732"/>
                  <a:pt x="404403" y="847777"/>
                </a:cubicBezTo>
                <a:lnTo>
                  <a:pt x="283021" y="922955"/>
                </a:lnTo>
                <a:lnTo>
                  <a:pt x="211883" y="851817"/>
                </a:lnTo>
                <a:lnTo>
                  <a:pt x="287061" y="730435"/>
                </a:lnTo>
                <a:cubicBezTo>
                  <a:pt x="258106" y="680637"/>
                  <a:pt x="242937" y="624026"/>
                  <a:pt x="243114" y="566422"/>
                </a:cubicBezTo>
                <a:lnTo>
                  <a:pt x="117317" y="498891"/>
                </a:lnTo>
                <a:lnTo>
                  <a:pt x="143355" y="401715"/>
                </a:lnTo>
                <a:lnTo>
                  <a:pt x="286064" y="406130"/>
                </a:lnTo>
                <a:cubicBezTo>
                  <a:pt x="314713" y="356155"/>
                  <a:pt x="356155" y="314713"/>
                  <a:pt x="406130" y="286064"/>
                </a:cubicBezTo>
                <a:lnTo>
                  <a:pt x="401715" y="143355"/>
                </a:lnTo>
                <a:lnTo>
                  <a:pt x="498891" y="117317"/>
                </a:lnTo>
                <a:lnTo>
                  <a:pt x="566422" y="243114"/>
                </a:lnTo>
                <a:cubicBezTo>
                  <a:pt x="624026" y="242937"/>
                  <a:pt x="680637" y="258106"/>
                  <a:pt x="730435" y="2870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128" tIns="389129" rIns="389128" bIns="38912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/>
              <a:t>Data</a:t>
            </a:r>
            <a:br>
              <a:rPr lang="en-US" sz="1000" kern="1200" dirty="0"/>
            </a:br>
            <a:r>
              <a:rPr lang="en-US" sz="1000" kern="1200" dirty="0"/>
              <a:t>Table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72C33-D51F-47B8-62EB-C4213540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52" y="1026453"/>
            <a:ext cx="2561284" cy="5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1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8035</TotalTime>
  <Words>406</Words>
  <Application>Microsoft Office PowerPoint</Application>
  <PresentationFormat>On-screen Show (16:9)</PresentationFormat>
  <Paragraphs>74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FTA MSC 2023 red</vt:lpstr>
      <vt:lpstr>BI: Accessing Enterprise Data</vt:lpstr>
      <vt:lpstr>Critical thinking</vt:lpstr>
      <vt:lpstr>Orange words</vt:lpstr>
      <vt:lpstr>PowerPoint Presentation</vt:lpstr>
      <vt:lpstr>Homework</vt:lpstr>
      <vt:lpstr>PowerPoint Presentation</vt:lpstr>
      <vt:lpstr>Demo</vt:lpstr>
      <vt:lpstr>How do I access remote data and show them in Excel? A two-step process</vt:lpstr>
      <vt:lpstr>We need five objects</vt:lpstr>
      <vt:lpstr>PowerPoint Presentation</vt:lpstr>
      <vt:lpstr>From the cloud to your screen</vt:lpstr>
      <vt:lpstr>WINIT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235</cp:revision>
  <dcterms:created xsi:type="dcterms:W3CDTF">2003-01-13T16:56:26Z</dcterms:created>
  <dcterms:modified xsi:type="dcterms:W3CDTF">2026-02-03T04:00:50Z</dcterms:modified>
</cp:coreProperties>
</file>