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sldIdLst>
    <p:sldId id="399" r:id="rId2"/>
    <p:sldId id="386" r:id="rId3"/>
    <p:sldId id="424" r:id="rId4"/>
    <p:sldId id="428" r:id="rId5"/>
    <p:sldId id="418" r:id="rId6"/>
    <p:sldId id="421" r:id="rId7"/>
    <p:sldId id="422" r:id="rId8"/>
    <p:sldId id="419" r:id="rId9"/>
    <p:sldId id="423" r:id="rId10"/>
    <p:sldId id="426" r:id="rId11"/>
    <p:sldId id="425" r:id="rId12"/>
    <p:sldId id="394" r:id="rId13"/>
    <p:sldId id="414" r:id="rId14"/>
    <p:sldId id="410" r:id="rId15"/>
    <p:sldId id="413" r:id="rId16"/>
    <p:sldId id="427" r:id="rId17"/>
    <p:sldId id="281" r:id="rId18"/>
    <p:sldId id="372" r:id="rId1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9900"/>
    <a:srgbClr val="A50021"/>
    <a:srgbClr val="FFFFCC"/>
    <a:srgbClr val="CCFFFF"/>
    <a:srgbClr val="FFFF99"/>
    <a:srgbClr val="66FF3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 autoAdjust="0"/>
    <p:restoredTop sz="94609" autoAdjust="0"/>
  </p:normalViewPr>
  <p:slideViewPr>
    <p:cSldViewPr>
      <p:cViewPr varScale="1">
        <p:scale>
          <a:sx n="148" d="100"/>
          <a:sy n="148" d="100"/>
        </p:scale>
        <p:origin x="355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7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https://www.automateexcel.com/vba/object-model/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0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4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EB8A7-8D5D-42A4-B22E-41EC5E56F22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C820F-40D2-45FB-A256-5392C187306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1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7631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6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19183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7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83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510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020625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485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70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6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SQL 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DataTables</a:t>
            </a:r>
            <a:r>
              <a:rPr lang="en-US" dirty="0"/>
              <a:t> are objects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F04B-CAC4-4996-A056-8D0F702B7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019800" y="1138167"/>
            <a:ext cx="3124200" cy="381000"/>
          </a:xfrm>
          <a:prstGeom prst="borderCallout1">
            <a:avLst>
              <a:gd name="adj1" fmla="val 125965"/>
              <a:gd name="adj2" fmla="val 49305"/>
              <a:gd name="adj3" fmla="val 466051"/>
              <a:gd name="adj4" fmla="val 1491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</a:rPr>
              <a:t>myStockDataTbl.Rows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Line Callout 1 9">
            <a:extLst>
              <a:ext uri="{FF2B5EF4-FFF2-40B4-BE49-F238E27FC236}">
                <a16:creationId xmlns:a16="http://schemas.microsoft.com/office/drawing/2014/main" id="{A594E5B9-AF25-48A5-B112-2F015E2BA63E}"/>
              </a:ext>
            </a:extLst>
          </p:cNvPr>
          <p:cNvSpPr/>
          <p:nvPr/>
        </p:nvSpPr>
        <p:spPr>
          <a:xfrm>
            <a:off x="334623" y="927652"/>
            <a:ext cx="2256177" cy="388300"/>
          </a:xfrm>
          <a:prstGeom prst="borderCallout1">
            <a:avLst>
              <a:gd name="adj1" fmla="val 114951"/>
              <a:gd name="adj2" fmla="val 34103"/>
              <a:gd name="adj3" fmla="val 170417"/>
              <a:gd name="adj4" fmla="val 5249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</a:rPr>
              <a:t>myStockDataTbl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EECE2-49F5-4B2D-9CFB-CFCA245E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08"/>
          <a:stretch/>
        </p:blipFill>
        <p:spPr>
          <a:xfrm>
            <a:off x="533400" y="1661646"/>
            <a:ext cx="5829886" cy="2546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0B9ED1-A608-401B-A51A-D7718FA8BC93}"/>
              </a:ext>
            </a:extLst>
          </p:cNvPr>
          <p:cNvCxnSpPr/>
          <p:nvPr/>
        </p:nvCxnSpPr>
        <p:spPr>
          <a:xfrm>
            <a:off x="6477000" y="1885950"/>
            <a:ext cx="0" cy="2338749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03E32-B128-4FB2-8CC0-E12F4374E38D}"/>
              </a:ext>
            </a:extLst>
          </p:cNvPr>
          <p:cNvCxnSpPr>
            <a:cxnSpLocks/>
          </p:cNvCxnSpPr>
          <p:nvPr/>
        </p:nvCxnSpPr>
        <p:spPr>
          <a:xfrm flipH="1">
            <a:off x="6324600" y="1885950"/>
            <a:ext cx="152400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926B17-71D1-4B46-8029-280B35968F7D}"/>
              </a:ext>
            </a:extLst>
          </p:cNvPr>
          <p:cNvCxnSpPr>
            <a:cxnSpLocks/>
          </p:cNvCxnSpPr>
          <p:nvPr/>
        </p:nvCxnSpPr>
        <p:spPr>
          <a:xfrm flipH="1">
            <a:off x="6324600" y="4212481"/>
            <a:ext cx="152400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A0D9898-0411-4979-880F-E9C415921067}"/>
              </a:ext>
            </a:extLst>
          </p:cNvPr>
          <p:cNvSpPr/>
          <p:nvPr/>
        </p:nvSpPr>
        <p:spPr>
          <a:xfrm>
            <a:off x="8991600" y="4985618"/>
            <a:ext cx="76200" cy="100732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80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AA3C39-0FB7-47B6-B1FF-00BAEC11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The Excel Object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59FC-6582-49B7-B071-70F14114C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30731"/>
            <a:ext cx="8534400" cy="10015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Application.Workbooks.Item</a:t>
            </a:r>
            <a:r>
              <a:rPr lang="en-US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("MyWBook.xlsx").</a:t>
            </a:r>
            <a:br>
              <a:rPr lang="en-US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2400" dirty="0" err="1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Worksheets.Item</a:t>
            </a:r>
            <a:r>
              <a:rPr lang="en-US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(1).Range("A1").Value = "Hi MOM!"</a:t>
            </a:r>
            <a:br>
              <a:rPr lang="en-US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</a:b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851F3-6E8A-419A-B412-C2875DE59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E1F72-4D9C-4AEF-A4D3-6563E9D1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" t="8744" r="11989" b="6881"/>
          <a:stretch/>
        </p:blipFill>
        <p:spPr>
          <a:xfrm>
            <a:off x="1257187" y="1454471"/>
            <a:ext cx="5334226" cy="2028508"/>
          </a:xfrm>
          <a:prstGeom prst="rect">
            <a:avLst/>
          </a:prstGeom>
        </p:spPr>
      </p:pic>
      <p:sp>
        <p:nvSpPr>
          <p:cNvPr id="12" name="Line Callout 1 9">
            <a:extLst>
              <a:ext uri="{FF2B5EF4-FFF2-40B4-BE49-F238E27FC236}">
                <a16:creationId xmlns:a16="http://schemas.microsoft.com/office/drawing/2014/main" id="{92D433CC-B585-45A8-ABF4-0EE21A4D2364}"/>
              </a:ext>
            </a:extLst>
          </p:cNvPr>
          <p:cNvSpPr/>
          <p:nvPr/>
        </p:nvSpPr>
        <p:spPr>
          <a:xfrm>
            <a:off x="2209800" y="3638550"/>
            <a:ext cx="1447800" cy="388300"/>
          </a:xfrm>
          <a:prstGeom prst="borderCallout1">
            <a:avLst>
              <a:gd name="adj1" fmla="val 112448"/>
              <a:gd name="adj2" fmla="val 32507"/>
              <a:gd name="adj3" fmla="val 138626"/>
              <a:gd name="adj4" fmla="val 429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Collection (s)</a:t>
            </a:r>
          </a:p>
        </p:txBody>
      </p:sp>
      <p:sp>
        <p:nvSpPr>
          <p:cNvPr id="15" name="Line Callout 1 9">
            <a:extLst>
              <a:ext uri="{FF2B5EF4-FFF2-40B4-BE49-F238E27FC236}">
                <a16:creationId xmlns:a16="http://schemas.microsoft.com/office/drawing/2014/main" id="{8F820409-3066-465C-A413-947BC6D0A7F2}"/>
              </a:ext>
            </a:extLst>
          </p:cNvPr>
          <p:cNvSpPr/>
          <p:nvPr/>
        </p:nvSpPr>
        <p:spPr>
          <a:xfrm>
            <a:off x="7757285" y="2672210"/>
            <a:ext cx="1277587" cy="419960"/>
          </a:xfrm>
          <a:prstGeom prst="borderCallout1">
            <a:avLst>
              <a:gd name="adj1" fmla="val 93314"/>
              <a:gd name="adj2" fmla="val -2919"/>
              <a:gd name="adj3" fmla="val 6888"/>
              <a:gd name="adj4" fmla="val -27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Full names are rarely used</a:t>
            </a:r>
          </a:p>
        </p:txBody>
      </p:sp>
      <p:sp>
        <p:nvSpPr>
          <p:cNvPr id="9" name="Line Callout 1 9">
            <a:extLst>
              <a:ext uri="{FF2B5EF4-FFF2-40B4-BE49-F238E27FC236}">
                <a16:creationId xmlns:a16="http://schemas.microsoft.com/office/drawing/2014/main" id="{4657FC69-517F-408A-AF71-B56185098469}"/>
              </a:ext>
            </a:extLst>
          </p:cNvPr>
          <p:cNvSpPr/>
          <p:nvPr/>
        </p:nvSpPr>
        <p:spPr>
          <a:xfrm>
            <a:off x="6019800" y="3370201"/>
            <a:ext cx="1963512" cy="419960"/>
          </a:xfrm>
          <a:prstGeom prst="borderCallout1">
            <a:avLst>
              <a:gd name="adj1" fmla="val 65405"/>
              <a:gd name="adj2" fmla="val -1688"/>
              <a:gd name="adj3" fmla="val 163087"/>
              <a:gd name="adj4" fmla="val -40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</a:rPr>
              <a:t>Method to access an element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5BCB7A-B92B-4A85-AEBF-DFEDB10C730B}"/>
              </a:ext>
            </a:extLst>
          </p:cNvPr>
          <p:cNvCxnSpPr>
            <a:cxnSpLocks/>
          </p:cNvCxnSpPr>
          <p:nvPr/>
        </p:nvCxnSpPr>
        <p:spPr>
          <a:xfrm>
            <a:off x="2819400" y="3949693"/>
            <a:ext cx="152400" cy="2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ABFAA3-079B-463E-8A36-628A286BCED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572000" y="3580181"/>
            <a:ext cx="1447800" cy="591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Callout 1 9">
            <a:extLst>
              <a:ext uri="{FF2B5EF4-FFF2-40B4-BE49-F238E27FC236}">
                <a16:creationId xmlns:a16="http://schemas.microsoft.com/office/drawing/2014/main" id="{F483D0D7-AF04-4ED3-AB0F-3B041EB06DD1}"/>
              </a:ext>
            </a:extLst>
          </p:cNvPr>
          <p:cNvSpPr/>
          <p:nvPr/>
        </p:nvSpPr>
        <p:spPr>
          <a:xfrm>
            <a:off x="381000" y="3561393"/>
            <a:ext cx="1447800" cy="388300"/>
          </a:xfrm>
          <a:prstGeom prst="borderCallout1">
            <a:avLst>
              <a:gd name="adj1" fmla="val 112448"/>
              <a:gd name="adj2" fmla="val 32507"/>
              <a:gd name="adj3" fmla="val 138626"/>
              <a:gd name="adj4" fmla="val 429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Excel itself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8C70F4-701E-45C3-B578-407FCF9E2FEF}"/>
              </a:ext>
            </a:extLst>
          </p:cNvPr>
          <p:cNvCxnSpPr>
            <a:cxnSpLocks/>
          </p:cNvCxnSpPr>
          <p:nvPr/>
        </p:nvCxnSpPr>
        <p:spPr>
          <a:xfrm>
            <a:off x="855888" y="3905363"/>
            <a:ext cx="152400" cy="2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h08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361949"/>
            <a:ext cx="6781800" cy="1114425"/>
          </a:xfrm>
          <a:prstGeom prst="wedgeRoundRectCallout">
            <a:avLst>
              <a:gd name="adj1" fmla="val -51577"/>
              <a:gd name="adj2" fmla="val 97421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That Excel app you built is quite useful.</a:t>
            </a:r>
          </a:p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None of my managers uses the old reports anymore. They all use your app to check the largest recent trades.“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2590800" y="1771650"/>
            <a:ext cx="4800600" cy="1371600"/>
          </a:xfrm>
          <a:prstGeom prst="wedgeRoundRectCallout">
            <a:avLst>
              <a:gd name="adj1" fmla="val -91101"/>
              <a:gd name="adj2" fmla="val 64496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want something like that for our financial advisors. They spend too much time hunting for historical stock data just to answer investor questions.”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6553200" y="3714750"/>
            <a:ext cx="2286000" cy="447674"/>
          </a:xfrm>
          <a:prstGeom prst="wedgeRoundRectCallout">
            <a:avLst>
              <a:gd name="adj1" fmla="val 54749"/>
              <a:gd name="adj2" fmla="val 9019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Static (‘Canned’) queries vs Dynamic SQL queries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8610" y="1428750"/>
            <a:ext cx="8534400" cy="3714750"/>
          </a:xfrm>
        </p:spPr>
        <p:txBody>
          <a:bodyPr>
            <a:noAutofit/>
          </a:bodyPr>
          <a:lstStyle/>
          <a:p>
            <a:pPr marL="0" lvl="0" indent="0">
              <a:buClr>
                <a:srgbClr val="CC0000"/>
              </a:buClr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mySQL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"SELECT * FROM StockMarket where date = '</a:t>
            </a:r>
            <a:r>
              <a:rPr lang="en-US" sz="3200" dirty="0">
                <a:solidFill>
                  <a:srgbClr val="0066FF"/>
                </a:solidFill>
                <a:latin typeface="Consolas" panose="020B0609020204030204" pitchFamily="49" charset="0"/>
              </a:rPr>
              <a:t>5/2/2023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'"</a:t>
            </a:r>
            <a:b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mySQL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"SELECT * FROM StockMarket where date = '"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3200" dirty="0">
                <a:solidFill>
                  <a:srgbClr val="0066FF"/>
                </a:solidFill>
                <a:latin typeface="Consolas" panose="020B0609020204030204" pitchFamily="49" charset="0"/>
              </a:rPr>
              <a:t>DateCBox.SelectedItem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"'"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3B709-06C6-460C-A40B-E0F874F9D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76600" y="3562350"/>
            <a:ext cx="2950435" cy="719984"/>
            <a:chOff x="3886200" y="3562350"/>
            <a:chExt cx="2950435" cy="719984"/>
          </a:xfrm>
        </p:grpSpPr>
        <p:sp>
          <p:nvSpPr>
            <p:cNvPr id="7" name="Oval 6"/>
            <p:cNvSpPr/>
            <p:nvPr/>
          </p:nvSpPr>
          <p:spPr>
            <a:xfrm>
              <a:off x="3886200" y="3562350"/>
              <a:ext cx="228600" cy="2286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08035" y="4053734"/>
              <a:ext cx="228600" cy="228600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3DEF8-3E5D-4305-9F68-F0E276EB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DB36C-6D3F-4DAF-9986-97CAF6E7A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FA690-6A01-48B4-9638-9DA14ABF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" y="1200150"/>
            <a:ext cx="863881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71550"/>
            <a:ext cx="5791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Make sure that you understand the ADO architecture diagrams before coding.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E48E3-CAAB-4309-9ADD-EAC59883C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3350"/>
            <a:ext cx="198120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5DA49-FF48-4D2D-BF39-70A5F43EB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well</a:t>
            </a:r>
          </a:p>
          <a:p>
            <a:r>
              <a:rPr lang="en-US" dirty="0"/>
              <a:t>Perceived difficulty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18954D-AD31-46BC-9DE2-A7EDEB27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225C-FF9A-4862-BDAC-548D669EE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BI: Automating SQL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Static (‘Canned’) queries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Dynamic queries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Non-queries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A18AB5-C4FF-46D4-9E1F-3CFD127C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3D7E8D-64CF-43C6-9326-0F10F9304823}"/>
              </a:ext>
            </a:extLst>
          </p:cNvPr>
          <p:cNvSpPr/>
          <p:nvPr/>
        </p:nvSpPr>
        <p:spPr>
          <a:xfrm flipH="1">
            <a:off x="3657600" y="2343150"/>
            <a:ext cx="838200" cy="3810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effectLst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53113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3810A-2B8A-6341-D727-DB39D76D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2F5F3-2329-A260-26ED-6276431F3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Canned query</a:t>
            </a:r>
          </a:p>
          <a:p>
            <a:r>
              <a:rPr lang="en-US" dirty="0" err="1">
                <a:solidFill>
                  <a:srgbClr val="FF6600"/>
                </a:solidFill>
              </a:rPr>
              <a:t>ADO.Net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F11BA-B417-C573-32CA-1A2146411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4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6888E-9BF5-4E2F-8BF1-019F5DB2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Use of GenAI for this course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32771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ADD00-36DA-4752-9088-6FB41CF6C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Excel object model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634755-F8B5-46B1-A07E-28AFEEA6B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the dot notation</a:t>
            </a:r>
          </a:p>
        </p:txBody>
      </p:sp>
    </p:spTree>
    <p:extLst>
      <p:ext uri="{BB962C8B-B14F-4D97-AF65-F5344CB8AC3E}">
        <p14:creationId xmlns:p14="http://schemas.microsoft.com/office/powerpoint/2010/main" val="7358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AA3C39-0FB7-47B6-B1FF-00BAEC11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Excel Object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59FC-6582-49B7-B071-70F14114C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906300"/>
            <a:ext cx="8534400" cy="3962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Objects</a:t>
            </a:r>
            <a:r>
              <a:rPr lang="en-US" dirty="0"/>
              <a:t> are software ‘bundles’ of  methods and properties</a:t>
            </a: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Range("A1").value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	Range("A1").clear()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851F3-6E8A-419A-B412-C2875DE59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Line Callout 1 9">
            <a:extLst>
              <a:ext uri="{FF2B5EF4-FFF2-40B4-BE49-F238E27FC236}">
                <a16:creationId xmlns:a16="http://schemas.microsoft.com/office/drawing/2014/main" id="{6C0D549B-ACDE-42E8-9AD1-9E2611B14CB0}"/>
              </a:ext>
            </a:extLst>
          </p:cNvPr>
          <p:cNvSpPr/>
          <p:nvPr/>
        </p:nvSpPr>
        <p:spPr>
          <a:xfrm>
            <a:off x="5334000" y="2266950"/>
            <a:ext cx="1676400" cy="388300"/>
          </a:xfrm>
          <a:prstGeom prst="borderCallout1">
            <a:avLst>
              <a:gd name="adj1" fmla="val 45457"/>
              <a:gd name="adj2" fmla="val -2446"/>
              <a:gd name="adj3" fmla="val 72937"/>
              <a:gd name="adj4" fmla="val -322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property</a:t>
            </a:r>
          </a:p>
        </p:txBody>
      </p:sp>
      <p:sp>
        <p:nvSpPr>
          <p:cNvPr id="14" name="Line Callout 1 9">
            <a:extLst>
              <a:ext uri="{FF2B5EF4-FFF2-40B4-BE49-F238E27FC236}">
                <a16:creationId xmlns:a16="http://schemas.microsoft.com/office/drawing/2014/main" id="{DC1FC620-846E-40C1-B11A-9BFB576D132B}"/>
              </a:ext>
            </a:extLst>
          </p:cNvPr>
          <p:cNvSpPr/>
          <p:nvPr/>
        </p:nvSpPr>
        <p:spPr>
          <a:xfrm>
            <a:off x="5715000" y="3297475"/>
            <a:ext cx="1676400" cy="388300"/>
          </a:xfrm>
          <a:prstGeom prst="borderCallout1">
            <a:avLst>
              <a:gd name="adj1" fmla="val 45457"/>
              <a:gd name="adj2" fmla="val -2446"/>
              <a:gd name="adj3" fmla="val -1528"/>
              <a:gd name="adj4" fmla="val -371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method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5D4DED-9D7E-46CB-8197-5AF5A2A6F7C8}"/>
              </a:ext>
            </a:extLst>
          </p:cNvPr>
          <p:cNvCxnSpPr/>
          <p:nvPr/>
        </p:nvCxnSpPr>
        <p:spPr>
          <a:xfrm flipH="1">
            <a:off x="4800600" y="2571750"/>
            <a:ext cx="762000" cy="16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63354C-9165-4CD5-A72E-832358E8F3E5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3297475"/>
            <a:ext cx="914400" cy="19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1 9">
            <a:extLst>
              <a:ext uri="{FF2B5EF4-FFF2-40B4-BE49-F238E27FC236}">
                <a16:creationId xmlns:a16="http://schemas.microsoft.com/office/drawing/2014/main" id="{2EC39ACB-7956-4721-B16E-5B003EC8E88F}"/>
              </a:ext>
            </a:extLst>
          </p:cNvPr>
          <p:cNvSpPr/>
          <p:nvPr/>
        </p:nvSpPr>
        <p:spPr>
          <a:xfrm>
            <a:off x="304800" y="4575974"/>
            <a:ext cx="8229600" cy="388300"/>
          </a:xfrm>
          <a:prstGeom prst="borderCallout1">
            <a:avLst>
              <a:gd name="adj1" fmla="val 45457"/>
              <a:gd name="adj2" fmla="val -2446"/>
              <a:gd name="adj3" fmla="val -8024"/>
              <a:gd name="adj4" fmla="val 4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BUT we surely have multiple cells “A1” in our computers….</a:t>
            </a:r>
          </a:p>
        </p:txBody>
      </p:sp>
      <p:sp>
        <p:nvSpPr>
          <p:cNvPr id="18" name="Line Callout 1 9">
            <a:extLst>
              <a:ext uri="{FF2B5EF4-FFF2-40B4-BE49-F238E27FC236}">
                <a16:creationId xmlns:a16="http://schemas.microsoft.com/office/drawing/2014/main" id="{20601469-B949-42AF-BB8A-218A17DD4C00}"/>
              </a:ext>
            </a:extLst>
          </p:cNvPr>
          <p:cNvSpPr/>
          <p:nvPr/>
        </p:nvSpPr>
        <p:spPr>
          <a:xfrm>
            <a:off x="4419600" y="3886657"/>
            <a:ext cx="1981200" cy="388300"/>
          </a:xfrm>
          <a:prstGeom prst="borderCallout1">
            <a:avLst>
              <a:gd name="adj1" fmla="val 45457"/>
              <a:gd name="adj2" fmla="val -2446"/>
              <a:gd name="adj3" fmla="val -1528"/>
              <a:gd name="adj4" fmla="val -371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dot notation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178C2E-03AA-4D7C-9BEA-758E93748007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3461387"/>
            <a:ext cx="990600" cy="61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Combo boxes </a:t>
            </a:r>
            <a:r>
              <a:rPr lang="en-US" dirty="0"/>
              <a:t>are objects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F04B-CAC4-4996-A056-8D0F702B7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43300" y="1809750"/>
            <a:ext cx="2133600" cy="2286000"/>
            <a:chOff x="3733800" y="1962150"/>
            <a:chExt cx="1628775" cy="1828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1962150"/>
              <a:ext cx="1628775" cy="1828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84362" y="2038350"/>
              <a:ext cx="108389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dirty="0">
                  <a:solidFill>
                    <a:schemeClr val="tx1"/>
                  </a:solidFill>
                  <a:effectLst/>
                </a:rPr>
                <a:t>  Pick a country</a:t>
              </a:r>
            </a:p>
          </p:txBody>
        </p:sp>
      </p:grpSp>
      <p:sp>
        <p:nvSpPr>
          <p:cNvPr id="8" name="Line Callout 1 7"/>
          <p:cNvSpPr/>
          <p:nvPr/>
        </p:nvSpPr>
        <p:spPr>
          <a:xfrm>
            <a:off x="5867400" y="1123950"/>
            <a:ext cx="2057400" cy="381000"/>
          </a:xfrm>
          <a:prstGeom prst="borderCallout1">
            <a:avLst>
              <a:gd name="adj1" fmla="val 29965"/>
              <a:gd name="adj2" fmla="val -6230"/>
              <a:gd name="adj3" fmla="val 228120"/>
              <a:gd name="adj4" fmla="val -57059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myCBox.Text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6324600" y="2038350"/>
            <a:ext cx="2286000" cy="457200"/>
          </a:xfrm>
          <a:prstGeom prst="borderCallout1">
            <a:avLst>
              <a:gd name="adj1" fmla="val 29965"/>
              <a:gd name="adj2" fmla="val -6230"/>
              <a:gd name="adj3" fmla="val 223207"/>
              <a:gd name="adj4" fmla="val -48314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myCBox.Items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377190" y="2377600"/>
            <a:ext cx="2971800" cy="388300"/>
          </a:xfrm>
          <a:prstGeom prst="borderCallout1">
            <a:avLst>
              <a:gd name="adj1" fmla="val 56485"/>
              <a:gd name="adj2" fmla="val 101831"/>
              <a:gd name="adj3" fmla="val 39207"/>
              <a:gd name="adj4" fmla="val 10782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myCBox.SelectedItem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33400" y="4400550"/>
            <a:ext cx="3657600" cy="388300"/>
          </a:xfrm>
          <a:prstGeom prst="borderCallout1">
            <a:avLst>
              <a:gd name="adj1" fmla="val 119520"/>
              <a:gd name="adj2" fmla="val 1217"/>
              <a:gd name="adj3" fmla="val 120390"/>
              <a:gd name="adj4" fmla="val 9797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myCBox.Items.Add(“Italy”)</a:t>
            </a:r>
          </a:p>
        </p:txBody>
      </p:sp>
      <p:sp>
        <p:nvSpPr>
          <p:cNvPr id="12" name="Line Callout 1 9">
            <a:extLst>
              <a:ext uri="{FF2B5EF4-FFF2-40B4-BE49-F238E27FC236}">
                <a16:creationId xmlns:a16="http://schemas.microsoft.com/office/drawing/2014/main" id="{A594E5B9-AF25-48A5-B112-2F015E2BA63E}"/>
              </a:ext>
            </a:extLst>
          </p:cNvPr>
          <p:cNvSpPr/>
          <p:nvPr/>
        </p:nvSpPr>
        <p:spPr>
          <a:xfrm>
            <a:off x="2209800" y="1045452"/>
            <a:ext cx="1295400" cy="388300"/>
          </a:xfrm>
          <a:prstGeom prst="borderCallout1">
            <a:avLst>
              <a:gd name="adj1" fmla="val 56485"/>
              <a:gd name="adj2" fmla="val 101831"/>
              <a:gd name="adj3" fmla="val 186387"/>
              <a:gd name="adj4" fmla="val 14123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</a:rPr>
              <a:t>myCBox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1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1E73FF-A37E-4AB0-919B-4A8D41AB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04919"/>
            <a:ext cx="4476750" cy="33419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ListObjects</a:t>
            </a:r>
            <a:r>
              <a:rPr lang="en-US" dirty="0"/>
              <a:t> are objects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F04B-CAC4-4996-A056-8D0F702B7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172200" y="4255450"/>
            <a:ext cx="2895600" cy="381000"/>
          </a:xfrm>
          <a:prstGeom prst="borderCallout1">
            <a:avLst>
              <a:gd name="adj1" fmla="val -19690"/>
              <a:gd name="adj2" fmla="val 1392"/>
              <a:gd name="adj3" fmla="val -152708"/>
              <a:gd name="adj4" fmla="val -1740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</a:rPr>
              <a:t>mydataLO.DataRange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47694" y="4621850"/>
            <a:ext cx="5443506" cy="388300"/>
          </a:xfrm>
          <a:prstGeom prst="borderCallout1">
            <a:avLst>
              <a:gd name="adj1" fmla="val 119520"/>
              <a:gd name="adj2" fmla="val 1217"/>
              <a:gd name="adj3" fmla="val 120390"/>
              <a:gd name="adj4" fmla="val 9797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/>
              </a:rPr>
              <a:t>myDataLO.TableStyle</a:t>
            </a:r>
            <a:r>
              <a:rPr lang="en-US" sz="2000" dirty="0">
                <a:solidFill>
                  <a:schemeClr val="tx1"/>
                </a:solidFill>
                <a:effectLst/>
              </a:rPr>
              <a:t> = "TableStyleMedium3"</a:t>
            </a:r>
          </a:p>
        </p:txBody>
      </p:sp>
      <p:sp>
        <p:nvSpPr>
          <p:cNvPr id="12" name="Line Callout 1 9">
            <a:extLst>
              <a:ext uri="{FF2B5EF4-FFF2-40B4-BE49-F238E27FC236}">
                <a16:creationId xmlns:a16="http://schemas.microsoft.com/office/drawing/2014/main" id="{A594E5B9-AF25-48A5-B112-2F015E2BA63E}"/>
              </a:ext>
            </a:extLst>
          </p:cNvPr>
          <p:cNvSpPr/>
          <p:nvPr/>
        </p:nvSpPr>
        <p:spPr>
          <a:xfrm>
            <a:off x="457200" y="973771"/>
            <a:ext cx="1558290" cy="388300"/>
          </a:xfrm>
          <a:prstGeom prst="borderCallout1">
            <a:avLst>
              <a:gd name="adj1" fmla="val 66229"/>
              <a:gd name="adj2" fmla="val 101344"/>
              <a:gd name="adj3" fmla="val 253244"/>
              <a:gd name="adj4" fmla="val 160085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</a:rPr>
              <a:t>myDataLO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9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7528</TotalTime>
  <Words>352</Words>
  <Application>Microsoft Office PowerPoint</Application>
  <PresentationFormat>On-screen Show (16:9)</PresentationFormat>
  <Paragraphs>90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Comic Sans MS</vt:lpstr>
      <vt:lpstr>Consolas</vt:lpstr>
      <vt:lpstr>Segoe UI Light</vt:lpstr>
      <vt:lpstr>Segoe UI Semilight</vt:lpstr>
      <vt:lpstr>Times New Roman</vt:lpstr>
      <vt:lpstr>Verdana</vt:lpstr>
      <vt:lpstr>Wingdings</vt:lpstr>
      <vt:lpstr>FTA MSC 2023 red</vt:lpstr>
      <vt:lpstr>Dynamic SQL Queries</vt:lpstr>
      <vt:lpstr>PowerPoint Presentation</vt:lpstr>
      <vt:lpstr>Learning Objectives</vt:lpstr>
      <vt:lpstr>Orange Words</vt:lpstr>
      <vt:lpstr>PowerPoint Presentation</vt:lpstr>
      <vt:lpstr>The Excel object model</vt:lpstr>
      <vt:lpstr>The Excel Object Model</vt:lpstr>
      <vt:lpstr>Combo boxes are objects</vt:lpstr>
      <vt:lpstr>ListObjects are objects</vt:lpstr>
      <vt:lpstr>DataTables are objects</vt:lpstr>
      <vt:lpstr>The Excel Object Model</vt:lpstr>
      <vt:lpstr>PowerPoint Presentation</vt:lpstr>
      <vt:lpstr>Homework</vt:lpstr>
      <vt:lpstr>PowerPoint Presentation</vt:lpstr>
      <vt:lpstr>Static (‘Canned’) queries vs Dynamic SQL queries</vt:lpstr>
      <vt:lpstr>Breakpoints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246</cp:revision>
  <dcterms:created xsi:type="dcterms:W3CDTF">2003-01-13T16:56:26Z</dcterms:created>
  <dcterms:modified xsi:type="dcterms:W3CDTF">2026-02-04T21:59:38Z</dcterms:modified>
</cp:coreProperties>
</file>