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notesMasterIdLst>
    <p:notesMasterId r:id="rId16"/>
  </p:notesMasterIdLst>
  <p:sldIdLst>
    <p:sldId id="256" r:id="rId2"/>
    <p:sldId id="257" r:id="rId3"/>
    <p:sldId id="310" r:id="rId4"/>
    <p:sldId id="271" r:id="rId5"/>
    <p:sldId id="304" r:id="rId6"/>
    <p:sldId id="284" r:id="rId7"/>
    <p:sldId id="285" r:id="rId8"/>
    <p:sldId id="293" r:id="rId9"/>
    <p:sldId id="302" r:id="rId10"/>
    <p:sldId id="312" r:id="rId11"/>
    <p:sldId id="313" r:id="rId12"/>
    <p:sldId id="309" r:id="rId13"/>
    <p:sldId id="308" r:id="rId14"/>
    <p:sldId id="314" r:id="rId15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66FF"/>
    <a:srgbClr val="008000"/>
    <a:srgbClr val="CCFFFF"/>
    <a:srgbClr val="66FF33"/>
    <a:srgbClr val="9696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92" autoAdjust="0"/>
    <p:restoredTop sz="94714" autoAdjust="0"/>
  </p:normalViewPr>
  <p:slideViewPr>
    <p:cSldViewPr>
      <p:cViewPr varScale="1">
        <p:scale>
          <a:sx n="226" d="100"/>
          <a:sy n="226" d="100"/>
        </p:scale>
        <p:origin x="3672" y="5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A0A7F058-5F7F-4DB6-8568-8B0BF314564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31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F7CAE-CDE4-4391-A643-AE43E374B93D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18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7F058-5F7F-4DB6-8568-8B0BF314564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31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9E7EA-6C10-45A9-A068-3BC334D8F4F6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142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500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951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4D40E5-B896-4CEA-B8D9-C680C76655B9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073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F85C9-47F3-458F-B6A4-BF662775F1F6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58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356DAD-A34A-46E7-8609-20D0FB6CA7B0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65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7F058-5F7F-4DB6-8568-8B0BF314564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84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019CB-EBDB-4EDA-86C8-77FC27A32EA8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13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B3DBE8-FA90-9494-E718-7D8C0C31DA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 b="18750"/>
          <a:stretch>
            <a:fillRect/>
          </a:stretch>
        </p:blipFill>
        <p:spPr>
          <a:xfrm>
            <a:off x="7820093" y="97003"/>
            <a:ext cx="1240739" cy="8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8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82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05409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93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118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</a:t>
            </a:r>
            <a:r>
              <a:rPr lang="en-US" sz="24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Information Management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24148-7DA9-4943-9FF6-CF12696E9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19150"/>
            <a:ext cx="6336683" cy="32003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F06102-720A-73B2-14E7-A2AC604B901D}"/>
              </a:ext>
            </a:extLst>
          </p:cNvPr>
          <p:cNvSpPr txBox="1"/>
          <p:nvPr/>
        </p:nvSpPr>
        <p:spPr>
          <a:xfrm>
            <a:off x="6400800" y="3710283"/>
            <a:ext cx="2024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WINIT</a:t>
            </a:r>
          </a:p>
        </p:txBody>
      </p:sp>
    </p:spTree>
    <p:extLst>
      <p:ext uri="{BB962C8B-B14F-4D97-AF65-F5344CB8AC3E}">
        <p14:creationId xmlns:p14="http://schemas.microsoft.com/office/powerpoint/2010/main" val="403647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1331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95C598-E9E4-4A53-D564-B08BDEE8B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8763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4CFD5-569F-469E-6F99-7396B5A010A3}"/>
              </a:ext>
            </a:extLst>
          </p:cNvPr>
          <p:cNvSpPr txBox="1"/>
          <p:nvPr/>
        </p:nvSpPr>
        <p:spPr>
          <a:xfrm>
            <a:off x="304800" y="133350"/>
            <a:ext cx="6416438" cy="458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algn="l" defTabSz="914400" eaLnBrk="1" latinLnBrk="0" hangingPunct="1">
              <a:buNone/>
              <a:defRPr sz="5400" b="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241287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2677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D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8EEAD8-79AC-DFEC-05A1-9C3AD9965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rhp3rpah[1]">
            <a:extLst>
              <a:ext uri="{FF2B5EF4-FFF2-40B4-BE49-F238E27FC236}">
                <a16:creationId xmlns:a16="http://schemas.microsoft.com/office/drawing/2014/main" id="{02A06E73-53DC-F530-9A72-741E6144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70306"/>
            <a:ext cx="1066800" cy="8923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0633FC-68F5-2221-7F45-3C462A0CF9FC}"/>
              </a:ext>
            </a:extLst>
          </p:cNvPr>
          <p:cNvSpPr txBox="1"/>
          <p:nvPr/>
        </p:nvSpPr>
        <p:spPr>
          <a:xfrm>
            <a:off x="262542" y="-95250"/>
            <a:ext cx="5866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17279108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9634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6786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ED4F6-370A-4299-99BA-6237C0E61BAF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39567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3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JKX6D6CiPh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Automating BI and data quality II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8A5243-B5A0-444E-A5C1-7D0701CD0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033"/>
            <a:ext cx="8915399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371600" y="57150"/>
            <a:ext cx="7315200" cy="1409700"/>
          </a:xfrm>
          <a:prstGeom prst="wedgeRoundRectCallout">
            <a:avLst>
              <a:gd name="adj1" fmla="val -65751"/>
              <a:gd name="adj2" fmla="val 8881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Many of our customers invest for short amounts of time on Tesla. They sell their shares within a few days….</a:t>
            </a:r>
            <a:b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 wonder: do they make any money out of it?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029200" y="3870295"/>
            <a:ext cx="2438400" cy="457200"/>
          </a:xfrm>
          <a:prstGeom prst="wedgeRoundRectCallout">
            <a:avLst>
              <a:gd name="adj1" fmla="val 108755"/>
              <a:gd name="adj2" fmla="val 16644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 am on it, Boss.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447800" y="1885950"/>
            <a:ext cx="3581400" cy="609600"/>
          </a:xfrm>
          <a:prstGeom prst="wedgeRoundRectCallout">
            <a:avLst>
              <a:gd name="adj1" fmla="val -75070"/>
              <a:gd name="adj2" fmla="val 9999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Translate the Euro amounts in Dollars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029200" y="2589057"/>
            <a:ext cx="2438400" cy="457200"/>
          </a:xfrm>
          <a:prstGeom prst="wedgeRoundRectCallout">
            <a:avLst>
              <a:gd name="adj1" fmla="val 104801"/>
              <a:gd name="adj2" fmla="val 1396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Consider it done.</a:t>
            </a:r>
          </a:p>
        </p:txBody>
      </p:sp>
      <p:sp>
        <p:nvSpPr>
          <p:cNvPr id="9" name="Rounded Rectangular Callout 5">
            <a:extLst>
              <a:ext uri="{FF2B5EF4-FFF2-40B4-BE49-F238E27FC236}">
                <a16:creationId xmlns:a16="http://schemas.microsoft.com/office/drawing/2014/main" id="{D5811CD9-32AF-42A3-AA90-770FB10A4251}"/>
              </a:ext>
            </a:extLst>
          </p:cNvPr>
          <p:cNvSpPr/>
          <p:nvPr/>
        </p:nvSpPr>
        <p:spPr>
          <a:xfrm>
            <a:off x="1295400" y="3137741"/>
            <a:ext cx="3581400" cy="685800"/>
          </a:xfrm>
          <a:prstGeom prst="wedgeRoundRectCallout">
            <a:avLst>
              <a:gd name="adj1" fmla="val -75070"/>
              <a:gd name="adj2" fmla="val 9999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And then compute the average daily CAGR</a:t>
            </a:r>
          </a:p>
        </p:txBody>
      </p:sp>
    </p:spTree>
    <p:extLst>
      <p:ext uri="{BB962C8B-B14F-4D97-AF65-F5344CB8AC3E}">
        <p14:creationId xmlns:p14="http://schemas.microsoft.com/office/powerpoint/2010/main" val="347963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C00000"/>
                </a:solidFill>
              </a:rPr>
              <a:t>CAGR</a:t>
            </a:r>
            <a:r>
              <a:rPr lang="en-US" sz="4000" dirty="0"/>
              <a:t> = compound average growth rate (calculated on a daily basis)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2114550"/>
            <a:ext cx="8763000" cy="12192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[(final price/initial price)^(1/days)]-1</a:t>
            </a:r>
          </a:p>
        </p:txBody>
      </p:sp>
    </p:spTree>
    <p:extLst>
      <p:ext uri="{BB962C8B-B14F-4D97-AF65-F5344CB8AC3E}">
        <p14:creationId xmlns:p14="http://schemas.microsoft.com/office/powerpoint/2010/main" val="2970084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3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33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334B9-4C6D-4902-87AA-C69C78B5C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formation</a:t>
            </a:r>
          </a:p>
        </p:txBody>
      </p:sp>
    </p:spTree>
    <p:extLst>
      <p:ext uri="{BB962C8B-B14F-4D97-AF65-F5344CB8AC3E}">
        <p14:creationId xmlns:p14="http://schemas.microsoft.com/office/powerpoint/2010/main" val="375733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895350"/>
            <a:ext cx="8001000" cy="3959225"/>
          </a:xfrm>
        </p:spPr>
        <p:txBody>
          <a:bodyPr/>
          <a:lstStyle/>
          <a:p>
            <a:r>
              <a:rPr lang="en-US" dirty="0"/>
              <a:t>Well overall</a:t>
            </a:r>
          </a:p>
          <a:p>
            <a:r>
              <a:rPr lang="en-US" dirty="0"/>
              <a:t>Perceived difficulty</a:t>
            </a:r>
          </a:p>
          <a:p>
            <a:r>
              <a:rPr lang="en-US" dirty="0"/>
              <a:t>Team formation</a:t>
            </a:r>
            <a:br>
              <a:rPr lang="en-US" dirty="0"/>
            </a:br>
            <a:r>
              <a:rPr lang="en-US" sz="2000" dirty="0">
                <a:hlinkClick r:id="rId3"/>
              </a:rPr>
              <a:t>https://forms.office.com/r/JKX6D6CiPh</a:t>
            </a:r>
            <a:r>
              <a:rPr lang="en-US" sz="2000" dirty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DD9CF0-82C4-4EC0-B046-32AD7F0A0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Words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 quality</a:t>
            </a:r>
          </a:p>
          <a:p>
            <a:r>
              <a:rPr lang="en-US" dirty="0"/>
              <a:t>Difference accuracy / precision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42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Name, major</a:t>
            </a:r>
          </a:p>
          <a:p>
            <a:r>
              <a:rPr lang="en-US" dirty="0"/>
              <a:t>Comfort with VB.NET and Excel</a:t>
            </a:r>
          </a:p>
          <a:p>
            <a:r>
              <a:rPr lang="en-US" dirty="0"/>
              <a:t>Use of GenAI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Dates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60233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Dates are objects too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4800" y="866893"/>
            <a:ext cx="8534400" cy="3962400"/>
          </a:xfrm>
        </p:spPr>
        <p:txBody>
          <a:bodyPr>
            <a:noAutofit/>
          </a:bodyPr>
          <a:lstStyle/>
          <a:p>
            <a:r>
              <a:rPr lang="en-US" sz="2800" dirty="0"/>
              <a:t>Dim myDate As Date = "11/14/2002“</a:t>
            </a:r>
          </a:p>
          <a:p>
            <a:endParaRPr lang="en-US" sz="2800" dirty="0"/>
          </a:p>
          <a:p>
            <a:r>
              <a:rPr lang="en-US" sz="2800" dirty="0"/>
              <a:t>myDate.Year</a:t>
            </a:r>
          </a:p>
          <a:p>
            <a:r>
              <a:rPr lang="en-US" sz="2800" dirty="0"/>
              <a:t>myDate.Month</a:t>
            </a:r>
          </a:p>
          <a:p>
            <a:r>
              <a:rPr lang="en-US" sz="2800" dirty="0"/>
              <a:t>myDate.Day</a:t>
            </a:r>
          </a:p>
          <a:p>
            <a:r>
              <a:rPr lang="en-US" sz="2800" dirty="0"/>
              <a:t>myDate.DayOfWeek</a:t>
            </a:r>
          </a:p>
          <a:p>
            <a:r>
              <a:rPr lang="en-US" sz="2800" dirty="0"/>
              <a:t>myDate.DayOfYear</a:t>
            </a:r>
          </a:p>
          <a:p>
            <a:r>
              <a:rPr lang="en-US" sz="2800" dirty="0"/>
              <a:t>...</a:t>
            </a:r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5486400" y="1504950"/>
            <a:ext cx="129683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/>
              </a:rPr>
              <a:t>MyDate</a:t>
            </a:r>
          </a:p>
        </p:txBody>
      </p:sp>
      <p:sp>
        <p:nvSpPr>
          <p:cNvPr id="95242" name="Line 10"/>
          <p:cNvSpPr>
            <a:spLocks noChangeShapeType="1"/>
          </p:cNvSpPr>
          <p:nvPr/>
        </p:nvSpPr>
        <p:spPr bwMode="auto">
          <a:xfrm>
            <a:off x="5410200" y="1885950"/>
            <a:ext cx="3143250" cy="1191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3" name="Line 11"/>
          <p:cNvSpPr>
            <a:spLocks noChangeShapeType="1"/>
          </p:cNvSpPr>
          <p:nvPr/>
        </p:nvSpPr>
        <p:spPr bwMode="auto">
          <a:xfrm>
            <a:off x="7010400" y="1885950"/>
            <a:ext cx="0" cy="23431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4" name="Line 12"/>
          <p:cNvSpPr>
            <a:spLocks noChangeShapeType="1"/>
          </p:cNvSpPr>
          <p:nvPr/>
        </p:nvSpPr>
        <p:spPr bwMode="auto">
          <a:xfrm>
            <a:off x="5410200" y="2341959"/>
            <a:ext cx="3143250" cy="1191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5" name="Line 13"/>
          <p:cNvSpPr>
            <a:spLocks noChangeShapeType="1"/>
          </p:cNvSpPr>
          <p:nvPr/>
        </p:nvSpPr>
        <p:spPr bwMode="auto">
          <a:xfrm>
            <a:off x="5410200" y="2722959"/>
            <a:ext cx="3143250" cy="1191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6" name="Line 14"/>
          <p:cNvSpPr>
            <a:spLocks noChangeShapeType="1"/>
          </p:cNvSpPr>
          <p:nvPr/>
        </p:nvSpPr>
        <p:spPr bwMode="auto">
          <a:xfrm>
            <a:off x="5410200" y="3105150"/>
            <a:ext cx="3143250" cy="1191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7" name="Line 15"/>
          <p:cNvSpPr>
            <a:spLocks noChangeShapeType="1"/>
          </p:cNvSpPr>
          <p:nvPr/>
        </p:nvSpPr>
        <p:spPr bwMode="auto">
          <a:xfrm>
            <a:off x="5410200" y="3484959"/>
            <a:ext cx="3143250" cy="1191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8" name="Line 16"/>
          <p:cNvSpPr>
            <a:spLocks noChangeShapeType="1"/>
          </p:cNvSpPr>
          <p:nvPr/>
        </p:nvSpPr>
        <p:spPr bwMode="auto">
          <a:xfrm>
            <a:off x="5410200" y="3942159"/>
            <a:ext cx="3143250" cy="1191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9" name="Text Box 17"/>
          <p:cNvSpPr txBox="1">
            <a:spLocks noChangeArrowheads="1"/>
          </p:cNvSpPr>
          <p:nvPr/>
        </p:nvSpPr>
        <p:spPr bwMode="auto">
          <a:xfrm>
            <a:off x="5548314" y="1955006"/>
            <a:ext cx="6681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Year</a:t>
            </a:r>
          </a:p>
        </p:txBody>
      </p:sp>
      <p:sp>
        <p:nvSpPr>
          <p:cNvPr id="95250" name="Text Box 18"/>
          <p:cNvSpPr txBox="1">
            <a:spLocks noChangeArrowheads="1"/>
          </p:cNvSpPr>
          <p:nvPr/>
        </p:nvSpPr>
        <p:spPr bwMode="auto">
          <a:xfrm>
            <a:off x="5548313" y="2350294"/>
            <a:ext cx="96019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Month</a:t>
            </a:r>
          </a:p>
        </p:txBody>
      </p:sp>
      <p:sp>
        <p:nvSpPr>
          <p:cNvPr id="95251" name="Text Box 19"/>
          <p:cNvSpPr txBox="1">
            <a:spLocks noChangeArrowheads="1"/>
          </p:cNvSpPr>
          <p:nvPr/>
        </p:nvSpPr>
        <p:spPr bwMode="auto">
          <a:xfrm>
            <a:off x="5548314" y="2745582"/>
            <a:ext cx="60189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Day</a:t>
            </a:r>
          </a:p>
        </p:txBody>
      </p:sp>
      <p:sp>
        <p:nvSpPr>
          <p:cNvPr id="95252" name="Text Box 20"/>
          <p:cNvSpPr txBox="1">
            <a:spLocks noChangeArrowheads="1"/>
          </p:cNvSpPr>
          <p:nvPr/>
        </p:nvSpPr>
        <p:spPr bwMode="auto">
          <a:xfrm>
            <a:off x="5548313" y="3142060"/>
            <a:ext cx="83779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Week</a:t>
            </a:r>
          </a:p>
        </p:txBody>
      </p:sp>
      <p:sp>
        <p:nvSpPr>
          <p:cNvPr id="95253" name="Text Box 21"/>
          <p:cNvSpPr txBox="1">
            <a:spLocks noChangeArrowheads="1"/>
          </p:cNvSpPr>
          <p:nvPr/>
        </p:nvSpPr>
        <p:spPr bwMode="auto">
          <a:xfrm>
            <a:off x="5548313" y="3537348"/>
            <a:ext cx="44884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....</a:t>
            </a:r>
          </a:p>
        </p:txBody>
      </p:sp>
      <p:sp>
        <p:nvSpPr>
          <p:cNvPr id="95254" name="Text Box 22"/>
          <p:cNvSpPr txBox="1">
            <a:spLocks noChangeArrowheads="1"/>
          </p:cNvSpPr>
          <p:nvPr/>
        </p:nvSpPr>
        <p:spPr bwMode="auto">
          <a:xfrm>
            <a:off x="5548314" y="3933825"/>
            <a:ext cx="3366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...</a:t>
            </a:r>
          </a:p>
        </p:txBody>
      </p:sp>
      <p:sp>
        <p:nvSpPr>
          <p:cNvPr id="95255" name="Text Box 23"/>
          <p:cNvSpPr txBox="1">
            <a:spLocks noChangeArrowheads="1"/>
          </p:cNvSpPr>
          <p:nvPr/>
        </p:nvSpPr>
        <p:spPr bwMode="auto">
          <a:xfrm>
            <a:off x="7202488" y="1943100"/>
            <a:ext cx="78226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2002</a:t>
            </a:r>
          </a:p>
        </p:txBody>
      </p:sp>
      <p:sp>
        <p:nvSpPr>
          <p:cNvPr id="95256" name="Text Box 24"/>
          <p:cNvSpPr txBox="1">
            <a:spLocks noChangeArrowheads="1"/>
          </p:cNvSpPr>
          <p:nvPr/>
        </p:nvSpPr>
        <p:spPr bwMode="auto">
          <a:xfrm>
            <a:off x="7202488" y="2338388"/>
            <a:ext cx="39113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11</a:t>
            </a:r>
          </a:p>
        </p:txBody>
      </p:sp>
      <p:sp>
        <p:nvSpPr>
          <p:cNvPr id="95257" name="Text Box 25"/>
          <p:cNvSpPr txBox="1">
            <a:spLocks noChangeArrowheads="1"/>
          </p:cNvSpPr>
          <p:nvPr/>
        </p:nvSpPr>
        <p:spPr bwMode="auto">
          <a:xfrm>
            <a:off x="7202488" y="2733675"/>
            <a:ext cx="39113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14</a:t>
            </a:r>
          </a:p>
        </p:txBody>
      </p:sp>
      <p:sp>
        <p:nvSpPr>
          <p:cNvPr id="95258" name="Text Box 26"/>
          <p:cNvSpPr txBox="1">
            <a:spLocks noChangeArrowheads="1"/>
          </p:cNvSpPr>
          <p:nvPr/>
        </p:nvSpPr>
        <p:spPr bwMode="auto">
          <a:xfrm>
            <a:off x="7202488" y="3130154"/>
            <a:ext cx="39113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45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9933"/>
                </a:solidFill>
              </a:rPr>
              <a:t>TimeSpan</a:t>
            </a:r>
            <a:r>
              <a:rPr lang="en-US" dirty="0"/>
              <a:t> represents the elapsed time between two dates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81000" y="1352550"/>
            <a:ext cx="8763000" cy="3657600"/>
          </a:xfrm>
        </p:spPr>
        <p:txBody>
          <a:bodyPr/>
          <a:lstStyle/>
          <a:p>
            <a:pPr marL="0" indent="0">
              <a:buNone/>
            </a:pPr>
            <a:endParaRPr lang="en-US" sz="24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Dim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myDate1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Date</a:t>
            </a:r>
            <a:endParaRPr lang="en-US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Dim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myDate2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Date</a:t>
            </a:r>
            <a:endParaRPr lang="en-US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Dim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myTS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2B91AF"/>
                </a:solidFill>
                <a:latin typeface="Courier New" pitchFamily="49" charset="0"/>
                <a:cs typeface="Courier New" pitchFamily="49" charset="0"/>
              </a:rPr>
              <a:t>TimeSpan</a:t>
            </a:r>
            <a:endParaRPr lang="en-US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myDate1 = Range(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"A1"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</a:t>
            </a: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myDate2 = Range(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"A2"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</a:t>
            </a: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myTS = myDate2 - myDate1</a:t>
            </a: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Range(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"A3"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 = myTS.Days</a:t>
            </a:r>
          </a:p>
        </p:txBody>
      </p:sp>
      <p:sp>
        <p:nvSpPr>
          <p:cNvPr id="96261" name="Line 5"/>
          <p:cNvSpPr>
            <a:spLocks noChangeShapeType="1"/>
          </p:cNvSpPr>
          <p:nvPr/>
        </p:nvSpPr>
        <p:spPr bwMode="auto">
          <a:xfrm>
            <a:off x="4807927" y="2267902"/>
            <a:ext cx="4191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>
            <a:off x="5569927" y="2153602"/>
            <a:ext cx="0" cy="228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6263" name="Line 7"/>
          <p:cNvSpPr>
            <a:spLocks noChangeShapeType="1"/>
          </p:cNvSpPr>
          <p:nvPr/>
        </p:nvSpPr>
        <p:spPr bwMode="auto">
          <a:xfrm>
            <a:off x="8084527" y="2153602"/>
            <a:ext cx="0" cy="228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6264" name="AutoShape 8"/>
          <p:cNvSpPr>
            <a:spLocks noChangeArrowheads="1"/>
          </p:cNvSpPr>
          <p:nvPr/>
        </p:nvSpPr>
        <p:spPr bwMode="auto">
          <a:xfrm>
            <a:off x="5569927" y="1761887"/>
            <a:ext cx="2514600" cy="733663"/>
          </a:xfrm>
          <a:prstGeom prst="leftRightArrow">
            <a:avLst>
              <a:gd name="adj1" fmla="val 50000"/>
              <a:gd name="adj2" fmla="val 63863"/>
            </a:avLst>
          </a:prstGeom>
          <a:solidFill>
            <a:srgbClr val="FF9933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TIMESPAN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4724400" y="1601152"/>
            <a:ext cx="9217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Date1</a:t>
            </a: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8077200" y="1601152"/>
            <a:ext cx="9217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Date2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TimeSpan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mySpan.Days</a:t>
            </a:r>
          </a:p>
          <a:p>
            <a:pPr marL="457200" lvl="1" indent="0">
              <a:buNone/>
            </a:pPr>
            <a:r>
              <a:rPr lang="en-US" dirty="0"/>
              <a:t>gives you the total number of days</a:t>
            </a:r>
          </a:p>
          <a:p>
            <a:r>
              <a:rPr lang="en-US" dirty="0"/>
              <a:t>mySpan.TotalDays</a:t>
            </a:r>
          </a:p>
          <a:p>
            <a:pPr marL="457200" lvl="1" indent="0">
              <a:buNone/>
            </a:pPr>
            <a:r>
              <a:rPr lang="en-US" dirty="0"/>
              <a:t>gives you the total number of days, plus a fraction of day based on the hours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F153DF2-57EE-4FF3-BD41-F4E8289566F0}"/>
              </a:ext>
            </a:extLst>
          </p:cNvPr>
          <p:cNvSpPr/>
          <p:nvPr/>
        </p:nvSpPr>
        <p:spPr>
          <a:xfrm>
            <a:off x="9029700" y="5036112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158727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Tesla’s Daily Cagr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384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TA MSC 2023 red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TA MSC 2023 red" id="{18F0713C-9936-45D0-8E23-66B09ACEB9F6}" vid="{BCF1BBD9-8502-4DDE-8585-E9C7FDA1952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FTA MSC 2023 red</Template>
  <TotalTime>3971</TotalTime>
  <Words>289</Words>
  <Application>Microsoft Office PowerPoint</Application>
  <PresentationFormat>On-screen Show (16:9)</PresentationFormat>
  <Paragraphs>81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Comic Sans MS</vt:lpstr>
      <vt:lpstr>Courier New</vt:lpstr>
      <vt:lpstr>Segoe UI Light</vt:lpstr>
      <vt:lpstr>Segoe UI Semilight</vt:lpstr>
      <vt:lpstr>Times New Roman</vt:lpstr>
      <vt:lpstr>Verdana</vt:lpstr>
      <vt:lpstr>Wingdings</vt:lpstr>
      <vt:lpstr>FTA MSC 2023 red</vt:lpstr>
      <vt:lpstr>Automating BI and data quality II</vt:lpstr>
      <vt:lpstr>PowerPoint Presentation</vt:lpstr>
      <vt:lpstr>Orange Words</vt:lpstr>
      <vt:lpstr>PowerPoint Presentation</vt:lpstr>
      <vt:lpstr>Dates</vt:lpstr>
      <vt:lpstr>Dates are objects too</vt:lpstr>
      <vt:lpstr>TimeSpan represents the elapsed time between two dates</vt:lpstr>
      <vt:lpstr>TimeSpan</vt:lpstr>
      <vt:lpstr>Homework</vt:lpstr>
      <vt:lpstr>PowerPoint Presentation</vt:lpstr>
      <vt:lpstr>CAGR = compound average growth rate (calculated on a daily basis)</vt:lpstr>
      <vt:lpstr>PowerPoint Presentation</vt:lpstr>
      <vt:lpstr>PowerPoint Presentation</vt:lpstr>
      <vt:lpstr>Team formation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190</cp:revision>
  <dcterms:created xsi:type="dcterms:W3CDTF">2003-01-13T16:56:26Z</dcterms:created>
  <dcterms:modified xsi:type="dcterms:W3CDTF">2026-02-16T20:29:53Z</dcterms:modified>
</cp:coreProperties>
</file>