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7"/>
  </p:notesMasterIdLst>
  <p:sldIdLst>
    <p:sldId id="399" r:id="rId2"/>
    <p:sldId id="386" r:id="rId3"/>
    <p:sldId id="409" r:id="rId4"/>
    <p:sldId id="417" r:id="rId5"/>
    <p:sldId id="420" r:id="rId6"/>
    <p:sldId id="433" r:id="rId7"/>
    <p:sldId id="428" r:id="rId8"/>
    <p:sldId id="418" r:id="rId9"/>
    <p:sldId id="419" r:id="rId10"/>
    <p:sldId id="412" r:id="rId11"/>
    <p:sldId id="434" r:id="rId12"/>
    <p:sldId id="445" r:id="rId13"/>
    <p:sldId id="424" r:id="rId14"/>
    <p:sldId id="446" r:id="rId15"/>
    <p:sldId id="427" r:id="rId16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2F2F2"/>
    <a:srgbClr val="A50021"/>
    <a:srgbClr val="FFCC66"/>
    <a:srgbClr val="FF0000"/>
    <a:srgbClr val="FFFFCC"/>
    <a:srgbClr val="CCFFFF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210" d="100"/>
          <a:sy n="210" d="100"/>
        </p:scale>
        <p:origin x="356" y="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0023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6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21932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1692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9901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138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1642704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558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197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98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0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.comm.virginia.edu/HT/HT%20Team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s.comm.virginia.edu/FinTechPlatform/SubmittingHomewor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vefleet.com/2009/02/3-steps-to-better-objectives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9300" y="1428750"/>
            <a:ext cx="3162300" cy="2133600"/>
          </a:xfrm>
        </p:spPr>
        <p:txBody>
          <a:bodyPr/>
          <a:lstStyle/>
          <a:p>
            <a:r>
              <a:rPr lang="en-US" sz="6000" dirty="0"/>
              <a:t>Financial</a:t>
            </a:r>
            <a:br>
              <a:rPr lang="en-US" sz="6000" dirty="0"/>
            </a:br>
            <a:r>
              <a:rPr lang="en-US" sz="6000" dirty="0"/>
              <a:t>Trading Analytics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20741-9576-49B3-A135-04E6B9A4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23" b="3920"/>
          <a:stretch/>
        </p:blipFill>
        <p:spPr>
          <a:xfrm>
            <a:off x="457200" y="895350"/>
            <a:ext cx="8401050" cy="41148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8AB03DF-87DA-2146-5B7D-BD14AC19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 datamodel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4E3F03-FFB1-D574-E5DA-DBD8CDB302FC}"/>
              </a:ext>
            </a:extLst>
          </p:cNvPr>
          <p:cNvGrpSpPr/>
          <p:nvPr/>
        </p:nvGrpSpPr>
        <p:grpSpPr>
          <a:xfrm>
            <a:off x="355710" y="894300"/>
            <a:ext cx="2539890" cy="3320550"/>
            <a:chOff x="355710" y="894300"/>
            <a:chExt cx="2539890" cy="33205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675E18-FCA1-E96C-8FE6-B3535DF51E17}"/>
                </a:ext>
              </a:extLst>
            </p:cNvPr>
            <p:cNvSpPr/>
            <p:nvPr/>
          </p:nvSpPr>
          <p:spPr>
            <a:xfrm>
              <a:off x="464400" y="894300"/>
              <a:ext cx="2431200" cy="2744250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818BA7-422E-C7A0-68B9-5E2DC86DB05D}"/>
                </a:ext>
              </a:extLst>
            </p:cNvPr>
            <p:cNvSpPr txBox="1"/>
            <p:nvPr/>
          </p:nvSpPr>
          <p:spPr>
            <a:xfrm>
              <a:off x="355710" y="3691630"/>
              <a:ext cx="243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B050"/>
                  </a:solidFill>
                  <a:effectLst/>
                </a:rPr>
                <a:t>Automate the access to these tables for H13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C825E9-2CAC-2D34-5233-975DA7C3621C}"/>
              </a:ext>
            </a:extLst>
          </p:cNvPr>
          <p:cNvGrpSpPr/>
          <p:nvPr/>
        </p:nvGrpSpPr>
        <p:grpSpPr>
          <a:xfrm>
            <a:off x="685800" y="894300"/>
            <a:ext cx="8305800" cy="4114800"/>
            <a:chOff x="685800" y="894300"/>
            <a:chExt cx="8305800" cy="4114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E44436-B9C3-E0B8-834A-730DDBC2069A}"/>
                </a:ext>
              </a:extLst>
            </p:cNvPr>
            <p:cNvSpPr/>
            <p:nvPr/>
          </p:nvSpPr>
          <p:spPr>
            <a:xfrm>
              <a:off x="3048000" y="894300"/>
              <a:ext cx="5943600" cy="4114800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C3D98-4763-624D-14D6-FF75FA37CEDD}"/>
                </a:ext>
              </a:extLst>
            </p:cNvPr>
            <p:cNvSpPr txBox="1"/>
            <p:nvPr/>
          </p:nvSpPr>
          <p:spPr>
            <a:xfrm>
              <a:off x="685800" y="4469830"/>
              <a:ext cx="2311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  <a:lumOff val="50000"/>
                    </a:schemeClr>
                  </a:solidFill>
                  <a:effectLst/>
                </a:rPr>
                <a:t>Automate the access to these tables for H14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7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Datamodel is the same in the three DBs, but data </a:t>
            </a:r>
            <a:r>
              <a:rPr lang="en-US" sz="4000" i="1" dirty="0"/>
              <a:t>may</a:t>
            </a:r>
            <a:r>
              <a:rPr lang="en-US" sz="4000" dirty="0"/>
              <a:t> be different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1000" y="4889500"/>
            <a:ext cx="8763000" cy="2492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Each database has a full instance of the tournament. Each has all the tables. Different instances = </a:t>
            </a:r>
            <a:r>
              <a:rPr lang="en-US" i="1" dirty="0"/>
              <a:t>potentially </a:t>
            </a:r>
            <a:r>
              <a:rPr lang="en-US" dirty="0"/>
              <a:t>different data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1447800" y="2647950"/>
            <a:ext cx="1752600" cy="1676400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ALPHA</a:t>
            </a:r>
          </a:p>
        </p:txBody>
      </p:sp>
      <p:sp>
        <p:nvSpPr>
          <p:cNvPr id="12" name="Flowchart: Magnetic Disk 11"/>
          <p:cNvSpPr/>
          <p:nvPr/>
        </p:nvSpPr>
        <p:spPr>
          <a:xfrm>
            <a:off x="5486400" y="2645279"/>
            <a:ext cx="1752600" cy="1676400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GAMMA</a:t>
            </a:r>
          </a:p>
        </p:txBody>
      </p:sp>
      <p:sp>
        <p:nvSpPr>
          <p:cNvPr id="13" name="Flowchart: Magnetic Disk 12"/>
          <p:cNvSpPr/>
          <p:nvPr/>
        </p:nvSpPr>
        <p:spPr>
          <a:xfrm>
            <a:off x="3493806" y="2647950"/>
            <a:ext cx="1752600" cy="1676400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BETA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2025448"/>
            <a:ext cx="6858000" cy="28194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137551" y="1428750"/>
            <a:ext cx="3533788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rgbClr val="FF6600"/>
                </a:solidFill>
                <a:effectLst/>
              </a:rPr>
              <a:t>SERVER: f-sg6m-s4.comm.virginia.edu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096000" y="1746838"/>
            <a:ext cx="1712008" cy="1692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Microsoft RDBMS sql server </a:t>
            </a:r>
          </a:p>
        </p:txBody>
      </p:sp>
    </p:spTree>
    <p:extLst>
      <p:ext uri="{BB962C8B-B14F-4D97-AF65-F5344CB8AC3E}">
        <p14:creationId xmlns:p14="http://schemas.microsoft.com/office/powerpoint/2010/main" val="36623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3EC8C8DC-2595-8062-ED88-FFB097C6D24D}"/>
              </a:ext>
            </a:extLst>
          </p:cNvPr>
          <p:cNvCxnSpPr>
            <a:cxnSpLocks/>
            <a:stCxn id="16" idx="0"/>
            <a:endCxn id="11" idx="2"/>
          </p:cNvCxnSpPr>
          <p:nvPr/>
        </p:nvCxnSpPr>
        <p:spPr>
          <a:xfrm rot="5400000" flipH="1" flipV="1">
            <a:off x="2320898" y="3148176"/>
            <a:ext cx="2122957" cy="17044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80BECC9-40A1-51E9-70C1-513EBD77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principles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AE474-FB19-ACC0-6E9D-45F57C4FF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7F3CF-D8E7-0905-A271-B5EAE56FD262}"/>
              </a:ext>
            </a:extLst>
          </p:cNvPr>
          <p:cNvSpPr/>
          <p:nvPr/>
        </p:nvSpPr>
        <p:spPr>
          <a:xfrm>
            <a:off x="1066800" y="1885950"/>
            <a:ext cx="1600200" cy="228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r>
              <a:rPr lang="en-US" sz="1600" dirty="0">
                <a:effectLst/>
              </a:rPr>
              <a:t>User interface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5FE03-CD0B-E6A1-6771-09BFE8EEE4F0}"/>
              </a:ext>
            </a:extLst>
          </p:cNvPr>
          <p:cNvSpPr/>
          <p:nvPr/>
        </p:nvSpPr>
        <p:spPr>
          <a:xfrm>
            <a:off x="1143000" y="1962150"/>
            <a:ext cx="1375612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Ribbon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D2AA7-A33F-8137-BDB3-268D7D25D24C}"/>
              </a:ext>
            </a:extLst>
          </p:cNvPr>
          <p:cNvSpPr/>
          <p:nvPr/>
        </p:nvSpPr>
        <p:spPr>
          <a:xfrm>
            <a:off x="1295400" y="2562726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30340-C84B-4165-399D-AC98CDF9C38D}"/>
              </a:ext>
            </a:extLst>
          </p:cNvPr>
          <p:cNvSpPr/>
          <p:nvPr/>
        </p:nvSpPr>
        <p:spPr>
          <a:xfrm>
            <a:off x="1461838" y="2847221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2BBB6-9D35-0295-F0E8-3F0F5A1883FF}"/>
              </a:ext>
            </a:extLst>
          </p:cNvPr>
          <p:cNvSpPr/>
          <p:nvPr/>
        </p:nvSpPr>
        <p:spPr>
          <a:xfrm>
            <a:off x="1576637" y="3131715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3700C-A3FF-E730-D50D-B016785A0B50}"/>
              </a:ext>
            </a:extLst>
          </p:cNvPr>
          <p:cNvSpPr/>
          <p:nvPr/>
        </p:nvSpPr>
        <p:spPr>
          <a:xfrm>
            <a:off x="1775495" y="3389627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02754-256A-D9C3-F4D4-589CC823C95B}"/>
              </a:ext>
            </a:extLst>
          </p:cNvPr>
          <p:cNvSpPr/>
          <p:nvPr/>
        </p:nvSpPr>
        <p:spPr>
          <a:xfrm>
            <a:off x="3047998" y="1633394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EFC234-A5CD-09A1-A07B-3C69C3F28D72}"/>
              </a:ext>
            </a:extLst>
          </p:cNvPr>
          <p:cNvSpPr/>
          <p:nvPr/>
        </p:nvSpPr>
        <p:spPr>
          <a:xfrm>
            <a:off x="304800" y="2720139"/>
            <a:ext cx="685800" cy="4140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User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072EA-8F16-E6D9-89C1-1CEAA9A69665}"/>
              </a:ext>
            </a:extLst>
          </p:cNvPr>
          <p:cNvSpPr/>
          <p:nvPr/>
        </p:nvSpPr>
        <p:spPr>
          <a:xfrm>
            <a:off x="3052012" y="2925786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EAE61-B843-F0F7-BD79-306DDEB5379A}"/>
              </a:ext>
            </a:extLst>
          </p:cNvPr>
          <p:cNvSpPr/>
          <p:nvPr/>
        </p:nvSpPr>
        <p:spPr>
          <a:xfrm>
            <a:off x="3030954" y="4782389"/>
            <a:ext cx="4360446" cy="22776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Global variables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22374-BA82-D416-5D38-5638AA0A3B76}"/>
              </a:ext>
            </a:extLst>
          </p:cNvPr>
          <p:cNvSpPr/>
          <p:nvPr/>
        </p:nvSpPr>
        <p:spPr>
          <a:xfrm>
            <a:off x="3047998" y="3571982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94A5C-6086-8D44-C6E5-DF8C37A072BB}"/>
              </a:ext>
            </a:extLst>
          </p:cNvPr>
          <p:cNvSpPr/>
          <p:nvPr/>
        </p:nvSpPr>
        <p:spPr>
          <a:xfrm>
            <a:off x="3030954" y="4218176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2BCCDA16-5898-76B7-A9A2-20282EF2DDBC}"/>
              </a:ext>
            </a:extLst>
          </p:cNvPr>
          <p:cNvSpPr/>
          <p:nvPr/>
        </p:nvSpPr>
        <p:spPr>
          <a:xfrm>
            <a:off x="8153400" y="1143500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ALPHA</a:t>
            </a: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7A6FB310-0F5D-6295-D444-3CAC0B69301B}"/>
              </a:ext>
            </a:extLst>
          </p:cNvPr>
          <p:cNvSpPr/>
          <p:nvPr/>
        </p:nvSpPr>
        <p:spPr>
          <a:xfrm>
            <a:off x="8153400" y="2475337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BETA</a:t>
            </a:r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CBCB6AC0-AD69-9EC4-9A4B-B85ED209B0A4}"/>
              </a:ext>
            </a:extLst>
          </p:cNvPr>
          <p:cNvSpPr/>
          <p:nvPr/>
        </p:nvSpPr>
        <p:spPr>
          <a:xfrm>
            <a:off x="8153400" y="3819131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GAMMA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3D2D983-F052-E94B-4577-97D5FD8DC700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2518612" y="1864307"/>
            <a:ext cx="529386" cy="288343"/>
          </a:xfrm>
          <a:prstGeom prst="bentConnector3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F7FFD93-E0D7-EF56-E0EF-33447B9E97D1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2577935" y="3580127"/>
            <a:ext cx="453019" cy="868962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19A7C15-4967-F758-01C2-C4D8E80DA3CD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2379077" y="3322215"/>
            <a:ext cx="668921" cy="480680"/>
          </a:xfrm>
          <a:prstGeom prst="bentConnector3">
            <a:avLst>
              <a:gd name="adj1" fmla="val 81476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EE5488C7-9C79-453F-AD35-F02365D439EC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2264278" y="3037721"/>
            <a:ext cx="787734" cy="118978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DF4F6FC-91E6-52DF-62F0-3F055CDEEE46}"/>
              </a:ext>
            </a:extLst>
          </p:cNvPr>
          <p:cNvSpPr/>
          <p:nvPr/>
        </p:nvSpPr>
        <p:spPr>
          <a:xfrm>
            <a:off x="3047998" y="2279590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326FA154-0BC2-5C11-3DE4-DA2D025AAB70}"/>
              </a:ext>
            </a:extLst>
          </p:cNvPr>
          <p:cNvCxnSpPr>
            <a:cxnSpLocks/>
            <a:stCxn id="7" idx="3"/>
            <a:endCxn id="50" idx="1"/>
          </p:cNvCxnSpPr>
          <p:nvPr/>
        </p:nvCxnSpPr>
        <p:spPr>
          <a:xfrm flipV="1">
            <a:off x="2097840" y="2510503"/>
            <a:ext cx="950158" cy="242723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13119E5-5F41-560D-DD97-CD649EEF59D7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3733798" y="1864307"/>
            <a:ext cx="470574" cy="1231819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F2A86B36-D0BF-7B63-5A5B-D392D74366F2}"/>
              </a:ext>
            </a:extLst>
          </p:cNvPr>
          <p:cNvCxnSpPr>
            <a:cxnSpLocks/>
            <a:stCxn id="50" idx="3"/>
            <a:endCxn id="17" idx="1"/>
          </p:cNvCxnSpPr>
          <p:nvPr/>
        </p:nvCxnSpPr>
        <p:spPr>
          <a:xfrm>
            <a:off x="3733798" y="2510503"/>
            <a:ext cx="470574" cy="58562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7218911-7226-9E68-A741-3109870F75B9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3737812" y="3096126"/>
            <a:ext cx="466560" cy="6057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A6FC43AE-06A0-D092-5E13-6729700684AB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733798" y="3096126"/>
            <a:ext cx="470574" cy="706769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F2CA5E9C-A568-B890-AB97-94C6BA98AD06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3716754" y="3096126"/>
            <a:ext cx="487618" cy="135296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Connector: Elbow 60">
            <a:extLst>
              <a:ext uri="{FF2B5EF4-FFF2-40B4-BE49-F238E27FC236}">
                <a16:creationId xmlns:a16="http://schemas.microsoft.com/office/drawing/2014/main" id="{ABD39244-D171-C478-24D1-91A72046D5C8}"/>
              </a:ext>
            </a:extLst>
          </p:cNvPr>
          <p:cNvCxnSpPr>
            <a:cxnSpLocks/>
            <a:stCxn id="25" idx="1"/>
            <a:endCxn id="17" idx="3"/>
          </p:cNvCxnSpPr>
          <p:nvPr/>
        </p:nvCxnSpPr>
        <p:spPr>
          <a:xfrm flipH="1">
            <a:off x="5181600" y="1732294"/>
            <a:ext cx="554118" cy="1363832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Connector: Elbow 60">
            <a:extLst>
              <a:ext uri="{FF2B5EF4-FFF2-40B4-BE49-F238E27FC236}">
                <a16:creationId xmlns:a16="http://schemas.microsoft.com/office/drawing/2014/main" id="{E3C588BF-BF9F-224B-1E55-63B10B2E71D5}"/>
              </a:ext>
            </a:extLst>
          </p:cNvPr>
          <p:cNvCxnSpPr>
            <a:cxnSpLocks/>
            <a:stCxn id="22" idx="1"/>
            <a:endCxn id="17" idx="3"/>
          </p:cNvCxnSpPr>
          <p:nvPr/>
        </p:nvCxnSpPr>
        <p:spPr>
          <a:xfrm flipH="1">
            <a:off x="5181600" y="2614934"/>
            <a:ext cx="500649" cy="481192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Connector: Elbow 60">
            <a:extLst>
              <a:ext uri="{FF2B5EF4-FFF2-40B4-BE49-F238E27FC236}">
                <a16:creationId xmlns:a16="http://schemas.microsoft.com/office/drawing/2014/main" id="{4FB10517-AE11-49FD-EEE9-B08E37E22BC2}"/>
              </a:ext>
            </a:extLst>
          </p:cNvPr>
          <p:cNvCxnSpPr>
            <a:cxnSpLocks/>
            <a:stCxn id="23" idx="1"/>
            <a:endCxn id="17" idx="3"/>
          </p:cNvCxnSpPr>
          <p:nvPr/>
        </p:nvCxnSpPr>
        <p:spPr>
          <a:xfrm flipH="1" flipV="1">
            <a:off x="5181600" y="3096126"/>
            <a:ext cx="526712" cy="40144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Connector: Elbow 60">
            <a:extLst>
              <a:ext uri="{FF2B5EF4-FFF2-40B4-BE49-F238E27FC236}">
                <a16:creationId xmlns:a16="http://schemas.microsoft.com/office/drawing/2014/main" id="{6E75C24C-A309-B1CC-CAA0-06AF5D071CEC}"/>
              </a:ext>
            </a:extLst>
          </p:cNvPr>
          <p:cNvCxnSpPr>
            <a:cxnSpLocks/>
            <a:stCxn id="24" idx="1"/>
            <a:endCxn id="17" idx="3"/>
          </p:cNvCxnSpPr>
          <p:nvPr/>
        </p:nvCxnSpPr>
        <p:spPr>
          <a:xfrm flipH="1" flipV="1">
            <a:off x="5181600" y="3096126"/>
            <a:ext cx="536070" cy="128408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Connector: Elbow 60">
            <a:extLst>
              <a:ext uri="{FF2B5EF4-FFF2-40B4-BE49-F238E27FC236}">
                <a16:creationId xmlns:a16="http://schemas.microsoft.com/office/drawing/2014/main" id="{98036EB6-40CE-399C-C433-67E1915B093D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823910" y="1720298"/>
            <a:ext cx="858252" cy="11996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Connector: Elbow 60">
            <a:extLst>
              <a:ext uri="{FF2B5EF4-FFF2-40B4-BE49-F238E27FC236}">
                <a16:creationId xmlns:a16="http://schemas.microsoft.com/office/drawing/2014/main" id="{055C64AB-9320-15DB-C082-59C5BB8DF2F9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770442" y="2596687"/>
            <a:ext cx="798260" cy="18247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Connector: Elbow 60">
            <a:extLst>
              <a:ext uri="{FF2B5EF4-FFF2-40B4-BE49-F238E27FC236}">
                <a16:creationId xmlns:a16="http://schemas.microsoft.com/office/drawing/2014/main" id="{D67687AD-DC2D-610E-1544-3E708ABF3527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796504" y="3479327"/>
            <a:ext cx="899696" cy="18247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Connector: Elbow 60">
            <a:extLst>
              <a:ext uri="{FF2B5EF4-FFF2-40B4-BE49-F238E27FC236}">
                <a16:creationId xmlns:a16="http://schemas.microsoft.com/office/drawing/2014/main" id="{33F2FA51-D148-28F6-95F8-F0F668D89E21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805863" y="4380214"/>
            <a:ext cx="890337" cy="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Connector: Elbow 60">
            <a:extLst>
              <a:ext uri="{FF2B5EF4-FFF2-40B4-BE49-F238E27FC236}">
                <a16:creationId xmlns:a16="http://schemas.microsoft.com/office/drawing/2014/main" id="{60989D9D-B485-2334-6712-520BCD9C8F51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7696200" y="1606661"/>
            <a:ext cx="457200" cy="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Connector: Elbow 60">
            <a:extLst>
              <a:ext uri="{FF2B5EF4-FFF2-40B4-BE49-F238E27FC236}">
                <a16:creationId xmlns:a16="http://schemas.microsoft.com/office/drawing/2014/main" id="{33521AC5-F009-4E68-B3C5-D84E57E38B4C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7696200" y="2938498"/>
            <a:ext cx="457200" cy="522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Connector: Elbow 60">
            <a:extLst>
              <a:ext uri="{FF2B5EF4-FFF2-40B4-BE49-F238E27FC236}">
                <a16:creationId xmlns:a16="http://schemas.microsoft.com/office/drawing/2014/main" id="{D9F16AD2-56AE-A614-B95A-304DC80AB920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7772400" y="4275562"/>
            <a:ext cx="381000" cy="673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3719A-78F7-0E1C-DECA-B3DD2E6BB6FA}"/>
              </a:ext>
            </a:extLst>
          </p:cNvPr>
          <p:cNvSpPr/>
          <p:nvPr/>
        </p:nvSpPr>
        <p:spPr>
          <a:xfrm>
            <a:off x="7508708" y="1427494"/>
            <a:ext cx="374984" cy="32575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effectLst/>
              </a:rPr>
              <a:t>DB Manager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EB3808-ADBE-4539-9812-4A3BBEABA7FF}"/>
              </a:ext>
            </a:extLst>
          </p:cNvPr>
          <p:cNvSpPr/>
          <p:nvPr/>
        </p:nvSpPr>
        <p:spPr>
          <a:xfrm>
            <a:off x="5682249" y="2310134"/>
            <a:ext cx="108819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Portfolio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BF17B1-08F9-1606-68B8-D05231927D18}"/>
              </a:ext>
            </a:extLst>
          </p:cNvPr>
          <p:cNvSpPr/>
          <p:nvPr/>
        </p:nvSpPr>
        <p:spPr>
          <a:xfrm>
            <a:off x="5708312" y="3192774"/>
            <a:ext cx="1088192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Execution Engine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DC0B03-C6DB-3AF9-2177-511F45BC250E}"/>
              </a:ext>
            </a:extLst>
          </p:cNvPr>
          <p:cNvSpPr/>
          <p:nvPr/>
        </p:nvSpPr>
        <p:spPr>
          <a:xfrm>
            <a:off x="5717670" y="4075414"/>
            <a:ext cx="108819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Recom-mender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CBE633-31CB-C51D-B8A4-6A16BC8A9940}"/>
              </a:ext>
            </a:extLst>
          </p:cNvPr>
          <p:cNvSpPr/>
          <p:nvPr/>
        </p:nvSpPr>
        <p:spPr>
          <a:xfrm>
            <a:off x="5735718" y="1427494"/>
            <a:ext cx="1088192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Compliance Engine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17AD36-4CD1-6E82-357C-95BCFEF64E26}"/>
              </a:ext>
            </a:extLst>
          </p:cNvPr>
          <p:cNvSpPr/>
          <p:nvPr/>
        </p:nvSpPr>
        <p:spPr>
          <a:xfrm>
            <a:off x="4204372" y="2753226"/>
            <a:ext cx="977228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/>
              </a:rPr>
              <a:t>Main Controller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BCC8959-7BAA-FB5B-FDD8-6086F3DABBCB}"/>
              </a:ext>
            </a:extLst>
          </p:cNvPr>
          <p:cNvSpPr txBox="1"/>
          <p:nvPr/>
        </p:nvSpPr>
        <p:spPr>
          <a:xfrm>
            <a:off x="2159948" y="894240"/>
            <a:ext cx="180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‘Thin code’ manages the user interface, visualizes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18DA57-E117-5D74-F5DA-D0E43BFBA228}"/>
              </a:ext>
            </a:extLst>
          </p:cNvPr>
          <p:cNvSpPr txBox="1"/>
          <p:nvPr/>
        </p:nvSpPr>
        <p:spPr>
          <a:xfrm>
            <a:off x="4065288" y="894240"/>
            <a:ext cx="114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Coordinates activities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802EF17-CC36-0BA6-6353-74735AFAEDCE}"/>
              </a:ext>
            </a:extLst>
          </p:cNvPr>
          <p:cNvSpPr txBox="1"/>
          <p:nvPr/>
        </p:nvSpPr>
        <p:spPr>
          <a:xfrm>
            <a:off x="5562600" y="894240"/>
            <a:ext cx="1145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Business logic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7FDAB02-2DBD-F0EA-EDDE-FDE8FC723BE4}"/>
              </a:ext>
            </a:extLst>
          </p:cNvPr>
          <p:cNvSpPr txBox="1"/>
          <p:nvPr/>
        </p:nvSpPr>
        <p:spPr>
          <a:xfrm>
            <a:off x="7275152" y="894240"/>
            <a:ext cx="72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Data access</a:t>
            </a:r>
          </a:p>
        </p:txBody>
      </p:sp>
    </p:spTree>
    <p:extLst>
      <p:ext uri="{BB962C8B-B14F-4D97-AF65-F5344CB8AC3E}">
        <p14:creationId xmlns:p14="http://schemas.microsoft.com/office/powerpoint/2010/main" val="11241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56F73-6029-4227-A8A8-A12EA85C0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H13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362004-14F3-47E0-8202-ECB974E6C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column names in the tables involved in H13</a:t>
            </a:r>
            <a:br>
              <a:rPr lang="en-US" dirty="0"/>
            </a:br>
            <a:r>
              <a:rPr lang="en-US" dirty="0"/>
              <a:t>are to be considered </a:t>
            </a:r>
            <a:r>
              <a:rPr lang="en-US" dirty="0">
                <a:solidFill>
                  <a:srgbClr val="FF6600"/>
                </a:solidFill>
              </a:rPr>
              <a:t>orange words.</a:t>
            </a:r>
          </a:p>
        </p:txBody>
      </p:sp>
    </p:spTree>
    <p:extLst>
      <p:ext uri="{BB962C8B-B14F-4D97-AF65-F5344CB8AC3E}">
        <p14:creationId xmlns:p14="http://schemas.microsoft.com/office/powerpoint/2010/main" val="22551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74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2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Going overall well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Starting with H13 you may submit as a Team if you have a </a:t>
            </a:r>
            <a:r>
              <a:rPr lang="en-US" dirty="0" err="1"/>
              <a:t>teamID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Check your </a:t>
            </a:r>
            <a:r>
              <a:rPr lang="en-US" dirty="0" err="1">
                <a:hlinkClick r:id="rId3"/>
              </a:rPr>
              <a:t>teamID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Submitting </a:t>
            </a:r>
            <a:r>
              <a:rPr lang="en-US" dirty="0" err="1">
                <a:hlinkClick r:id="rId4"/>
              </a:rPr>
              <a:t>hmwk</a:t>
            </a:r>
            <a:r>
              <a:rPr lang="en-US" dirty="0">
                <a:hlinkClick r:id="rId4"/>
              </a:rPr>
              <a:t> as a team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99301" y="919246"/>
            <a:ext cx="8534400" cy="3962400"/>
          </a:xfrm>
        </p:spPr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Comfort with finance?</a:t>
            </a:r>
          </a:p>
          <a:p>
            <a:r>
              <a:rPr lang="en-US" dirty="0"/>
              <a:t>Use of GenAI in the course?</a:t>
            </a:r>
          </a:p>
          <a:p>
            <a:r>
              <a:rPr lang="en-US" dirty="0"/>
              <a:t>Do you have a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88" y="115062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Trading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799" y="891489"/>
            <a:ext cx="8762999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6600"/>
                </a:solidFill>
              </a:rPr>
              <a:t>Financial analytics </a:t>
            </a:r>
            <a:r>
              <a:rPr lang="en-US" sz="3200" dirty="0"/>
              <a:t>is the application of quantitative methods to financial problems:</a:t>
            </a:r>
            <a:br>
              <a:rPr lang="en-US" sz="3200" dirty="0"/>
            </a:br>
            <a:r>
              <a:rPr lang="en-US" sz="3200" dirty="0"/>
              <a:t>FA, QF, Financial Engineering are synonyms.</a:t>
            </a:r>
            <a:br>
              <a:rPr lang="en-US" sz="3200" dirty="0"/>
            </a:br>
            <a:r>
              <a:rPr lang="en-US" sz="1800" dirty="0"/>
              <a:t> </a:t>
            </a:r>
            <a:br>
              <a:rPr lang="en-US" sz="3200" dirty="0"/>
            </a:br>
            <a:r>
              <a:rPr lang="en-US" sz="2800" dirty="0"/>
              <a:t>We focus on the IT</a:t>
            </a:r>
            <a:br>
              <a:rPr lang="en-US" sz="2800" dirty="0"/>
            </a:br>
            <a:r>
              <a:rPr lang="en-US" sz="2800" dirty="0"/>
              <a:t>aspect of financial</a:t>
            </a:r>
            <a:br>
              <a:rPr lang="en-US" sz="2800" dirty="0"/>
            </a:br>
            <a:r>
              <a:rPr lang="en-US" sz="2800" dirty="0"/>
              <a:t>analytics.</a:t>
            </a:r>
            <a:br>
              <a:rPr lang="en-US" sz="2800" dirty="0"/>
            </a:br>
            <a:r>
              <a:rPr lang="en-US" sz="2800" dirty="0"/>
              <a:t>Learning by doing:</a:t>
            </a:r>
            <a:br>
              <a:rPr lang="en-US" sz="2800" dirty="0"/>
            </a:br>
            <a:r>
              <a:rPr lang="en-US" sz="2800" dirty="0"/>
              <a:t>the Hedge Tournament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ED626-66ED-4EAF-BC0A-A8DADDF3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7" y="2495550"/>
            <a:ext cx="463491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AD08-AC10-4437-82B0-2F54FEF3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objective:</a:t>
            </a:r>
            <a:br>
              <a:rPr lang="en-US" dirty="0"/>
            </a:br>
            <a:r>
              <a:rPr lang="en-US" dirty="0"/>
              <a:t>hedging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59840-CBE9-4A66-9D84-99DBE82F3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Given an </a:t>
            </a:r>
            <a:r>
              <a:rPr lang="en-US" dirty="0">
                <a:solidFill>
                  <a:srgbClr val="FF9900"/>
                </a:solidFill>
              </a:rPr>
              <a:t>illiquid</a:t>
            </a:r>
            <a:r>
              <a:rPr lang="en-US" dirty="0"/>
              <a:t> portfolio of stocks and options, plus some cash,</a:t>
            </a:r>
          </a:p>
          <a:p>
            <a:pPr marL="0" indent="0">
              <a:buNone/>
            </a:pPr>
            <a:r>
              <a:rPr lang="en-US" dirty="0"/>
              <a:t>invest the cash in other stocks and options 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>
                <a:solidFill>
                  <a:srgbClr val="FF9900"/>
                </a:solidFill>
              </a:rPr>
              <a:t>minimize the risk of losses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02CAA-6ED7-4A2B-B338-F729486A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89449-68D1-428A-A7DD-A5709100E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10350" y="3162300"/>
            <a:ext cx="23812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3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0E70-2E2F-4829-A0E5-78F6B291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portfolio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A611E-A046-4434-802D-BE8969628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71550"/>
            <a:ext cx="8610600" cy="3962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Cash (Capital account)</a:t>
            </a:r>
          </a:p>
          <a:p>
            <a:r>
              <a:rPr lang="en-US" dirty="0">
                <a:solidFill>
                  <a:srgbClr val="FF6600"/>
                </a:solidFill>
              </a:rPr>
              <a:t>Stocks and Options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6600"/>
                </a:solidFill>
              </a:rPr>
              <a:t>   </a:t>
            </a:r>
            <a:r>
              <a:rPr lang="en-US" sz="2400" dirty="0">
                <a:solidFill>
                  <a:srgbClr val="FF6600"/>
                </a:solidFill>
              </a:rPr>
              <a:t>Initial Positions (IP, </a:t>
            </a:r>
            <a:r>
              <a:rPr lang="en-US" sz="2400" dirty="0"/>
              <a:t>illiquid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      </a:t>
            </a:r>
            <a:r>
              <a:rPr lang="en-US" sz="2400" dirty="0"/>
              <a:t>and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      Acquired position (AP, </a:t>
            </a:r>
            <a:r>
              <a:rPr lang="en-US" sz="2400" dirty="0"/>
              <a:t>liquid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      Long/short </a:t>
            </a:r>
            <a:r>
              <a:rPr lang="en-US" sz="2400" dirty="0"/>
              <a:t>positions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2482-DFFD-4705-A4D0-39B770767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DE364-65C3-400B-BE0B-AF24DC8F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588" y="2266950"/>
            <a:ext cx="4219473" cy="28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0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1C93-76B0-28E6-1E4C-096B9C53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9B0A4-DF98-5B36-23C1-B19EA71AD4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Pivot table</a:t>
            </a:r>
          </a:p>
          <a:p>
            <a:r>
              <a:rPr lang="en-US" dirty="0"/>
              <a:t>When to use of pivot table?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8B046-409A-9C9E-4396-32B6917CA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65F6-5E0D-4D40-8CBC-8F7D91B96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5500" y="1504950"/>
            <a:ext cx="3200400" cy="2133600"/>
          </a:xfrm>
        </p:spPr>
        <p:txBody>
          <a:bodyPr/>
          <a:lstStyle/>
          <a:p>
            <a:br>
              <a:rPr lang="en-US" sz="2800" dirty="0"/>
            </a:br>
            <a:r>
              <a:rPr lang="en-US" sz="6000" dirty="0"/>
              <a:t>The Spartan Trader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BD59C-699D-4CC9-B4F8-D9DFBAEC3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3867150"/>
            <a:ext cx="2743200" cy="838200"/>
          </a:xfrm>
        </p:spPr>
        <p:txBody>
          <a:bodyPr>
            <a:noAutofit/>
          </a:bodyPr>
          <a:lstStyle/>
          <a:p>
            <a:r>
              <a:rPr lang="en-US" dirty="0"/>
              <a:t> Robotrader /</a:t>
            </a:r>
            <a:br>
              <a:rPr lang="en-US" dirty="0"/>
            </a:br>
            <a:r>
              <a:rPr lang="en-US" dirty="0"/>
              <a:t>algo-trader /</a:t>
            </a:r>
            <a:br>
              <a:rPr lang="en-US" dirty="0"/>
            </a:br>
            <a:r>
              <a:rPr lang="en-US" dirty="0"/>
              <a:t>homework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37130-B674-FC53-763D-21492AE60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6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D45A-0835-4BD5-8DAF-CC43979D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Spartan Trader 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265CB-A0A7-4EEB-B042-E2BA3D9CF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57486B-1A5A-4210-845A-500F58DB8C39}"/>
              </a:ext>
            </a:extLst>
          </p:cNvPr>
          <p:cNvSpPr/>
          <p:nvPr/>
        </p:nvSpPr>
        <p:spPr>
          <a:xfrm>
            <a:off x="914400" y="1453247"/>
            <a:ext cx="3124200" cy="13416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Access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data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92025-C8C8-4DE4-8204-26A9B2511666}"/>
              </a:ext>
            </a:extLst>
          </p:cNvPr>
          <p:cNvSpPr/>
          <p:nvPr/>
        </p:nvSpPr>
        <p:spPr>
          <a:xfrm>
            <a:off x="4953000" y="1453247"/>
            <a:ext cx="3124200" cy="134165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Compute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metrics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DA4D69-3FFF-4050-B16D-0DD9CFBEA4BE}"/>
              </a:ext>
            </a:extLst>
          </p:cNvPr>
          <p:cNvSpPr/>
          <p:nvPr/>
        </p:nvSpPr>
        <p:spPr>
          <a:xfrm>
            <a:off x="914400" y="3333750"/>
            <a:ext cx="3124200" cy="134165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Trade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securities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39EC87-1D51-4036-8F8C-66E5AADCDBAB}"/>
              </a:ext>
            </a:extLst>
          </p:cNvPr>
          <p:cNvSpPr/>
          <p:nvPr/>
        </p:nvSpPr>
        <p:spPr>
          <a:xfrm>
            <a:off x="5029202" y="3333750"/>
            <a:ext cx="3124200" cy="134165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Recommend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1865612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9074</TotalTime>
  <Words>400</Words>
  <Application>Microsoft Office PowerPoint</Application>
  <PresentationFormat>On-screen Show (16:9)</PresentationFormat>
  <Paragraphs>95</Paragraphs>
  <Slides>15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Financial Trading Analytics</vt:lpstr>
      <vt:lpstr>PowerPoint Presentation</vt:lpstr>
      <vt:lpstr>You do the talking</vt:lpstr>
      <vt:lpstr>Financial Trading Analytics</vt:lpstr>
      <vt:lpstr>Tournament objective: hedging risk</vt:lpstr>
      <vt:lpstr>Your portfolio</vt:lpstr>
      <vt:lpstr>Orange words</vt:lpstr>
      <vt:lpstr> The Spartan Trader</vt:lpstr>
      <vt:lpstr>Spartan Trader functionality</vt:lpstr>
      <vt:lpstr>HT datamodel</vt:lpstr>
      <vt:lpstr>The Datamodel is the same in the three DBs, but data may be different</vt:lpstr>
      <vt:lpstr>Architectural principles</vt:lpstr>
      <vt:lpstr>Homework H13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324</cp:revision>
  <dcterms:created xsi:type="dcterms:W3CDTF">2003-01-13T16:56:26Z</dcterms:created>
  <dcterms:modified xsi:type="dcterms:W3CDTF">2026-02-24T20:29:06Z</dcterms:modified>
</cp:coreProperties>
</file>