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11"/>
  </p:notesMasterIdLst>
  <p:sldIdLst>
    <p:sldId id="399" r:id="rId2"/>
    <p:sldId id="386" r:id="rId3"/>
    <p:sldId id="436" r:id="rId4"/>
    <p:sldId id="409" r:id="rId5"/>
    <p:sldId id="427" r:id="rId6"/>
    <p:sldId id="432" r:id="rId7"/>
    <p:sldId id="435" r:id="rId8"/>
    <p:sldId id="431" r:id="rId9"/>
    <p:sldId id="433" r:id="rId1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46D2C"/>
    <a:srgbClr val="A29068"/>
    <a:srgbClr val="C5AF87"/>
    <a:srgbClr val="FFCC66"/>
    <a:srgbClr val="FF0000"/>
    <a:srgbClr val="FFFFCC"/>
    <a:srgbClr val="A50021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238" d="100"/>
          <a:sy n="238" d="100"/>
        </p:scale>
        <p:origin x="226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0352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60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11995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2912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41796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180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7296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773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4093140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052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1466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048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Trading</a:t>
            </a:r>
            <a:br>
              <a:rPr lang="en-US" dirty="0"/>
            </a:br>
            <a:r>
              <a:rPr lang="en-US" dirty="0"/>
              <a:t>stocks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F7F89-8F99-56CE-D389-8CA132385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" y="734928"/>
            <a:ext cx="5343525" cy="42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/>
              <a:t>A few people still do not have a team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445E-E3A6-4DA7-BA17-6F0FE06D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59E5D-3189-4D18-B27E-14096F1CD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Manual stock trading</a:t>
            </a:r>
          </a:p>
          <a:p>
            <a:r>
              <a:rPr lang="en-US" dirty="0"/>
              <a:t>Understand and use software </a:t>
            </a:r>
            <a:r>
              <a:rPr lang="en-US" dirty="0">
                <a:solidFill>
                  <a:srgbClr val="FF9933"/>
                </a:solidFill>
              </a:rPr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64278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Grading system clear?</a:t>
            </a:r>
          </a:p>
          <a:p>
            <a:r>
              <a:rPr lang="en-US" dirty="0"/>
              <a:t>New uses of GenAI in this course?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Knowledge check </a:t>
            </a:r>
            <a:r>
              <a:rPr lang="en-US" dirty="0"/>
              <a:t>and H16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Classes in Object-Oriented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6705E-16F6-4506-AE3B-698576F2D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73510"/>
            <a:ext cx="8686800" cy="140772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100" b="0" i="0" dirty="0">
                <a:effectLst/>
                <a:latin typeface="Söhne"/>
              </a:rPr>
              <a:t>In object-oriented programming (OOP)</a:t>
            </a:r>
          </a:p>
          <a:p>
            <a:pPr marL="0" indent="0" algn="l">
              <a:buNone/>
            </a:pPr>
            <a:r>
              <a:rPr lang="en-US" sz="2000" dirty="0"/>
              <a:t>Class = blueprint for properties (variables) &amp;</a:t>
            </a:r>
            <a:br>
              <a:rPr lang="en-US" sz="2000" dirty="0"/>
            </a:br>
            <a:r>
              <a:rPr lang="en-US" sz="2000" dirty="0"/>
              <a:t>	        methods (subs and functions)</a:t>
            </a:r>
          </a:p>
          <a:p>
            <a:pPr marL="0" indent="0">
              <a:buNone/>
            </a:pPr>
            <a:r>
              <a:rPr lang="en-US" sz="2000" dirty="0"/>
              <a:t>Object = a specific instance of a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239000" y="2647950"/>
            <a:ext cx="12192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“button”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5489511" y="390724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ShowStockBtn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6099111" y="4356955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QuitBtn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DBC82-E457-4F74-AC35-2D5F1D542F9A}"/>
              </a:ext>
            </a:extLst>
          </p:cNvPr>
          <p:cNvSpPr/>
          <p:nvPr/>
        </p:nvSpPr>
        <p:spPr>
          <a:xfrm>
            <a:off x="7239000" y="4725899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327711" y="3232725"/>
            <a:ext cx="1520889" cy="6161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784911" y="3232725"/>
            <a:ext cx="1063689" cy="104803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2501" y="3232725"/>
            <a:ext cx="16099" cy="143126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2419350"/>
            <a:ext cx="4652865" cy="26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0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Building our own class: ‘Transaction’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42FCE5-58C0-4D66-846F-4F3D4947D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891489"/>
            <a:ext cx="8534400" cy="3962400"/>
          </a:xfrm>
        </p:spPr>
        <p:txBody>
          <a:bodyPr/>
          <a:lstStyle/>
          <a:p>
            <a:r>
              <a:rPr lang="en-US" dirty="0"/>
              <a:t>A transaction is an operation that the trader wants the exchange to do.</a:t>
            </a:r>
          </a:p>
          <a:p>
            <a:r>
              <a:rPr lang="en-US" dirty="0"/>
              <a:t>Example: “Buy Stock”, “Sell Option”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054882" y="2888962"/>
            <a:ext cx="16764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“Transaction”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4760085" y="3869081"/>
            <a:ext cx="1360277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CurrentTransaction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4876801" y="4552950"/>
            <a:ext cx="1708374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RecommendedTransaction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172200" y="3473737"/>
            <a:ext cx="1720882" cy="5268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600794" y="3473737"/>
            <a:ext cx="1292288" cy="113887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4217" y="3473737"/>
            <a:ext cx="58865" cy="112869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3181350"/>
            <a:ext cx="3292157" cy="18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BF851D-A1C9-4C9A-AF0B-42112EC319D2}"/>
              </a:ext>
            </a:extLst>
          </p:cNvPr>
          <p:cNvSpPr/>
          <p:nvPr/>
        </p:nvSpPr>
        <p:spPr>
          <a:xfrm>
            <a:off x="7467600" y="460243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01373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9509</TotalTime>
  <Words>151</Words>
  <Application>Microsoft Office PowerPoint</Application>
  <PresentationFormat>On-screen Show (16:9)</PresentationFormat>
  <Paragraphs>38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Consolas</vt:lpstr>
      <vt:lpstr>Segoe UI Light</vt:lpstr>
      <vt:lpstr>Segoe UI Semilight</vt:lpstr>
      <vt:lpstr>Söhne</vt:lpstr>
      <vt:lpstr>Times New Roman</vt:lpstr>
      <vt:lpstr>Verdana</vt:lpstr>
      <vt:lpstr>Wingdings</vt:lpstr>
      <vt:lpstr>FTA MSC 2023 red</vt:lpstr>
      <vt:lpstr>Trading stocks</vt:lpstr>
      <vt:lpstr>PowerPoint Presentation</vt:lpstr>
      <vt:lpstr>Today’s learning objectives</vt:lpstr>
      <vt:lpstr>PowerPoint Presentation</vt:lpstr>
      <vt:lpstr>Homework</vt:lpstr>
      <vt:lpstr>Classes in Object-Oriented Programming</vt:lpstr>
      <vt:lpstr>Building our own class: ‘Transaction’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336</cp:revision>
  <dcterms:created xsi:type="dcterms:W3CDTF">2003-01-13T16:56:26Z</dcterms:created>
  <dcterms:modified xsi:type="dcterms:W3CDTF">2026-03-11T21:30:42Z</dcterms:modified>
</cp:coreProperties>
</file>