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36"/>
  </p:notesMasterIdLst>
  <p:sldIdLst>
    <p:sldId id="399" r:id="rId2"/>
    <p:sldId id="386" r:id="rId3"/>
    <p:sldId id="449" r:id="rId4"/>
    <p:sldId id="450" r:id="rId5"/>
    <p:sldId id="430" r:id="rId6"/>
    <p:sldId id="431" r:id="rId7"/>
    <p:sldId id="435" r:id="rId8"/>
    <p:sldId id="436" r:id="rId9"/>
    <p:sldId id="438" r:id="rId10"/>
    <p:sldId id="432" r:id="rId11"/>
    <p:sldId id="437" r:id="rId12"/>
    <p:sldId id="433" r:id="rId13"/>
    <p:sldId id="434" r:id="rId14"/>
    <p:sldId id="415" r:id="rId15"/>
    <p:sldId id="424" r:id="rId16"/>
    <p:sldId id="417" r:id="rId17"/>
    <p:sldId id="425" r:id="rId18"/>
    <p:sldId id="419" r:id="rId19"/>
    <p:sldId id="426" r:id="rId20"/>
    <p:sldId id="420" r:id="rId21"/>
    <p:sldId id="422" r:id="rId22"/>
    <p:sldId id="427" r:id="rId23"/>
    <p:sldId id="423" r:id="rId24"/>
    <p:sldId id="439" r:id="rId25"/>
    <p:sldId id="441" r:id="rId26"/>
    <p:sldId id="451" r:id="rId27"/>
    <p:sldId id="443" r:id="rId28"/>
    <p:sldId id="444" r:id="rId29"/>
    <p:sldId id="445" r:id="rId30"/>
    <p:sldId id="446" r:id="rId31"/>
    <p:sldId id="448" r:id="rId32"/>
    <p:sldId id="416" r:id="rId33"/>
    <p:sldId id="418" r:id="rId34"/>
    <p:sldId id="421" r:id="rId35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A50021"/>
    <a:srgbClr val="FF9933"/>
    <a:srgbClr val="FFCC66"/>
    <a:srgbClr val="FF0000"/>
    <a:srgbClr val="FFFFCC"/>
    <a:srgbClr val="CCFFFF"/>
    <a:srgbClr val="FFFF99"/>
    <a:srgbClr val="66FF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2" autoAdjust="0"/>
    <p:restoredTop sz="81631" autoAdjust="0"/>
  </p:normalViewPr>
  <p:slideViewPr>
    <p:cSldViewPr>
      <p:cViewPr varScale="1">
        <p:scale>
          <a:sx n="119" d="100"/>
          <a:sy n="119" d="100"/>
        </p:scale>
        <p:origin x="378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90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950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77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E5EBE-D526-4397-B9A4-CFB501D8271A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(5)  When you buy a call option instead of the actual stock, you're essentially </a:t>
            </a:r>
            <a:r>
              <a:rPr lang="en-US" b="1" dirty="0"/>
              <a:t>deferring</a:t>
            </a:r>
            <a:r>
              <a:rPr lang="en-US" dirty="0"/>
              <a:t> your purchase. The money you </a:t>
            </a:r>
            <a:r>
              <a:rPr lang="en-US" i="1" dirty="0"/>
              <a:t>would have</a:t>
            </a:r>
            <a:r>
              <a:rPr lang="en-US" dirty="0"/>
              <a:t> spent buying the stock sits in your pocket earning interest in the meantime. When interest rates are high, that deferred money earns you more — making the option a more attractive alternative to just buying the stock outright. Higher rates = bigger benefit to waiting = more valuable option. (</a:t>
            </a:r>
            <a:r>
              <a:rPr lang="en-US" dirty="0" err="1"/>
              <a:t>claude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1316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6E7894-C7F6-4CED-8ACD-C2CD8F132D62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23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F93F22-874E-46D9-A02F-C80A3F6253F5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160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5C9A5-0C60-4210-816E-E02F9B7CA61C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56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757E4-EC94-491F-9AF7-BC34A41EDD58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22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0BD22-3793-4A2E-A277-C486C74A35BD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02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71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C9F2D4-F287-46C3-893B-A9FE36096387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28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63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378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20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285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609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166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8635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95CE62-CD4D-44DF-8CB8-C7B0E9BFEC0B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idea </a:t>
            </a:r>
            <a:r>
              <a:rPr lang="en-US" dirty="0" err="1"/>
              <a:t>fo</a:t>
            </a:r>
            <a:r>
              <a:rPr lang="en-US" dirty="0"/>
              <a:t> 5 is that when rate rises, the present value of the strike price falls — and a put’s value depends positively on the present value of that strike.</a:t>
            </a:r>
          </a:p>
        </p:txBody>
      </p:sp>
    </p:spTree>
    <p:extLst>
      <p:ext uri="{BB962C8B-B14F-4D97-AF65-F5344CB8AC3E}">
        <p14:creationId xmlns:p14="http://schemas.microsoft.com/office/powerpoint/2010/main" val="19603855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A3F5B-A6C7-4F1A-B5E5-7DCE0E37350B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7840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A19F-780D-4846-ABDF-ABE821E5501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2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94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21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96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0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55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93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0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3DBE8-FA90-9494-E718-7D8C0C31D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820093" y="97003"/>
            <a:ext cx="1240739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7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7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405075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13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CC055-0228-4637-8A5C-8BF92B19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219147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</a:t>
            </a:r>
            <a:r>
              <a:rPr lang="en-US" sz="24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Information Management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F06102-720A-73B2-14E7-A2AC604B901D}"/>
              </a:ext>
            </a:extLst>
          </p:cNvPr>
          <p:cNvSpPr txBox="1"/>
          <p:nvPr/>
        </p:nvSpPr>
        <p:spPr>
          <a:xfrm>
            <a:off x="6400800" y="3710283"/>
            <a:ext cx="2024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WINIT</a:t>
            </a:r>
          </a:p>
        </p:txBody>
      </p:sp>
    </p:spTree>
    <p:extLst>
      <p:ext uri="{BB962C8B-B14F-4D97-AF65-F5344CB8AC3E}">
        <p14:creationId xmlns:p14="http://schemas.microsoft.com/office/powerpoint/2010/main" val="322246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09428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5C598-E9E4-4A53-D564-B08BDEE8B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8763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4CFD5-569F-469E-6F99-7396B5A010A3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375652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0292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D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0633FC-68F5-2221-7F45-3C462A0CF9FC}"/>
              </a:ext>
            </a:extLst>
          </p:cNvPr>
          <p:cNvSpPr txBox="1"/>
          <p:nvPr/>
        </p:nvSpPr>
        <p:spPr>
          <a:xfrm>
            <a:off x="262542" y="-95250"/>
            <a:ext cx="5866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55241504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5180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0755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1674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05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38800" y="1428750"/>
            <a:ext cx="3352800" cy="2133600"/>
          </a:xfrm>
        </p:spPr>
        <p:txBody>
          <a:bodyPr/>
          <a:lstStyle/>
          <a:p>
            <a:r>
              <a:rPr lang="en-US" sz="6000" dirty="0"/>
              <a:t>Options valuation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47B567-5B85-21FF-898D-454CB9B430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4973"/>
          <a:stretch>
            <a:fillRect/>
          </a:stretch>
        </p:blipFill>
        <p:spPr>
          <a:xfrm>
            <a:off x="3276600" y="78516"/>
            <a:ext cx="5762625" cy="348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call?</a:t>
            </a:r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F66702E2-4B68-44E0-A71E-17FA7FC93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746" y="847361"/>
            <a:ext cx="685800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F1FC37-4CD5-42C8-A15E-623E46428B6C}"/>
              </a:ext>
            </a:extLst>
          </p:cNvPr>
          <p:cNvSpPr txBox="1"/>
          <p:nvPr/>
        </p:nvSpPr>
        <p:spPr>
          <a:xfrm>
            <a:off x="1099997" y="973151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July 21st</a:t>
            </a:r>
          </a:p>
        </p:txBody>
      </p:sp>
      <p:pic>
        <p:nvPicPr>
          <p:cNvPr id="9" name="Graphic 8" descr="Bar chart with solid fill">
            <a:extLst>
              <a:ext uri="{FF2B5EF4-FFF2-40B4-BE49-F238E27FC236}">
                <a16:creationId xmlns:a16="http://schemas.microsoft.com/office/drawing/2014/main" id="{4E88E5F4-EEFA-4CCF-909D-36AE6BFAD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4809" y="2456681"/>
            <a:ext cx="775740" cy="775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8F3686-9F7E-45B9-9472-97CF4AABB56C}"/>
              </a:ext>
            </a:extLst>
          </p:cNvPr>
          <p:cNvSpPr txBox="1"/>
          <p:nvPr/>
        </p:nvSpPr>
        <p:spPr>
          <a:xfrm>
            <a:off x="6096000" y="2447591"/>
            <a:ext cx="28103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Spot price: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1 AAPL share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is </a:t>
            </a:r>
            <a:r>
              <a:rPr lang="en-US" sz="3200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$</a:t>
            </a:r>
            <a:r>
              <a:rPr lang="en-US" sz="3200" b="1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270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1DCAAA-6151-48AE-9264-2CF567A86FBA}"/>
              </a:ext>
            </a:extLst>
          </p:cNvPr>
          <p:cNvSpPr/>
          <p:nvPr/>
        </p:nvSpPr>
        <p:spPr>
          <a:xfrm>
            <a:off x="533318" y="1891129"/>
            <a:ext cx="4191082" cy="2814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</a:rPr>
              <a:t> Call Option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on Apple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effectLst/>
              </a:rPr>
              <a:t>   Strike: </a:t>
            </a:r>
            <a:r>
              <a:rPr lang="en-US" sz="3600" b="1" dirty="0">
                <a:solidFill>
                  <a:srgbClr val="A50021"/>
                </a:solidFill>
                <a:effectLst/>
              </a:rPr>
              <a:t>$240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Expiration: July 21st</a:t>
            </a:r>
          </a:p>
        </p:txBody>
      </p:sp>
    </p:spTree>
    <p:extLst>
      <p:ext uri="{BB962C8B-B14F-4D97-AF65-F5344CB8AC3E}">
        <p14:creationId xmlns:p14="http://schemas.microsoft.com/office/powerpoint/2010/main" val="1035537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A71D98-A7A0-44F2-8ABC-C72D50449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Option strike and value are strongly correlated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44A5B8-BEB9-4B5E-A500-D57FD6837D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is a </a:t>
            </a:r>
            <a:r>
              <a:rPr lang="en-US" dirty="0">
                <a:solidFill>
                  <a:srgbClr val="FF9933"/>
                </a:solidFill>
              </a:rPr>
              <a:t>negative correlation </a:t>
            </a:r>
            <a:r>
              <a:rPr lang="en-US" dirty="0"/>
              <a:t>between the value of a CALL and its strike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CB4354-F5F9-4107-A47B-5518C279E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F5702913-99EE-4A8F-8284-6D09C5422FAC}"/>
              </a:ext>
            </a:extLst>
          </p:cNvPr>
          <p:cNvSpPr/>
          <p:nvPr/>
        </p:nvSpPr>
        <p:spPr>
          <a:xfrm>
            <a:off x="5107858" y="3052374"/>
            <a:ext cx="2743200" cy="1752600"/>
          </a:xfrm>
          <a:prstGeom prst="upArrow">
            <a:avLst>
              <a:gd name="adj1" fmla="val 58378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</a:rPr>
              <a:t>Value of the call option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023C5C-92ED-48ED-8D23-ED6A81BC723D}"/>
              </a:ext>
            </a:extLst>
          </p:cNvPr>
          <p:cNvGrpSpPr/>
          <p:nvPr/>
        </p:nvGrpSpPr>
        <p:grpSpPr>
          <a:xfrm>
            <a:off x="1224116" y="3014274"/>
            <a:ext cx="2743200" cy="1828800"/>
            <a:chOff x="5181600" y="2724150"/>
            <a:chExt cx="2743200" cy="1828800"/>
          </a:xfrm>
        </p:grpSpPr>
        <p:sp>
          <p:nvSpPr>
            <p:cNvPr id="7" name="Arrow: Up 6">
              <a:extLst>
                <a:ext uri="{FF2B5EF4-FFF2-40B4-BE49-F238E27FC236}">
                  <a16:creationId xmlns:a16="http://schemas.microsoft.com/office/drawing/2014/main" id="{AE443598-3869-4ED8-A4B4-728D7B582908}"/>
                </a:ext>
              </a:extLst>
            </p:cNvPr>
            <p:cNvSpPr/>
            <p:nvPr/>
          </p:nvSpPr>
          <p:spPr>
            <a:xfrm rot="10800000">
              <a:off x="5181600" y="2724150"/>
              <a:ext cx="2743200" cy="1828800"/>
            </a:xfrm>
            <a:prstGeom prst="upArrow">
              <a:avLst>
                <a:gd name="adj1" fmla="val 58649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2400" dirty="0">
                <a:effectLst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311AC1B-84D5-49CE-B931-C775B9351152}"/>
                </a:ext>
              </a:extLst>
            </p:cNvPr>
            <p:cNvSpPr/>
            <p:nvPr/>
          </p:nvSpPr>
          <p:spPr>
            <a:xfrm>
              <a:off x="5829299" y="2933078"/>
              <a:ext cx="14478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effectLst/>
                </a:rPr>
                <a:t>Lower strike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8479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b2uoxcuk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261290"/>
            <a:ext cx="2209800" cy="1748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Summary so far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On expiration day, value is certain and dependent on the difference between spot and strike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What about any other day?</a:t>
            </a:r>
          </a:p>
        </p:txBody>
      </p:sp>
      <p:sp>
        <p:nvSpPr>
          <p:cNvPr id="175109" name="WordArt 5"/>
          <p:cNvSpPr>
            <a:spLocks noChangeArrowheads="1" noChangeShapeType="1" noTextEdit="1"/>
          </p:cNvSpPr>
          <p:nvPr/>
        </p:nvSpPr>
        <p:spPr bwMode="auto">
          <a:xfrm>
            <a:off x="7227307" y="3448883"/>
            <a:ext cx="1311857" cy="11005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999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648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call?</a:t>
            </a:r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F66702E2-4B68-44E0-A71E-17FA7FC93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746" y="847361"/>
            <a:ext cx="685800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F1FC37-4CD5-42C8-A15E-623E46428B6C}"/>
              </a:ext>
            </a:extLst>
          </p:cNvPr>
          <p:cNvSpPr txBox="1"/>
          <p:nvPr/>
        </p:nvSpPr>
        <p:spPr>
          <a:xfrm>
            <a:off x="1099997" y="973151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July 21st</a:t>
            </a:r>
          </a:p>
        </p:txBody>
      </p:sp>
      <p:pic>
        <p:nvPicPr>
          <p:cNvPr id="9" name="Graphic 8" descr="Bar chart with solid fill">
            <a:extLst>
              <a:ext uri="{FF2B5EF4-FFF2-40B4-BE49-F238E27FC236}">
                <a16:creationId xmlns:a16="http://schemas.microsoft.com/office/drawing/2014/main" id="{4E88E5F4-EEFA-4CCF-909D-36AE6BFAD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4809" y="1818840"/>
            <a:ext cx="775740" cy="775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8F3686-9F7E-45B9-9472-97CF4AABB56C}"/>
              </a:ext>
            </a:extLst>
          </p:cNvPr>
          <p:cNvSpPr txBox="1"/>
          <p:nvPr/>
        </p:nvSpPr>
        <p:spPr>
          <a:xfrm>
            <a:off x="6096000" y="1809750"/>
            <a:ext cx="28103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Spot price: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1 AAPL share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is </a:t>
            </a:r>
            <a:r>
              <a:rPr lang="en-US" sz="3200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$250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1DCAAA-6151-48AE-9264-2CF567A86FBA}"/>
              </a:ext>
            </a:extLst>
          </p:cNvPr>
          <p:cNvSpPr/>
          <p:nvPr/>
        </p:nvSpPr>
        <p:spPr>
          <a:xfrm>
            <a:off x="541280" y="1818840"/>
            <a:ext cx="4183120" cy="2814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</a:rPr>
              <a:t> Call Option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on Apple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effectLst/>
              </a:rPr>
              <a:t>   Strike: $250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Expiration: July 21st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B752F4-8CA2-4BB1-9B11-F6DC9B4B87FE}"/>
              </a:ext>
            </a:extLst>
          </p:cNvPr>
          <p:cNvSpPr txBox="1"/>
          <p:nvPr/>
        </p:nvSpPr>
        <p:spPr>
          <a:xfrm>
            <a:off x="2945932" y="969166"/>
            <a:ext cx="2064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June 21st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D680DBA-ECDA-401C-8802-6C0DC47C1A7E}"/>
              </a:ext>
            </a:extLst>
          </p:cNvPr>
          <p:cNvCxnSpPr/>
          <p:nvPr/>
        </p:nvCxnSpPr>
        <p:spPr>
          <a:xfrm>
            <a:off x="1257108" y="973151"/>
            <a:ext cx="1638492" cy="628865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342C5A-3688-46BF-AE73-3E0FA19ACB9C}"/>
              </a:ext>
            </a:extLst>
          </p:cNvPr>
          <p:cNvCxnSpPr>
            <a:cxnSpLocks/>
          </p:cNvCxnSpPr>
          <p:nvPr/>
        </p:nvCxnSpPr>
        <p:spPr>
          <a:xfrm flipV="1">
            <a:off x="1278310" y="1047750"/>
            <a:ext cx="1541090" cy="506191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E82C533-A821-4185-BB56-416E2704E400}"/>
              </a:ext>
            </a:extLst>
          </p:cNvPr>
          <p:cNvSpPr txBox="1"/>
          <p:nvPr/>
        </p:nvSpPr>
        <p:spPr>
          <a:xfrm>
            <a:off x="5324809" y="3546552"/>
            <a:ext cx="35413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Expectation: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$260 </a:t>
            </a: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on July 21</a:t>
            </a:r>
            <a:r>
              <a:rPr lang="en-US" sz="3200" baseline="300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st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range </a:t>
            </a:r>
            <a:r>
              <a:rPr lang="en-US" sz="3200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210-270</a:t>
            </a:r>
          </a:p>
        </p:txBody>
      </p:sp>
    </p:spTree>
    <p:extLst>
      <p:ext uri="{BB962C8B-B14F-4D97-AF65-F5344CB8AC3E}">
        <p14:creationId xmlns:p14="http://schemas.microsoft.com/office/powerpoint/2010/main" val="4097117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call?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r>
              <a:rPr lang="en-US" dirty="0"/>
              <a:t>On any other day</a:t>
            </a:r>
            <a:br>
              <a:rPr lang="en-US" dirty="0"/>
            </a:br>
            <a:r>
              <a:rPr lang="en-US" dirty="0"/>
              <a:t>value is not deterministic,</a:t>
            </a:r>
            <a:br>
              <a:rPr lang="en-US" dirty="0"/>
            </a:br>
            <a:r>
              <a:rPr lang="en-US" dirty="0"/>
              <a:t>because of uncertainty</a:t>
            </a:r>
            <a:br>
              <a:rPr lang="en-US" dirty="0"/>
            </a:br>
            <a:r>
              <a:rPr lang="en-US" dirty="0"/>
              <a:t>about the future price of the underlier.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6C9AC6-77F7-429B-BDDC-09A3F94F14C5}"/>
              </a:ext>
            </a:extLst>
          </p:cNvPr>
          <p:cNvGrpSpPr/>
          <p:nvPr/>
        </p:nvGrpSpPr>
        <p:grpSpPr>
          <a:xfrm>
            <a:off x="6858000" y="895350"/>
            <a:ext cx="2209800" cy="1748860"/>
            <a:chOff x="6858000" y="2194490"/>
            <a:chExt cx="2209800" cy="1748860"/>
          </a:xfrm>
        </p:grpSpPr>
        <p:pic>
          <p:nvPicPr>
            <p:cNvPr id="175106" name="Picture 2" descr="b2uoxcuk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0" y="2194490"/>
              <a:ext cx="2209800" cy="17488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510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7227307" y="2382083"/>
              <a:ext cx="1311857" cy="11005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999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305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call options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819150"/>
            <a:ext cx="7543800" cy="17716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1800" dirty="0"/>
              <a:t>  The </a:t>
            </a:r>
            <a:r>
              <a:rPr lang="en-US" sz="1800" dirty="0">
                <a:solidFill>
                  <a:srgbClr val="A50021"/>
                </a:solidFill>
              </a:rPr>
              <a:t>current value</a:t>
            </a:r>
            <a:r>
              <a:rPr lang="en-US" sz="1800" dirty="0">
                <a:solidFill>
                  <a:srgbClr val="FF9933"/>
                </a:solidFill>
              </a:rPr>
              <a:t> </a:t>
            </a:r>
            <a:r>
              <a:rPr lang="en-US" sz="1800" dirty="0"/>
              <a:t>of a call Option depends on: </a:t>
            </a:r>
            <a:br>
              <a:rPr lang="en-US" sz="1800" dirty="0"/>
            </a:br>
            <a:r>
              <a:rPr lang="en-US" sz="1800" dirty="0"/>
              <a:t>1) the current price of the underlier +</a:t>
            </a:r>
            <a:br>
              <a:rPr lang="en-US" sz="1800" dirty="0"/>
            </a:br>
            <a:r>
              <a:rPr lang="en-US" sz="1800" dirty="0"/>
              <a:t>2) the strike price -</a:t>
            </a:r>
            <a:br>
              <a:rPr lang="en-US" sz="1800" dirty="0"/>
            </a:br>
            <a:r>
              <a:rPr lang="en-US" sz="1800" dirty="0"/>
              <a:t>3) the underlier volatility +</a:t>
            </a:r>
            <a:br>
              <a:rPr lang="en-US" sz="1800" dirty="0"/>
            </a:br>
            <a:r>
              <a:rPr lang="en-US" sz="1800" dirty="0"/>
              <a:t>4) the time to expiration +</a:t>
            </a:r>
            <a:br>
              <a:rPr lang="en-US" sz="1800" dirty="0"/>
            </a:br>
            <a:r>
              <a:rPr lang="en-US" sz="1800" dirty="0"/>
              <a:t>5) the risk-free interest rate +</a:t>
            </a:r>
          </a:p>
        </p:txBody>
      </p:sp>
      <p:sp>
        <p:nvSpPr>
          <p:cNvPr id="177156" name="Line 4"/>
          <p:cNvSpPr>
            <a:spLocks noChangeShapeType="1"/>
          </p:cNvSpPr>
          <p:nvPr/>
        </p:nvSpPr>
        <p:spPr bwMode="auto">
          <a:xfrm>
            <a:off x="609600" y="4674512"/>
            <a:ext cx="80772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tIns="91440" bIns="91440" anchor="ctr"/>
          <a:lstStyle/>
          <a:p>
            <a:endParaRPr lang="en-US" dirty="0"/>
          </a:p>
        </p:txBody>
      </p:sp>
      <p:sp>
        <p:nvSpPr>
          <p:cNvPr id="177157" name="AutoShape 5"/>
          <p:cNvSpPr>
            <a:spLocks/>
          </p:cNvSpPr>
          <p:nvPr/>
        </p:nvSpPr>
        <p:spPr bwMode="auto">
          <a:xfrm>
            <a:off x="2133600" y="3588662"/>
            <a:ext cx="1524000" cy="609600"/>
          </a:xfrm>
          <a:prstGeom prst="borderCallout1">
            <a:avLst>
              <a:gd name="adj1" fmla="val 15000"/>
              <a:gd name="adj2" fmla="val 105884"/>
              <a:gd name="adj3" fmla="val 174375"/>
              <a:gd name="adj4" fmla="val 130736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chemeClr val="tx1"/>
                </a:solidFill>
                <a:effectLst/>
              </a:rPr>
              <a:t>META price is $600</a:t>
            </a: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3768203" y="4731663"/>
            <a:ext cx="763349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tx1"/>
                </a:solidFill>
                <a:effectLst/>
              </a:rPr>
              <a:t>NOW</a:t>
            </a: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6643165" y="4731663"/>
            <a:ext cx="1662635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tx1"/>
                </a:solidFill>
                <a:effectLst/>
              </a:rPr>
              <a:t>EXPIRATION</a:t>
            </a:r>
          </a:p>
        </p:txBody>
      </p:sp>
      <p:sp>
        <p:nvSpPr>
          <p:cNvPr id="177160" name="Line 8"/>
          <p:cNvSpPr>
            <a:spLocks noChangeShapeType="1"/>
          </p:cNvSpPr>
          <p:nvPr/>
        </p:nvSpPr>
        <p:spPr bwMode="auto">
          <a:xfrm>
            <a:off x="4135438" y="4560212"/>
            <a:ext cx="0" cy="228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tIns="91440" bIns="91440" anchor="ctr"/>
          <a:lstStyle/>
          <a:p>
            <a:endParaRPr lang="en-US" dirty="0"/>
          </a:p>
        </p:txBody>
      </p:sp>
      <p:sp>
        <p:nvSpPr>
          <p:cNvPr id="177161" name="Line 9"/>
          <p:cNvSpPr>
            <a:spLocks noChangeShapeType="1"/>
          </p:cNvSpPr>
          <p:nvPr/>
        </p:nvSpPr>
        <p:spPr bwMode="auto">
          <a:xfrm>
            <a:off x="7467600" y="4560212"/>
            <a:ext cx="0" cy="228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tIns="91440" bIns="91440" anchor="ctr"/>
          <a:lstStyle/>
          <a:p>
            <a:endParaRPr lang="en-US" dirty="0"/>
          </a:p>
        </p:txBody>
      </p:sp>
      <p:sp>
        <p:nvSpPr>
          <p:cNvPr id="177162" name="AutoShape 10"/>
          <p:cNvSpPr>
            <a:spLocks/>
          </p:cNvSpPr>
          <p:nvPr/>
        </p:nvSpPr>
        <p:spPr bwMode="auto">
          <a:xfrm>
            <a:off x="4953000" y="2902862"/>
            <a:ext cx="2034988" cy="609600"/>
          </a:xfrm>
          <a:prstGeom prst="borderCallout1">
            <a:avLst>
              <a:gd name="adj1" fmla="val 15000"/>
              <a:gd name="adj2" fmla="val 103449"/>
              <a:gd name="adj3" fmla="val 290834"/>
              <a:gd name="adj4" fmla="val 12445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chemeClr val="tx1"/>
                </a:solidFill>
                <a:effectLst/>
              </a:rPr>
              <a:t>Call Option:</a:t>
            </a:r>
            <a:br>
              <a:rPr lang="en-US" sz="1400" b="1" dirty="0">
                <a:solidFill>
                  <a:schemeClr val="tx1"/>
                </a:solidFill>
                <a:effectLst/>
              </a:rPr>
            </a:br>
            <a:r>
              <a:rPr lang="en-US" sz="1400" b="1" dirty="0">
                <a:solidFill>
                  <a:schemeClr val="tx1"/>
                </a:solidFill>
                <a:effectLst/>
              </a:rPr>
              <a:t>Can buy META for $600</a:t>
            </a:r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766240" y="4731663"/>
            <a:ext cx="779381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tx1"/>
                </a:solidFill>
                <a:effectLst/>
              </a:rPr>
              <a:t>PAST</a:t>
            </a:r>
          </a:p>
        </p:txBody>
      </p:sp>
      <p:sp>
        <p:nvSpPr>
          <p:cNvPr id="177164" name="Line 12"/>
          <p:cNvSpPr>
            <a:spLocks noChangeShapeType="1"/>
          </p:cNvSpPr>
          <p:nvPr/>
        </p:nvSpPr>
        <p:spPr bwMode="auto">
          <a:xfrm>
            <a:off x="1143000" y="4560212"/>
            <a:ext cx="0" cy="228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tIns="91440" bIns="91440" anchor="ctr"/>
          <a:lstStyle/>
          <a:p>
            <a:endParaRPr lang="en-US" dirty="0"/>
          </a:p>
        </p:txBody>
      </p:sp>
      <p:sp>
        <p:nvSpPr>
          <p:cNvPr id="177165" name="AutoShape 13"/>
          <p:cNvSpPr>
            <a:spLocks/>
          </p:cNvSpPr>
          <p:nvPr/>
        </p:nvSpPr>
        <p:spPr bwMode="auto">
          <a:xfrm>
            <a:off x="1600200" y="2731412"/>
            <a:ext cx="2339788" cy="609600"/>
          </a:xfrm>
          <a:prstGeom prst="borderCallout1">
            <a:avLst>
              <a:gd name="adj1" fmla="val 15000"/>
              <a:gd name="adj2" fmla="val -3449"/>
              <a:gd name="adj3" fmla="val 317709"/>
              <a:gd name="adj4" fmla="val -1961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chemeClr val="tx1"/>
                </a:solidFill>
                <a:effectLst/>
              </a:rPr>
              <a:t>Bought a call option on META for $30.0, x=600</a:t>
            </a:r>
          </a:p>
        </p:txBody>
      </p:sp>
      <p:sp>
        <p:nvSpPr>
          <p:cNvPr id="177166" name="AutoShape 14"/>
          <p:cNvSpPr>
            <a:spLocks/>
          </p:cNvSpPr>
          <p:nvPr/>
        </p:nvSpPr>
        <p:spPr bwMode="auto">
          <a:xfrm>
            <a:off x="5105400" y="3760112"/>
            <a:ext cx="1905000" cy="571500"/>
          </a:xfrm>
          <a:prstGeom prst="borderCallout1">
            <a:avLst>
              <a:gd name="adj1" fmla="val 15000"/>
              <a:gd name="adj2" fmla="val 102704"/>
              <a:gd name="adj3" fmla="val 149044"/>
              <a:gd name="adj4" fmla="val 124868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chemeClr val="tx1"/>
                </a:solidFill>
                <a:effectLst/>
              </a:rPr>
              <a:t>a) META price is $650</a:t>
            </a:r>
          </a:p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chemeClr val="tx1"/>
                </a:solidFill>
                <a:effectLst/>
              </a:rPr>
              <a:t>b) META price is $550</a:t>
            </a:r>
          </a:p>
        </p:txBody>
      </p:sp>
      <p:sp>
        <p:nvSpPr>
          <p:cNvPr id="177167" name="AutoShape 15"/>
          <p:cNvSpPr>
            <a:spLocks noChangeArrowheads="1"/>
          </p:cNvSpPr>
          <p:nvPr/>
        </p:nvSpPr>
        <p:spPr bwMode="auto">
          <a:xfrm>
            <a:off x="5836182" y="819150"/>
            <a:ext cx="3276600" cy="1924049"/>
          </a:xfrm>
          <a:prstGeom prst="irregularSeal1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  <a:effectLst/>
              </a:rPr>
              <a:t>Question:</a:t>
            </a:r>
            <a:br>
              <a:rPr lang="en-US" sz="1600" dirty="0">
                <a:solidFill>
                  <a:schemeClr val="tx1"/>
                </a:solidFill>
                <a:effectLst/>
              </a:rPr>
            </a:br>
            <a:r>
              <a:rPr lang="en-US" sz="1600" dirty="0">
                <a:solidFill>
                  <a:schemeClr val="tx1"/>
                </a:solidFill>
                <a:effectLst/>
              </a:rPr>
              <a:t>what is the value</a:t>
            </a:r>
            <a:br>
              <a:rPr lang="en-US" sz="1600" dirty="0">
                <a:solidFill>
                  <a:schemeClr val="tx1"/>
                </a:solidFill>
                <a:effectLst/>
              </a:rPr>
            </a:br>
            <a:r>
              <a:rPr lang="en-US" sz="1600" dirty="0">
                <a:solidFill>
                  <a:schemeClr val="tx1"/>
                </a:solidFill>
                <a:effectLst/>
              </a:rPr>
              <a:t>of the option</a:t>
            </a:r>
            <a:br>
              <a:rPr lang="en-US" sz="1600" dirty="0">
                <a:solidFill>
                  <a:schemeClr val="tx1"/>
                </a:solidFill>
                <a:effectLst/>
              </a:rPr>
            </a:br>
            <a:r>
              <a:rPr lang="en-US" sz="1600" dirty="0">
                <a:solidFill>
                  <a:schemeClr val="tx1"/>
                </a:solidFill>
                <a:effectLst/>
              </a:rPr>
              <a:t>right now? </a:t>
            </a:r>
          </a:p>
        </p:txBody>
      </p:sp>
      <p:sp>
        <p:nvSpPr>
          <p:cNvPr id="16" name="TextBox 15"/>
          <p:cNvSpPr txBox="1"/>
          <p:nvPr/>
        </p:nvSpPr>
        <p:spPr bwMode="auto">
          <a:xfrm flipH="1">
            <a:off x="7474482" y="4053635"/>
            <a:ext cx="291229" cy="49244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11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/>
      <p:bldP spid="177166" grpId="0" animBg="1"/>
      <p:bldP spid="1771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809749"/>
            <a:ext cx="1600200" cy="21109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05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Solving the Option Evaluation Problem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1000" y="1428750"/>
            <a:ext cx="8763000" cy="3714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49BCC7-B406-EC39-A34C-0409EE117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817921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Black-Scholes Formulas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047750"/>
            <a:ext cx="8686800" cy="360045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folHlink"/>
                </a:solidFill>
              </a:rPr>
              <a:t>Price of a Call </a:t>
            </a:r>
            <a:r>
              <a:rPr lang="en-US" sz="2800" b="1" dirty="0"/>
              <a:t>= S[N(d1)] – Xe</a:t>
            </a:r>
            <a:r>
              <a:rPr lang="en-US" sz="2800" b="1" baseline="30000" dirty="0"/>
              <a:t>-rt</a:t>
            </a:r>
            <a:r>
              <a:rPr lang="en-US" sz="2800" b="1" dirty="0"/>
              <a:t>[N(d2)]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endParaRPr lang="en-US" sz="2800" b="1" dirty="0"/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/>
              <a:t>  </a:t>
            </a:r>
            <a:r>
              <a:rPr lang="en-US" sz="2800" b="1" dirty="0">
                <a:solidFill>
                  <a:schemeClr val="hlink"/>
                </a:solidFill>
              </a:rPr>
              <a:t>d1 = {ln(S/X) + (r + </a:t>
            </a:r>
            <a:r>
              <a:rPr lang="en-US" sz="2800" b="1" dirty="0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baseline="30000" dirty="0">
                <a:solidFill>
                  <a:schemeClr val="hlink"/>
                </a:solidFill>
              </a:rPr>
              <a:t>2</a:t>
            </a:r>
            <a:r>
              <a:rPr lang="en-US" sz="2800" b="1" dirty="0">
                <a:solidFill>
                  <a:schemeClr val="hlink"/>
                </a:solidFill>
              </a:rPr>
              <a:t>/2)t} 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hlink"/>
                </a:solidFill>
              </a:rPr>
              <a:t>                            </a:t>
            </a:r>
            <a:r>
              <a:rPr lang="en-US" sz="2800" b="1" dirty="0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sz="2800" b="1" dirty="0">
                <a:solidFill>
                  <a:schemeClr val="hlink"/>
                </a:solidFill>
                <a:sym typeface="Symbol" pitchFamily="18" charset="2"/>
              </a:rPr>
              <a:t></a:t>
            </a:r>
            <a:r>
              <a:rPr lang="en-US" sz="2800" b="1" dirty="0">
                <a:solidFill>
                  <a:schemeClr val="hlink"/>
                </a:solidFill>
              </a:rPr>
              <a:t>t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hlink"/>
                </a:solidFill>
              </a:rPr>
              <a:t>  d2 = d1 - </a:t>
            </a:r>
            <a:r>
              <a:rPr lang="en-US" sz="2800" b="1" dirty="0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sz="2800" b="1" dirty="0">
                <a:solidFill>
                  <a:schemeClr val="hlink"/>
                </a:solidFill>
                <a:sym typeface="Symbol" pitchFamily="18" charset="2"/>
              </a:rPr>
              <a:t></a:t>
            </a:r>
            <a:r>
              <a:rPr lang="en-US" sz="2800" b="1" dirty="0">
                <a:solidFill>
                  <a:schemeClr val="hlink"/>
                </a:solidFill>
              </a:rPr>
              <a:t>t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br>
              <a:rPr lang="en-US" sz="2000" b="1" dirty="0">
                <a:solidFill>
                  <a:schemeClr val="hlink"/>
                </a:solidFill>
              </a:rPr>
            </a:br>
            <a:r>
              <a:rPr lang="en-US" sz="1400" b="1" dirty="0"/>
              <a:t>S = current share (mtm) price,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X = option strike price,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t = time to option expiration (in years),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r = riskless rate of interest (per annum),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>
                <a:latin typeface="Symbol" pitchFamily="18" charset="2"/>
              </a:rPr>
              <a:t>s</a:t>
            </a:r>
            <a:r>
              <a:rPr lang="en-US" sz="1400" b="1" dirty="0"/>
              <a:t> = share volatility (per annum),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>
                <a:solidFill>
                  <a:schemeClr val="hlink"/>
                </a:solidFill>
              </a:rPr>
              <a:t>N(z)</a:t>
            </a:r>
            <a:r>
              <a:rPr lang="en-US" sz="1400" b="1" dirty="0"/>
              <a:t> = probability that a standardized normal variable will be less than d. </a:t>
            </a:r>
            <a:r>
              <a:rPr lang="en-US" sz="1400" b="1" dirty="0">
                <a:solidFill>
                  <a:schemeClr val="hlink"/>
                </a:solidFill>
              </a:rPr>
              <a:t>In Excel, this can be calculated using NORMSDIST(z)</a:t>
            </a:r>
            <a:r>
              <a:rPr lang="en-US" sz="1400" b="1" dirty="0"/>
              <a:t>.  Delta for a Call = N(d1)     Delta for a Put = N(d1) -1	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endParaRPr lang="en-US" sz="1400" b="1" dirty="0"/>
          </a:p>
        </p:txBody>
      </p:sp>
      <p:sp>
        <p:nvSpPr>
          <p:cNvPr id="178181" name="Line 5"/>
          <p:cNvSpPr>
            <a:spLocks noChangeShapeType="1"/>
          </p:cNvSpPr>
          <p:nvPr/>
        </p:nvSpPr>
        <p:spPr bwMode="auto">
          <a:xfrm>
            <a:off x="1447800" y="2398410"/>
            <a:ext cx="3200400" cy="0"/>
          </a:xfrm>
          <a:prstGeom prst="line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8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NORMSDIST(z) </a:t>
            </a:r>
          </a:p>
        </p:txBody>
      </p:sp>
      <p:graphicFrame>
        <p:nvGraphicFramePr>
          <p:cNvPr id="171013" name="Object 5"/>
          <p:cNvGraphicFramePr>
            <a:graphicFrameLocks noChangeAspect="1"/>
          </p:cNvGraphicFramePr>
          <p:nvPr/>
        </p:nvGraphicFramePr>
        <p:xfrm>
          <a:off x="1381976" y="1006570"/>
          <a:ext cx="7153275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629275" imgH="4057793" progId="Excel.Sheet.8">
                  <p:embed/>
                </p:oleObj>
              </mc:Choice>
              <mc:Fallback>
                <p:oleObj name="Worksheet" r:id="rId3" imgW="5629275" imgH="4057793" progId="Excel.Sheet.8">
                  <p:embed/>
                  <p:pic>
                    <p:nvPicPr>
                      <p:cNvPr id="1710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976" y="1006570"/>
                        <a:ext cx="7153275" cy="410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4" name="Line 6"/>
          <p:cNvSpPr>
            <a:spLocks noChangeShapeType="1"/>
          </p:cNvSpPr>
          <p:nvPr/>
        </p:nvSpPr>
        <p:spPr bwMode="auto">
          <a:xfrm flipV="1">
            <a:off x="7178158" y="2214780"/>
            <a:ext cx="990600" cy="40481"/>
          </a:xfrm>
          <a:prstGeom prst="line">
            <a:avLst/>
          </a:prstGeom>
          <a:noFill/>
          <a:ln w="12700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71015" name="Line 7"/>
          <p:cNvSpPr>
            <a:spLocks noChangeShapeType="1"/>
          </p:cNvSpPr>
          <p:nvPr/>
        </p:nvSpPr>
        <p:spPr bwMode="auto">
          <a:xfrm flipV="1">
            <a:off x="1822149" y="4151325"/>
            <a:ext cx="914400" cy="17859"/>
          </a:xfrm>
          <a:prstGeom prst="line">
            <a:avLst/>
          </a:prstGeom>
          <a:noFill/>
          <a:ln w="12700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4844313" y="4552950"/>
            <a:ext cx="228600" cy="3751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486838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Black-Scholes?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These formulas are the foundation for the hedging technique called </a:t>
            </a:r>
            <a:r>
              <a:rPr lang="en-US" dirty="0">
                <a:solidFill>
                  <a:srgbClr val="FF6600"/>
                </a:solidFill>
              </a:rPr>
              <a:t>DELTA HEDGING </a:t>
            </a:r>
            <a:r>
              <a:rPr lang="en-US" dirty="0"/>
              <a:t>(next time)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500" dirty="0">
                <a:solidFill>
                  <a:srgbClr val="FF6600"/>
                </a:solidFill>
              </a:rPr>
              <a:t>Delta for a Call = N(d1)     </a:t>
            </a:r>
            <a:r>
              <a:rPr lang="en-US" sz="1700" dirty="0">
                <a:solidFill>
                  <a:srgbClr val="FF6600"/>
                </a:solidFill>
              </a:rPr>
              <a:t> </a:t>
            </a:r>
            <a:r>
              <a:rPr lang="en-US" sz="1500" dirty="0">
                <a:solidFill>
                  <a:srgbClr val="FF6600"/>
                </a:solidFill>
              </a:rPr>
              <a:t>a positive number, between 0 and 1</a:t>
            </a:r>
            <a:br>
              <a:rPr lang="en-US" sz="3500" dirty="0">
                <a:solidFill>
                  <a:srgbClr val="FF6600"/>
                </a:solidFill>
              </a:rPr>
            </a:br>
            <a:r>
              <a:rPr lang="en-US" sz="3500" dirty="0">
                <a:solidFill>
                  <a:srgbClr val="FF6600"/>
                </a:solidFill>
              </a:rPr>
              <a:t>Delta for a Put =  N(d1)-1  </a:t>
            </a:r>
            <a:r>
              <a:rPr lang="en-US" sz="1500" dirty="0">
                <a:solidFill>
                  <a:srgbClr val="FF6600"/>
                </a:solidFill>
              </a:rPr>
              <a:t>a negative number, between -1 and 0</a:t>
            </a:r>
            <a:br>
              <a:rPr lang="en-US" sz="3500" dirty="0">
                <a:solidFill>
                  <a:srgbClr val="FF6600"/>
                </a:solidFill>
              </a:rPr>
            </a:br>
            <a:endParaRPr lang="en-US" sz="3500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884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Perceived difficulty</a:t>
            </a:r>
          </a:p>
          <a:p>
            <a:r>
              <a:rPr lang="en-US" dirty="0"/>
              <a:t>Over 35 teams</a:t>
            </a:r>
          </a:p>
          <a:p>
            <a:pPr lvl="1"/>
            <a:r>
              <a:rPr lang="en-US" i="1" dirty="0"/>
              <a:t>You need your </a:t>
            </a:r>
            <a:r>
              <a:rPr lang="en-US" i="1" dirty="0" err="1"/>
              <a:t>TeamID</a:t>
            </a:r>
            <a:r>
              <a:rPr lang="en-US" i="1" dirty="0"/>
              <a:t> to do homework H18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Check on the DBs whether you can see your </a:t>
            </a:r>
            <a:r>
              <a:rPr lang="en-US" dirty="0" err="1"/>
              <a:t>PortfolioTeamXX</a:t>
            </a:r>
            <a:r>
              <a:rPr lang="en-US" dirty="0"/>
              <a:t> table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Double-checked Values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971550"/>
            <a:ext cx="8534400" cy="4114800"/>
          </a:xfrm>
          <a:prstGeom prst="rect">
            <a:avLst/>
          </a:prstGeom>
        </p:spPr>
        <p:txBody>
          <a:bodyPr/>
          <a:lstStyle/>
          <a:p>
            <a:r>
              <a:rPr lang="en-US" sz="2800" dirty="0"/>
              <a:t>Example:</a:t>
            </a:r>
          </a:p>
          <a:p>
            <a:pPr marL="400050" lvl="1" indent="0">
              <a:buNone/>
            </a:pPr>
            <a:r>
              <a:rPr lang="en-US" sz="2000" dirty="0"/>
              <a:t>S = $ 42,  X = $40</a:t>
            </a:r>
            <a:br>
              <a:rPr lang="en-US" sz="2000" dirty="0"/>
            </a:br>
            <a:r>
              <a:rPr lang="en-US" sz="2000" dirty="0"/>
              <a:t>t = 0.5</a:t>
            </a:r>
            <a:br>
              <a:rPr lang="en-US" sz="2000" dirty="0"/>
            </a:br>
            <a:r>
              <a:rPr lang="en-US" sz="2000" dirty="0"/>
              <a:t>r = 0.10 (10% p.a.)</a:t>
            </a:r>
            <a:br>
              <a:rPr lang="en-US" sz="2000" dirty="0"/>
            </a:br>
            <a:r>
              <a:rPr lang="en-US" sz="2000" dirty="0"/>
              <a:t>s = 0.2 (20% p.a.)</a:t>
            </a:r>
          </a:p>
          <a:p>
            <a:r>
              <a:rPr lang="en-US" sz="2800" dirty="0"/>
              <a:t>Results:</a:t>
            </a:r>
          </a:p>
          <a:p>
            <a:pPr marL="457200" lvl="1" indent="0">
              <a:buNone/>
            </a:pPr>
            <a:r>
              <a:rPr lang="en-US" sz="2000" dirty="0"/>
              <a:t>d1 = 0.7693</a:t>
            </a:r>
            <a:br>
              <a:rPr lang="en-US" sz="2000" dirty="0"/>
            </a:br>
            <a:r>
              <a:rPr lang="en-US" sz="2000" dirty="0"/>
              <a:t>d2 = 0.6278</a:t>
            </a:r>
            <a:br>
              <a:rPr lang="en-US" sz="2000" dirty="0"/>
            </a:br>
            <a:r>
              <a:rPr lang="en-US" sz="2000" dirty="0"/>
              <a:t>N(d1) = 0.7791</a:t>
            </a:r>
            <a:br>
              <a:rPr lang="en-US" sz="2000" dirty="0"/>
            </a:br>
            <a:r>
              <a:rPr lang="en-US" sz="2000" dirty="0"/>
              <a:t>N(d2) = 0.7349</a:t>
            </a:r>
            <a:br>
              <a:rPr lang="en-US" sz="2000" dirty="0"/>
            </a:br>
            <a:r>
              <a:rPr lang="en-US" sz="2000" dirty="0"/>
              <a:t>C = $4.76 and P=$0.81</a:t>
            </a:r>
          </a:p>
          <a:p>
            <a:endParaRPr lang="en-US" sz="28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810CAD0-C105-4834-8EED-C0E8305926B2}"/>
              </a:ext>
            </a:extLst>
          </p:cNvPr>
          <p:cNvSpPr/>
          <p:nvPr/>
        </p:nvSpPr>
        <p:spPr>
          <a:xfrm>
            <a:off x="8991600" y="500003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82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716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75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42950"/>
            <a:ext cx="8839200" cy="4267200"/>
          </a:xfrm>
        </p:spPr>
        <p:txBody>
          <a:bodyPr/>
          <a:lstStyle/>
          <a:p>
            <a:r>
              <a:rPr lang="en-US" sz="6600" dirty="0"/>
              <a:t>Black Scholes</a:t>
            </a:r>
            <a:br>
              <a:rPr lang="en-US" sz="6600" dirty="0"/>
            </a:br>
            <a:r>
              <a:rPr lang="en-US" sz="6600" dirty="0"/>
              <a:t>was so much fun…</a:t>
            </a:r>
            <a:br>
              <a:rPr lang="en-US" sz="6600" dirty="0"/>
            </a:br>
            <a:r>
              <a:rPr lang="en-US" sz="6600" dirty="0"/>
              <a:t>Let’s do it again!</a:t>
            </a:r>
            <a:br>
              <a:rPr lang="en-US" sz="6600" dirty="0"/>
            </a:b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27843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put?</a:t>
            </a:r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F66702E2-4B68-44E0-A71E-17FA7FC93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746" y="847361"/>
            <a:ext cx="685800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F1FC37-4CD5-42C8-A15E-623E46428B6C}"/>
              </a:ext>
            </a:extLst>
          </p:cNvPr>
          <p:cNvSpPr txBox="1"/>
          <p:nvPr/>
        </p:nvSpPr>
        <p:spPr>
          <a:xfrm>
            <a:off x="1099997" y="973151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July 21st</a:t>
            </a:r>
          </a:p>
        </p:txBody>
      </p:sp>
      <p:pic>
        <p:nvPicPr>
          <p:cNvPr id="9" name="Graphic 8" descr="Bar chart with solid fill">
            <a:extLst>
              <a:ext uri="{FF2B5EF4-FFF2-40B4-BE49-F238E27FC236}">
                <a16:creationId xmlns:a16="http://schemas.microsoft.com/office/drawing/2014/main" id="{4E88E5F4-EEFA-4CCF-909D-36AE6BFAD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4809" y="2456681"/>
            <a:ext cx="775740" cy="775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8F3686-9F7E-45B9-9472-97CF4AABB56C}"/>
              </a:ext>
            </a:extLst>
          </p:cNvPr>
          <p:cNvSpPr txBox="1"/>
          <p:nvPr/>
        </p:nvSpPr>
        <p:spPr>
          <a:xfrm>
            <a:off x="6096000" y="2447591"/>
            <a:ext cx="29434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Spot price: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1 NVDA share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is </a:t>
            </a:r>
            <a:r>
              <a:rPr lang="en-US" sz="3200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$190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1DCAAA-6151-48AE-9264-2CF567A86FBA}"/>
              </a:ext>
            </a:extLst>
          </p:cNvPr>
          <p:cNvSpPr/>
          <p:nvPr/>
        </p:nvSpPr>
        <p:spPr>
          <a:xfrm>
            <a:off x="533318" y="1891129"/>
            <a:ext cx="4191082" cy="2814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</a:rPr>
              <a:t> Put Option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on NVIDIA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effectLst/>
              </a:rPr>
              <a:t>   Strike: $190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Expiration: July 21st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145CF-7D37-9778-474A-BD305AB44F78}"/>
              </a:ext>
            </a:extLst>
          </p:cNvPr>
          <p:cNvSpPr/>
          <p:nvPr/>
        </p:nvSpPr>
        <p:spPr>
          <a:xfrm>
            <a:off x="6172200" y="4324350"/>
            <a:ext cx="2971800" cy="457200"/>
          </a:xfrm>
          <a:prstGeom prst="rect">
            <a:avLst/>
          </a:prstGeom>
          <a:solidFill>
            <a:schemeClr val="accent5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At The Money (ATM)</a:t>
            </a:r>
          </a:p>
        </p:txBody>
      </p:sp>
    </p:spTree>
    <p:extLst>
      <p:ext uri="{BB962C8B-B14F-4D97-AF65-F5344CB8AC3E}">
        <p14:creationId xmlns:p14="http://schemas.microsoft.com/office/powerpoint/2010/main" val="366728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put?</a:t>
            </a:r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F66702E2-4B68-44E0-A71E-17FA7FC93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746" y="847361"/>
            <a:ext cx="685800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F1FC37-4CD5-42C8-A15E-623E46428B6C}"/>
              </a:ext>
            </a:extLst>
          </p:cNvPr>
          <p:cNvSpPr txBox="1"/>
          <p:nvPr/>
        </p:nvSpPr>
        <p:spPr>
          <a:xfrm>
            <a:off x="1099997" y="973151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July 21st</a:t>
            </a:r>
          </a:p>
        </p:txBody>
      </p:sp>
      <p:pic>
        <p:nvPicPr>
          <p:cNvPr id="9" name="Graphic 8" descr="Bar chart with solid fill">
            <a:extLst>
              <a:ext uri="{FF2B5EF4-FFF2-40B4-BE49-F238E27FC236}">
                <a16:creationId xmlns:a16="http://schemas.microsoft.com/office/drawing/2014/main" id="{4E88E5F4-EEFA-4CCF-909D-36AE6BFAD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4809" y="2456681"/>
            <a:ext cx="775740" cy="775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8F3686-9F7E-45B9-9472-97CF4AABB56C}"/>
              </a:ext>
            </a:extLst>
          </p:cNvPr>
          <p:cNvSpPr txBox="1"/>
          <p:nvPr/>
        </p:nvSpPr>
        <p:spPr>
          <a:xfrm>
            <a:off x="6096000" y="2447591"/>
            <a:ext cx="29434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Spot price: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1 NVDA share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is </a:t>
            </a:r>
            <a:r>
              <a:rPr lang="en-US" sz="3200" b="1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$160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1DCAAA-6151-48AE-9264-2CF567A86FBA}"/>
              </a:ext>
            </a:extLst>
          </p:cNvPr>
          <p:cNvSpPr/>
          <p:nvPr/>
        </p:nvSpPr>
        <p:spPr>
          <a:xfrm>
            <a:off x="533318" y="1891129"/>
            <a:ext cx="4191082" cy="2814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</a:rPr>
              <a:t> Put Option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on NVIDIA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effectLst/>
              </a:rPr>
              <a:t>   Strike: $190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Expiration: July 21st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CD63AF-5A93-4370-77A7-8E364A64BB4C}"/>
              </a:ext>
            </a:extLst>
          </p:cNvPr>
          <p:cNvSpPr/>
          <p:nvPr/>
        </p:nvSpPr>
        <p:spPr>
          <a:xfrm>
            <a:off x="6172200" y="4324350"/>
            <a:ext cx="2971800" cy="457200"/>
          </a:xfrm>
          <a:prstGeom prst="rect">
            <a:avLst/>
          </a:prstGeom>
          <a:solidFill>
            <a:schemeClr val="accent5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In The Money (ITM)</a:t>
            </a:r>
          </a:p>
        </p:txBody>
      </p:sp>
    </p:spTree>
    <p:extLst>
      <p:ext uri="{BB962C8B-B14F-4D97-AF65-F5344CB8AC3E}">
        <p14:creationId xmlns:p14="http://schemas.microsoft.com/office/powerpoint/2010/main" val="395835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33AC3-47DC-6FCE-5C3E-52D461F97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5A334B-C7A1-52E5-D0C5-046799D7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Option value and Stock value are strongly correlated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6AC4F1-33F2-A937-99BA-0E7FD4208F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is a </a:t>
            </a:r>
            <a:r>
              <a:rPr lang="en-US" dirty="0">
                <a:solidFill>
                  <a:srgbClr val="FF9933"/>
                </a:solidFill>
              </a:rPr>
              <a:t>negative correlation </a:t>
            </a:r>
            <a:r>
              <a:rPr lang="en-US" dirty="0"/>
              <a:t>between the value of a PUT and the value of the underlier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0AA76A-90AA-9CBD-FDC6-99E66EE56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CD376174-39D3-E183-3EF3-5D85DE6C968D}"/>
              </a:ext>
            </a:extLst>
          </p:cNvPr>
          <p:cNvSpPr/>
          <p:nvPr/>
        </p:nvSpPr>
        <p:spPr>
          <a:xfrm>
            <a:off x="5107858" y="3320230"/>
            <a:ext cx="2743200" cy="1752600"/>
          </a:xfrm>
          <a:prstGeom prst="upArrow">
            <a:avLst>
              <a:gd name="adj1" fmla="val 58378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</a:rPr>
              <a:t>Value of the put option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6B53E76-1549-2640-BB85-E1AF60D241A9}"/>
              </a:ext>
            </a:extLst>
          </p:cNvPr>
          <p:cNvGrpSpPr/>
          <p:nvPr/>
        </p:nvGrpSpPr>
        <p:grpSpPr>
          <a:xfrm>
            <a:off x="1292943" y="3255706"/>
            <a:ext cx="2743200" cy="1828800"/>
            <a:chOff x="5181600" y="2724150"/>
            <a:chExt cx="2743200" cy="1828800"/>
          </a:xfrm>
        </p:grpSpPr>
        <p:sp>
          <p:nvSpPr>
            <p:cNvPr id="7" name="Arrow: Up 6">
              <a:extLst>
                <a:ext uri="{FF2B5EF4-FFF2-40B4-BE49-F238E27FC236}">
                  <a16:creationId xmlns:a16="http://schemas.microsoft.com/office/drawing/2014/main" id="{4B5907DD-D039-09C9-A130-F70E8B1FF111}"/>
                </a:ext>
              </a:extLst>
            </p:cNvPr>
            <p:cNvSpPr/>
            <p:nvPr/>
          </p:nvSpPr>
          <p:spPr>
            <a:xfrm rot="10800000">
              <a:off x="5181600" y="2724150"/>
              <a:ext cx="2743200" cy="1828800"/>
            </a:xfrm>
            <a:prstGeom prst="upArrow">
              <a:avLst>
                <a:gd name="adj1" fmla="val 58649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2400" dirty="0">
                <a:effectLst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FA80585-D724-17D9-988D-01C96DF85F9D}"/>
                </a:ext>
              </a:extLst>
            </p:cNvPr>
            <p:cNvSpPr/>
            <p:nvPr/>
          </p:nvSpPr>
          <p:spPr>
            <a:xfrm>
              <a:off x="5829299" y="2933078"/>
              <a:ext cx="14478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effectLst/>
                </a:rPr>
                <a:t>Lower stock price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7819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put?</a:t>
            </a:r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F66702E2-4B68-44E0-A71E-17FA7FC93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746" y="847361"/>
            <a:ext cx="685800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F1FC37-4CD5-42C8-A15E-623E46428B6C}"/>
              </a:ext>
            </a:extLst>
          </p:cNvPr>
          <p:cNvSpPr txBox="1"/>
          <p:nvPr/>
        </p:nvSpPr>
        <p:spPr>
          <a:xfrm>
            <a:off x="1099997" y="973151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July 21st</a:t>
            </a:r>
          </a:p>
        </p:txBody>
      </p:sp>
      <p:pic>
        <p:nvPicPr>
          <p:cNvPr id="9" name="Graphic 8" descr="Bar chart with solid fill">
            <a:extLst>
              <a:ext uri="{FF2B5EF4-FFF2-40B4-BE49-F238E27FC236}">
                <a16:creationId xmlns:a16="http://schemas.microsoft.com/office/drawing/2014/main" id="{4E88E5F4-EEFA-4CCF-909D-36AE6BFAD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4809" y="2456681"/>
            <a:ext cx="775740" cy="775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8F3686-9F7E-45B9-9472-97CF4AABB56C}"/>
              </a:ext>
            </a:extLst>
          </p:cNvPr>
          <p:cNvSpPr txBox="1"/>
          <p:nvPr/>
        </p:nvSpPr>
        <p:spPr>
          <a:xfrm>
            <a:off x="6096000" y="2447591"/>
            <a:ext cx="29434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Spot price: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1 NVDA share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is </a:t>
            </a:r>
            <a:r>
              <a:rPr lang="en-US" sz="3200" b="1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$160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1DCAAA-6151-48AE-9264-2CF567A86FBA}"/>
              </a:ext>
            </a:extLst>
          </p:cNvPr>
          <p:cNvSpPr/>
          <p:nvPr/>
        </p:nvSpPr>
        <p:spPr>
          <a:xfrm>
            <a:off x="533318" y="1891129"/>
            <a:ext cx="4191082" cy="2814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</a:rPr>
              <a:t> Put Option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on Nvidia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effectLst/>
              </a:rPr>
              <a:t>   Strike: $190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Expiration July 21st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D2CB79-ACE5-4861-B8B2-96619208D956}"/>
              </a:ext>
            </a:extLst>
          </p:cNvPr>
          <p:cNvSpPr txBox="1"/>
          <p:nvPr/>
        </p:nvSpPr>
        <p:spPr>
          <a:xfrm>
            <a:off x="3204449" y="1962150"/>
            <a:ext cx="2052636" cy="1384995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effectLst/>
              </a:rPr>
              <a:t>We just found that this put is worth $30</a:t>
            </a:r>
          </a:p>
          <a:p>
            <a:pPr algn="l"/>
            <a:br>
              <a:rPr lang="en-US" sz="1400" dirty="0">
                <a:solidFill>
                  <a:schemeClr val="tx1"/>
                </a:solidFill>
                <a:effectLst/>
              </a:rPr>
            </a:br>
            <a:r>
              <a:rPr lang="en-US" sz="1400" dirty="0">
                <a:solidFill>
                  <a:schemeClr val="tx1"/>
                </a:solidFill>
                <a:effectLst/>
              </a:rPr>
              <a:t>What happens if we now change the strike?</a:t>
            </a:r>
          </a:p>
        </p:txBody>
      </p:sp>
    </p:spTree>
    <p:extLst>
      <p:ext uri="{BB962C8B-B14F-4D97-AF65-F5344CB8AC3E}">
        <p14:creationId xmlns:p14="http://schemas.microsoft.com/office/powerpoint/2010/main" val="2977233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put?</a:t>
            </a:r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F66702E2-4B68-44E0-A71E-17FA7FC93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746" y="847361"/>
            <a:ext cx="685800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F1FC37-4CD5-42C8-A15E-623E46428B6C}"/>
              </a:ext>
            </a:extLst>
          </p:cNvPr>
          <p:cNvSpPr txBox="1"/>
          <p:nvPr/>
        </p:nvSpPr>
        <p:spPr>
          <a:xfrm>
            <a:off x="1099997" y="973151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July 21st</a:t>
            </a:r>
          </a:p>
        </p:txBody>
      </p:sp>
      <p:pic>
        <p:nvPicPr>
          <p:cNvPr id="9" name="Graphic 8" descr="Bar chart with solid fill">
            <a:extLst>
              <a:ext uri="{FF2B5EF4-FFF2-40B4-BE49-F238E27FC236}">
                <a16:creationId xmlns:a16="http://schemas.microsoft.com/office/drawing/2014/main" id="{4E88E5F4-EEFA-4CCF-909D-36AE6BFAD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4809" y="2456681"/>
            <a:ext cx="775740" cy="775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8F3686-9F7E-45B9-9472-97CF4AABB56C}"/>
              </a:ext>
            </a:extLst>
          </p:cNvPr>
          <p:cNvSpPr txBox="1"/>
          <p:nvPr/>
        </p:nvSpPr>
        <p:spPr>
          <a:xfrm>
            <a:off x="6096000" y="2447591"/>
            <a:ext cx="29434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Spot price: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1 NVDA share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is </a:t>
            </a:r>
            <a:r>
              <a:rPr lang="en-US" sz="3200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$</a:t>
            </a:r>
            <a:r>
              <a:rPr lang="en-US" sz="3200" b="1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160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1DCAAA-6151-48AE-9264-2CF567A86FBA}"/>
              </a:ext>
            </a:extLst>
          </p:cNvPr>
          <p:cNvSpPr/>
          <p:nvPr/>
        </p:nvSpPr>
        <p:spPr>
          <a:xfrm>
            <a:off x="533318" y="1891129"/>
            <a:ext cx="4191082" cy="2814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</a:rPr>
              <a:t> Put Option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on NVIDIA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effectLst/>
              </a:rPr>
              <a:t>   Strike: </a:t>
            </a:r>
            <a:r>
              <a:rPr lang="en-US" sz="3600" b="1" dirty="0">
                <a:solidFill>
                  <a:srgbClr val="A50021"/>
                </a:solidFill>
                <a:effectLst/>
              </a:rPr>
              <a:t>$200 </a:t>
            </a:r>
            <a:r>
              <a:rPr lang="en-US" sz="2000" dirty="0">
                <a:solidFill>
                  <a:schemeClr val="tx1"/>
                </a:solidFill>
                <a:effectLst/>
              </a:rPr>
              <a:t>(was $190)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Expiration: July 21st</a:t>
            </a:r>
          </a:p>
        </p:txBody>
      </p:sp>
    </p:spTree>
    <p:extLst>
      <p:ext uri="{BB962C8B-B14F-4D97-AF65-F5344CB8AC3E}">
        <p14:creationId xmlns:p14="http://schemas.microsoft.com/office/powerpoint/2010/main" val="4217908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A71D98-A7A0-44F2-8ABC-C72D50449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Option strike and value are strongly correlated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44A5B8-BEB9-4B5E-A500-D57FD6837D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There is a </a:t>
            </a:r>
            <a:r>
              <a:rPr lang="en-US" dirty="0">
                <a:solidFill>
                  <a:srgbClr val="FF9933"/>
                </a:solidFill>
              </a:rPr>
              <a:t>positive correlation </a:t>
            </a:r>
            <a:r>
              <a:rPr lang="en-US" dirty="0"/>
              <a:t>between the value of a PUT and its strike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CB4354-F5F9-4107-A47B-5518C279E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F5702913-99EE-4A8F-8284-6D09C5422FAC}"/>
              </a:ext>
            </a:extLst>
          </p:cNvPr>
          <p:cNvSpPr/>
          <p:nvPr/>
        </p:nvSpPr>
        <p:spPr>
          <a:xfrm>
            <a:off x="5181600" y="2952750"/>
            <a:ext cx="2743200" cy="1942416"/>
          </a:xfrm>
          <a:prstGeom prst="upArrow">
            <a:avLst>
              <a:gd name="adj1" fmla="val 58378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</a:rPr>
              <a:t>Value of the put option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023C5C-92ED-48ED-8D23-ED6A81BC723D}"/>
              </a:ext>
            </a:extLst>
          </p:cNvPr>
          <p:cNvGrpSpPr/>
          <p:nvPr/>
        </p:nvGrpSpPr>
        <p:grpSpPr>
          <a:xfrm rot="10800000">
            <a:off x="1295400" y="2979419"/>
            <a:ext cx="2743200" cy="2026869"/>
            <a:chOff x="5181600" y="2724150"/>
            <a:chExt cx="2743200" cy="1828800"/>
          </a:xfrm>
        </p:grpSpPr>
        <p:sp>
          <p:nvSpPr>
            <p:cNvPr id="7" name="Arrow: Up 6">
              <a:extLst>
                <a:ext uri="{FF2B5EF4-FFF2-40B4-BE49-F238E27FC236}">
                  <a16:creationId xmlns:a16="http://schemas.microsoft.com/office/drawing/2014/main" id="{AE443598-3869-4ED8-A4B4-728D7B582908}"/>
                </a:ext>
              </a:extLst>
            </p:cNvPr>
            <p:cNvSpPr/>
            <p:nvPr/>
          </p:nvSpPr>
          <p:spPr>
            <a:xfrm rot="10800000">
              <a:off x="5181600" y="2724150"/>
              <a:ext cx="2743200" cy="1828800"/>
            </a:xfrm>
            <a:prstGeom prst="upArrow">
              <a:avLst>
                <a:gd name="adj1" fmla="val 58649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2400" dirty="0">
                <a:effectLst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311AC1B-84D5-49CE-B931-C775B9351152}"/>
                </a:ext>
              </a:extLst>
            </p:cNvPr>
            <p:cNvSpPr/>
            <p:nvPr/>
          </p:nvSpPr>
          <p:spPr>
            <a:xfrm rot="10800000">
              <a:off x="5829299" y="2933078"/>
              <a:ext cx="14478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effectLst/>
                </a:rPr>
                <a:t>Higher</a:t>
              </a:r>
            </a:p>
            <a:p>
              <a:pPr algn="ctr"/>
              <a:r>
                <a:rPr lang="en-US" sz="2400" dirty="0">
                  <a:effectLst/>
                </a:rPr>
                <a:t>strike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358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9D958-D83B-438A-929A-4A13DBBFD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D38627-7393-451B-8AED-2910A4DE1E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Understand the financial value of option contracts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8AC68E-8DE0-44A8-A2A5-5D60F4C64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11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b2uoxcuk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261290"/>
            <a:ext cx="2209800" cy="1748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put?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On expiration day, value is certain and dependent on the difference between spot and strike</a:t>
            </a:r>
          </a:p>
          <a:p>
            <a:endParaRPr lang="en-US" dirty="0"/>
          </a:p>
          <a:p>
            <a:r>
              <a:rPr lang="en-US" dirty="0"/>
              <a:t>What about any other day?</a:t>
            </a:r>
          </a:p>
        </p:txBody>
      </p:sp>
      <p:sp>
        <p:nvSpPr>
          <p:cNvPr id="175109" name="WordArt 5"/>
          <p:cNvSpPr>
            <a:spLocks noChangeArrowheads="1" noChangeShapeType="1" noTextEdit="1"/>
          </p:cNvSpPr>
          <p:nvPr/>
        </p:nvSpPr>
        <p:spPr bwMode="auto">
          <a:xfrm>
            <a:off x="7227307" y="3448883"/>
            <a:ext cx="1311857" cy="11005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999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951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put?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r>
              <a:rPr lang="en-US" dirty="0"/>
              <a:t>On any other day</a:t>
            </a:r>
            <a:br>
              <a:rPr lang="en-US" dirty="0"/>
            </a:br>
            <a:r>
              <a:rPr lang="en-US" dirty="0"/>
              <a:t>value is not deterministic,</a:t>
            </a:r>
            <a:br>
              <a:rPr lang="en-US" dirty="0"/>
            </a:br>
            <a:r>
              <a:rPr lang="en-US" dirty="0"/>
              <a:t>because of uncertainty</a:t>
            </a:r>
            <a:br>
              <a:rPr lang="en-US" dirty="0"/>
            </a:br>
            <a:r>
              <a:rPr lang="en-US" dirty="0"/>
              <a:t>about the future price of the underlier.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6C9AC6-77F7-429B-BDDC-09A3F94F14C5}"/>
              </a:ext>
            </a:extLst>
          </p:cNvPr>
          <p:cNvGrpSpPr/>
          <p:nvPr/>
        </p:nvGrpSpPr>
        <p:grpSpPr>
          <a:xfrm>
            <a:off x="6858000" y="895350"/>
            <a:ext cx="2209800" cy="1748860"/>
            <a:chOff x="6858000" y="2194490"/>
            <a:chExt cx="2209800" cy="1748860"/>
          </a:xfrm>
        </p:grpSpPr>
        <p:pic>
          <p:nvPicPr>
            <p:cNvPr id="175106" name="Picture 2" descr="b2uoxcuk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0" y="2194490"/>
              <a:ext cx="2209800" cy="17488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510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7227307" y="2382083"/>
              <a:ext cx="1311857" cy="11005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999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788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8" name="AutoShape 10"/>
          <p:cNvSpPr>
            <a:spLocks/>
          </p:cNvSpPr>
          <p:nvPr/>
        </p:nvSpPr>
        <p:spPr bwMode="auto">
          <a:xfrm>
            <a:off x="5018689" y="2799245"/>
            <a:ext cx="2438400" cy="533400"/>
          </a:xfrm>
          <a:prstGeom prst="borderCallout1">
            <a:avLst>
              <a:gd name="adj1" fmla="val 15000"/>
              <a:gd name="adj2" fmla="val 103449"/>
              <a:gd name="adj3" fmla="val 326863"/>
              <a:gd name="adj4" fmla="val 11295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l">
              <a:spcBef>
                <a:spcPct val="50000"/>
              </a:spcBef>
            </a:pPr>
            <a:r>
              <a:rPr lang="en-US" sz="1200" b="1" dirty="0">
                <a:solidFill>
                  <a:schemeClr val="tx1"/>
                </a:solidFill>
                <a:effectLst/>
              </a:rPr>
              <a:t>Put Option:</a:t>
            </a:r>
            <a:br>
              <a:rPr lang="en-US" sz="1200" b="1" dirty="0">
                <a:solidFill>
                  <a:schemeClr val="tx1"/>
                </a:solidFill>
                <a:effectLst/>
              </a:rPr>
            </a:br>
            <a:r>
              <a:rPr lang="en-US" sz="1200" b="1" dirty="0">
                <a:solidFill>
                  <a:schemeClr val="tx1"/>
                </a:solidFill>
                <a:effectLst/>
              </a:rPr>
              <a:t>Can sell LULU for $160 </a:t>
            </a:r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PUT options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885825"/>
            <a:ext cx="8153400" cy="1771650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2000" dirty="0"/>
              <a:t>  The </a:t>
            </a:r>
            <a:r>
              <a:rPr lang="en-US" sz="2000" dirty="0">
                <a:solidFill>
                  <a:srgbClr val="A50021"/>
                </a:solidFill>
              </a:rPr>
              <a:t>current value</a:t>
            </a:r>
            <a:r>
              <a:rPr lang="en-US" sz="2000" dirty="0"/>
              <a:t> of a Put Option depends on: </a:t>
            </a:r>
            <a:br>
              <a:rPr lang="en-US" sz="2000" dirty="0"/>
            </a:br>
            <a:r>
              <a:rPr lang="en-US" sz="2000" dirty="0"/>
              <a:t>1) the current price of the underlier  -</a:t>
            </a:r>
            <a:br>
              <a:rPr lang="en-US" sz="2000" dirty="0"/>
            </a:br>
            <a:r>
              <a:rPr lang="en-US" sz="2000" dirty="0"/>
              <a:t>2) the strike price +</a:t>
            </a:r>
            <a:br>
              <a:rPr lang="en-US" sz="2000" dirty="0"/>
            </a:br>
            <a:r>
              <a:rPr lang="en-US" sz="2000" dirty="0"/>
              <a:t>3) the underlier volatility +</a:t>
            </a:r>
            <a:br>
              <a:rPr lang="en-US" sz="2000" dirty="0"/>
            </a:br>
            <a:r>
              <a:rPr lang="en-US" sz="2000" dirty="0"/>
              <a:t>4) the time to expiration +</a:t>
            </a:r>
            <a:br>
              <a:rPr lang="en-US" sz="2000" dirty="0"/>
            </a:br>
            <a:r>
              <a:rPr lang="en-US" sz="2000" dirty="0"/>
              <a:t>5) the risk-free interest rate -</a:t>
            </a:r>
          </a:p>
        </p:txBody>
      </p:sp>
      <p:sp>
        <p:nvSpPr>
          <p:cNvPr id="176132" name="Line 4"/>
          <p:cNvSpPr>
            <a:spLocks noChangeShapeType="1"/>
          </p:cNvSpPr>
          <p:nvPr/>
        </p:nvSpPr>
        <p:spPr bwMode="auto">
          <a:xfrm flipV="1">
            <a:off x="609600" y="4552950"/>
            <a:ext cx="8382000" cy="1905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tIns="91440" bIns="91440" anchor="ctr"/>
          <a:lstStyle/>
          <a:p>
            <a:endParaRPr lang="en-US" dirty="0"/>
          </a:p>
        </p:txBody>
      </p:sp>
      <p:sp>
        <p:nvSpPr>
          <p:cNvPr id="176133" name="AutoShape 5"/>
          <p:cNvSpPr>
            <a:spLocks/>
          </p:cNvSpPr>
          <p:nvPr/>
        </p:nvSpPr>
        <p:spPr bwMode="auto">
          <a:xfrm>
            <a:off x="1905000" y="3617595"/>
            <a:ext cx="1765738" cy="533400"/>
          </a:xfrm>
          <a:prstGeom prst="borderCallout1">
            <a:avLst>
              <a:gd name="adj1" fmla="val 25469"/>
              <a:gd name="adj2" fmla="val 100020"/>
              <a:gd name="adj3" fmla="val 165088"/>
              <a:gd name="adj4" fmla="val 123865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l">
              <a:spcBef>
                <a:spcPct val="50000"/>
              </a:spcBef>
            </a:pPr>
            <a:r>
              <a:rPr lang="en-US" sz="1200" b="1" dirty="0">
                <a:solidFill>
                  <a:schemeClr val="tx1"/>
                </a:solidFill>
                <a:effectLst/>
              </a:rPr>
              <a:t>LULU price is $160</a:t>
            </a: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3768203" y="4629151"/>
            <a:ext cx="842316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tIns="91440" bIns="914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tx1"/>
                </a:solidFill>
                <a:effectLst/>
              </a:rPr>
              <a:t>NOW</a:t>
            </a:r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6934200" y="4629151"/>
            <a:ext cx="1834632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tIns="91440" bIns="914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tx1"/>
                </a:solidFill>
                <a:effectLst/>
              </a:rPr>
              <a:t>EXPIRATION</a:t>
            </a:r>
          </a:p>
        </p:txBody>
      </p:sp>
      <p:sp>
        <p:nvSpPr>
          <p:cNvPr id="176136" name="Line 8"/>
          <p:cNvSpPr>
            <a:spLocks noChangeShapeType="1"/>
          </p:cNvSpPr>
          <p:nvPr/>
        </p:nvSpPr>
        <p:spPr bwMode="auto">
          <a:xfrm>
            <a:off x="4135438" y="4472940"/>
            <a:ext cx="0" cy="21336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tIns="91440" bIns="91440" anchor="ctr"/>
          <a:lstStyle/>
          <a:p>
            <a:endParaRPr lang="en-US" dirty="0"/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>
            <a:off x="7772400" y="4472940"/>
            <a:ext cx="0" cy="21336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tIns="91440" bIns="91440" anchor="ctr"/>
          <a:lstStyle/>
          <a:p>
            <a:endParaRPr lang="en-US" dirty="0"/>
          </a:p>
        </p:txBody>
      </p:sp>
      <p:sp>
        <p:nvSpPr>
          <p:cNvPr id="176139" name="Text Box 11"/>
          <p:cNvSpPr txBox="1">
            <a:spLocks noChangeArrowheads="1"/>
          </p:cNvSpPr>
          <p:nvPr/>
        </p:nvSpPr>
        <p:spPr bwMode="auto">
          <a:xfrm>
            <a:off x="766240" y="4629151"/>
            <a:ext cx="860007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tIns="91440" bIns="914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tx1"/>
                </a:solidFill>
                <a:effectLst/>
              </a:rPr>
              <a:t>PAST</a:t>
            </a:r>
          </a:p>
        </p:txBody>
      </p:sp>
      <p:sp>
        <p:nvSpPr>
          <p:cNvPr id="176140" name="Line 12"/>
          <p:cNvSpPr>
            <a:spLocks noChangeShapeType="1"/>
          </p:cNvSpPr>
          <p:nvPr/>
        </p:nvSpPr>
        <p:spPr bwMode="auto">
          <a:xfrm>
            <a:off x="1143000" y="4472940"/>
            <a:ext cx="0" cy="21336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tIns="91440" bIns="91440" anchor="ctr"/>
          <a:lstStyle/>
          <a:p>
            <a:endParaRPr lang="en-US" dirty="0"/>
          </a:p>
        </p:txBody>
      </p:sp>
      <p:sp>
        <p:nvSpPr>
          <p:cNvPr id="176141" name="AutoShape 13"/>
          <p:cNvSpPr>
            <a:spLocks/>
          </p:cNvSpPr>
          <p:nvPr/>
        </p:nvSpPr>
        <p:spPr bwMode="auto">
          <a:xfrm>
            <a:off x="1600200" y="2800350"/>
            <a:ext cx="2590800" cy="533400"/>
          </a:xfrm>
          <a:prstGeom prst="borderCallout1">
            <a:avLst>
              <a:gd name="adj1" fmla="val 15000"/>
              <a:gd name="adj2" fmla="val -3449"/>
              <a:gd name="adj3" fmla="val 315642"/>
              <a:gd name="adj4" fmla="val -1756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l">
              <a:spcBef>
                <a:spcPct val="50000"/>
              </a:spcBef>
            </a:pPr>
            <a:r>
              <a:rPr lang="en-US" sz="1200" b="1" dirty="0">
                <a:solidFill>
                  <a:schemeClr val="tx1"/>
                </a:solidFill>
                <a:effectLst/>
              </a:rPr>
              <a:t>Bought a put option on LULU for $5</a:t>
            </a:r>
            <a:br>
              <a:rPr lang="en-US" sz="1200" b="1" dirty="0">
                <a:solidFill>
                  <a:schemeClr val="tx1"/>
                </a:solidFill>
                <a:effectLst/>
              </a:rPr>
            </a:br>
            <a:r>
              <a:rPr lang="en-US" sz="1200" b="1" dirty="0">
                <a:solidFill>
                  <a:schemeClr val="tx1"/>
                </a:solidFill>
                <a:effectLst/>
              </a:rPr>
              <a:t>x = $160</a:t>
            </a:r>
          </a:p>
        </p:txBody>
      </p:sp>
      <p:sp>
        <p:nvSpPr>
          <p:cNvPr id="176142" name="AutoShape 14"/>
          <p:cNvSpPr>
            <a:spLocks/>
          </p:cNvSpPr>
          <p:nvPr/>
        </p:nvSpPr>
        <p:spPr bwMode="auto">
          <a:xfrm>
            <a:off x="4430110" y="3524250"/>
            <a:ext cx="3026979" cy="571500"/>
          </a:xfrm>
          <a:prstGeom prst="borderCallout1">
            <a:avLst>
              <a:gd name="adj1" fmla="val 104220"/>
              <a:gd name="adj2" fmla="val 91709"/>
              <a:gd name="adj3" fmla="val 174114"/>
              <a:gd name="adj4" fmla="val 10943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l">
              <a:spcBef>
                <a:spcPct val="50000"/>
              </a:spcBef>
            </a:pPr>
            <a:r>
              <a:rPr lang="en-US" sz="1200" b="1" dirty="0">
                <a:solidFill>
                  <a:schemeClr val="tx1"/>
                </a:solidFill>
                <a:effectLst/>
              </a:rPr>
              <a:t>a) LULU market price is $190</a:t>
            </a:r>
          </a:p>
          <a:p>
            <a:pPr algn="l">
              <a:spcBef>
                <a:spcPct val="50000"/>
              </a:spcBef>
            </a:pPr>
            <a:r>
              <a:rPr lang="en-US" sz="1200" b="1" dirty="0">
                <a:solidFill>
                  <a:schemeClr val="tx1"/>
                </a:solidFill>
                <a:effectLst/>
              </a:rPr>
              <a:t>b) LULU market price is $140</a:t>
            </a:r>
          </a:p>
        </p:txBody>
      </p:sp>
      <p:sp>
        <p:nvSpPr>
          <p:cNvPr id="176143" name="AutoShape 15"/>
          <p:cNvSpPr>
            <a:spLocks noChangeArrowheads="1"/>
          </p:cNvSpPr>
          <p:nvPr/>
        </p:nvSpPr>
        <p:spPr bwMode="auto">
          <a:xfrm>
            <a:off x="6019800" y="971550"/>
            <a:ext cx="2971800" cy="1714500"/>
          </a:xfrm>
          <a:prstGeom prst="irregularSeal1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effectLst/>
              </a:rPr>
              <a:t>Question:</a:t>
            </a:r>
            <a:br>
              <a:rPr lang="en-US" sz="1400" dirty="0">
                <a:solidFill>
                  <a:schemeClr val="tx1"/>
                </a:solidFill>
                <a:effectLst/>
              </a:rPr>
            </a:br>
            <a:r>
              <a:rPr lang="en-US" sz="1400" dirty="0">
                <a:solidFill>
                  <a:schemeClr val="tx1"/>
                </a:solidFill>
                <a:effectLst/>
              </a:rPr>
              <a:t>what is the value</a:t>
            </a:r>
            <a:br>
              <a:rPr lang="en-US" sz="1400" dirty="0">
                <a:solidFill>
                  <a:schemeClr val="tx1"/>
                </a:solidFill>
                <a:effectLst/>
              </a:rPr>
            </a:br>
            <a:r>
              <a:rPr lang="en-US" sz="1400" dirty="0">
                <a:solidFill>
                  <a:schemeClr val="tx1"/>
                </a:solidFill>
                <a:effectLst/>
              </a:rPr>
              <a:t>of the option</a:t>
            </a:r>
            <a:br>
              <a:rPr lang="en-US" sz="1400" dirty="0">
                <a:solidFill>
                  <a:schemeClr val="tx1"/>
                </a:solidFill>
                <a:effectLst/>
              </a:rPr>
            </a:br>
            <a:r>
              <a:rPr lang="en-US" sz="1400" dirty="0">
                <a:solidFill>
                  <a:schemeClr val="tx1"/>
                </a:solidFill>
                <a:effectLst/>
              </a:rPr>
              <a:t>right now? 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6686104" y="3475086"/>
            <a:ext cx="226024" cy="61555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140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  <p:bldP spid="176142" grpId="0" animBg="1"/>
      <p:bldP spid="17614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Black-Scholes Formulas 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0" y="1047750"/>
            <a:ext cx="8382000" cy="38100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pt-BR" sz="2400" b="1" dirty="0">
                <a:solidFill>
                  <a:schemeClr val="folHlink"/>
                </a:solidFill>
              </a:rPr>
              <a:t>Equilibrium price for a Put  </a:t>
            </a:r>
            <a:r>
              <a:rPr lang="pt-BR" sz="2400" b="1" dirty="0"/>
              <a:t>=  –S[N(–d1)] + Xe</a:t>
            </a:r>
            <a:r>
              <a:rPr lang="pt-BR" sz="2400" b="1" baseline="30000" dirty="0"/>
              <a:t>-rt</a:t>
            </a:r>
            <a:r>
              <a:rPr lang="pt-BR" sz="2400" b="1" dirty="0"/>
              <a:t>[N(–d2)]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endParaRPr lang="en-US" sz="2400" b="1" dirty="0"/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chemeClr val="hlink"/>
                </a:solidFill>
              </a:rPr>
              <a:t>d1 = {ln(S/X) + (r + </a:t>
            </a:r>
            <a:r>
              <a:rPr lang="en-US" sz="2400" b="1" dirty="0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sz="1800" b="1" baseline="30000" dirty="0">
                <a:solidFill>
                  <a:schemeClr val="hlink"/>
                </a:solidFill>
              </a:rPr>
              <a:t>2</a:t>
            </a:r>
            <a:r>
              <a:rPr lang="en-US" sz="2400" b="1" dirty="0">
                <a:solidFill>
                  <a:schemeClr val="hlink"/>
                </a:solidFill>
              </a:rPr>
              <a:t>/2)t} 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chemeClr val="hlink"/>
                </a:solidFill>
              </a:rPr>
              <a:t>                            </a:t>
            </a:r>
            <a:r>
              <a:rPr lang="en-US" sz="2400" b="1" dirty="0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sz="2400" b="1" dirty="0">
                <a:solidFill>
                  <a:schemeClr val="hlink"/>
                </a:solidFill>
                <a:sym typeface="Symbol" pitchFamily="18" charset="2"/>
              </a:rPr>
              <a:t></a:t>
            </a:r>
            <a:r>
              <a:rPr lang="en-US" sz="2400" b="1" dirty="0">
                <a:solidFill>
                  <a:schemeClr val="hlink"/>
                </a:solidFill>
              </a:rPr>
              <a:t>t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chemeClr val="hlink"/>
                </a:solidFill>
              </a:rPr>
              <a:t>d2 = d1 - </a:t>
            </a:r>
            <a:r>
              <a:rPr lang="en-US" sz="2400" b="1" dirty="0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sz="2400" b="1" dirty="0">
                <a:solidFill>
                  <a:schemeClr val="hlink"/>
                </a:solidFill>
                <a:sym typeface="Symbol" pitchFamily="18" charset="2"/>
              </a:rPr>
              <a:t></a:t>
            </a:r>
            <a:r>
              <a:rPr lang="en-US" sz="2400" b="1" dirty="0">
                <a:solidFill>
                  <a:schemeClr val="hlink"/>
                </a:solidFill>
              </a:rPr>
              <a:t>t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endParaRPr lang="en-US" sz="1400" b="1" dirty="0"/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S = current spot price,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X = option strike price,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t = time to option expiration (in years),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r = riskless rate of interest (per annum),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>
                <a:latin typeface="Symbol" pitchFamily="18" charset="2"/>
              </a:rPr>
              <a:t>s</a:t>
            </a:r>
            <a:r>
              <a:rPr lang="en-US" sz="1400" b="1" dirty="0"/>
              <a:t> = spot return volatility (per annum),</a:t>
            </a:r>
          </a:p>
          <a:p>
            <a:pPr marL="0" indent="-609600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hlink"/>
                </a:solidFill>
              </a:rPr>
              <a:t>N(z)</a:t>
            </a:r>
            <a:r>
              <a:rPr lang="en-US" sz="1400" b="1" dirty="0"/>
              <a:t> = probability that a standardized normal variable will be less than z. </a:t>
            </a:r>
            <a:r>
              <a:rPr lang="en-US" sz="1400" b="1" dirty="0">
                <a:solidFill>
                  <a:schemeClr val="hlink"/>
                </a:solidFill>
              </a:rPr>
              <a:t>In Excel, this can be calculated using NORMSDIST(d)</a:t>
            </a:r>
            <a:r>
              <a:rPr lang="en-US" sz="1400" b="1" dirty="0"/>
              <a:t>.	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endParaRPr lang="en-US" sz="2800" b="1" dirty="0"/>
          </a:p>
        </p:txBody>
      </p:sp>
      <p:sp>
        <p:nvSpPr>
          <p:cNvPr id="222212" name="Line 4"/>
          <p:cNvSpPr>
            <a:spLocks noChangeShapeType="1"/>
          </p:cNvSpPr>
          <p:nvPr/>
        </p:nvSpPr>
        <p:spPr bwMode="auto">
          <a:xfrm>
            <a:off x="1288420" y="2196570"/>
            <a:ext cx="2819400" cy="13960"/>
          </a:xfrm>
          <a:prstGeom prst="line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16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8834901" y="485775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9696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E6CE33-3585-4168-A791-10B879195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309497"/>
              </p:ext>
            </p:extLst>
          </p:nvPr>
        </p:nvGraphicFramePr>
        <p:xfrm>
          <a:off x="381000" y="133350"/>
          <a:ext cx="8534400" cy="492919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172200">
                  <a:extLst>
                    <a:ext uri="{9D8B030D-6E8A-4147-A177-3AD203B41FA5}">
                      <a16:colId xmlns:a16="http://schemas.microsoft.com/office/drawing/2014/main" val="404511275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588121328"/>
                    </a:ext>
                  </a:extLst>
                </a:gridCol>
              </a:tblGrid>
              <a:tr h="46068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A50021"/>
                          </a:solidFill>
                        </a:rPr>
                        <a:t>BS assumptions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A50021"/>
                          </a:solidFill>
                        </a:rPr>
                        <a:t>HT assumptions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040376"/>
                  </a:ext>
                </a:extLst>
              </a:tr>
              <a:tr h="795146">
                <a:tc>
                  <a:txBody>
                    <a:bodyPr/>
                    <a:lstStyle/>
                    <a:p>
                      <a:r>
                        <a:rPr lang="en-US" sz="2000" dirty="0"/>
                        <a:t>Unlimited borrowing and lending at a constant risk-free interest rate.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No. Limits to shorting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021203"/>
                  </a:ext>
                </a:extLst>
              </a:tr>
              <a:tr h="795146">
                <a:tc>
                  <a:txBody>
                    <a:bodyPr/>
                    <a:lstStyle/>
                    <a:p>
                      <a:r>
                        <a:rPr lang="en-US" sz="2000" dirty="0"/>
                        <a:t>The stock price follows a geometric Brownian motion with constant drift and volatility.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425906"/>
                  </a:ext>
                </a:extLst>
              </a:tr>
              <a:tr h="460680">
                <a:tc>
                  <a:txBody>
                    <a:bodyPr/>
                    <a:lstStyle/>
                    <a:p>
                      <a:r>
                        <a:rPr lang="en-US" sz="2000" dirty="0"/>
                        <a:t>There are no transaction costs.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95387"/>
                  </a:ext>
                </a:extLst>
              </a:tr>
              <a:tr h="460680">
                <a:tc>
                  <a:txBody>
                    <a:bodyPr/>
                    <a:lstStyle/>
                    <a:p>
                      <a:r>
                        <a:rPr lang="en-US" sz="2000" dirty="0"/>
                        <a:t>The stock does not pay a dividend.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No. Some do.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714838"/>
                  </a:ext>
                </a:extLst>
              </a:tr>
              <a:tr h="795146">
                <a:tc>
                  <a:txBody>
                    <a:bodyPr/>
                    <a:lstStyle/>
                    <a:p>
                      <a:r>
                        <a:rPr lang="en-US" sz="2000" dirty="0"/>
                        <a:t>All securities are perfectly divisible (i.e., it is possible to buy a fraction of a share).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376634"/>
                  </a:ext>
                </a:extLst>
              </a:tr>
              <a:tr h="460680">
                <a:tc>
                  <a:txBody>
                    <a:bodyPr/>
                    <a:lstStyle/>
                    <a:p>
                      <a:r>
                        <a:rPr lang="en-US" sz="2000" dirty="0"/>
                        <a:t>There are no restrictions on short selling.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No. Limits to shorting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434552"/>
                  </a:ext>
                </a:extLst>
              </a:tr>
              <a:tr h="460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The model treats only European-style options.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421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914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b2uoxcuk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261290"/>
            <a:ext cx="2209800" cy="1748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call?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European options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On expiration day (easy)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On any other day (not so much)</a:t>
            </a:r>
          </a:p>
        </p:txBody>
      </p:sp>
      <p:sp>
        <p:nvSpPr>
          <p:cNvPr id="175109" name="WordArt 5"/>
          <p:cNvSpPr>
            <a:spLocks noChangeArrowheads="1" noChangeShapeType="1" noTextEdit="1"/>
          </p:cNvSpPr>
          <p:nvPr/>
        </p:nvSpPr>
        <p:spPr bwMode="auto">
          <a:xfrm>
            <a:off x="7227307" y="3448883"/>
            <a:ext cx="1311857" cy="11005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999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185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What is the value of a call option?</a:t>
            </a:r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F66702E2-4B68-44E0-A71E-17FA7FC93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746" y="847361"/>
            <a:ext cx="685800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F1FC37-4CD5-42C8-A15E-623E46428B6C}"/>
              </a:ext>
            </a:extLst>
          </p:cNvPr>
          <p:cNvSpPr txBox="1"/>
          <p:nvPr/>
        </p:nvSpPr>
        <p:spPr>
          <a:xfrm>
            <a:off x="1099997" y="973151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July 21st</a:t>
            </a:r>
          </a:p>
        </p:txBody>
      </p:sp>
      <p:pic>
        <p:nvPicPr>
          <p:cNvPr id="9" name="Graphic 8" descr="Bar chart with solid fill">
            <a:extLst>
              <a:ext uri="{FF2B5EF4-FFF2-40B4-BE49-F238E27FC236}">
                <a16:creationId xmlns:a16="http://schemas.microsoft.com/office/drawing/2014/main" id="{4E88E5F4-EEFA-4CCF-909D-36AE6BFAD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4809" y="2456681"/>
            <a:ext cx="775740" cy="775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8F3686-9F7E-45B9-9472-97CF4AABB56C}"/>
              </a:ext>
            </a:extLst>
          </p:cNvPr>
          <p:cNvSpPr txBox="1"/>
          <p:nvPr/>
        </p:nvSpPr>
        <p:spPr>
          <a:xfrm>
            <a:off x="6096000" y="2447591"/>
            <a:ext cx="28103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Spot price: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1 AAPL share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is </a:t>
            </a:r>
            <a:r>
              <a:rPr lang="en-US" sz="3200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$260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1DCAAA-6151-48AE-9264-2CF567A86FBA}"/>
              </a:ext>
            </a:extLst>
          </p:cNvPr>
          <p:cNvSpPr/>
          <p:nvPr/>
        </p:nvSpPr>
        <p:spPr>
          <a:xfrm>
            <a:off x="533318" y="1891129"/>
            <a:ext cx="4191082" cy="2814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</a:rPr>
              <a:t> Call Option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on Apple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effectLst/>
              </a:rPr>
              <a:t>   Strike: $250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Expiration: July 21st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659852-BA8E-45DD-88B4-9C340C392548}"/>
              </a:ext>
            </a:extLst>
          </p:cNvPr>
          <p:cNvSpPr txBox="1"/>
          <p:nvPr/>
        </p:nvSpPr>
        <p:spPr>
          <a:xfrm>
            <a:off x="6592738" y="4857750"/>
            <a:ext cx="251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effectLst/>
              </a:rPr>
              <a:t>Transaction costs not included</a:t>
            </a:r>
          </a:p>
        </p:txBody>
      </p:sp>
      <p:sp>
        <p:nvSpPr>
          <p:cNvPr id="3" name="AutoShape 2" descr="Generated image: Option evaluation with Black-Scholes model">
            <a:extLst>
              <a:ext uri="{FF2B5EF4-FFF2-40B4-BE49-F238E27FC236}">
                <a16:creationId xmlns:a16="http://schemas.microsoft.com/office/drawing/2014/main" id="{A988A831-0BAB-9F07-ED68-EBDB715269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83413A-1771-4BFD-740B-BCC0CB9D6D59}"/>
              </a:ext>
            </a:extLst>
          </p:cNvPr>
          <p:cNvSpPr/>
          <p:nvPr/>
        </p:nvSpPr>
        <p:spPr>
          <a:xfrm>
            <a:off x="6172200" y="4324350"/>
            <a:ext cx="2971800" cy="457200"/>
          </a:xfrm>
          <a:prstGeom prst="rect">
            <a:avLst/>
          </a:prstGeom>
          <a:solidFill>
            <a:schemeClr val="accent5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In The Money (ITM)</a:t>
            </a:r>
          </a:p>
        </p:txBody>
      </p:sp>
    </p:spTree>
    <p:extLst>
      <p:ext uri="{BB962C8B-B14F-4D97-AF65-F5344CB8AC3E}">
        <p14:creationId xmlns:p14="http://schemas.microsoft.com/office/powerpoint/2010/main" val="302093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call?</a:t>
            </a:r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F66702E2-4B68-44E0-A71E-17FA7FC93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746" y="847361"/>
            <a:ext cx="685800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F1FC37-4CD5-42C8-A15E-623E46428B6C}"/>
              </a:ext>
            </a:extLst>
          </p:cNvPr>
          <p:cNvSpPr txBox="1"/>
          <p:nvPr/>
        </p:nvSpPr>
        <p:spPr>
          <a:xfrm>
            <a:off x="1099997" y="973151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July 21st</a:t>
            </a:r>
          </a:p>
        </p:txBody>
      </p:sp>
      <p:pic>
        <p:nvPicPr>
          <p:cNvPr id="9" name="Graphic 8" descr="Bar chart with solid fill">
            <a:extLst>
              <a:ext uri="{FF2B5EF4-FFF2-40B4-BE49-F238E27FC236}">
                <a16:creationId xmlns:a16="http://schemas.microsoft.com/office/drawing/2014/main" id="{4E88E5F4-EEFA-4CCF-909D-36AE6BFAD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4809" y="2456681"/>
            <a:ext cx="775740" cy="775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8F3686-9F7E-45B9-9472-97CF4AABB56C}"/>
              </a:ext>
            </a:extLst>
          </p:cNvPr>
          <p:cNvSpPr txBox="1"/>
          <p:nvPr/>
        </p:nvSpPr>
        <p:spPr>
          <a:xfrm>
            <a:off x="6096000" y="2447591"/>
            <a:ext cx="28103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Spot price: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1 AAPL share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is </a:t>
            </a:r>
            <a:r>
              <a:rPr lang="en-US" sz="3200" b="1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$250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1DCAAA-6151-48AE-9264-2CF567A86FBA}"/>
              </a:ext>
            </a:extLst>
          </p:cNvPr>
          <p:cNvSpPr/>
          <p:nvPr/>
        </p:nvSpPr>
        <p:spPr>
          <a:xfrm>
            <a:off x="533318" y="1891129"/>
            <a:ext cx="4191082" cy="2814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</a:rPr>
              <a:t> Call Option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on Apple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effectLst/>
              </a:rPr>
              <a:t>   Strike: $250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Expiration: July 21st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176E8C-B808-48AE-B13E-4E366E66D041}"/>
              </a:ext>
            </a:extLst>
          </p:cNvPr>
          <p:cNvSpPr txBox="1"/>
          <p:nvPr/>
        </p:nvSpPr>
        <p:spPr>
          <a:xfrm>
            <a:off x="6592738" y="4857750"/>
            <a:ext cx="251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effectLst/>
              </a:rPr>
              <a:t>Transaction costs not included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CA0535-B777-3CB3-12A2-62C011C36AF3}"/>
              </a:ext>
            </a:extLst>
          </p:cNvPr>
          <p:cNvSpPr/>
          <p:nvPr/>
        </p:nvSpPr>
        <p:spPr>
          <a:xfrm>
            <a:off x="6172200" y="4324350"/>
            <a:ext cx="2971800" cy="457200"/>
          </a:xfrm>
          <a:prstGeom prst="rect">
            <a:avLst/>
          </a:prstGeom>
          <a:solidFill>
            <a:schemeClr val="accent5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At The Money (ATM)</a:t>
            </a:r>
          </a:p>
        </p:txBody>
      </p:sp>
    </p:spTree>
    <p:extLst>
      <p:ext uri="{BB962C8B-B14F-4D97-AF65-F5344CB8AC3E}">
        <p14:creationId xmlns:p14="http://schemas.microsoft.com/office/powerpoint/2010/main" val="341848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call?</a:t>
            </a:r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F66702E2-4B68-44E0-A71E-17FA7FC93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746" y="847361"/>
            <a:ext cx="685800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F1FC37-4CD5-42C8-A15E-623E46428B6C}"/>
              </a:ext>
            </a:extLst>
          </p:cNvPr>
          <p:cNvSpPr txBox="1"/>
          <p:nvPr/>
        </p:nvSpPr>
        <p:spPr>
          <a:xfrm>
            <a:off x="1099997" y="973151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July 21st</a:t>
            </a:r>
          </a:p>
        </p:txBody>
      </p:sp>
      <p:pic>
        <p:nvPicPr>
          <p:cNvPr id="9" name="Graphic 8" descr="Bar chart with solid fill">
            <a:extLst>
              <a:ext uri="{FF2B5EF4-FFF2-40B4-BE49-F238E27FC236}">
                <a16:creationId xmlns:a16="http://schemas.microsoft.com/office/drawing/2014/main" id="{4E88E5F4-EEFA-4CCF-909D-36AE6BFAD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4809" y="2456681"/>
            <a:ext cx="775740" cy="775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8F3686-9F7E-45B9-9472-97CF4AABB56C}"/>
              </a:ext>
            </a:extLst>
          </p:cNvPr>
          <p:cNvSpPr txBox="1"/>
          <p:nvPr/>
        </p:nvSpPr>
        <p:spPr>
          <a:xfrm>
            <a:off x="6096000" y="2447591"/>
            <a:ext cx="28103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Spot price: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1 AAPL share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is </a:t>
            </a:r>
            <a:r>
              <a:rPr lang="en-US" sz="3200" b="1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$240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1DCAAA-6151-48AE-9264-2CF567A86FBA}"/>
              </a:ext>
            </a:extLst>
          </p:cNvPr>
          <p:cNvSpPr/>
          <p:nvPr/>
        </p:nvSpPr>
        <p:spPr>
          <a:xfrm>
            <a:off x="533318" y="1891129"/>
            <a:ext cx="4191082" cy="2814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</a:rPr>
              <a:t> Call Option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on Apple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effectLst/>
              </a:rPr>
              <a:t>   Strike: $250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Expiration July 21st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056DAD-1E8B-4DA8-B8E1-BEB42520B77B}"/>
              </a:ext>
            </a:extLst>
          </p:cNvPr>
          <p:cNvSpPr txBox="1"/>
          <p:nvPr/>
        </p:nvSpPr>
        <p:spPr>
          <a:xfrm>
            <a:off x="6592738" y="4857750"/>
            <a:ext cx="251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effectLst/>
              </a:rPr>
              <a:t>Transaction costs not included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3054EE-CD7E-409C-B201-75B3EA8E7D75}"/>
              </a:ext>
            </a:extLst>
          </p:cNvPr>
          <p:cNvSpPr/>
          <p:nvPr/>
        </p:nvSpPr>
        <p:spPr>
          <a:xfrm>
            <a:off x="6172200" y="4324350"/>
            <a:ext cx="2971800" cy="457200"/>
          </a:xfrm>
          <a:prstGeom prst="rect">
            <a:avLst/>
          </a:prstGeom>
          <a:solidFill>
            <a:schemeClr val="accent5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Out of The Money (OTM)</a:t>
            </a:r>
          </a:p>
        </p:txBody>
      </p:sp>
    </p:spTree>
    <p:extLst>
      <p:ext uri="{BB962C8B-B14F-4D97-AF65-F5344CB8AC3E}">
        <p14:creationId xmlns:p14="http://schemas.microsoft.com/office/powerpoint/2010/main" val="97133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A71D98-A7A0-44F2-8ABC-C72D50449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Option value and Stock value are strongly correlated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44A5B8-BEB9-4B5E-A500-D57FD6837D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428750"/>
            <a:ext cx="8686800" cy="3714750"/>
          </a:xfrm>
        </p:spPr>
        <p:txBody>
          <a:bodyPr/>
          <a:lstStyle/>
          <a:p>
            <a:r>
              <a:rPr lang="en-US" dirty="0"/>
              <a:t>There is a </a:t>
            </a:r>
            <a:r>
              <a:rPr lang="en-US" dirty="0">
                <a:solidFill>
                  <a:srgbClr val="FF9933"/>
                </a:solidFill>
              </a:rPr>
              <a:t>positive correlation </a:t>
            </a:r>
            <a:r>
              <a:rPr lang="en-US" dirty="0"/>
              <a:t>between the value of a CALL and the spot price of its underlier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CB4354-F5F9-4107-A47B-5518C279E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F5702913-99EE-4A8F-8284-6D09C5422FAC}"/>
              </a:ext>
            </a:extLst>
          </p:cNvPr>
          <p:cNvSpPr/>
          <p:nvPr/>
        </p:nvSpPr>
        <p:spPr>
          <a:xfrm>
            <a:off x="1524000" y="3181350"/>
            <a:ext cx="2743200" cy="1947176"/>
          </a:xfrm>
          <a:prstGeom prst="upArrow">
            <a:avLst>
              <a:gd name="adj1" fmla="val 58378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</a:rPr>
              <a:t>Price of the share goes up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AE443598-3869-4ED8-A4B4-728D7B582908}"/>
              </a:ext>
            </a:extLst>
          </p:cNvPr>
          <p:cNvSpPr/>
          <p:nvPr/>
        </p:nvSpPr>
        <p:spPr>
          <a:xfrm rot="10800000" flipV="1">
            <a:off x="5257800" y="3181350"/>
            <a:ext cx="2971800" cy="1947176"/>
          </a:xfrm>
          <a:prstGeom prst="upArrow">
            <a:avLst>
              <a:gd name="adj1" fmla="val 58649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400" dirty="0">
                <a:effectLst/>
              </a:rPr>
              <a:t>Value of the call option goes up</a:t>
            </a:r>
          </a:p>
        </p:txBody>
      </p:sp>
    </p:spTree>
    <p:extLst>
      <p:ext uri="{BB962C8B-B14F-4D97-AF65-F5344CB8AC3E}">
        <p14:creationId xmlns:p14="http://schemas.microsoft.com/office/powerpoint/2010/main" val="1507739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call?</a:t>
            </a:r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F66702E2-4B68-44E0-A71E-17FA7FC93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746" y="847361"/>
            <a:ext cx="685800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F1FC37-4CD5-42C8-A15E-623E46428B6C}"/>
              </a:ext>
            </a:extLst>
          </p:cNvPr>
          <p:cNvSpPr txBox="1"/>
          <p:nvPr/>
        </p:nvSpPr>
        <p:spPr>
          <a:xfrm>
            <a:off x="1099997" y="973151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July 21st</a:t>
            </a:r>
          </a:p>
        </p:txBody>
      </p:sp>
      <p:pic>
        <p:nvPicPr>
          <p:cNvPr id="9" name="Graphic 8" descr="Bar chart with solid fill">
            <a:extLst>
              <a:ext uri="{FF2B5EF4-FFF2-40B4-BE49-F238E27FC236}">
                <a16:creationId xmlns:a16="http://schemas.microsoft.com/office/drawing/2014/main" id="{4E88E5F4-EEFA-4CCF-909D-36AE6BFAD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4809" y="2456681"/>
            <a:ext cx="775740" cy="775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8F3686-9F7E-45B9-9472-97CF4AABB56C}"/>
              </a:ext>
            </a:extLst>
          </p:cNvPr>
          <p:cNvSpPr txBox="1"/>
          <p:nvPr/>
        </p:nvSpPr>
        <p:spPr>
          <a:xfrm>
            <a:off x="6096000" y="2447591"/>
            <a:ext cx="28103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Spot price: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1 AAPL share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is </a:t>
            </a:r>
            <a:r>
              <a:rPr lang="en-US" sz="3200" b="1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$270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1DCAAA-6151-48AE-9264-2CF567A86FBA}"/>
              </a:ext>
            </a:extLst>
          </p:cNvPr>
          <p:cNvSpPr/>
          <p:nvPr/>
        </p:nvSpPr>
        <p:spPr>
          <a:xfrm>
            <a:off x="533318" y="1891129"/>
            <a:ext cx="4191082" cy="2814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</a:rPr>
              <a:t> Call Option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on Apple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effectLst/>
              </a:rPr>
              <a:t>   Strike: </a:t>
            </a:r>
            <a:r>
              <a:rPr lang="en-US" sz="3600" dirty="0">
                <a:solidFill>
                  <a:srgbClr val="A50021"/>
                </a:solidFill>
                <a:effectLst/>
              </a:rPr>
              <a:t>$250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Expiration July 21st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D2CB79-ACE5-4861-B8B2-96619208D956}"/>
              </a:ext>
            </a:extLst>
          </p:cNvPr>
          <p:cNvSpPr txBox="1"/>
          <p:nvPr/>
        </p:nvSpPr>
        <p:spPr>
          <a:xfrm>
            <a:off x="3238101" y="1508689"/>
            <a:ext cx="2052636" cy="738664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effectLst/>
              </a:rPr>
              <a:t>What happens if we now change the strike?</a:t>
            </a:r>
          </a:p>
        </p:txBody>
      </p:sp>
    </p:spTree>
    <p:extLst>
      <p:ext uri="{BB962C8B-B14F-4D97-AF65-F5344CB8AC3E}">
        <p14:creationId xmlns:p14="http://schemas.microsoft.com/office/powerpoint/2010/main" val="3586786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18F0713C-9936-45D0-8E23-66B09ACEB9F6}" vid="{BCF1BBD9-8502-4DDE-8585-E9C7FDA1952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9716</TotalTime>
  <Words>1700</Words>
  <Application>Microsoft Office PowerPoint</Application>
  <PresentationFormat>On-screen Show (16:9)</PresentationFormat>
  <Paragraphs>228</Paragraphs>
  <Slides>34</Slides>
  <Notes>28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 Black</vt:lpstr>
      <vt:lpstr>Calibri</vt:lpstr>
      <vt:lpstr>Segoe UI Black</vt:lpstr>
      <vt:lpstr>Segoe UI Light</vt:lpstr>
      <vt:lpstr>Segoe UI Semilight</vt:lpstr>
      <vt:lpstr>Symbol</vt:lpstr>
      <vt:lpstr>Times New Roman</vt:lpstr>
      <vt:lpstr>Verdana</vt:lpstr>
      <vt:lpstr>Wingdings</vt:lpstr>
      <vt:lpstr>FTA MSC 2023 red</vt:lpstr>
      <vt:lpstr>Worksheet</vt:lpstr>
      <vt:lpstr>Options valuation</vt:lpstr>
      <vt:lpstr>PowerPoint Presentation</vt:lpstr>
      <vt:lpstr>Learning Objective</vt:lpstr>
      <vt:lpstr>What is the value of a call?</vt:lpstr>
      <vt:lpstr>What is the value of a call option?</vt:lpstr>
      <vt:lpstr>What is the value of a call?</vt:lpstr>
      <vt:lpstr>What is the value of a call?</vt:lpstr>
      <vt:lpstr>Option value and Stock value are strongly correlated</vt:lpstr>
      <vt:lpstr>What is the value of a call?</vt:lpstr>
      <vt:lpstr>What is the value of a call?</vt:lpstr>
      <vt:lpstr>Option strike and value are strongly correlated</vt:lpstr>
      <vt:lpstr>Summary so far</vt:lpstr>
      <vt:lpstr>What is the value of a call?</vt:lpstr>
      <vt:lpstr>What is the value of a call?</vt:lpstr>
      <vt:lpstr>Evaluating call options</vt:lpstr>
      <vt:lpstr>Solving the Option Evaluation Problem</vt:lpstr>
      <vt:lpstr>The Black-Scholes Formulas</vt:lpstr>
      <vt:lpstr>NORMSDIST(z) </vt:lpstr>
      <vt:lpstr>Why study Black-Scholes?</vt:lpstr>
      <vt:lpstr>Double-checked Values</vt:lpstr>
      <vt:lpstr>PowerPoint Presentation</vt:lpstr>
      <vt:lpstr>Homework</vt:lpstr>
      <vt:lpstr>Black Scholes was so much fun… Let’s do it again! </vt:lpstr>
      <vt:lpstr>What is the value of a put?</vt:lpstr>
      <vt:lpstr>What is the value of a put?</vt:lpstr>
      <vt:lpstr>Option value and Stock value are strongly correlated</vt:lpstr>
      <vt:lpstr>What is the value of a put?</vt:lpstr>
      <vt:lpstr>What is the value of a put?</vt:lpstr>
      <vt:lpstr>Option strike and value are strongly correlated</vt:lpstr>
      <vt:lpstr>What is the value of a put?</vt:lpstr>
      <vt:lpstr>What is the value of a put?</vt:lpstr>
      <vt:lpstr>Evaluating PUT options</vt:lpstr>
      <vt:lpstr>The Black-Scholes Formulas 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348</cp:revision>
  <dcterms:created xsi:type="dcterms:W3CDTF">2003-01-13T16:56:26Z</dcterms:created>
  <dcterms:modified xsi:type="dcterms:W3CDTF">2026-03-17T01:12:52Z</dcterms:modified>
</cp:coreProperties>
</file>