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3" r:id="rId1"/>
  </p:sldMasterIdLst>
  <p:notesMasterIdLst>
    <p:notesMasterId r:id="rId10"/>
  </p:notesMasterIdLst>
  <p:sldIdLst>
    <p:sldId id="256" r:id="rId2"/>
    <p:sldId id="432" r:id="rId3"/>
    <p:sldId id="429" r:id="rId4"/>
    <p:sldId id="451" r:id="rId5"/>
    <p:sldId id="394" r:id="rId6"/>
    <p:sldId id="452" r:id="rId7"/>
    <p:sldId id="434" r:id="rId8"/>
    <p:sldId id="372" r:id="rId9"/>
  </p:sldIdLst>
  <p:sldSz cx="9144000" cy="5143500" type="screen16x9"/>
  <p:notesSz cx="6858000" cy="91440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A50021"/>
    <a:srgbClr val="CCFFFF"/>
    <a:srgbClr val="FFFF99"/>
    <a:srgbClr val="66FF33"/>
    <a:srgbClr val="FF3300"/>
    <a:srgbClr val="CC00CC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94" autoAdjust="0"/>
    <p:restoredTop sz="91089" autoAdjust="0"/>
  </p:normalViewPr>
  <p:slideViewPr>
    <p:cSldViewPr>
      <p:cViewPr varScale="1">
        <p:scale>
          <a:sx n="104" d="100"/>
          <a:sy n="104" d="100"/>
        </p:scale>
        <p:origin x="126" y="45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34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34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4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34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fld id="{F519CCB9-8C24-4E9D-A3B8-A68769C3C87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0627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05ECEC-6F47-4810-8B82-D0CE5EC6A92A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240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  <p:txBody>
          <a:bodyPr/>
          <a:lstStyle/>
          <a:p>
            <a:endParaRPr lang="en-US" dirty="0"/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655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1008CC-61D5-4D5B-9BCD-C05CE07C5C1E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  <p:txBody>
          <a:bodyPr/>
          <a:lstStyle/>
          <a:p>
            <a:endParaRPr lang="en-US" dirty="0"/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640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1B5386-E642-4932-809B-E0E1D46CC8CA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247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  <p:txBody>
          <a:bodyPr/>
          <a:lstStyle/>
          <a:p>
            <a:endParaRPr lang="en-US"/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1604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9CCB9-8C24-4E9D-A3B8-A68769C3C871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8850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055C80-7E10-4251-A70B-9222D1861A88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253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  <p:txBody>
          <a:bodyPr/>
          <a:lstStyle/>
          <a:p>
            <a:endParaRPr lang="en-US" dirty="0"/>
          </a:p>
        </p:txBody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941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0"/>
            <a:ext cx="752475" cy="51435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28750"/>
            <a:ext cx="7467600" cy="2133600"/>
          </a:xfrm>
        </p:spPr>
        <p:txBody>
          <a:bodyPr vert="horz" lIns="91440" tIns="45720" rIns="91440" bIns="45720" rtlCol="0" anchor="b">
            <a:noAutofit/>
          </a:bodyPr>
          <a:lstStyle>
            <a:lvl1pPr algn="r">
              <a:defRPr lang="en-US" sz="6600" dirty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67150"/>
            <a:ext cx="7467600" cy="838200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saturation sat="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89794" y="209551"/>
            <a:ext cx="1365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1524000" y="3638550"/>
            <a:ext cx="7467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6200000">
            <a:off x="-2152571" y="2326877"/>
            <a:ext cx="5001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spc="100" baseline="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Financial Trading Analytics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B3DBE8-FA90-9494-E718-7D8C0C31DA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93" b="18750"/>
          <a:stretch>
            <a:fillRect/>
          </a:stretch>
        </p:blipFill>
        <p:spPr>
          <a:xfrm>
            <a:off x="7820093" y="97003"/>
            <a:ext cx="1240739" cy="841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344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1" grpId="3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4490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Emph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209550"/>
            <a:ext cx="8839200" cy="4800600"/>
          </a:xfrm>
        </p:spPr>
        <p:txBody>
          <a:bodyPr/>
          <a:lstStyle>
            <a:lvl1pPr algn="ctr">
              <a:defRPr sz="8000" baseline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Cool Things.</a:t>
            </a:r>
          </a:p>
        </p:txBody>
      </p:sp>
    </p:spTree>
    <p:extLst>
      <p:ext uri="{BB962C8B-B14F-4D97-AF65-F5344CB8AC3E}">
        <p14:creationId xmlns:p14="http://schemas.microsoft.com/office/powerpoint/2010/main" val="3495456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6073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You do the tal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14D0509-F0FC-4640-BC0F-67A19A2B2E1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971550"/>
            <a:ext cx="64770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8866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WIN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0"/>
            <a:ext cx="752475" cy="51435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saturation sat="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89794" y="209551"/>
            <a:ext cx="1365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 rot="16200000">
            <a:off x="-2152571" y="2326877"/>
            <a:ext cx="5001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Financial</a:t>
            </a:r>
            <a:r>
              <a:rPr lang="en-US" sz="2400" baseline="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Information Management</a:t>
            </a:r>
            <a:endParaRPr lang="en-US" sz="24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024148-7DA9-4943-9FF6-CF12696E93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819150"/>
            <a:ext cx="6336683" cy="32003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3F06102-720A-73B2-14E7-A2AC604B901D}"/>
              </a:ext>
            </a:extLst>
          </p:cNvPr>
          <p:cNvSpPr txBox="1"/>
          <p:nvPr/>
        </p:nvSpPr>
        <p:spPr>
          <a:xfrm>
            <a:off x="6400800" y="3710283"/>
            <a:ext cx="20249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0" kern="1200" cap="none" spc="0" dirty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WINIT</a:t>
            </a:r>
          </a:p>
        </p:txBody>
      </p:sp>
    </p:spTree>
    <p:extLst>
      <p:ext uri="{BB962C8B-B14F-4D97-AF65-F5344CB8AC3E}">
        <p14:creationId xmlns:p14="http://schemas.microsoft.com/office/powerpoint/2010/main" val="1386682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1" grpId="3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7150"/>
            <a:ext cx="8763000" cy="685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181100"/>
            <a:ext cx="8534400" cy="39624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92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ritical Thi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189AED-2E1B-4B0F-8BC8-2DEBFA881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3471862"/>
            <a:ext cx="2971800" cy="1671638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095C598-E9E4-4A53-D564-B08BDEE8B72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895350"/>
            <a:ext cx="87630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14CFD5-569F-469E-6F99-7396B5A010A3}"/>
              </a:ext>
            </a:extLst>
          </p:cNvPr>
          <p:cNvSpPr txBox="1"/>
          <p:nvPr/>
        </p:nvSpPr>
        <p:spPr>
          <a:xfrm>
            <a:off x="304800" y="133350"/>
            <a:ext cx="6416438" cy="458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lvl="0" algn="l" defTabSz="914400" eaLnBrk="1" latinLnBrk="0" hangingPunct="1">
              <a:buNone/>
              <a:defRPr sz="5400" b="0" cap="none" spc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en-US" dirty="0"/>
              <a:t>Critical Thinking</a:t>
            </a:r>
          </a:p>
        </p:txBody>
      </p:sp>
    </p:spTree>
    <p:extLst>
      <p:ext uri="{BB962C8B-B14F-4D97-AF65-F5344CB8AC3E}">
        <p14:creationId xmlns:p14="http://schemas.microsoft.com/office/powerpoint/2010/main" val="2760365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346710" y="133350"/>
            <a:ext cx="8763000" cy="485382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Title No Text Layout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599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D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B38EEAD8-79AC-DFEC-05A1-9C3AD99656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893734"/>
            <a:ext cx="7772400" cy="4116415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 descr="rhp3rpah[1]">
            <a:extLst>
              <a:ext uri="{FF2B5EF4-FFF2-40B4-BE49-F238E27FC236}">
                <a16:creationId xmlns:a16="http://schemas.microsoft.com/office/drawing/2014/main" id="{02A06E73-53DC-F530-9A72-741E614467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199" y="70306"/>
            <a:ext cx="1066800" cy="892337"/>
          </a:xfrm>
          <a:prstGeom prst="rect">
            <a:avLst/>
          </a:prstGeom>
          <a:ln>
            <a:noFill/>
          </a:ln>
          <a:effectLst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F0633FC-68F5-2221-7F45-3C462A0CF9FC}"/>
              </a:ext>
            </a:extLst>
          </p:cNvPr>
          <p:cNvSpPr txBox="1"/>
          <p:nvPr/>
        </p:nvSpPr>
        <p:spPr>
          <a:xfrm>
            <a:off x="262542" y="-95250"/>
            <a:ext cx="58661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r>
              <a:rPr lang="en-US" sz="5400" b="0" kern="1200" cap="none" spc="0" dirty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You Do The Talking</a:t>
            </a:r>
          </a:p>
        </p:txBody>
      </p:sp>
    </p:spTree>
    <p:extLst>
      <p:ext uri="{BB962C8B-B14F-4D97-AF65-F5344CB8AC3E}">
        <p14:creationId xmlns:p14="http://schemas.microsoft.com/office/powerpoint/2010/main" val="1854560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 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57150"/>
            <a:ext cx="8763000" cy="1219200"/>
          </a:xfrm>
          <a:solidFill>
            <a:schemeClr val="bg1"/>
          </a:solidFill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 on two different lines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428750"/>
            <a:ext cx="8534400" cy="371475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35255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590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 Two Lines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57150"/>
            <a:ext cx="8763000" cy="1219200"/>
          </a:xfrm>
          <a:solidFill>
            <a:schemeClr val="bg1"/>
          </a:solidFill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 on two different lines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35255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812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CF25C6-8323-4BCC-B87E-6821B1A511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EF51ED-5A7C-4576-BFE8-E6D46C3B6B44}"/>
              </a:ext>
            </a:extLst>
          </p:cNvPr>
          <p:cNvSpPr/>
          <p:nvPr/>
        </p:nvSpPr>
        <p:spPr>
          <a:xfrm>
            <a:off x="228600" y="742950"/>
            <a:ext cx="88392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4ED4F6-370A-4299-99BA-6237C0E61BAF}"/>
              </a:ext>
            </a:extLst>
          </p:cNvPr>
          <p:cNvSpPr/>
          <p:nvPr/>
        </p:nvSpPr>
        <p:spPr>
          <a:xfrm>
            <a:off x="228600" y="742950"/>
            <a:ext cx="88392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901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51435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51435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57150"/>
            <a:ext cx="8763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971550"/>
            <a:ext cx="8610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04800" y="81915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72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5" r:id="rId12"/>
    <p:sldLayoutId id="2147483806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3" grpId="3" animBg="1"/>
      <p:bldP spid="13" grpId="4" animBg="1"/>
      <p:bldP spid="13" grpId="5" animBg="1"/>
      <p:bldP spid="13" grpId="6" animBg="1"/>
      <p:bldP spid="13" grpId="7" animBg="1"/>
    </p:bldLst>
  </p:timing>
  <p:txStyles>
    <p:titleStyle>
      <a:lvl1pPr algn="l" defTabSz="914400" rtl="0" eaLnBrk="1" latinLnBrk="0" hangingPunct="1">
        <a:spcBef>
          <a:spcPct val="0"/>
        </a:spcBef>
        <a:buNone/>
        <a:defRPr sz="5400" b="0" kern="1200" cap="none" spc="0">
          <a:ln>
            <a:noFill/>
          </a:ln>
          <a:solidFill>
            <a:schemeClr val="tx1"/>
          </a:solidFill>
          <a:effectLst/>
          <a:latin typeface="Segoe UI Semilight" panose="020B0402040204020203" pitchFamily="34" charset="0"/>
          <a:ea typeface="+mj-ea"/>
          <a:cs typeface="Segoe UI Semilight" panose="020B0402040204020203" pitchFamily="34" charset="0"/>
        </a:defRPr>
      </a:lvl1pPr>
    </p:titleStyle>
    <p:bodyStyle>
      <a:lvl1pPr marL="457200" indent="-457200" algn="l" defTabSz="9144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36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1200150" indent="-285750" algn="l" defTabSz="9144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1657350" indent="-285750" algn="l" defTabSz="9144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2114550" indent="-285750" algn="l" defTabSz="9144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Algorithmic Trading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Understanding the recommender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04800" y="893734"/>
            <a:ext cx="8305800" cy="4116415"/>
          </a:xfrm>
        </p:spPr>
        <p:txBody>
          <a:bodyPr>
            <a:normAutofit/>
          </a:bodyPr>
          <a:lstStyle/>
          <a:p>
            <a:r>
              <a:rPr lang="en-US" dirty="0"/>
              <a:t>Learning Objective:</a:t>
            </a:r>
            <a:br>
              <a:rPr lang="en-US" dirty="0"/>
            </a:br>
            <a:r>
              <a:rPr lang="en-US" dirty="0"/>
              <a:t>Understanding the finance behind the 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1808252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Rectangle 3"/>
          <p:cNvSpPr>
            <a:spLocks noGrp="1" noChangeArrowheads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Name, Major</a:t>
            </a:r>
          </a:p>
          <a:p>
            <a:r>
              <a:rPr lang="en-US" dirty="0"/>
              <a:t>Things you like about WINIT</a:t>
            </a:r>
          </a:p>
          <a:p>
            <a:r>
              <a:rPr lang="en-US" dirty="0"/>
              <a:t>Things that can be improved about WINIT</a:t>
            </a:r>
          </a:p>
          <a:p>
            <a:r>
              <a:rPr lang="en-US" dirty="0"/>
              <a:t>Recommendations to next class</a:t>
            </a:r>
          </a:p>
          <a:p>
            <a:r>
              <a:rPr lang="en-US" dirty="0"/>
              <a:t>Questions about the tournament</a:t>
            </a:r>
          </a:p>
        </p:txBody>
      </p:sp>
    </p:spTree>
    <p:extLst>
      <p:ext uri="{BB962C8B-B14F-4D97-AF65-F5344CB8AC3E}">
        <p14:creationId xmlns:p14="http://schemas.microsoft.com/office/powerpoint/2010/main" val="1834154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1D68313-2D4A-40C1-BA19-4BF36687D2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6C94EDA-74F1-46DA-9347-B19153476DF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recommender</a:t>
            </a:r>
          </a:p>
        </p:txBody>
      </p:sp>
    </p:spTree>
    <p:extLst>
      <p:ext uri="{BB962C8B-B14F-4D97-AF65-F5344CB8AC3E}">
        <p14:creationId xmlns:p14="http://schemas.microsoft.com/office/powerpoint/2010/main" val="481297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A647DC2-32AF-1E60-2A78-8BE4F2571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A strategy is made of many choices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4AD1965-4E96-3E4E-3F03-C36AFD17E8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5625034"/>
              </p:ext>
            </p:extLst>
          </p:nvPr>
        </p:nvGraphicFramePr>
        <p:xfrm>
          <a:off x="304800" y="1047750"/>
          <a:ext cx="8534400" cy="3895211"/>
        </p:xfrm>
        <a:graphic>
          <a:graphicData uri="http://schemas.openxmlformats.org/drawingml/2006/table">
            <a:tbl>
              <a:tblPr bandRow="1">
                <a:tableStyleId>{68D230F3-CF80-4859-8CE7-A43EE81993B5}</a:tableStyleId>
              </a:tblPr>
              <a:tblGrid>
                <a:gridCol w="4343400">
                  <a:extLst>
                    <a:ext uri="{9D8B030D-6E8A-4147-A177-3AD203B41FA5}">
                      <a16:colId xmlns:a16="http://schemas.microsoft.com/office/drawing/2014/main" val="1394365305"/>
                    </a:ext>
                  </a:extLst>
                </a:gridCol>
                <a:gridCol w="1985495">
                  <a:extLst>
                    <a:ext uri="{9D8B030D-6E8A-4147-A177-3AD203B41FA5}">
                      <a16:colId xmlns:a16="http://schemas.microsoft.com/office/drawing/2014/main" val="2494942866"/>
                    </a:ext>
                  </a:extLst>
                </a:gridCol>
                <a:gridCol w="2205505">
                  <a:extLst>
                    <a:ext uri="{9D8B030D-6E8A-4147-A177-3AD203B41FA5}">
                      <a16:colId xmlns:a16="http://schemas.microsoft.com/office/drawing/2014/main" val="4202709005"/>
                    </a:ext>
                  </a:extLst>
                </a:gridCol>
              </a:tblGrid>
              <a:tr h="152399">
                <a:tc>
                  <a:txBody>
                    <a:bodyPr/>
                    <a:lstStyle/>
                    <a:p>
                      <a:r>
                        <a:rPr lang="en-US" sz="1400" dirty="0"/>
                        <a:t>Frequency of recalibration (hedging today?)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Frequency of hedging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</a:rPr>
                        <a:t>HedgingToday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953894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Size of portfolio delta imbalance (do we need to hedge?)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Family Delta threshold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</a:rPr>
                        <a:t>NeedToHedge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1800047"/>
                  </a:ext>
                </a:extLst>
              </a:tr>
              <a:tr h="329051">
                <a:tc>
                  <a:txBody>
                    <a:bodyPr/>
                    <a:lstStyle/>
                    <a:p>
                      <a:r>
                        <a:rPr lang="en-US" sz="1400" dirty="0"/>
                        <a:t>Available CAccount (do we have the money?)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Available cash Cushion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</a:rPr>
                        <a:t>AvailableCashIsLow</a:t>
                      </a:r>
                      <a:br>
                        <a:rPr lang="en-US" sz="1400" dirty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</a:rPr>
                      </a:br>
                      <a:r>
                        <a:rPr lang="en-US" sz="1400" dirty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</a:rPr>
                        <a:t>MaxPurchase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6305515"/>
                  </a:ext>
                </a:extLst>
              </a:tr>
              <a:tr h="130930">
                <a:tc>
                  <a:txBody>
                    <a:bodyPr/>
                    <a:lstStyle/>
                    <a:p>
                      <a:r>
                        <a:rPr lang="en-US" sz="1400" dirty="0"/>
                        <a:t>Closeness to max margins (can we borrow more?)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Max margin cushion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</a:rPr>
                        <a:t>TooCloseToMaxMargins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7053839"/>
                  </a:ext>
                </a:extLst>
              </a:tr>
              <a:tr h="182879">
                <a:tc>
                  <a:txBody>
                    <a:bodyPr/>
                    <a:lstStyle/>
                    <a:p>
                      <a:r>
                        <a:rPr lang="en-US" sz="1400" dirty="0"/>
                        <a:t>Non-zero delta hedging?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Family delta target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</a:rPr>
                        <a:t>CalcQtyNeededToHedge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7159931"/>
                  </a:ext>
                </a:extLst>
              </a:tr>
              <a:tr h="259079">
                <a:tc>
                  <a:txBody>
                    <a:bodyPr/>
                    <a:lstStyle/>
                    <a:p>
                      <a:r>
                        <a:rPr lang="en-US" sz="1400" dirty="0"/>
                        <a:t>Which alternative action to lower or raise family delta?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BaseScores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</a:rPr>
                        <a:t>CalcCandidateRecScores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90164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Which strike?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A-E adjustments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</a:rPr>
                        <a:t>Scoring rules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7513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Quality of hedge (fit on chart)?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Fin Charts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400" dirty="0">
                        <a:solidFill>
                          <a:schemeClr val="accent5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04802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How many securities?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Delta threshold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</a:rPr>
                        <a:t>CalcQtyNeededToHedge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49532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No penny options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Delta threshold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</a:rPr>
                        <a:t>CalcQtyNeededToHedge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767085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Effect on AP portfolio and CAccount (grows/shrinks?)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CAccountAT, Margins 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400" dirty="0">
                        <a:solidFill>
                          <a:schemeClr val="accent5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1690675"/>
                  </a:ext>
                </a:extLst>
              </a:tr>
              <a:tr h="329051">
                <a:tc>
                  <a:txBody>
                    <a:bodyPr/>
                    <a:lstStyle/>
                    <a:p>
                      <a:r>
                        <a:rPr lang="en-US" sz="1400" dirty="0"/>
                        <a:t>Risk of going out of the money or grow out of control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</a:rPr>
                        <a:t>MaxShortWithinConstraints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77740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17022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Scoring the alternatives – This is just a random example: do not follow it!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0138687"/>
              </p:ext>
            </p:extLst>
          </p:nvPr>
        </p:nvGraphicFramePr>
        <p:xfrm>
          <a:off x="163800" y="1333500"/>
          <a:ext cx="8910485" cy="381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3745">
                  <a:extLst>
                    <a:ext uri="{9D8B030D-6E8A-4147-A177-3AD203B41FA5}">
                      <a16:colId xmlns:a16="http://schemas.microsoft.com/office/drawing/2014/main" val="3658816248"/>
                    </a:ext>
                  </a:extLst>
                </a:gridCol>
                <a:gridCol w="869316">
                  <a:extLst>
                    <a:ext uri="{9D8B030D-6E8A-4147-A177-3AD203B41FA5}">
                      <a16:colId xmlns:a16="http://schemas.microsoft.com/office/drawing/2014/main" val="3869567915"/>
                    </a:ext>
                  </a:extLst>
                </a:gridCol>
                <a:gridCol w="1014202">
                  <a:extLst>
                    <a:ext uri="{9D8B030D-6E8A-4147-A177-3AD203B41FA5}">
                      <a16:colId xmlns:a16="http://schemas.microsoft.com/office/drawing/2014/main" val="1875730342"/>
                    </a:ext>
                  </a:extLst>
                </a:gridCol>
                <a:gridCol w="796872">
                  <a:extLst>
                    <a:ext uri="{9D8B030D-6E8A-4147-A177-3AD203B41FA5}">
                      <a16:colId xmlns:a16="http://schemas.microsoft.com/office/drawing/2014/main" val="602783506"/>
                    </a:ext>
                  </a:extLst>
                </a:gridCol>
                <a:gridCol w="1014202">
                  <a:extLst>
                    <a:ext uri="{9D8B030D-6E8A-4147-A177-3AD203B41FA5}">
                      <a16:colId xmlns:a16="http://schemas.microsoft.com/office/drawing/2014/main" val="2215628734"/>
                    </a:ext>
                  </a:extLst>
                </a:gridCol>
                <a:gridCol w="1014202">
                  <a:extLst>
                    <a:ext uri="{9D8B030D-6E8A-4147-A177-3AD203B41FA5}">
                      <a16:colId xmlns:a16="http://schemas.microsoft.com/office/drawing/2014/main" val="2763154523"/>
                    </a:ext>
                  </a:extLst>
                </a:gridCol>
                <a:gridCol w="796872">
                  <a:extLst>
                    <a:ext uri="{9D8B030D-6E8A-4147-A177-3AD203B41FA5}">
                      <a16:colId xmlns:a16="http://schemas.microsoft.com/office/drawing/2014/main" val="3688700291"/>
                    </a:ext>
                  </a:extLst>
                </a:gridCol>
                <a:gridCol w="1014202">
                  <a:extLst>
                    <a:ext uri="{9D8B030D-6E8A-4147-A177-3AD203B41FA5}">
                      <a16:colId xmlns:a16="http://schemas.microsoft.com/office/drawing/2014/main" val="1035939326"/>
                    </a:ext>
                  </a:extLst>
                </a:gridCol>
                <a:gridCol w="796872">
                  <a:extLst>
                    <a:ext uri="{9D8B030D-6E8A-4147-A177-3AD203B41FA5}">
                      <a16:colId xmlns:a16="http://schemas.microsoft.com/office/drawing/2014/main" val="4136162528"/>
                    </a:ext>
                  </a:extLst>
                </a:gridCol>
              </a:tblGrid>
              <a:tr h="56599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ALTERNATIVE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PRICE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QUALITY </a:t>
                      </a:r>
                      <a:r>
                        <a:rPr lang="en-US" sz="1600" baseline="0" dirty="0"/>
                        <a:t>A-E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PRICE </a:t>
                      </a:r>
                      <a:r>
                        <a:rPr lang="en-US" sz="1600" baseline="0" dirty="0"/>
                        <a:t>A-E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JULY</a:t>
                      </a:r>
                      <a:r>
                        <a:rPr lang="en-US" sz="1600" baseline="0" dirty="0"/>
                        <a:t> EXPIRA-TION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TC COEFF.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CASH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IMPACT</a:t>
                      </a:r>
                      <a:r>
                        <a:rPr lang="en-US" sz="1600" baseline="0" dirty="0"/>
                        <a:t> MARGIN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YOUR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TEAM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SCORE</a:t>
                      </a:r>
                    </a:p>
                  </a:txBody>
                  <a:tcPr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5607441"/>
                  </a:ext>
                </a:extLst>
              </a:tr>
              <a:tr h="291550">
                <a:tc>
                  <a:txBody>
                    <a:bodyPr/>
                    <a:lstStyle/>
                    <a:p>
                      <a:r>
                        <a:rPr lang="en-US" sz="1600" b="1" dirty="0"/>
                        <a:t>Buy stock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HI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LOW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OUT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34718526"/>
                  </a:ext>
                </a:extLst>
              </a:tr>
              <a:tr h="277250">
                <a:tc>
                  <a:txBody>
                    <a:bodyPr/>
                    <a:lstStyle/>
                    <a:p>
                      <a:r>
                        <a:rPr lang="en-US" sz="1600" b="1" dirty="0"/>
                        <a:t>Buyback stock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HI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LOW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OUT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YES (-)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8263631"/>
                  </a:ext>
                </a:extLst>
              </a:tr>
              <a:tr h="398292">
                <a:tc>
                  <a:txBody>
                    <a:bodyPr/>
                    <a:lstStyle/>
                    <a:p>
                      <a:r>
                        <a:rPr lang="en-US" sz="1600" b="1" dirty="0"/>
                        <a:t>Buy calls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LOW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 &gt; 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 &gt; 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July cheaper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MEDIUM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OUT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20387713"/>
                  </a:ext>
                </a:extLst>
              </a:tr>
              <a:tr h="398292">
                <a:tc>
                  <a:txBody>
                    <a:bodyPr/>
                    <a:lstStyle/>
                    <a:p>
                      <a:r>
                        <a:rPr lang="en-US" sz="1600" b="1" dirty="0"/>
                        <a:t>Buyback</a:t>
                      </a:r>
                      <a:r>
                        <a:rPr lang="en-US" sz="1600" b="1" baseline="0" dirty="0"/>
                        <a:t> calls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LOW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A &gt; 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A &gt; 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July cheaper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MEDIUM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OUT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YES (-)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85735815"/>
                  </a:ext>
                </a:extLst>
              </a:tr>
              <a:tr h="398292">
                <a:tc>
                  <a:txBody>
                    <a:bodyPr/>
                    <a:lstStyle/>
                    <a:p>
                      <a:r>
                        <a:rPr lang="en-US" sz="1600" b="1" dirty="0"/>
                        <a:t>Sell puts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LOW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E &gt; 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E &gt; 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July cheaper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MEDIUM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02850627"/>
                  </a:ext>
                </a:extLst>
              </a:tr>
              <a:tr h="398292">
                <a:tc>
                  <a:txBody>
                    <a:bodyPr/>
                    <a:lstStyle/>
                    <a:p>
                      <a:r>
                        <a:rPr lang="en-US" sz="1600" b="1" dirty="0"/>
                        <a:t>Sell</a:t>
                      </a:r>
                      <a:r>
                        <a:rPr lang="en-US" sz="1600" b="1" baseline="0" dirty="0"/>
                        <a:t> short puts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LOW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E &gt; 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E &gt; 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July cheaper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HI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YES (+)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861933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97637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TA MSC 2023 red">
  <a:themeElements>
    <a:clrScheme name="MSCommerce">
      <a:dk1>
        <a:srgbClr val="000000"/>
      </a:dk1>
      <a:lt1>
        <a:srgbClr val="FFFFFF"/>
      </a:lt1>
      <a:dk2>
        <a:srgbClr val="595959"/>
      </a:dk2>
      <a:lt2>
        <a:srgbClr val="FFFFFF"/>
      </a:lt2>
      <a:accent1>
        <a:srgbClr val="CC0000"/>
      </a:accent1>
      <a:accent2>
        <a:srgbClr val="FF0000"/>
      </a:accent2>
      <a:accent3>
        <a:srgbClr val="336699"/>
      </a:accent3>
      <a:accent4>
        <a:srgbClr val="FFFF00"/>
      </a:accent4>
      <a:accent5>
        <a:srgbClr val="000032"/>
      </a:accent5>
      <a:accent6>
        <a:srgbClr val="00B0F0"/>
      </a:accent6>
      <a:hlink>
        <a:srgbClr val="336699"/>
      </a:hlink>
      <a:folHlink>
        <a:srgbClr val="9A0000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smtClean="0">
            <a:effectLst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FTA MSC 2023 red" id="{18F0713C-9936-45D0-8E23-66B09ACEB9F6}" vid="{BCF1BBD9-8502-4DDE-8585-E9C7FDA1952B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FTA MSC 2023 red</Template>
  <TotalTime>13619</TotalTime>
  <Words>312</Words>
  <Application>Microsoft Office PowerPoint</Application>
  <PresentationFormat>On-screen Show (16:9)</PresentationFormat>
  <Paragraphs>107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Calibri</vt:lpstr>
      <vt:lpstr>Segoe UI Light</vt:lpstr>
      <vt:lpstr>Segoe UI Semilight</vt:lpstr>
      <vt:lpstr>Times New Roman</vt:lpstr>
      <vt:lpstr>Verdana</vt:lpstr>
      <vt:lpstr>Wingdings</vt:lpstr>
      <vt:lpstr>FTA MSC 2023 red</vt:lpstr>
      <vt:lpstr>Algorithmic Trading</vt:lpstr>
      <vt:lpstr>PowerPoint Presentation</vt:lpstr>
      <vt:lpstr>PowerPoint Presentation</vt:lpstr>
      <vt:lpstr>Demo</vt:lpstr>
      <vt:lpstr>PowerPoint Presentation</vt:lpstr>
      <vt:lpstr>A strategy is made of many choices</vt:lpstr>
      <vt:lpstr>Scoring the alternatives – This is just a random example: do not follow it!</vt:lpstr>
      <vt:lpstr>PowerPoint Presentation</vt:lpstr>
    </vt:vector>
  </TitlesOfParts>
  <Company>University of Virginia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xyz</dc:creator>
  <cp:lastModifiedBy>Grazioli, Stefano (sg6m)</cp:lastModifiedBy>
  <cp:revision>371</cp:revision>
  <dcterms:created xsi:type="dcterms:W3CDTF">2003-01-13T16:56:26Z</dcterms:created>
  <dcterms:modified xsi:type="dcterms:W3CDTF">2026-04-06T21:23:55Z</dcterms:modified>
</cp:coreProperties>
</file>