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notesMasterIdLst>
    <p:notesMasterId r:id="rId11"/>
  </p:notesMasterIdLst>
  <p:sldIdLst>
    <p:sldId id="256" r:id="rId2"/>
    <p:sldId id="386" r:id="rId3"/>
    <p:sldId id="438" r:id="rId4"/>
    <p:sldId id="451" r:id="rId5"/>
    <p:sldId id="429" r:id="rId6"/>
    <p:sldId id="428" r:id="rId7"/>
    <p:sldId id="440" r:id="rId8"/>
    <p:sldId id="436" r:id="rId9"/>
    <p:sldId id="434" r:id="rId10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FFCC"/>
    <a:srgbClr val="CCFFFF"/>
    <a:srgbClr val="FFFF99"/>
    <a:srgbClr val="66FF33"/>
    <a:srgbClr val="0066FF"/>
    <a:srgbClr val="96969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4" autoAdjust="0"/>
    <p:restoredTop sz="95109" autoAdjust="0"/>
  </p:normalViewPr>
  <p:slideViewPr>
    <p:cSldViewPr>
      <p:cViewPr varScale="1">
        <p:scale>
          <a:sx n="127" d="100"/>
          <a:sy n="127" d="100"/>
        </p:scale>
        <p:origin x="9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88A0B-9355-4B8B-B5F5-B769A39733A7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40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052EB-748E-4F35-948F-6967857D5B8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68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44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9CCB9-8C24-4E9D-A3B8-A68769C3C87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885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B3DBE8-FA90-9494-E718-7D8C0C31DA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 b="18750"/>
          <a:stretch>
            <a:fillRect/>
          </a:stretch>
        </p:blipFill>
        <p:spPr>
          <a:xfrm>
            <a:off x="7820093" y="97003"/>
            <a:ext cx="1240739" cy="8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7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1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117258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79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</a:t>
            </a:r>
            <a:r>
              <a:rPr lang="en-US" sz="24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Information Management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24148-7DA9-4943-9FF6-CF12696E9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19150"/>
            <a:ext cx="6336683" cy="32003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F06102-720A-73B2-14E7-A2AC604B901D}"/>
              </a:ext>
            </a:extLst>
          </p:cNvPr>
          <p:cNvSpPr txBox="1"/>
          <p:nvPr/>
        </p:nvSpPr>
        <p:spPr>
          <a:xfrm>
            <a:off x="6400800" y="3710283"/>
            <a:ext cx="2024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WINIT</a:t>
            </a:r>
          </a:p>
        </p:txBody>
      </p:sp>
    </p:spTree>
    <p:extLst>
      <p:ext uri="{BB962C8B-B14F-4D97-AF65-F5344CB8AC3E}">
        <p14:creationId xmlns:p14="http://schemas.microsoft.com/office/powerpoint/2010/main" val="391411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310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95C598-E9E4-4A53-D564-B08BDEE8B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8763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4CFD5-569F-469E-6F99-7396B5A010A3}"/>
              </a:ext>
            </a:extLst>
          </p:cNvPr>
          <p:cNvSpPr txBox="1"/>
          <p:nvPr/>
        </p:nvSpPr>
        <p:spPr>
          <a:xfrm>
            <a:off x="304800" y="133350"/>
            <a:ext cx="6416438" cy="458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algn="l" defTabSz="914400" eaLnBrk="1" latinLnBrk="0" hangingPunct="1">
              <a:buNone/>
              <a:defRPr sz="5400" b="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87314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55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D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8EEAD8-79AC-DFEC-05A1-9C3AD9965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rhp3rpah[1]">
            <a:extLst>
              <a:ext uri="{FF2B5EF4-FFF2-40B4-BE49-F238E27FC236}">
                <a16:creationId xmlns:a16="http://schemas.microsoft.com/office/drawing/2014/main" id="{02A06E73-53DC-F530-9A72-741E6144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70306"/>
            <a:ext cx="1066800" cy="8923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0633FC-68F5-2221-7F45-3C462A0CF9FC}"/>
              </a:ext>
            </a:extLst>
          </p:cNvPr>
          <p:cNvSpPr txBox="1"/>
          <p:nvPr/>
        </p:nvSpPr>
        <p:spPr>
          <a:xfrm>
            <a:off x="262542" y="-95250"/>
            <a:ext cx="5866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223102740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346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9185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ED4F6-370A-4299-99BA-6237C0E61BAF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0373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20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tool to test your financial strategies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893734"/>
            <a:ext cx="8001000" cy="4116415"/>
          </a:xfrm>
        </p:spPr>
        <p:txBody>
          <a:bodyPr>
            <a:normAutofit/>
          </a:bodyPr>
          <a:lstStyle/>
          <a:p>
            <a:r>
              <a:rPr lang="en-US" dirty="0"/>
              <a:t>H22: you cannot disable functionality to make it work - only change base scores and the contents of the APs.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895350"/>
            <a:ext cx="7391400" cy="4038600"/>
          </a:xfrm>
        </p:spPr>
        <p:txBody>
          <a:bodyPr>
            <a:normAutofit/>
          </a:bodyPr>
          <a:lstStyle/>
          <a:p>
            <a:r>
              <a:rPr lang="en-US" dirty="0"/>
              <a:t>Name, Major</a:t>
            </a:r>
          </a:p>
          <a:p>
            <a:r>
              <a:rPr lang="en-US" dirty="0"/>
              <a:t>Feeling better about your knowledge of it and finance?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  <a:p>
            <a:r>
              <a:rPr lang="en-US" dirty="0"/>
              <a:t>Questions about the tournament?</a:t>
            </a:r>
          </a:p>
        </p:txBody>
      </p:sp>
    </p:spTree>
    <p:extLst>
      <p:ext uri="{BB962C8B-B14F-4D97-AF65-F5344CB8AC3E}">
        <p14:creationId xmlns:p14="http://schemas.microsoft.com/office/powerpoint/2010/main" val="1834154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68313-2D4A-40C1-BA19-4BF36687D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6C94EDA-74F1-46DA-9347-B19153476D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</p:spTree>
    <p:extLst>
      <p:ext uri="{BB962C8B-B14F-4D97-AF65-F5344CB8AC3E}">
        <p14:creationId xmlns:p14="http://schemas.microsoft.com/office/powerpoint/2010/main" val="481297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7263" y="777615"/>
            <a:ext cx="8839200" cy="3121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Simulation main processes</a:t>
            </a:r>
          </a:p>
        </p:txBody>
      </p:sp>
      <p:sp>
        <p:nvSpPr>
          <p:cNvPr id="141" name="Slide Number Placeholder 14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b="0" smtClean="0"/>
              <a:pPr/>
              <a:t>5</a:t>
            </a:fld>
            <a:endParaRPr lang="en-US" b="0" dirty="0"/>
          </a:p>
        </p:txBody>
      </p:sp>
      <p:sp>
        <p:nvSpPr>
          <p:cNvPr id="5" name="Rounded Rectangle 4"/>
          <p:cNvSpPr/>
          <p:nvPr/>
        </p:nvSpPr>
        <p:spPr>
          <a:xfrm>
            <a:off x="914401" y="1273982"/>
            <a:ext cx="4410744" cy="76212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accent4"/>
                </a:solidFill>
                <a:latin typeface="+mj-lt"/>
              </a:rPr>
              <a:t>Set up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: Reset the Spartan Trader to the</a:t>
            </a:r>
            <a:br>
              <a:rPr lang="en-US" sz="1600" dirty="0">
                <a:solidFill>
                  <a:srgbClr val="FFFFFF"/>
                </a:solidFill>
                <a:latin typeface="+mj-lt"/>
              </a:rPr>
            </a:br>
            <a:r>
              <a:rPr lang="en-US" sz="1600" dirty="0">
                <a:solidFill>
                  <a:srgbClr val="FFFFFF"/>
                </a:solidFill>
                <a:latin typeface="+mj-lt"/>
              </a:rPr>
              <a:t>beginning-of-tournament state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</a:rPr>
              <a:t>Current date = start date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14400" y="2259864"/>
            <a:ext cx="4410743" cy="622561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accent4"/>
                </a:solidFill>
                <a:latin typeface="+mj-lt"/>
              </a:rPr>
              <a:t>Daily routine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: Show currentDate,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</a:rPr>
              <a:t>Calc and display financial metrics</a:t>
            </a:r>
          </a:p>
        </p:txBody>
      </p:sp>
      <p:cxnSp>
        <p:nvCxnSpPr>
          <p:cNvPr id="23" name="Elbow Connector 22"/>
          <p:cNvCxnSpPr>
            <a:stCxn id="5" idx="2"/>
            <a:endCxn id="12" idx="0"/>
          </p:cNvCxnSpPr>
          <p:nvPr/>
        </p:nvCxnSpPr>
        <p:spPr bwMode="auto">
          <a:xfrm flipH="1">
            <a:off x="3119772" y="2036106"/>
            <a:ext cx="1" cy="22375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58" idx="1"/>
            <a:endCxn id="12" idx="1"/>
          </p:cNvCxnSpPr>
          <p:nvPr/>
        </p:nvCxnSpPr>
        <p:spPr bwMode="auto">
          <a:xfrm rot="10800000">
            <a:off x="914400" y="2571146"/>
            <a:ext cx="2033922" cy="2253555"/>
          </a:xfrm>
          <a:prstGeom prst="bentConnector3">
            <a:avLst>
              <a:gd name="adj1" fmla="val 111239"/>
            </a:avLst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75" idx="0"/>
            <a:endCxn id="76" idx="2"/>
          </p:cNvCxnSpPr>
          <p:nvPr/>
        </p:nvCxnSpPr>
        <p:spPr bwMode="auto">
          <a:xfrm rot="5400000" flipH="1" flipV="1">
            <a:off x="6239992" y="3997355"/>
            <a:ext cx="1426090" cy="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stCxn id="58" idx="3"/>
            <a:endCxn id="75" idx="1"/>
          </p:cNvCxnSpPr>
          <p:nvPr/>
        </p:nvCxnSpPr>
        <p:spPr bwMode="auto">
          <a:xfrm>
            <a:off x="3291222" y="4824700"/>
            <a:ext cx="3490365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2234251" y="806172"/>
            <a:ext cx="526929" cy="312199"/>
          </a:xfrm>
          <a:prstGeom prst="ellipse">
            <a:avLst/>
          </a:prstGeom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+mn-lt"/>
              </a:rPr>
              <a:t>Start</a:t>
            </a:r>
          </a:p>
        </p:txBody>
      </p:sp>
      <p:sp>
        <p:nvSpPr>
          <p:cNvPr id="123" name="Oval 122"/>
          <p:cNvSpPr/>
          <p:nvPr/>
        </p:nvSpPr>
        <p:spPr>
          <a:xfrm>
            <a:off x="8551598" y="4700544"/>
            <a:ext cx="408611" cy="247464"/>
          </a:xfrm>
          <a:prstGeom prst="ellipse">
            <a:avLst/>
          </a:prstGeom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+mn-lt"/>
              </a:rPr>
              <a:t>End</a:t>
            </a:r>
          </a:p>
        </p:txBody>
      </p:sp>
      <p:cxnSp>
        <p:nvCxnSpPr>
          <p:cNvPr id="124" name="Elbow Connector 123"/>
          <p:cNvCxnSpPr>
            <a:stCxn id="75" idx="3"/>
            <a:endCxn id="123" idx="2"/>
          </p:cNvCxnSpPr>
          <p:nvPr/>
        </p:nvCxnSpPr>
        <p:spPr bwMode="auto">
          <a:xfrm flipV="1">
            <a:off x="7124487" y="4824276"/>
            <a:ext cx="1427111" cy="42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0" name="Elbow Connector 139"/>
          <p:cNvCxnSpPr>
            <a:stCxn id="106" idx="6"/>
            <a:endCxn id="5" idx="0"/>
          </p:cNvCxnSpPr>
          <p:nvPr/>
        </p:nvCxnSpPr>
        <p:spPr bwMode="auto">
          <a:xfrm>
            <a:off x="2761180" y="962272"/>
            <a:ext cx="358593" cy="311710"/>
          </a:xfrm>
          <a:prstGeom prst="bentConnector2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6" name="Elbow Connector 165"/>
          <p:cNvCxnSpPr>
            <a:stCxn id="76" idx="0"/>
            <a:endCxn id="12" idx="3"/>
          </p:cNvCxnSpPr>
          <p:nvPr/>
        </p:nvCxnSpPr>
        <p:spPr bwMode="auto">
          <a:xfrm rot="16200000" flipV="1">
            <a:off x="6033296" y="1862993"/>
            <a:ext cx="211591" cy="1627895"/>
          </a:xfrm>
          <a:prstGeom prst="bentConnector2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6" name="TextBox 275"/>
          <p:cNvSpPr txBox="1"/>
          <p:nvPr/>
        </p:nvSpPr>
        <p:spPr bwMode="auto">
          <a:xfrm>
            <a:off x="1828922" y="4606897"/>
            <a:ext cx="929148" cy="169277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More tickers?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914401" y="3190497"/>
            <a:ext cx="4410743" cy="1018059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</a:rPr>
              <a:t>Pick a ticker.</a:t>
            </a:r>
            <a:br>
              <a:rPr lang="en-US" sz="1600" dirty="0">
                <a:solidFill>
                  <a:srgbClr val="FFFFFF"/>
                </a:solidFill>
                <a:latin typeface="+mj-lt"/>
              </a:rPr>
            </a:br>
            <a:r>
              <a:rPr lang="en-US" sz="1600" dirty="0">
                <a:solidFill>
                  <a:srgbClr val="FFFFFF"/>
                </a:solidFill>
                <a:latin typeface="+mj-lt"/>
              </a:rPr>
              <a:t>Generate and score candidate recommendations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</a:rPr>
              <a:t>Pick the best recommendation,</a:t>
            </a:r>
            <a:br>
              <a:rPr lang="en-US" sz="1600" dirty="0">
                <a:solidFill>
                  <a:srgbClr val="FFFFFF"/>
                </a:solidFill>
                <a:latin typeface="+mj-lt"/>
              </a:rPr>
            </a:br>
            <a:r>
              <a:rPr lang="en-US" sz="1600" dirty="0">
                <a:solidFill>
                  <a:srgbClr val="FFFFFF"/>
                </a:solidFill>
                <a:latin typeface="+mj-lt"/>
              </a:rPr>
              <a:t>display and execute it.</a:t>
            </a:r>
          </a:p>
        </p:txBody>
      </p:sp>
      <p:cxnSp>
        <p:nvCxnSpPr>
          <p:cNvPr id="51" name="Elbow Connector 22"/>
          <p:cNvCxnSpPr>
            <a:stCxn id="12" idx="2"/>
            <a:endCxn id="50" idx="0"/>
          </p:cNvCxnSpPr>
          <p:nvPr/>
        </p:nvCxnSpPr>
        <p:spPr bwMode="auto">
          <a:xfrm>
            <a:off x="3119772" y="2882425"/>
            <a:ext cx="1" cy="30807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8" name="Diamond 57"/>
          <p:cNvSpPr/>
          <p:nvPr/>
        </p:nvSpPr>
        <p:spPr>
          <a:xfrm>
            <a:off x="2948322" y="4710400"/>
            <a:ext cx="342900" cy="228600"/>
          </a:xfrm>
          <a:prstGeom prst="diamond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62" name="Elbow Connector 22"/>
          <p:cNvCxnSpPr>
            <a:stCxn id="50" idx="2"/>
            <a:endCxn id="58" idx="0"/>
          </p:cNvCxnSpPr>
          <p:nvPr/>
        </p:nvCxnSpPr>
        <p:spPr bwMode="auto">
          <a:xfrm flipH="1">
            <a:off x="3119772" y="4208556"/>
            <a:ext cx="1" cy="50184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5" name="Diamond 74"/>
          <p:cNvSpPr/>
          <p:nvPr/>
        </p:nvSpPr>
        <p:spPr>
          <a:xfrm>
            <a:off x="6781587" y="4710400"/>
            <a:ext cx="342900" cy="228600"/>
          </a:xfrm>
          <a:prstGeom prst="diamond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5791009" y="2782736"/>
            <a:ext cx="2324057" cy="50157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</a:rPr>
              <a:t>Add one day to the current date</a:t>
            </a:r>
          </a:p>
        </p:txBody>
      </p:sp>
      <p:sp>
        <p:nvSpPr>
          <p:cNvPr id="122" name="TextBox 121"/>
          <p:cNvSpPr txBox="1"/>
          <p:nvPr/>
        </p:nvSpPr>
        <p:spPr bwMode="auto">
          <a:xfrm>
            <a:off x="7295937" y="4245571"/>
            <a:ext cx="952478" cy="507831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End of tournament date reached?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6E37BE-C09D-424E-8919-3CB4229533FE}"/>
              </a:ext>
            </a:extLst>
          </p:cNvPr>
          <p:cNvSpPr txBox="1"/>
          <p:nvPr/>
        </p:nvSpPr>
        <p:spPr bwMode="auto">
          <a:xfrm>
            <a:off x="3426307" y="4604001"/>
            <a:ext cx="929148" cy="169277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No More tickers</a:t>
            </a:r>
          </a:p>
        </p:txBody>
      </p:sp>
    </p:spTree>
    <p:extLst>
      <p:ext uri="{BB962C8B-B14F-4D97-AF65-F5344CB8AC3E}">
        <p14:creationId xmlns:p14="http://schemas.microsoft.com/office/powerpoint/2010/main" val="2413444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5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318AC-8714-430D-BE60-93161AF5E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Spartan Trader </a:t>
            </a:r>
            <a:r>
              <a:rPr lang="en-US" dirty="0">
                <a:solidFill>
                  <a:srgbClr val="C00000"/>
                </a:solidFill>
              </a:rPr>
              <a:t>MODES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37E79-093B-4DD8-A3ED-4030FD7E0B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944969"/>
            <a:ext cx="8534400" cy="39624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Manual</a:t>
            </a:r>
          </a:p>
          <a:p>
            <a:pPr marL="457200" lvl="1" indent="0">
              <a:buNone/>
            </a:pPr>
            <a:r>
              <a:rPr lang="en-US" sz="1600" dirty="0"/>
              <a:t>Does not check for date changes. Does not trade for you. Does not initialize.</a:t>
            </a:r>
          </a:p>
          <a:p>
            <a:r>
              <a:rPr lang="en-US" sz="2800" dirty="0">
                <a:solidFill>
                  <a:srgbClr val="C00000"/>
                </a:solidFill>
              </a:rPr>
              <a:t>Simulation</a:t>
            </a:r>
          </a:p>
          <a:p>
            <a:pPr marL="457200" lvl="1" indent="0">
              <a:buNone/>
            </a:pPr>
            <a:r>
              <a:rPr lang="en-US" sz="1600" dirty="0"/>
              <a:t>Does a destructive initialization. Runs through all available data quickly. Trades for you. </a:t>
            </a:r>
            <a:endParaRPr lang="en-US" sz="2800" dirty="0"/>
          </a:p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Sync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Checks continuously for date changes. Does not trade for you. Does not initialize.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RoboTrader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Checks continuously for date changes. Trades for you. Does not initialize.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437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42946" y="782262"/>
            <a:ext cx="8901054" cy="5028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25809"/>
          </a:xfrm>
        </p:spPr>
        <p:txBody>
          <a:bodyPr/>
          <a:lstStyle/>
          <a:p>
            <a:r>
              <a:rPr lang="en-US" sz="3600" dirty="0"/>
              <a:t>Generating &amp; Scoring Recommendations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0" y="4845050"/>
            <a:ext cx="223838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3419751" y="753156"/>
            <a:ext cx="1275414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Do we hedge today?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780249" y="1079107"/>
            <a:ext cx="2554418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Should we hedge this family (e.g., AAPL)?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8820646" y="1828084"/>
            <a:ext cx="182742" cy="184666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…..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07277" y="1799097"/>
            <a:ext cx="73854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Sell AAPL stock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347118" y="1799097"/>
            <a:ext cx="78590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Sell AAPL Calls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3207632" y="1789382"/>
            <a:ext cx="82339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Buy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AAPL Puts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2207243" y="1795982"/>
            <a:ext cx="83728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Sell Short AAPL Calls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332906" y="2398177"/>
            <a:ext cx="85362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Base score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700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2354250" y="2412081"/>
            <a:ext cx="66511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Base score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200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335343" y="3468123"/>
            <a:ext cx="1573636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Do I have any long stock?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327297" y="3758719"/>
            <a:ext cx="118504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How many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should I sell?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317032" y="4231133"/>
            <a:ext cx="1892768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If I do not have enough, I lower the base score with an adjustment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5555028" y="3473430"/>
            <a:ext cx="1549590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Do I have available cash?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5555028" y="3702030"/>
            <a:ext cx="1529008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How many should I buy?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4084272" y="1799097"/>
            <a:ext cx="119277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Buy back AAPL Short Puts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5555028" y="3930630"/>
            <a:ext cx="910826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Can I afford it?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8544307" y="2382788"/>
            <a:ext cx="182742" cy="184666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…..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4489068" y="2423292"/>
            <a:ext cx="182742" cy="184666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…..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2800319" y="3604198"/>
            <a:ext cx="981038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Am I long on it?</a:t>
            </a:r>
          </a:p>
        </p:txBody>
      </p:sp>
      <p:sp>
        <p:nvSpPr>
          <p:cNvPr id="33" name="TextBox 32"/>
          <p:cNvSpPr txBox="1"/>
          <p:nvPr/>
        </p:nvSpPr>
        <p:spPr bwMode="auto">
          <a:xfrm>
            <a:off x="2800319" y="4097414"/>
            <a:ext cx="1714444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Will I respect max margins?</a:t>
            </a:r>
          </a:p>
        </p:txBody>
      </p:sp>
      <p:sp>
        <p:nvSpPr>
          <p:cNvPr id="34" name="TextBox 33"/>
          <p:cNvSpPr txBox="1"/>
          <p:nvPr/>
        </p:nvSpPr>
        <p:spPr bwMode="auto">
          <a:xfrm>
            <a:off x="2800319" y="3840596"/>
            <a:ext cx="1870448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How many should I sell short?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317205" y="3214192"/>
            <a:ext cx="618759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Is it in IP?</a:t>
            </a:r>
          </a:p>
        </p:txBody>
      </p:sp>
      <p:sp>
        <p:nvSpPr>
          <p:cNvPr id="36" name="TextBox 35"/>
          <p:cNvSpPr txBox="1"/>
          <p:nvPr/>
        </p:nvSpPr>
        <p:spPr bwMode="auto">
          <a:xfrm>
            <a:off x="2800319" y="3377076"/>
            <a:ext cx="596317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Is it in IP?</a:t>
            </a:r>
          </a:p>
        </p:txBody>
      </p:sp>
      <p:sp>
        <p:nvSpPr>
          <p:cNvPr id="37" name="TextBox 36"/>
          <p:cNvSpPr txBox="1"/>
          <p:nvPr/>
        </p:nvSpPr>
        <p:spPr bwMode="auto">
          <a:xfrm>
            <a:off x="5555028" y="3257276"/>
            <a:ext cx="618759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Is it in IP?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2800319" y="3166003"/>
            <a:ext cx="1005788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Loop trough A-E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2800319" y="4324350"/>
            <a:ext cx="251427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If I cannot sell short enough, I lower the base score with an adjustment</a:t>
            </a:r>
          </a:p>
        </p:txBody>
      </p:sp>
      <p:sp>
        <p:nvSpPr>
          <p:cNvPr id="40" name="TextBox 39"/>
          <p:cNvSpPr txBox="1"/>
          <p:nvPr/>
        </p:nvSpPr>
        <p:spPr bwMode="auto">
          <a:xfrm>
            <a:off x="5555028" y="3035369"/>
            <a:ext cx="1005788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Loop trough A-E</a:t>
            </a:r>
          </a:p>
        </p:txBody>
      </p:sp>
      <p:sp>
        <p:nvSpPr>
          <p:cNvPr id="41" name="TextBox 40"/>
          <p:cNvSpPr txBox="1"/>
          <p:nvPr/>
        </p:nvSpPr>
        <p:spPr bwMode="auto">
          <a:xfrm>
            <a:off x="5555028" y="4171950"/>
            <a:ext cx="1598836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Will I respect the margin?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5555028" y="4400550"/>
            <a:ext cx="294508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If I cannot buy enough, I lower the base score with an adjustment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3349551" y="2413276"/>
            <a:ext cx="66511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Base score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400</a:t>
            </a:r>
          </a:p>
        </p:txBody>
      </p:sp>
      <p:cxnSp>
        <p:nvCxnSpPr>
          <p:cNvPr id="45" name="Straight Arrow Connector 44"/>
          <p:cNvCxnSpPr>
            <a:stCxn id="3" idx="2"/>
            <a:endCxn id="4" idx="0"/>
          </p:cNvCxnSpPr>
          <p:nvPr/>
        </p:nvCxnSpPr>
        <p:spPr bwMode="auto">
          <a:xfrm>
            <a:off x="4057458" y="937822"/>
            <a:ext cx="0" cy="141285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" idx="2"/>
            <a:endCxn id="5" idx="0"/>
          </p:cNvCxnSpPr>
          <p:nvPr/>
        </p:nvCxnSpPr>
        <p:spPr bwMode="auto">
          <a:xfrm>
            <a:off x="4057458" y="1263773"/>
            <a:ext cx="0" cy="88777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5" idx="2"/>
            <a:endCxn id="10" idx="0"/>
          </p:cNvCxnSpPr>
          <p:nvPr/>
        </p:nvCxnSpPr>
        <p:spPr bwMode="auto">
          <a:xfrm rot="5400000">
            <a:off x="3212288" y="950812"/>
            <a:ext cx="258766" cy="1431575"/>
          </a:xfrm>
          <a:prstGeom prst="bentConnector3">
            <a:avLst>
              <a:gd name="adj1" fmla="val 50000"/>
            </a:avLst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60" idx="2"/>
            <a:endCxn id="11" idx="0"/>
          </p:cNvCxnSpPr>
          <p:nvPr/>
        </p:nvCxnSpPr>
        <p:spPr bwMode="auto">
          <a:xfrm rot="16200000" flipH="1">
            <a:off x="6034329" y="424294"/>
            <a:ext cx="307000" cy="2531356"/>
          </a:xfrm>
          <a:prstGeom prst="bentConnector3">
            <a:avLst>
              <a:gd name="adj1" fmla="val 50000"/>
            </a:avLst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837392" y="1428750"/>
            <a:ext cx="169518" cy="107722"/>
          </a:xfrm>
          <a:prstGeom prst="rect">
            <a:avLst/>
          </a:prstGeom>
          <a:noFill/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 sz="1600" dirty="0">
              <a:solidFill>
                <a:srgbClr val="FFFFFF"/>
              </a:solidFill>
              <a:effectLst/>
              <a:latin typeface="+mn-lt"/>
            </a:endParaRPr>
          </a:p>
        </p:txBody>
      </p:sp>
      <p:cxnSp>
        <p:nvCxnSpPr>
          <p:cNvPr id="63" name="Straight Arrow Connector 48"/>
          <p:cNvCxnSpPr>
            <a:stCxn id="6" idx="2"/>
          </p:cNvCxnSpPr>
          <p:nvPr/>
        </p:nvCxnSpPr>
        <p:spPr bwMode="auto">
          <a:xfrm flipH="1">
            <a:off x="759718" y="2168429"/>
            <a:ext cx="116831" cy="240268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6" name="Straight Arrow Connector 48"/>
          <p:cNvCxnSpPr>
            <a:stCxn id="8" idx="2"/>
          </p:cNvCxnSpPr>
          <p:nvPr/>
        </p:nvCxnSpPr>
        <p:spPr bwMode="auto">
          <a:xfrm flipH="1">
            <a:off x="1739572" y="2168429"/>
            <a:ext cx="499" cy="251801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48"/>
          <p:cNvCxnSpPr>
            <a:stCxn id="9" idx="2"/>
          </p:cNvCxnSpPr>
          <p:nvPr/>
        </p:nvCxnSpPr>
        <p:spPr bwMode="auto">
          <a:xfrm>
            <a:off x="3619330" y="2158714"/>
            <a:ext cx="62780" cy="265082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Straight Arrow Connector 48"/>
          <p:cNvCxnSpPr>
            <a:stCxn id="10" idx="2"/>
          </p:cNvCxnSpPr>
          <p:nvPr/>
        </p:nvCxnSpPr>
        <p:spPr bwMode="auto">
          <a:xfrm>
            <a:off x="2625883" y="2165314"/>
            <a:ext cx="60926" cy="257287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Straight Arrow Connector 48"/>
          <p:cNvCxnSpPr/>
          <p:nvPr/>
        </p:nvCxnSpPr>
        <p:spPr bwMode="auto">
          <a:xfrm>
            <a:off x="4542109" y="2190750"/>
            <a:ext cx="38330" cy="252850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5" name="Straight Arrow Connector 48"/>
          <p:cNvCxnSpPr>
            <a:stCxn id="7" idx="2"/>
          </p:cNvCxnSpPr>
          <p:nvPr/>
        </p:nvCxnSpPr>
        <p:spPr bwMode="auto">
          <a:xfrm>
            <a:off x="6609750" y="2212804"/>
            <a:ext cx="242693" cy="282746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8" name="Straight Arrow Connector 48"/>
          <p:cNvCxnSpPr>
            <a:stCxn id="11" idx="2"/>
          </p:cNvCxnSpPr>
          <p:nvPr/>
        </p:nvCxnSpPr>
        <p:spPr bwMode="auto">
          <a:xfrm>
            <a:off x="7453507" y="2212804"/>
            <a:ext cx="294203" cy="271865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Straight Arrow Connector 48"/>
          <p:cNvCxnSpPr>
            <a:stCxn id="12" idx="2"/>
          </p:cNvCxnSpPr>
          <p:nvPr/>
        </p:nvCxnSpPr>
        <p:spPr bwMode="auto">
          <a:xfrm>
            <a:off x="8329838" y="2212804"/>
            <a:ext cx="222997" cy="238066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4" name="Straight Arrow Connector 48"/>
          <p:cNvCxnSpPr>
            <a:stCxn id="14" idx="2"/>
            <a:endCxn id="35" idx="0"/>
          </p:cNvCxnSpPr>
          <p:nvPr/>
        </p:nvCxnSpPr>
        <p:spPr bwMode="auto">
          <a:xfrm rot="5400000">
            <a:off x="469811" y="2924284"/>
            <a:ext cx="446683" cy="133133"/>
          </a:xfrm>
          <a:prstGeom prst="bentConnector3">
            <a:avLst>
              <a:gd name="adj1" fmla="val 50000"/>
            </a:avLst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8" name="Straight Arrow Connector 48"/>
          <p:cNvCxnSpPr>
            <a:stCxn id="17" idx="2"/>
            <a:endCxn id="38" idx="0"/>
          </p:cNvCxnSpPr>
          <p:nvPr/>
        </p:nvCxnSpPr>
        <p:spPr bwMode="auto">
          <a:xfrm rot="16200000" flipH="1">
            <a:off x="2832790" y="2635431"/>
            <a:ext cx="384590" cy="676553"/>
          </a:xfrm>
          <a:prstGeom prst="bentConnector3">
            <a:avLst>
              <a:gd name="adj1" fmla="val 50000"/>
            </a:avLst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1" name="Straight Arrow Connector 48"/>
          <p:cNvCxnSpPr>
            <a:stCxn id="43" idx="2"/>
          </p:cNvCxnSpPr>
          <p:nvPr/>
        </p:nvCxnSpPr>
        <p:spPr bwMode="auto">
          <a:xfrm rot="16200000" flipH="1">
            <a:off x="4744281" y="1720436"/>
            <a:ext cx="299784" cy="2424127"/>
          </a:xfrm>
          <a:prstGeom prst="bentConnector3">
            <a:avLst>
              <a:gd name="adj1" fmla="val 50000"/>
            </a:avLst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/>
        </p:nvGrpSpPr>
        <p:grpSpPr>
          <a:xfrm>
            <a:off x="4736490" y="760966"/>
            <a:ext cx="472672" cy="171098"/>
            <a:chOff x="4591662" y="760966"/>
            <a:chExt cx="472672" cy="171098"/>
          </a:xfrm>
          <a:effectLst/>
        </p:grpSpPr>
        <p:cxnSp>
          <p:nvCxnSpPr>
            <p:cNvPr id="114" name="Straight Arrow Connector 50"/>
            <p:cNvCxnSpPr>
              <a:stCxn id="3" idx="3"/>
            </p:cNvCxnSpPr>
            <p:nvPr/>
          </p:nvCxnSpPr>
          <p:spPr bwMode="auto">
            <a:xfrm flipV="1">
              <a:off x="4591662" y="844503"/>
              <a:ext cx="285138" cy="986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9" name="Oval 118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486400" y="1096235"/>
            <a:ext cx="366684" cy="171098"/>
            <a:chOff x="4697650" y="760966"/>
            <a:chExt cx="366684" cy="171098"/>
          </a:xfrm>
          <a:effectLst/>
        </p:grpSpPr>
        <p:cxnSp>
          <p:nvCxnSpPr>
            <p:cNvPr id="126" name="Straight Arrow Connector 50"/>
            <p:cNvCxnSpPr/>
            <p:nvPr/>
          </p:nvCxnSpPr>
          <p:spPr bwMode="auto">
            <a:xfrm flipV="1">
              <a:off x="4697650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7" name="Oval 126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968848" y="3243149"/>
            <a:ext cx="357095" cy="171098"/>
            <a:chOff x="4707239" y="760966"/>
            <a:chExt cx="357095" cy="171098"/>
          </a:xfrm>
          <a:effectLst/>
        </p:grpSpPr>
        <p:cxnSp>
          <p:nvCxnSpPr>
            <p:cNvPr id="129" name="Straight Arrow Connector 50"/>
            <p:cNvCxnSpPr/>
            <p:nvPr/>
          </p:nvCxnSpPr>
          <p:spPr bwMode="auto">
            <a:xfrm flipV="1">
              <a:off x="4707239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0" name="Oval 129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2005105" y="3497080"/>
            <a:ext cx="357095" cy="171098"/>
            <a:chOff x="4707239" y="760966"/>
            <a:chExt cx="357095" cy="171098"/>
          </a:xfrm>
          <a:effectLst/>
        </p:grpSpPr>
        <p:cxnSp>
          <p:nvCxnSpPr>
            <p:cNvPr id="132" name="Straight Arrow Connector 50"/>
            <p:cNvCxnSpPr/>
            <p:nvPr/>
          </p:nvCxnSpPr>
          <p:spPr bwMode="auto">
            <a:xfrm flipV="1">
              <a:off x="4707239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3" name="Oval 132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3445333" y="3402361"/>
            <a:ext cx="357095" cy="171098"/>
            <a:chOff x="4707239" y="760966"/>
            <a:chExt cx="357095" cy="171098"/>
          </a:xfrm>
          <a:effectLst/>
        </p:grpSpPr>
        <p:cxnSp>
          <p:nvCxnSpPr>
            <p:cNvPr id="135" name="Straight Arrow Connector 50"/>
            <p:cNvCxnSpPr/>
            <p:nvPr/>
          </p:nvCxnSpPr>
          <p:spPr bwMode="auto">
            <a:xfrm flipV="1">
              <a:off x="4707239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3878628" y="3629577"/>
            <a:ext cx="357095" cy="171098"/>
            <a:chOff x="4707239" y="760966"/>
            <a:chExt cx="357095" cy="171098"/>
          </a:xfrm>
          <a:effectLst/>
        </p:grpSpPr>
        <p:cxnSp>
          <p:nvCxnSpPr>
            <p:cNvPr id="138" name="Straight Arrow Connector 50"/>
            <p:cNvCxnSpPr/>
            <p:nvPr/>
          </p:nvCxnSpPr>
          <p:spPr bwMode="auto">
            <a:xfrm flipV="1">
              <a:off x="4707239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9" name="Oval 138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cxnSp>
        <p:nvCxnSpPr>
          <p:cNvPr id="148" name="Straight Connector 147"/>
          <p:cNvCxnSpPr/>
          <p:nvPr/>
        </p:nvCxnSpPr>
        <p:spPr bwMode="auto">
          <a:xfrm flipV="1">
            <a:off x="476652" y="1785629"/>
            <a:ext cx="4800600" cy="9715"/>
          </a:xfrm>
          <a:prstGeom prst="line">
            <a:avLst/>
          </a:prstGeom>
          <a:ln w="12700">
            <a:solidFill>
              <a:srgbClr val="A50021"/>
            </a:solidFill>
            <a:headEnd type="none" w="med" len="med"/>
            <a:tailEnd type="non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 bwMode="auto">
          <a:xfrm>
            <a:off x="6294876" y="1833524"/>
            <a:ext cx="2811771" cy="3115"/>
          </a:xfrm>
          <a:prstGeom prst="line">
            <a:avLst/>
          </a:prstGeom>
          <a:ln w="12700">
            <a:solidFill>
              <a:srgbClr val="A50021"/>
            </a:solidFill>
            <a:headEnd type="none" w="med" len="med"/>
            <a:tailEnd type="non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 bwMode="auto">
          <a:xfrm>
            <a:off x="3015698" y="1352550"/>
            <a:ext cx="2083519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Family delta positive or negative?</a:t>
            </a:r>
          </a:p>
        </p:txBody>
      </p:sp>
      <p:sp>
        <p:nvSpPr>
          <p:cNvPr id="191" name="TextBox 190"/>
          <p:cNvSpPr txBox="1"/>
          <p:nvPr/>
        </p:nvSpPr>
        <p:spPr bwMode="auto">
          <a:xfrm>
            <a:off x="1735438" y="2992723"/>
            <a:ext cx="182742" cy="184666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…..</a:t>
            </a:r>
          </a:p>
        </p:txBody>
      </p:sp>
      <p:cxnSp>
        <p:nvCxnSpPr>
          <p:cNvPr id="192" name="Straight Arrow Connector 48"/>
          <p:cNvCxnSpPr/>
          <p:nvPr/>
        </p:nvCxnSpPr>
        <p:spPr bwMode="auto">
          <a:xfrm>
            <a:off x="1788479" y="2774176"/>
            <a:ext cx="38330" cy="252850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3" name="TextBox 192"/>
          <p:cNvSpPr txBox="1"/>
          <p:nvPr/>
        </p:nvSpPr>
        <p:spPr bwMode="auto">
          <a:xfrm>
            <a:off x="8019416" y="3034718"/>
            <a:ext cx="182742" cy="184666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…..</a:t>
            </a:r>
          </a:p>
        </p:txBody>
      </p:sp>
      <p:cxnSp>
        <p:nvCxnSpPr>
          <p:cNvPr id="194" name="Straight Arrow Connector 48"/>
          <p:cNvCxnSpPr>
            <a:stCxn id="19" idx="2"/>
          </p:cNvCxnSpPr>
          <p:nvPr/>
        </p:nvCxnSpPr>
        <p:spPr bwMode="auto">
          <a:xfrm>
            <a:off x="7874401" y="2864882"/>
            <a:ext cx="103924" cy="228874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5" name="TextBox 194"/>
          <p:cNvSpPr txBox="1"/>
          <p:nvPr/>
        </p:nvSpPr>
        <p:spPr bwMode="auto">
          <a:xfrm>
            <a:off x="7280219" y="3016467"/>
            <a:ext cx="182742" cy="184666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…..</a:t>
            </a:r>
          </a:p>
        </p:txBody>
      </p:sp>
      <p:cxnSp>
        <p:nvCxnSpPr>
          <p:cNvPr id="196" name="Straight Arrow Connector 48"/>
          <p:cNvCxnSpPr/>
          <p:nvPr/>
        </p:nvCxnSpPr>
        <p:spPr bwMode="auto">
          <a:xfrm>
            <a:off x="7267475" y="2867547"/>
            <a:ext cx="38331" cy="237461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 bwMode="auto">
          <a:xfrm>
            <a:off x="1407013" y="2409710"/>
            <a:ext cx="66511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Base score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600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6646575" y="2506431"/>
            <a:ext cx="66511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Base score</a:t>
            </a:r>
          </a:p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400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7541842" y="2495550"/>
            <a:ext cx="66511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Base score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500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6313995" y="1843472"/>
            <a:ext cx="59150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Buy AAPL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stock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7140119" y="1843472"/>
            <a:ext cx="62677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Buy AAPL 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Calls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7904247" y="1843472"/>
            <a:ext cx="85118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Buy back Short Calls</a:t>
            </a:r>
          </a:p>
        </p:txBody>
      </p:sp>
      <p:sp>
        <p:nvSpPr>
          <p:cNvPr id="201" name="TextBox 200"/>
          <p:cNvSpPr txBox="1"/>
          <p:nvPr/>
        </p:nvSpPr>
        <p:spPr bwMode="auto">
          <a:xfrm>
            <a:off x="2800319" y="4749284"/>
            <a:ext cx="2514275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Adjust score based on Strike (A-E)</a:t>
            </a:r>
          </a:p>
        </p:txBody>
      </p:sp>
      <p:sp>
        <p:nvSpPr>
          <p:cNvPr id="202" name="TextBox 201"/>
          <p:cNvSpPr txBox="1"/>
          <p:nvPr/>
        </p:nvSpPr>
        <p:spPr bwMode="auto">
          <a:xfrm>
            <a:off x="5555028" y="4816218"/>
            <a:ext cx="2514275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Adjust score based on Strike (A-E)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7243513" y="4169934"/>
            <a:ext cx="357095" cy="171098"/>
            <a:chOff x="4707239" y="760966"/>
            <a:chExt cx="357095" cy="171098"/>
          </a:xfrm>
          <a:effectLst/>
        </p:grpSpPr>
        <p:cxnSp>
          <p:nvCxnSpPr>
            <p:cNvPr id="106" name="Straight Arrow Connector 50"/>
            <p:cNvCxnSpPr/>
            <p:nvPr/>
          </p:nvCxnSpPr>
          <p:spPr bwMode="auto">
            <a:xfrm flipV="1">
              <a:off x="4707239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6544924" y="3971380"/>
            <a:ext cx="357095" cy="171098"/>
            <a:chOff x="4707239" y="760966"/>
            <a:chExt cx="357095" cy="171098"/>
          </a:xfrm>
          <a:effectLst/>
        </p:grpSpPr>
        <p:cxnSp>
          <p:nvCxnSpPr>
            <p:cNvPr id="109" name="Straight Arrow Connector 50"/>
            <p:cNvCxnSpPr/>
            <p:nvPr/>
          </p:nvCxnSpPr>
          <p:spPr bwMode="auto">
            <a:xfrm flipV="1">
              <a:off x="4707239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198257" y="3478579"/>
            <a:ext cx="357095" cy="171098"/>
            <a:chOff x="4707239" y="760966"/>
            <a:chExt cx="357095" cy="171098"/>
          </a:xfrm>
          <a:effectLst/>
        </p:grpSpPr>
        <p:cxnSp>
          <p:nvCxnSpPr>
            <p:cNvPr id="112" name="Straight Arrow Connector 50"/>
            <p:cNvCxnSpPr/>
            <p:nvPr/>
          </p:nvCxnSpPr>
          <p:spPr bwMode="auto">
            <a:xfrm flipV="1">
              <a:off x="4707239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3" name="Oval 112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187829" y="3291527"/>
            <a:ext cx="357095" cy="171098"/>
            <a:chOff x="4707239" y="760966"/>
            <a:chExt cx="357095" cy="171098"/>
          </a:xfrm>
          <a:effectLst/>
        </p:grpSpPr>
        <p:cxnSp>
          <p:nvCxnSpPr>
            <p:cNvPr id="116" name="Straight Arrow Connector 50"/>
            <p:cNvCxnSpPr/>
            <p:nvPr/>
          </p:nvCxnSpPr>
          <p:spPr bwMode="auto">
            <a:xfrm flipV="1">
              <a:off x="4707239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7" name="Oval 116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4572000" y="4095750"/>
            <a:ext cx="357095" cy="171098"/>
            <a:chOff x="4707239" y="760966"/>
            <a:chExt cx="357095" cy="171098"/>
          </a:xfrm>
          <a:effectLst/>
        </p:grpSpPr>
        <p:cxnSp>
          <p:nvCxnSpPr>
            <p:cNvPr id="121" name="Straight Arrow Connector 50"/>
            <p:cNvCxnSpPr/>
            <p:nvPr/>
          </p:nvCxnSpPr>
          <p:spPr bwMode="auto">
            <a:xfrm flipV="1">
              <a:off x="4707239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2" name="Oval 121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132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Scoring the alternatives – This is just a random example: </a:t>
            </a:r>
            <a:r>
              <a:rPr lang="en-US" sz="3200"/>
              <a:t>fill your own!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3800" y="1333500"/>
          <a:ext cx="8910485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745">
                  <a:extLst>
                    <a:ext uri="{9D8B030D-6E8A-4147-A177-3AD203B41FA5}">
                      <a16:colId xmlns:a16="http://schemas.microsoft.com/office/drawing/2014/main" val="3658816248"/>
                    </a:ext>
                  </a:extLst>
                </a:gridCol>
                <a:gridCol w="869316">
                  <a:extLst>
                    <a:ext uri="{9D8B030D-6E8A-4147-A177-3AD203B41FA5}">
                      <a16:colId xmlns:a16="http://schemas.microsoft.com/office/drawing/2014/main" val="3869567915"/>
                    </a:ext>
                  </a:extLst>
                </a:gridCol>
                <a:gridCol w="1014202">
                  <a:extLst>
                    <a:ext uri="{9D8B030D-6E8A-4147-A177-3AD203B41FA5}">
                      <a16:colId xmlns:a16="http://schemas.microsoft.com/office/drawing/2014/main" val="1875730342"/>
                    </a:ext>
                  </a:extLst>
                </a:gridCol>
                <a:gridCol w="796872">
                  <a:extLst>
                    <a:ext uri="{9D8B030D-6E8A-4147-A177-3AD203B41FA5}">
                      <a16:colId xmlns:a16="http://schemas.microsoft.com/office/drawing/2014/main" val="602783506"/>
                    </a:ext>
                  </a:extLst>
                </a:gridCol>
                <a:gridCol w="1014202">
                  <a:extLst>
                    <a:ext uri="{9D8B030D-6E8A-4147-A177-3AD203B41FA5}">
                      <a16:colId xmlns:a16="http://schemas.microsoft.com/office/drawing/2014/main" val="2215628734"/>
                    </a:ext>
                  </a:extLst>
                </a:gridCol>
                <a:gridCol w="1014202">
                  <a:extLst>
                    <a:ext uri="{9D8B030D-6E8A-4147-A177-3AD203B41FA5}">
                      <a16:colId xmlns:a16="http://schemas.microsoft.com/office/drawing/2014/main" val="2763154523"/>
                    </a:ext>
                  </a:extLst>
                </a:gridCol>
                <a:gridCol w="796872">
                  <a:extLst>
                    <a:ext uri="{9D8B030D-6E8A-4147-A177-3AD203B41FA5}">
                      <a16:colId xmlns:a16="http://schemas.microsoft.com/office/drawing/2014/main" val="3688700291"/>
                    </a:ext>
                  </a:extLst>
                </a:gridCol>
                <a:gridCol w="1014202">
                  <a:extLst>
                    <a:ext uri="{9D8B030D-6E8A-4147-A177-3AD203B41FA5}">
                      <a16:colId xmlns:a16="http://schemas.microsoft.com/office/drawing/2014/main" val="1035939326"/>
                    </a:ext>
                  </a:extLst>
                </a:gridCol>
                <a:gridCol w="796872">
                  <a:extLst>
                    <a:ext uri="{9D8B030D-6E8A-4147-A177-3AD203B41FA5}">
                      <a16:colId xmlns:a16="http://schemas.microsoft.com/office/drawing/2014/main" val="4136162528"/>
                    </a:ext>
                  </a:extLst>
                </a:gridCol>
              </a:tblGrid>
              <a:tr h="5659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ALTERNATIVE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QUALITY </a:t>
                      </a:r>
                      <a:r>
                        <a:rPr lang="en-US" sz="1600" baseline="0" dirty="0"/>
                        <a:t>A-E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PRICE </a:t>
                      </a:r>
                      <a:r>
                        <a:rPr lang="en-US" sz="1600" baseline="0" dirty="0"/>
                        <a:t>A-E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JULY</a:t>
                      </a:r>
                      <a:r>
                        <a:rPr lang="en-US" sz="1600" baseline="0" dirty="0"/>
                        <a:t> EXPIRA-TION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TC COEFF.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IMPACT</a:t>
                      </a:r>
                      <a:r>
                        <a:rPr lang="en-US" sz="1600" baseline="0" dirty="0"/>
                        <a:t> MARGIN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YOUR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TEAM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SCORE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607441"/>
                  </a:ext>
                </a:extLst>
              </a:tr>
              <a:tr h="291550">
                <a:tc>
                  <a:txBody>
                    <a:bodyPr/>
                    <a:lstStyle/>
                    <a:p>
                      <a:r>
                        <a:rPr lang="en-US" sz="1600" b="1" dirty="0"/>
                        <a:t>Buy stock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4718526"/>
                  </a:ext>
                </a:extLst>
              </a:tr>
              <a:tr h="277250">
                <a:tc>
                  <a:txBody>
                    <a:bodyPr/>
                    <a:lstStyle/>
                    <a:p>
                      <a:r>
                        <a:rPr lang="en-US" sz="1600" b="1" dirty="0"/>
                        <a:t>Buyback stock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 (-)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8263631"/>
                  </a:ext>
                </a:extLst>
              </a:tr>
              <a:tr h="398292">
                <a:tc>
                  <a:txBody>
                    <a:bodyPr/>
                    <a:lstStyle/>
                    <a:p>
                      <a:r>
                        <a:rPr lang="en-US" sz="1600" b="1" dirty="0"/>
                        <a:t>Buy calls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 &gt;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 &gt;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July cheaper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0387713"/>
                  </a:ext>
                </a:extLst>
              </a:tr>
              <a:tr h="398292">
                <a:tc>
                  <a:txBody>
                    <a:bodyPr/>
                    <a:lstStyle/>
                    <a:p>
                      <a:r>
                        <a:rPr lang="en-US" sz="1600" b="1" dirty="0"/>
                        <a:t>Buyback</a:t>
                      </a:r>
                      <a:r>
                        <a:rPr lang="en-US" sz="1600" b="1" baseline="0" dirty="0"/>
                        <a:t> calls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 &gt;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 &gt;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July cheaper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 (-)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5735815"/>
                  </a:ext>
                </a:extLst>
              </a:tr>
              <a:tr h="398292">
                <a:tc>
                  <a:txBody>
                    <a:bodyPr/>
                    <a:lstStyle/>
                    <a:p>
                      <a:r>
                        <a:rPr lang="en-US" sz="1600" b="1" dirty="0"/>
                        <a:t>Sell puts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 &gt;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 &gt;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July cheaper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2850627"/>
                  </a:ext>
                </a:extLst>
              </a:tr>
              <a:tr h="398292">
                <a:tc>
                  <a:txBody>
                    <a:bodyPr/>
                    <a:lstStyle/>
                    <a:p>
                      <a:r>
                        <a:rPr lang="en-US" sz="1600" b="1" dirty="0"/>
                        <a:t>Sell</a:t>
                      </a:r>
                      <a:r>
                        <a:rPr lang="en-US" sz="1600" b="1" baseline="0" dirty="0"/>
                        <a:t> short puts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 &gt;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 &gt;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July cheaper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 (+)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6193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7637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TA MSC 2023 red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TA MSC 2023 red" id="{18F0713C-9936-45D0-8E23-66B09ACEB9F6}" vid="{BCF1BBD9-8502-4DDE-8585-E9C7FDA1952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FTA MSC 2023 red</Template>
  <TotalTime>9022</TotalTime>
  <Words>572</Words>
  <Application>Microsoft Office PowerPoint</Application>
  <PresentationFormat>On-screen Show (16:9)</PresentationFormat>
  <Paragraphs>154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Segoe UI Light</vt:lpstr>
      <vt:lpstr>Segoe UI Semilight</vt:lpstr>
      <vt:lpstr>Times New Roman</vt:lpstr>
      <vt:lpstr>Verdana</vt:lpstr>
      <vt:lpstr>Wingdings</vt:lpstr>
      <vt:lpstr>FTA MSC 2023 red</vt:lpstr>
      <vt:lpstr>Simulation</vt:lpstr>
      <vt:lpstr>PowerPoint Presentation</vt:lpstr>
      <vt:lpstr>PowerPoint Presentation</vt:lpstr>
      <vt:lpstr>Demo</vt:lpstr>
      <vt:lpstr>Simulation main processes</vt:lpstr>
      <vt:lpstr>PowerPoint Presentation</vt:lpstr>
      <vt:lpstr>Spartan Trader MODES</vt:lpstr>
      <vt:lpstr>Generating &amp; Scoring Recommendations</vt:lpstr>
      <vt:lpstr>Scoring the alternatives – This is just a random example: fill your own!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366</cp:revision>
  <dcterms:created xsi:type="dcterms:W3CDTF">2003-01-13T16:56:26Z</dcterms:created>
  <dcterms:modified xsi:type="dcterms:W3CDTF">2026-04-06T21:27:52Z</dcterms:modified>
</cp:coreProperties>
</file>