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19"/>
  </p:notesMasterIdLst>
  <p:sldIdLst>
    <p:sldId id="399" r:id="rId2"/>
    <p:sldId id="386" r:id="rId3"/>
    <p:sldId id="409" r:id="rId4"/>
    <p:sldId id="516" r:id="rId5"/>
    <p:sldId id="508" r:id="rId6"/>
    <p:sldId id="414" r:id="rId7"/>
    <p:sldId id="410" r:id="rId8"/>
    <p:sldId id="507" r:id="rId9"/>
    <p:sldId id="471" r:id="rId10"/>
    <p:sldId id="513" r:id="rId11"/>
    <p:sldId id="510" r:id="rId12"/>
    <p:sldId id="493" r:id="rId13"/>
    <p:sldId id="514" r:id="rId14"/>
    <p:sldId id="512" r:id="rId15"/>
    <p:sldId id="473" r:id="rId16"/>
    <p:sldId id="515" r:id="rId17"/>
    <p:sldId id="511" r:id="rId18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A50021"/>
    <a:srgbClr val="FFFFCC"/>
    <a:srgbClr val="CCFFFF"/>
    <a:srgbClr val="FFFF99"/>
    <a:srgbClr val="66FF33"/>
    <a:srgbClr val="0066FF"/>
    <a:srgbClr val="96969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80" autoAdjust="0"/>
    <p:restoredTop sz="94607" autoAdjust="0"/>
  </p:normalViewPr>
  <p:slideViewPr>
    <p:cSldViewPr>
      <p:cViewPr varScale="1">
        <p:scale>
          <a:sx n="127" d="100"/>
          <a:sy n="127" d="100"/>
        </p:scale>
        <p:origin x="762" y="33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5E4052EB-748E-4F35-948F-6967857D5B8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12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33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68939-29E9-4750-B4EE-CC785320E36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983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289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95871-735B-4211-A925-914BF86A1E4A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853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95871-735B-4211-A925-914BF86A1E4A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4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95871-735B-4211-A925-914BF86A1E4A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77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</p:spTree>
    <p:extLst>
      <p:ext uri="{BB962C8B-B14F-4D97-AF65-F5344CB8AC3E}">
        <p14:creationId xmlns:p14="http://schemas.microsoft.com/office/powerpoint/2010/main" val="168907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420809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78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27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10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024148-7DA9-4943-9FF6-CF12696E9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819150"/>
            <a:ext cx="6336683" cy="32003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0" y="4023690"/>
            <a:ext cx="3657600" cy="838200"/>
          </a:xfrm>
          <a:ln>
            <a:solidFill>
              <a:schemeClr val="bg2"/>
            </a:solidFill>
          </a:ln>
        </p:spPr>
        <p:txBody>
          <a:bodyPr>
            <a:no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WINIT: What Is New in Technology?</a:t>
            </a:r>
          </a:p>
        </p:txBody>
      </p:sp>
    </p:spTree>
    <p:extLst>
      <p:ext uri="{BB962C8B-B14F-4D97-AF65-F5344CB8AC3E}">
        <p14:creationId xmlns:p14="http://schemas.microsoft.com/office/powerpoint/2010/main" val="34925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987458"/>
            <a:ext cx="8534400" cy="4098891"/>
          </a:xfrm>
          <a:noFill/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3491F76-B6F3-7263-3EBB-53466484A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8351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</p:spTree>
    <p:extLst>
      <p:ext uri="{BB962C8B-B14F-4D97-AF65-F5344CB8AC3E}">
        <p14:creationId xmlns:p14="http://schemas.microsoft.com/office/powerpoint/2010/main" val="1291072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58375E9-78E5-7E83-9140-2635DF93C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  <a:noFill/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7EEFCF-594E-457B-A883-2995FDC55ED8}"/>
              </a:ext>
            </a:extLst>
          </p:cNvPr>
          <p:cNvSpPr txBox="1">
            <a:spLocks/>
          </p:cNvSpPr>
          <p:nvPr/>
        </p:nvSpPr>
        <p:spPr>
          <a:xfrm>
            <a:off x="304800" y="8819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2237840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38EEAD8-79AC-DFEC-05A1-9C3AD99656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rhp3rpah[1]">
            <a:extLst>
              <a:ext uri="{FF2B5EF4-FFF2-40B4-BE49-F238E27FC236}">
                <a16:creationId xmlns:a16="http://schemas.microsoft.com/office/drawing/2014/main" id="{02A06E73-53DC-F530-9A72-741E6144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199" y="70306"/>
            <a:ext cx="1066800" cy="8923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C2DE02-EA20-446E-A906-D80273504D4C}"/>
              </a:ext>
            </a:extLst>
          </p:cNvPr>
          <p:cNvSpPr txBox="1"/>
          <p:nvPr/>
        </p:nvSpPr>
        <p:spPr>
          <a:xfrm>
            <a:off x="304800" y="70306"/>
            <a:ext cx="48122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4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1682052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1428750"/>
            <a:ext cx="86868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19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57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4ED4F6-370A-4299-99BA-6237C0E61BAF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913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140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w3schools.com/sql/default.as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428750"/>
            <a:ext cx="8001000" cy="2133600"/>
          </a:xfrm>
        </p:spPr>
        <p:txBody>
          <a:bodyPr/>
          <a:lstStyle/>
          <a:p>
            <a:r>
              <a:rPr lang="en-US" dirty="0"/>
              <a:t> Non-queries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05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AutoShape 3">
            <a:extLst>
              <a:ext uri="{FF2B5EF4-FFF2-40B4-BE49-F238E27FC236}">
                <a16:creationId xmlns:a16="http://schemas.microsoft.com/office/drawing/2014/main" id="{FC41EB17-5F79-4B66-AE2C-7A5FD1D204B9}"/>
              </a:ext>
            </a:extLst>
          </p:cNvPr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1257301" y="533400"/>
            <a:ext cx="22691" cy="43591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" name="AutoShape 4">
            <a:extLst>
              <a:ext uri="{FF2B5EF4-FFF2-40B4-BE49-F238E27FC236}">
                <a16:creationId xmlns:a16="http://schemas.microsoft.com/office/drawing/2014/main" id="{C7E4A206-8B8E-4142-B968-56A420521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38" y="969317"/>
            <a:ext cx="1781508" cy="461665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User fills Customer info on screen</a:t>
            </a:r>
          </a:p>
        </p:txBody>
      </p:sp>
      <p:sp>
        <p:nvSpPr>
          <p:cNvPr id="14" name="Oval 17">
            <a:extLst>
              <a:ext uri="{FF2B5EF4-FFF2-40B4-BE49-F238E27FC236}">
                <a16:creationId xmlns:a16="http://schemas.microsoft.com/office/drawing/2014/main" id="{C27F27D5-3A14-4F6A-A286-615BB7C1D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01" y="361950"/>
            <a:ext cx="3048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AutoShape 5">
            <a:extLst>
              <a:ext uri="{FF2B5EF4-FFF2-40B4-BE49-F238E27FC236}">
                <a16:creationId xmlns:a16="http://schemas.microsoft.com/office/drawing/2014/main" id="{25909CF3-A2A4-4A66-9BF1-D88E80A47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38" y="2068235"/>
            <a:ext cx="1781508" cy="44715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User presses</a:t>
            </a:r>
            <a:br>
              <a:rPr lang="en-US" sz="1400" b="1" dirty="0">
                <a:solidFill>
                  <a:schemeClr val="bg1"/>
                </a:solidFill>
                <a:effectLst/>
              </a:rPr>
            </a:br>
            <a:r>
              <a:rPr lang="en-US" sz="1400" b="1" dirty="0">
                <a:solidFill>
                  <a:schemeClr val="bg1"/>
                </a:solidFill>
                <a:effectLst/>
              </a:rPr>
              <a:t>‘Insert row’</a:t>
            </a:r>
          </a:p>
        </p:txBody>
      </p:sp>
      <p:cxnSp>
        <p:nvCxnSpPr>
          <p:cNvPr id="16" name="AutoShape 13">
            <a:extLst>
              <a:ext uri="{FF2B5EF4-FFF2-40B4-BE49-F238E27FC236}">
                <a16:creationId xmlns:a16="http://schemas.microsoft.com/office/drawing/2014/main" id="{C9C94113-C4DA-4F9C-B42A-7E85ED11610B}"/>
              </a:ext>
            </a:extLst>
          </p:cNvPr>
          <p:cNvCxnSpPr>
            <a:cxnSpLocks noChangeShapeType="1"/>
            <a:stCxn id="12" idx="2"/>
            <a:endCxn id="15" idx="0"/>
          </p:cNvCxnSpPr>
          <p:nvPr/>
        </p:nvCxnSpPr>
        <p:spPr bwMode="auto">
          <a:xfrm>
            <a:off x="1279992" y="1430982"/>
            <a:ext cx="0" cy="63725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7" name="AutoShape 13">
            <a:extLst>
              <a:ext uri="{FF2B5EF4-FFF2-40B4-BE49-F238E27FC236}">
                <a16:creationId xmlns:a16="http://schemas.microsoft.com/office/drawing/2014/main" id="{E5033915-ADF7-4739-95DE-DEEFAE8CCBE9}"/>
              </a:ext>
            </a:extLst>
          </p:cNvPr>
          <p:cNvCxnSpPr>
            <a:cxnSpLocks noChangeShapeType="1"/>
            <a:stCxn id="31" idx="3"/>
            <a:endCxn id="25" idx="2"/>
          </p:cNvCxnSpPr>
          <p:nvPr/>
        </p:nvCxnSpPr>
        <p:spPr bwMode="auto">
          <a:xfrm flipV="1">
            <a:off x="6629400" y="4586829"/>
            <a:ext cx="1219200" cy="76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F1EDB31-FB74-463F-A5BC-936734CB4C50}"/>
              </a:ext>
            </a:extLst>
          </p:cNvPr>
          <p:cNvGrpSpPr/>
          <p:nvPr/>
        </p:nvGrpSpPr>
        <p:grpSpPr>
          <a:xfrm>
            <a:off x="7848600" y="4476750"/>
            <a:ext cx="313015" cy="220158"/>
            <a:chOff x="7916585" y="4248150"/>
            <a:chExt cx="609600" cy="342900"/>
          </a:xfrm>
        </p:grpSpPr>
        <p:sp>
          <p:nvSpPr>
            <p:cNvPr id="25" name="Oval 38">
              <a:extLst>
                <a:ext uri="{FF2B5EF4-FFF2-40B4-BE49-F238E27FC236}">
                  <a16:creationId xmlns:a16="http://schemas.microsoft.com/office/drawing/2014/main" id="{362D4AE9-36FA-44FD-8881-52B0F603C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6585" y="4248150"/>
              <a:ext cx="609600" cy="3429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64">
              <a:extLst>
                <a:ext uri="{FF2B5EF4-FFF2-40B4-BE49-F238E27FC236}">
                  <a16:creationId xmlns:a16="http://schemas.microsoft.com/office/drawing/2014/main" id="{A325739B-FCF6-4A88-AD61-F155A10DB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7873" y="4329113"/>
              <a:ext cx="304800" cy="1714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8" name="AutoShape 5">
            <a:extLst>
              <a:ext uri="{FF2B5EF4-FFF2-40B4-BE49-F238E27FC236}">
                <a16:creationId xmlns:a16="http://schemas.microsoft.com/office/drawing/2014/main" id="{AFC552E4-F948-4462-BF96-60B7F44FC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479" y="2619900"/>
            <a:ext cx="1478881" cy="44715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System collects info from screen</a:t>
            </a:r>
          </a:p>
        </p:txBody>
      </p:sp>
      <p:sp>
        <p:nvSpPr>
          <p:cNvPr id="29" name="AutoShape 5">
            <a:extLst>
              <a:ext uri="{FF2B5EF4-FFF2-40B4-BE49-F238E27FC236}">
                <a16:creationId xmlns:a16="http://schemas.microsoft.com/office/drawing/2014/main" id="{BFC1A0E3-5712-4598-B8E9-EAE8B8E4A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479" y="3479243"/>
            <a:ext cx="1478881" cy="44715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System creates SQL insert</a:t>
            </a:r>
          </a:p>
        </p:txBody>
      </p:sp>
      <p:sp>
        <p:nvSpPr>
          <p:cNvPr id="30" name="AutoShape 5">
            <a:extLst>
              <a:ext uri="{FF2B5EF4-FFF2-40B4-BE49-F238E27FC236}">
                <a16:creationId xmlns:a16="http://schemas.microsoft.com/office/drawing/2014/main" id="{97844FDC-2173-48E3-818E-F3C0F266F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479" y="4374462"/>
            <a:ext cx="1478881" cy="44715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System Runs non-query</a:t>
            </a:r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34195B26-06C8-427A-B8E7-3575E3521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3314" y="4370892"/>
            <a:ext cx="1806086" cy="44715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System calls</a:t>
            </a:r>
            <a:br>
              <a:rPr lang="en-US" sz="1400" b="1" dirty="0">
                <a:solidFill>
                  <a:schemeClr val="bg1"/>
                </a:solidFill>
                <a:effectLst/>
              </a:rPr>
            </a:br>
            <a:r>
              <a:rPr lang="en-US" sz="1400" b="1" dirty="0">
                <a:solidFill>
                  <a:schemeClr val="bg1"/>
                </a:solidFill>
                <a:effectLst/>
              </a:rPr>
              <a:t>‘Download Customer’</a:t>
            </a:r>
          </a:p>
        </p:txBody>
      </p:sp>
      <p:cxnSp>
        <p:nvCxnSpPr>
          <p:cNvPr id="32" name="AutoShape 13">
            <a:extLst>
              <a:ext uri="{FF2B5EF4-FFF2-40B4-BE49-F238E27FC236}">
                <a16:creationId xmlns:a16="http://schemas.microsoft.com/office/drawing/2014/main" id="{FEBAFC0C-7469-4075-96D6-9F8FBDDFBD09}"/>
              </a:ext>
            </a:extLst>
          </p:cNvPr>
          <p:cNvCxnSpPr>
            <a:cxnSpLocks noChangeShapeType="1"/>
            <a:stCxn id="15" idx="2"/>
            <a:endCxn id="28" idx="1"/>
          </p:cNvCxnSpPr>
          <p:nvPr/>
        </p:nvCxnSpPr>
        <p:spPr bwMode="auto">
          <a:xfrm rot="16200000" flipH="1">
            <a:off x="1716190" y="2079186"/>
            <a:ext cx="328090" cy="1200487"/>
          </a:xfrm>
          <a:prstGeom prst="bent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6" name="AutoShape 13">
            <a:extLst>
              <a:ext uri="{FF2B5EF4-FFF2-40B4-BE49-F238E27FC236}">
                <a16:creationId xmlns:a16="http://schemas.microsoft.com/office/drawing/2014/main" id="{90A62F8F-0D09-4A15-A864-2EF88331A1B1}"/>
              </a:ext>
            </a:extLst>
          </p:cNvPr>
          <p:cNvCxnSpPr>
            <a:cxnSpLocks noChangeShapeType="1"/>
            <a:stCxn id="28" idx="2"/>
            <a:endCxn id="29" idx="0"/>
          </p:cNvCxnSpPr>
          <p:nvPr/>
        </p:nvCxnSpPr>
        <p:spPr bwMode="auto">
          <a:xfrm>
            <a:off x="3219920" y="3067050"/>
            <a:ext cx="0" cy="41219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9" name="AutoShape 13">
            <a:extLst>
              <a:ext uri="{FF2B5EF4-FFF2-40B4-BE49-F238E27FC236}">
                <a16:creationId xmlns:a16="http://schemas.microsoft.com/office/drawing/2014/main" id="{699351C2-5CA2-4923-B58E-459B625BEF19}"/>
              </a:ext>
            </a:extLst>
          </p:cNvPr>
          <p:cNvCxnSpPr>
            <a:cxnSpLocks noChangeShapeType="1"/>
            <a:stCxn id="29" idx="2"/>
            <a:endCxn id="30" idx="0"/>
          </p:cNvCxnSpPr>
          <p:nvPr/>
        </p:nvCxnSpPr>
        <p:spPr bwMode="auto">
          <a:xfrm>
            <a:off x="3219920" y="3926393"/>
            <a:ext cx="0" cy="44806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2" name="AutoShape 13">
            <a:extLst>
              <a:ext uri="{FF2B5EF4-FFF2-40B4-BE49-F238E27FC236}">
                <a16:creationId xmlns:a16="http://schemas.microsoft.com/office/drawing/2014/main" id="{4059D046-27C1-49F2-9657-6E40F3F79FF4}"/>
              </a:ext>
            </a:extLst>
          </p:cNvPr>
          <p:cNvCxnSpPr>
            <a:cxnSpLocks noChangeShapeType="1"/>
            <a:stCxn id="30" idx="3"/>
            <a:endCxn id="31" idx="1"/>
          </p:cNvCxnSpPr>
          <p:nvPr/>
        </p:nvCxnSpPr>
        <p:spPr bwMode="auto">
          <a:xfrm flipV="1">
            <a:off x="3959360" y="4594467"/>
            <a:ext cx="863954" cy="357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B3904402-88A1-4997-80BB-0845E80ED6D0}"/>
              </a:ext>
            </a:extLst>
          </p:cNvPr>
          <p:cNvSpPr txBox="1">
            <a:spLocks/>
          </p:cNvSpPr>
          <p:nvPr/>
        </p:nvSpPr>
        <p:spPr>
          <a:xfrm>
            <a:off x="4267199" y="1910386"/>
            <a:ext cx="4843301" cy="80612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Insert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into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Customer2</a:t>
            </a:r>
            <a:b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c_id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f_name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l_name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city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state)</a:t>
            </a:r>
          </a:p>
          <a:p>
            <a:pPr algn="l"/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values 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'c991'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'Bruce'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'Wayne'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'Gotham'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'NY'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FD5D7B-EDB4-4256-8B36-E8D95800A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270" y="84525"/>
            <a:ext cx="5391309" cy="17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40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02E7764-3EA3-451E-A1D7-203AEDB67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992" y="895350"/>
            <a:ext cx="5811408" cy="4239364"/>
          </a:xfrm>
          <a:prstGeom prst="rect">
            <a:avLst/>
          </a:prstGeom>
          <a:ln w="38100">
            <a:solidFill>
              <a:srgbClr val="FF9900"/>
            </a:solidFill>
          </a:ln>
        </p:spPr>
      </p:pic>
      <p:sp>
        <p:nvSpPr>
          <p:cNvPr id="2146" name="Rectangle 9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old customer leaves…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996652-A199-4A99-B1FA-8CD4C5456EDE}"/>
              </a:ext>
            </a:extLst>
          </p:cNvPr>
          <p:cNvSpPr txBox="1"/>
          <p:nvPr/>
        </p:nvSpPr>
        <p:spPr>
          <a:xfrm>
            <a:off x="228600" y="895350"/>
            <a:ext cx="2257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effectLst/>
              </a:rPr>
              <a:t>‘Customer2’ Table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82893A2-106C-4165-9E07-C596897D41DF}"/>
              </a:ext>
            </a:extLst>
          </p:cNvPr>
          <p:cNvCxnSpPr>
            <a:cxnSpLocks/>
          </p:cNvCxnSpPr>
          <p:nvPr/>
        </p:nvCxnSpPr>
        <p:spPr>
          <a:xfrm>
            <a:off x="4191000" y="3714750"/>
            <a:ext cx="4343400" cy="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08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809750"/>
            <a:ext cx="8534400" cy="333375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 from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Customer2</a:t>
            </a:r>
            <a:endParaRPr lang="en-US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where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highlight>
                  <a:srgbClr val="FFFFFF"/>
                </a:highlight>
                <a:latin typeface="Consolas" panose="020B0609020204030204" pitchFamily="49" charset="0"/>
              </a:rPr>
              <a:t>c_id = ‘c008’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SQL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25493F-7A76-4C2D-92D3-1D3A9C1FE525}"/>
              </a:ext>
            </a:extLst>
          </p:cNvPr>
          <p:cNvSpPr txBox="1"/>
          <p:nvPr/>
        </p:nvSpPr>
        <p:spPr>
          <a:xfrm>
            <a:off x="8258707" y="4747796"/>
            <a:ext cx="73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9900"/>
                </a:solidFill>
                <a:effectLst/>
                <a:latin typeface="+mn-lt"/>
              </a:rPr>
              <a:t>DEMO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185E266-2489-4995-82F9-A34CDBE2D1F2}"/>
              </a:ext>
            </a:extLst>
          </p:cNvPr>
          <p:cNvSpPr/>
          <p:nvPr/>
        </p:nvSpPr>
        <p:spPr>
          <a:xfrm flipH="1">
            <a:off x="6248400" y="1865625"/>
            <a:ext cx="2590800" cy="1828800"/>
          </a:xfrm>
          <a:prstGeom prst="rightArrow">
            <a:avLst>
              <a:gd name="adj1" fmla="val 61139"/>
              <a:gd name="adj2" fmla="val 50000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2400" dirty="0"/>
              <a:t>Remember to specify the ‘where’!</a:t>
            </a:r>
          </a:p>
        </p:txBody>
      </p:sp>
    </p:spTree>
    <p:extLst>
      <p:ext uri="{BB962C8B-B14F-4D97-AF65-F5344CB8AC3E}">
        <p14:creationId xmlns:p14="http://schemas.microsoft.com/office/powerpoint/2010/main" val="1302363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AutoShape 3">
            <a:extLst>
              <a:ext uri="{FF2B5EF4-FFF2-40B4-BE49-F238E27FC236}">
                <a16:creationId xmlns:a16="http://schemas.microsoft.com/office/drawing/2014/main" id="{FC41EB17-5F79-4B66-AE2C-7A5FD1D204B9}"/>
              </a:ext>
            </a:extLst>
          </p:cNvPr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1413819" y="607893"/>
            <a:ext cx="0" cy="36142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" name="AutoShape 4">
            <a:extLst>
              <a:ext uri="{FF2B5EF4-FFF2-40B4-BE49-F238E27FC236}">
                <a16:creationId xmlns:a16="http://schemas.microsoft.com/office/drawing/2014/main" id="{C7E4A206-8B8E-4142-B968-56A420521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38" y="969317"/>
            <a:ext cx="2049162" cy="461665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User clicks anywhere in the row to be deleted</a:t>
            </a:r>
          </a:p>
        </p:txBody>
      </p:sp>
      <p:sp>
        <p:nvSpPr>
          <p:cNvPr id="14" name="Oval 17">
            <a:extLst>
              <a:ext uri="{FF2B5EF4-FFF2-40B4-BE49-F238E27FC236}">
                <a16:creationId xmlns:a16="http://schemas.microsoft.com/office/drawing/2014/main" id="{C27F27D5-3A14-4F6A-A286-615BB7C1D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419" y="436443"/>
            <a:ext cx="3048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AutoShape 5">
            <a:extLst>
              <a:ext uri="{FF2B5EF4-FFF2-40B4-BE49-F238E27FC236}">
                <a16:creationId xmlns:a16="http://schemas.microsoft.com/office/drawing/2014/main" id="{25909CF3-A2A4-4A66-9BF1-D88E80A47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38" y="1809750"/>
            <a:ext cx="2049162" cy="44715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User presses</a:t>
            </a:r>
            <a:br>
              <a:rPr lang="en-US" sz="1400" b="1" dirty="0">
                <a:solidFill>
                  <a:schemeClr val="bg1"/>
                </a:solidFill>
                <a:effectLst/>
              </a:rPr>
            </a:br>
            <a:r>
              <a:rPr lang="en-US" sz="1400" b="1" dirty="0">
                <a:solidFill>
                  <a:schemeClr val="bg1"/>
                </a:solidFill>
                <a:effectLst/>
              </a:rPr>
              <a:t>‘Delete selected row’</a:t>
            </a:r>
          </a:p>
        </p:txBody>
      </p:sp>
      <p:cxnSp>
        <p:nvCxnSpPr>
          <p:cNvPr id="16" name="AutoShape 13">
            <a:extLst>
              <a:ext uri="{FF2B5EF4-FFF2-40B4-BE49-F238E27FC236}">
                <a16:creationId xmlns:a16="http://schemas.microsoft.com/office/drawing/2014/main" id="{C9C94113-C4DA-4F9C-B42A-7E85ED11610B}"/>
              </a:ext>
            </a:extLst>
          </p:cNvPr>
          <p:cNvCxnSpPr>
            <a:cxnSpLocks noChangeShapeType="1"/>
            <a:stCxn id="12" idx="2"/>
            <a:endCxn id="15" idx="0"/>
          </p:cNvCxnSpPr>
          <p:nvPr/>
        </p:nvCxnSpPr>
        <p:spPr bwMode="auto">
          <a:xfrm>
            <a:off x="1413819" y="1430982"/>
            <a:ext cx="0" cy="37876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7" name="AutoShape 13">
            <a:extLst>
              <a:ext uri="{FF2B5EF4-FFF2-40B4-BE49-F238E27FC236}">
                <a16:creationId xmlns:a16="http://schemas.microsoft.com/office/drawing/2014/main" id="{E5033915-ADF7-4739-95DE-DEEFAE8CCBE9}"/>
              </a:ext>
            </a:extLst>
          </p:cNvPr>
          <p:cNvCxnSpPr>
            <a:cxnSpLocks noChangeShapeType="1"/>
            <a:stCxn id="31" idx="3"/>
            <a:endCxn id="25" idx="2"/>
          </p:cNvCxnSpPr>
          <p:nvPr/>
        </p:nvCxnSpPr>
        <p:spPr bwMode="auto">
          <a:xfrm>
            <a:off x="6934200" y="4668607"/>
            <a:ext cx="736462" cy="224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F1EDB31-FB74-463F-A5BC-936734CB4C50}"/>
              </a:ext>
            </a:extLst>
          </p:cNvPr>
          <p:cNvGrpSpPr/>
          <p:nvPr/>
        </p:nvGrpSpPr>
        <p:grpSpPr>
          <a:xfrm>
            <a:off x="7670662" y="4560773"/>
            <a:ext cx="313015" cy="220158"/>
            <a:chOff x="7916585" y="4248150"/>
            <a:chExt cx="609600" cy="342900"/>
          </a:xfrm>
        </p:grpSpPr>
        <p:sp>
          <p:nvSpPr>
            <p:cNvPr id="25" name="Oval 38">
              <a:extLst>
                <a:ext uri="{FF2B5EF4-FFF2-40B4-BE49-F238E27FC236}">
                  <a16:creationId xmlns:a16="http://schemas.microsoft.com/office/drawing/2014/main" id="{362D4AE9-36FA-44FD-8881-52B0F603C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6585" y="4248150"/>
              <a:ext cx="609600" cy="3429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64">
              <a:extLst>
                <a:ext uri="{FF2B5EF4-FFF2-40B4-BE49-F238E27FC236}">
                  <a16:creationId xmlns:a16="http://schemas.microsoft.com/office/drawing/2014/main" id="{A325739B-FCF6-4A88-AD61-F155A10DB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7873" y="4329113"/>
              <a:ext cx="304800" cy="1714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8" name="AutoShape 5">
            <a:extLst>
              <a:ext uri="{FF2B5EF4-FFF2-40B4-BE49-F238E27FC236}">
                <a16:creationId xmlns:a16="http://schemas.microsoft.com/office/drawing/2014/main" id="{AFC552E4-F948-4462-BF96-60B7F44FC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479" y="2333100"/>
            <a:ext cx="1862921" cy="73395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System collects the selected row number from listobject</a:t>
            </a:r>
          </a:p>
        </p:txBody>
      </p:sp>
      <p:sp>
        <p:nvSpPr>
          <p:cNvPr id="29" name="AutoShape 5">
            <a:extLst>
              <a:ext uri="{FF2B5EF4-FFF2-40B4-BE49-F238E27FC236}">
                <a16:creationId xmlns:a16="http://schemas.microsoft.com/office/drawing/2014/main" id="{BFC1A0E3-5712-4598-B8E9-EAE8B8E4A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479" y="3375610"/>
            <a:ext cx="1862921" cy="72014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System reads c_id column from row that has that row number </a:t>
            </a:r>
          </a:p>
        </p:txBody>
      </p:sp>
      <p:sp>
        <p:nvSpPr>
          <p:cNvPr id="30" name="AutoShape 5">
            <a:extLst>
              <a:ext uri="{FF2B5EF4-FFF2-40B4-BE49-F238E27FC236}">
                <a16:creationId xmlns:a16="http://schemas.microsoft.com/office/drawing/2014/main" id="{97844FDC-2173-48E3-818E-F3C0F266F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479" y="4400550"/>
            <a:ext cx="1862921" cy="541052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System creates and runs a SQL delete</a:t>
            </a:r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34195B26-06C8-427A-B8E7-3575E3521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8114" y="4445032"/>
            <a:ext cx="1806086" cy="44715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System calls</a:t>
            </a:r>
            <a:br>
              <a:rPr lang="en-US" sz="1400" b="1" dirty="0">
                <a:solidFill>
                  <a:schemeClr val="bg1"/>
                </a:solidFill>
                <a:effectLst/>
              </a:rPr>
            </a:br>
            <a:r>
              <a:rPr lang="en-US" sz="1400" b="1" dirty="0">
                <a:solidFill>
                  <a:schemeClr val="bg1"/>
                </a:solidFill>
                <a:effectLst/>
              </a:rPr>
              <a:t>‘Download Customer’</a:t>
            </a:r>
          </a:p>
        </p:txBody>
      </p:sp>
      <p:cxnSp>
        <p:nvCxnSpPr>
          <p:cNvPr id="32" name="AutoShape 13">
            <a:extLst>
              <a:ext uri="{FF2B5EF4-FFF2-40B4-BE49-F238E27FC236}">
                <a16:creationId xmlns:a16="http://schemas.microsoft.com/office/drawing/2014/main" id="{FEBAFC0C-7469-4075-96D6-9F8FBDDFBD09}"/>
              </a:ext>
            </a:extLst>
          </p:cNvPr>
          <p:cNvCxnSpPr>
            <a:cxnSpLocks noChangeShapeType="1"/>
            <a:stCxn id="15" idx="2"/>
            <a:endCxn id="28" idx="1"/>
          </p:cNvCxnSpPr>
          <p:nvPr/>
        </p:nvCxnSpPr>
        <p:spPr bwMode="auto">
          <a:xfrm rot="16200000" flipH="1">
            <a:off x="1725562" y="1945157"/>
            <a:ext cx="443175" cy="1066660"/>
          </a:xfrm>
          <a:prstGeom prst="bent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6" name="AutoShape 13">
            <a:extLst>
              <a:ext uri="{FF2B5EF4-FFF2-40B4-BE49-F238E27FC236}">
                <a16:creationId xmlns:a16="http://schemas.microsoft.com/office/drawing/2014/main" id="{90A62F8F-0D09-4A15-A864-2EF88331A1B1}"/>
              </a:ext>
            </a:extLst>
          </p:cNvPr>
          <p:cNvCxnSpPr>
            <a:cxnSpLocks noChangeShapeType="1"/>
            <a:stCxn id="28" idx="2"/>
            <a:endCxn id="29" idx="0"/>
          </p:cNvCxnSpPr>
          <p:nvPr/>
        </p:nvCxnSpPr>
        <p:spPr bwMode="auto">
          <a:xfrm>
            <a:off x="3411940" y="3067050"/>
            <a:ext cx="0" cy="30856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9" name="AutoShape 13">
            <a:extLst>
              <a:ext uri="{FF2B5EF4-FFF2-40B4-BE49-F238E27FC236}">
                <a16:creationId xmlns:a16="http://schemas.microsoft.com/office/drawing/2014/main" id="{699351C2-5CA2-4923-B58E-459B625BEF19}"/>
              </a:ext>
            </a:extLst>
          </p:cNvPr>
          <p:cNvCxnSpPr>
            <a:cxnSpLocks noChangeShapeType="1"/>
            <a:stCxn id="29" idx="2"/>
            <a:endCxn id="30" idx="0"/>
          </p:cNvCxnSpPr>
          <p:nvPr/>
        </p:nvCxnSpPr>
        <p:spPr bwMode="auto">
          <a:xfrm>
            <a:off x="3411940" y="4095750"/>
            <a:ext cx="0" cy="304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2" name="AutoShape 13">
            <a:extLst>
              <a:ext uri="{FF2B5EF4-FFF2-40B4-BE49-F238E27FC236}">
                <a16:creationId xmlns:a16="http://schemas.microsoft.com/office/drawing/2014/main" id="{4059D046-27C1-49F2-9657-6E40F3F79FF4}"/>
              </a:ext>
            </a:extLst>
          </p:cNvPr>
          <p:cNvCxnSpPr>
            <a:cxnSpLocks noChangeShapeType="1"/>
            <a:stCxn id="30" idx="3"/>
            <a:endCxn id="31" idx="1"/>
          </p:cNvCxnSpPr>
          <p:nvPr/>
        </p:nvCxnSpPr>
        <p:spPr bwMode="auto">
          <a:xfrm flipV="1">
            <a:off x="4343400" y="4668607"/>
            <a:ext cx="784714" cy="246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B3904402-88A1-4997-80BB-0845E80ED6D0}"/>
              </a:ext>
            </a:extLst>
          </p:cNvPr>
          <p:cNvSpPr txBox="1">
            <a:spLocks/>
          </p:cNvSpPr>
          <p:nvPr/>
        </p:nvSpPr>
        <p:spPr>
          <a:xfrm>
            <a:off x="6095999" y="1975307"/>
            <a:ext cx="2959331" cy="822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 from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Customer2</a:t>
            </a:r>
            <a:endParaRPr lang="en-US" sz="1800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 algn="l"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where</a:t>
            </a:r>
            <a:r>
              <a:rPr lang="en-US" sz="18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c_id = ‘c008’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5588105-2829-4325-AAC5-A18EE92A5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270" y="84525"/>
            <a:ext cx="5391309" cy="17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06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FA55152-A336-472F-9D6D-BFF24C63B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23186"/>
            <a:ext cx="5811408" cy="4086964"/>
          </a:xfrm>
          <a:prstGeom prst="rect">
            <a:avLst/>
          </a:prstGeom>
          <a:ln w="38100">
            <a:solidFill>
              <a:srgbClr val="FF9900"/>
            </a:solidFill>
          </a:ln>
        </p:spPr>
      </p:pic>
      <p:sp>
        <p:nvSpPr>
          <p:cNvPr id="2146" name="Rectangle 9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customer changes address…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82893A2-106C-4165-9E07-C596897D41DF}"/>
              </a:ext>
            </a:extLst>
          </p:cNvPr>
          <p:cNvCxnSpPr>
            <a:cxnSpLocks/>
          </p:cNvCxnSpPr>
          <p:nvPr/>
        </p:nvCxnSpPr>
        <p:spPr>
          <a:xfrm>
            <a:off x="3961150" y="2708535"/>
            <a:ext cx="19062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429A252-609D-41CB-8607-077E0EF395F3}"/>
              </a:ext>
            </a:extLst>
          </p:cNvPr>
          <p:cNvSpPr txBox="1"/>
          <p:nvPr/>
        </p:nvSpPr>
        <p:spPr>
          <a:xfrm>
            <a:off x="6781800" y="2560797"/>
            <a:ext cx="129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effectLst/>
              </a:rPr>
              <a:t>Austin TX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DC0D5FAD-5EA2-465D-97D0-F12666500B3F}"/>
              </a:ext>
            </a:extLst>
          </p:cNvPr>
          <p:cNvSpPr/>
          <p:nvPr/>
        </p:nvSpPr>
        <p:spPr>
          <a:xfrm>
            <a:off x="6515583" y="2636481"/>
            <a:ext cx="253517" cy="228600"/>
          </a:xfrm>
          <a:prstGeom prst="left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34404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Update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customer2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city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‘Austin’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‘TX’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where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c_id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‘c005’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SQL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0376F22-DA65-412E-8548-C55B57410FF2}"/>
              </a:ext>
            </a:extLst>
          </p:cNvPr>
          <p:cNvSpPr/>
          <p:nvPr/>
        </p:nvSpPr>
        <p:spPr>
          <a:xfrm flipH="1">
            <a:off x="5653354" y="2724150"/>
            <a:ext cx="3338246" cy="1524000"/>
          </a:xfrm>
          <a:prstGeom prst="rightArrow">
            <a:avLst>
              <a:gd name="adj1" fmla="val 61139"/>
              <a:gd name="adj2" fmla="val 50000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2400" dirty="0"/>
              <a:t>Remember to specify the ‘where’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F4AA21-A21D-4139-81ED-9F39A230DECD}"/>
              </a:ext>
            </a:extLst>
          </p:cNvPr>
          <p:cNvSpPr txBox="1"/>
          <p:nvPr/>
        </p:nvSpPr>
        <p:spPr>
          <a:xfrm>
            <a:off x="8320353" y="4766846"/>
            <a:ext cx="73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9900"/>
                </a:solidFill>
                <a:effectLst/>
                <a:latin typeface="+mn-lt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02389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AutoShape 3">
            <a:extLst>
              <a:ext uri="{FF2B5EF4-FFF2-40B4-BE49-F238E27FC236}">
                <a16:creationId xmlns:a16="http://schemas.microsoft.com/office/drawing/2014/main" id="{FC41EB17-5F79-4B66-AE2C-7A5FD1D204B9}"/>
              </a:ext>
            </a:extLst>
          </p:cNvPr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1413819" y="607893"/>
            <a:ext cx="0" cy="36142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" name="AutoShape 4">
            <a:extLst>
              <a:ext uri="{FF2B5EF4-FFF2-40B4-BE49-F238E27FC236}">
                <a16:creationId xmlns:a16="http://schemas.microsoft.com/office/drawing/2014/main" id="{C7E4A206-8B8E-4142-B968-56A420521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38" y="969317"/>
            <a:ext cx="2049162" cy="461665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User makes changes</a:t>
            </a:r>
            <a:br>
              <a:rPr lang="en-US" sz="1400" b="1" dirty="0">
                <a:solidFill>
                  <a:schemeClr val="bg1"/>
                </a:solidFill>
                <a:effectLst/>
              </a:rPr>
            </a:br>
            <a:r>
              <a:rPr lang="en-US" sz="1400" b="1" dirty="0">
                <a:solidFill>
                  <a:schemeClr val="bg1"/>
                </a:solidFill>
                <a:effectLst/>
              </a:rPr>
              <a:t>(except c_id)</a:t>
            </a:r>
          </a:p>
        </p:txBody>
      </p:sp>
      <p:sp>
        <p:nvSpPr>
          <p:cNvPr id="14" name="Oval 17">
            <a:extLst>
              <a:ext uri="{FF2B5EF4-FFF2-40B4-BE49-F238E27FC236}">
                <a16:creationId xmlns:a16="http://schemas.microsoft.com/office/drawing/2014/main" id="{C27F27D5-3A14-4F6A-A286-615BB7C1D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419" y="436443"/>
            <a:ext cx="3048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AutoShape 5">
            <a:extLst>
              <a:ext uri="{FF2B5EF4-FFF2-40B4-BE49-F238E27FC236}">
                <a16:creationId xmlns:a16="http://schemas.microsoft.com/office/drawing/2014/main" id="{25909CF3-A2A4-4A66-9BF1-D88E80A47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38" y="1809750"/>
            <a:ext cx="2049162" cy="44715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User presses</a:t>
            </a:r>
            <a:br>
              <a:rPr lang="en-US" sz="1400" b="1" dirty="0">
                <a:solidFill>
                  <a:schemeClr val="bg1"/>
                </a:solidFill>
                <a:effectLst/>
              </a:rPr>
            </a:br>
            <a:r>
              <a:rPr lang="en-US" sz="1400" b="1" dirty="0">
                <a:solidFill>
                  <a:schemeClr val="bg1"/>
                </a:solidFill>
                <a:effectLst/>
              </a:rPr>
              <a:t>‘Update selected row’</a:t>
            </a:r>
          </a:p>
        </p:txBody>
      </p:sp>
      <p:cxnSp>
        <p:nvCxnSpPr>
          <p:cNvPr id="16" name="AutoShape 13">
            <a:extLst>
              <a:ext uri="{FF2B5EF4-FFF2-40B4-BE49-F238E27FC236}">
                <a16:creationId xmlns:a16="http://schemas.microsoft.com/office/drawing/2014/main" id="{C9C94113-C4DA-4F9C-B42A-7E85ED11610B}"/>
              </a:ext>
            </a:extLst>
          </p:cNvPr>
          <p:cNvCxnSpPr>
            <a:cxnSpLocks noChangeShapeType="1"/>
            <a:stCxn id="12" idx="2"/>
            <a:endCxn id="15" idx="0"/>
          </p:cNvCxnSpPr>
          <p:nvPr/>
        </p:nvCxnSpPr>
        <p:spPr bwMode="auto">
          <a:xfrm>
            <a:off x="1413819" y="1430982"/>
            <a:ext cx="0" cy="37876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7" name="AutoShape 13">
            <a:extLst>
              <a:ext uri="{FF2B5EF4-FFF2-40B4-BE49-F238E27FC236}">
                <a16:creationId xmlns:a16="http://schemas.microsoft.com/office/drawing/2014/main" id="{E5033915-ADF7-4739-95DE-DEEFAE8CCBE9}"/>
              </a:ext>
            </a:extLst>
          </p:cNvPr>
          <p:cNvCxnSpPr>
            <a:cxnSpLocks noChangeShapeType="1"/>
            <a:stCxn id="31" idx="3"/>
            <a:endCxn id="25" idx="2"/>
          </p:cNvCxnSpPr>
          <p:nvPr/>
        </p:nvCxnSpPr>
        <p:spPr bwMode="auto">
          <a:xfrm>
            <a:off x="7391400" y="4705350"/>
            <a:ext cx="5334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F1EDB31-FB74-463F-A5BC-936734CB4C50}"/>
              </a:ext>
            </a:extLst>
          </p:cNvPr>
          <p:cNvGrpSpPr/>
          <p:nvPr/>
        </p:nvGrpSpPr>
        <p:grpSpPr>
          <a:xfrm>
            <a:off x="7924800" y="4595271"/>
            <a:ext cx="313015" cy="220158"/>
            <a:chOff x="7916585" y="4248150"/>
            <a:chExt cx="609600" cy="342900"/>
          </a:xfrm>
        </p:grpSpPr>
        <p:sp>
          <p:nvSpPr>
            <p:cNvPr id="25" name="Oval 38">
              <a:extLst>
                <a:ext uri="{FF2B5EF4-FFF2-40B4-BE49-F238E27FC236}">
                  <a16:creationId xmlns:a16="http://schemas.microsoft.com/office/drawing/2014/main" id="{362D4AE9-36FA-44FD-8881-52B0F603C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6585" y="4248150"/>
              <a:ext cx="609600" cy="3429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64">
              <a:extLst>
                <a:ext uri="{FF2B5EF4-FFF2-40B4-BE49-F238E27FC236}">
                  <a16:creationId xmlns:a16="http://schemas.microsoft.com/office/drawing/2014/main" id="{A325739B-FCF6-4A88-AD61-F155A10DB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7873" y="4329113"/>
              <a:ext cx="304800" cy="1714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8" name="AutoShape 5">
            <a:extLst>
              <a:ext uri="{FF2B5EF4-FFF2-40B4-BE49-F238E27FC236}">
                <a16:creationId xmlns:a16="http://schemas.microsoft.com/office/drawing/2014/main" id="{AFC552E4-F948-4462-BF96-60B7F44FC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479" y="2333100"/>
            <a:ext cx="2472521" cy="73395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System collects the selected row number from listobject</a:t>
            </a:r>
          </a:p>
        </p:txBody>
      </p:sp>
      <p:sp>
        <p:nvSpPr>
          <p:cNvPr id="29" name="AutoShape 5">
            <a:extLst>
              <a:ext uri="{FF2B5EF4-FFF2-40B4-BE49-F238E27FC236}">
                <a16:creationId xmlns:a16="http://schemas.microsoft.com/office/drawing/2014/main" id="{BFC1A0E3-5712-4598-B8E9-EAE8B8E4A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479" y="3375610"/>
            <a:ext cx="2472521" cy="72014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System reads all columns from row that has that row number </a:t>
            </a:r>
          </a:p>
        </p:txBody>
      </p:sp>
      <p:sp>
        <p:nvSpPr>
          <p:cNvPr id="30" name="AutoShape 5">
            <a:extLst>
              <a:ext uri="{FF2B5EF4-FFF2-40B4-BE49-F238E27FC236}">
                <a16:creationId xmlns:a16="http://schemas.microsoft.com/office/drawing/2014/main" id="{97844FDC-2173-48E3-818E-F3C0F266F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479" y="4400550"/>
            <a:ext cx="2472521" cy="60960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System creates and runs SQL updates that refresh ALL columns (except C_id)</a:t>
            </a:r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34195B26-06C8-427A-B8E7-3575E3521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5314" y="4481775"/>
            <a:ext cx="1806086" cy="44715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System calls</a:t>
            </a:r>
            <a:br>
              <a:rPr lang="en-US" sz="1400" b="1" dirty="0">
                <a:solidFill>
                  <a:schemeClr val="bg1"/>
                </a:solidFill>
                <a:effectLst/>
              </a:rPr>
            </a:br>
            <a:r>
              <a:rPr lang="en-US" sz="1400" b="1" dirty="0">
                <a:solidFill>
                  <a:schemeClr val="bg1"/>
                </a:solidFill>
                <a:effectLst/>
              </a:rPr>
              <a:t>‘Download Customer’</a:t>
            </a:r>
          </a:p>
        </p:txBody>
      </p:sp>
      <p:cxnSp>
        <p:nvCxnSpPr>
          <p:cNvPr id="32" name="AutoShape 13">
            <a:extLst>
              <a:ext uri="{FF2B5EF4-FFF2-40B4-BE49-F238E27FC236}">
                <a16:creationId xmlns:a16="http://schemas.microsoft.com/office/drawing/2014/main" id="{FEBAFC0C-7469-4075-96D6-9F8FBDDFBD09}"/>
              </a:ext>
            </a:extLst>
          </p:cNvPr>
          <p:cNvCxnSpPr>
            <a:cxnSpLocks noChangeShapeType="1"/>
            <a:stCxn id="15" idx="2"/>
            <a:endCxn id="28" idx="1"/>
          </p:cNvCxnSpPr>
          <p:nvPr/>
        </p:nvCxnSpPr>
        <p:spPr bwMode="auto">
          <a:xfrm rot="16200000" flipH="1">
            <a:off x="1725562" y="1945157"/>
            <a:ext cx="443175" cy="1066660"/>
          </a:xfrm>
          <a:prstGeom prst="bent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6" name="AutoShape 13">
            <a:extLst>
              <a:ext uri="{FF2B5EF4-FFF2-40B4-BE49-F238E27FC236}">
                <a16:creationId xmlns:a16="http://schemas.microsoft.com/office/drawing/2014/main" id="{90A62F8F-0D09-4A15-A864-2EF88331A1B1}"/>
              </a:ext>
            </a:extLst>
          </p:cNvPr>
          <p:cNvCxnSpPr>
            <a:cxnSpLocks noChangeShapeType="1"/>
            <a:stCxn id="28" idx="2"/>
            <a:endCxn id="29" idx="0"/>
          </p:cNvCxnSpPr>
          <p:nvPr/>
        </p:nvCxnSpPr>
        <p:spPr bwMode="auto">
          <a:xfrm>
            <a:off x="3716740" y="3067050"/>
            <a:ext cx="0" cy="30856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9" name="AutoShape 13">
            <a:extLst>
              <a:ext uri="{FF2B5EF4-FFF2-40B4-BE49-F238E27FC236}">
                <a16:creationId xmlns:a16="http://schemas.microsoft.com/office/drawing/2014/main" id="{699351C2-5CA2-4923-B58E-459B625BEF19}"/>
              </a:ext>
            </a:extLst>
          </p:cNvPr>
          <p:cNvCxnSpPr>
            <a:cxnSpLocks noChangeShapeType="1"/>
            <a:stCxn id="29" idx="2"/>
            <a:endCxn id="30" idx="0"/>
          </p:cNvCxnSpPr>
          <p:nvPr/>
        </p:nvCxnSpPr>
        <p:spPr bwMode="auto">
          <a:xfrm>
            <a:off x="3716740" y="4095750"/>
            <a:ext cx="0" cy="304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2" name="AutoShape 13">
            <a:extLst>
              <a:ext uri="{FF2B5EF4-FFF2-40B4-BE49-F238E27FC236}">
                <a16:creationId xmlns:a16="http://schemas.microsoft.com/office/drawing/2014/main" id="{4059D046-27C1-49F2-9657-6E40F3F79FF4}"/>
              </a:ext>
            </a:extLst>
          </p:cNvPr>
          <p:cNvCxnSpPr>
            <a:cxnSpLocks noChangeShapeType="1"/>
            <a:stCxn id="30" idx="3"/>
            <a:endCxn id="31" idx="1"/>
          </p:cNvCxnSpPr>
          <p:nvPr/>
        </p:nvCxnSpPr>
        <p:spPr bwMode="auto">
          <a:xfrm>
            <a:off x="4953000" y="4705350"/>
            <a:ext cx="632314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A3076874-235E-4A80-9761-B81C5ED1036D}"/>
              </a:ext>
            </a:extLst>
          </p:cNvPr>
          <p:cNvSpPr txBox="1">
            <a:spLocks/>
          </p:cNvSpPr>
          <p:nvPr/>
        </p:nvSpPr>
        <p:spPr>
          <a:xfrm>
            <a:off x="6663522" y="1992712"/>
            <a:ext cx="2404278" cy="1828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5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Update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customer2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f_name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‘Ariel’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L_name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‘Melton’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city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‘Austin’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‘TX’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where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c_id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137</a:t>
            </a:r>
            <a:endParaRPr lang="en-US" sz="16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FEB2D21-D209-4859-AAA7-916372391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270" y="84525"/>
            <a:ext cx="5391309" cy="17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86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84325D9-2AC3-45C3-7D3F-AE49068B0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00" y="4095750"/>
            <a:ext cx="5867400" cy="838200"/>
          </a:xfrm>
        </p:spPr>
        <p:txBody>
          <a:bodyPr>
            <a:noAutofit/>
          </a:bodyPr>
          <a:lstStyle/>
          <a:p>
            <a:r>
              <a:rPr lang="en-US" dirty="0"/>
              <a:t>WINIT:</a:t>
            </a:r>
            <a:br>
              <a:rPr lang="en-US" dirty="0"/>
            </a:br>
            <a:r>
              <a:rPr lang="en-US" dirty="0"/>
              <a:t>What Is New In Technology</a:t>
            </a:r>
          </a:p>
        </p:txBody>
      </p:sp>
    </p:spTree>
    <p:extLst>
      <p:ext uri="{BB962C8B-B14F-4D97-AF65-F5344CB8AC3E}">
        <p14:creationId xmlns:p14="http://schemas.microsoft.com/office/powerpoint/2010/main" val="3312170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893734"/>
            <a:ext cx="6096000" cy="4116415"/>
          </a:xfrm>
        </p:spPr>
        <p:txBody>
          <a:bodyPr/>
          <a:lstStyle/>
          <a:p>
            <a:r>
              <a:rPr lang="en-US" dirty="0"/>
              <a:t>Doing well</a:t>
            </a:r>
          </a:p>
          <a:p>
            <a:r>
              <a:rPr lang="en-US" dirty="0"/>
              <a:t>Easy meter</a:t>
            </a:r>
          </a:p>
          <a:p>
            <a:r>
              <a:rPr lang="en-US" dirty="0"/>
              <a:t>Lab ~3:30-5:00 Tue/Thu</a:t>
            </a:r>
          </a:p>
          <a:p>
            <a:r>
              <a:rPr lang="en-US" dirty="0"/>
              <a:t>This weekend I am in DC teaching in MSMIT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971550"/>
            <a:ext cx="7543800" cy="4038600"/>
          </a:xfrm>
        </p:spPr>
        <p:txBody>
          <a:bodyPr/>
          <a:lstStyle/>
          <a:p>
            <a:r>
              <a:rPr lang="en-US" dirty="0"/>
              <a:t>Name, Academics</a:t>
            </a:r>
          </a:p>
          <a:p>
            <a:r>
              <a:rPr lang="en-US" dirty="0"/>
              <a:t>Questions about teams?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</p:txBody>
      </p:sp>
    </p:spTree>
    <p:extLst>
      <p:ext uri="{BB962C8B-B14F-4D97-AF65-F5344CB8AC3E}">
        <p14:creationId xmlns:p14="http://schemas.microsoft.com/office/powerpoint/2010/main" val="1151915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DA921F-70CD-4436-848F-A9663ACFC8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Static vs dynamic queries</a:t>
            </a:r>
          </a:p>
          <a:p>
            <a:r>
              <a:rPr lang="en-US" dirty="0"/>
              <a:t>Object (in object-oriented languages such as VBA)</a:t>
            </a:r>
          </a:p>
          <a:p>
            <a:r>
              <a:rPr lang="en-US" dirty="0"/>
              <a:t>Object model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93CC33-C49C-4B3A-9DB5-0FF254B30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words</a:t>
            </a:r>
          </a:p>
        </p:txBody>
      </p:sp>
    </p:spTree>
    <p:extLst>
      <p:ext uri="{BB962C8B-B14F-4D97-AF65-F5344CB8AC3E}">
        <p14:creationId xmlns:p14="http://schemas.microsoft.com/office/powerpoint/2010/main" val="170633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18AB4-07BC-4B12-A685-41461D55AF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SQL  “</a:t>
            </a:r>
            <a:r>
              <a:rPr lang="en-US" dirty="0">
                <a:solidFill>
                  <a:srgbClr val="FF9900"/>
                </a:solidFill>
              </a:rPr>
              <a:t>Non queries</a:t>
            </a:r>
            <a:r>
              <a:rPr lang="en-US" dirty="0"/>
              <a:t>”</a:t>
            </a:r>
          </a:p>
          <a:p>
            <a:r>
              <a:rPr lang="en-US" dirty="0"/>
              <a:t>Insert</a:t>
            </a:r>
          </a:p>
          <a:p>
            <a:r>
              <a:rPr lang="en-US" dirty="0"/>
              <a:t>Delete</a:t>
            </a:r>
          </a:p>
          <a:p>
            <a:r>
              <a:rPr lang="en-US" dirty="0"/>
              <a:t>Update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6AE7A1-FB56-42FE-BA9A-3965D2047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A0FEBB-FD14-4B02-9788-A301530EEE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333"/>
          <a:stretch/>
        </p:blipFill>
        <p:spPr>
          <a:xfrm>
            <a:off x="6907309" y="1143000"/>
            <a:ext cx="2136189" cy="3943350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3FB1393F-4761-4C7A-9690-4974C2455ED4}"/>
              </a:ext>
            </a:extLst>
          </p:cNvPr>
          <p:cNvSpPr/>
          <p:nvPr/>
        </p:nvSpPr>
        <p:spPr>
          <a:xfrm>
            <a:off x="6828520" y="2988310"/>
            <a:ext cx="152400" cy="228600"/>
          </a:xfrm>
          <a:prstGeom prst="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BB06C66-5C25-4E7C-B235-DA60DCD58E59}"/>
              </a:ext>
            </a:extLst>
          </p:cNvPr>
          <p:cNvSpPr/>
          <p:nvPr/>
        </p:nvSpPr>
        <p:spPr>
          <a:xfrm>
            <a:off x="6828520" y="3255010"/>
            <a:ext cx="152400" cy="228600"/>
          </a:xfrm>
          <a:prstGeom prst="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CF87C54-6EC6-4547-9D66-A3A986B15D9E}"/>
              </a:ext>
            </a:extLst>
          </p:cNvPr>
          <p:cNvSpPr/>
          <p:nvPr/>
        </p:nvSpPr>
        <p:spPr>
          <a:xfrm>
            <a:off x="6828520" y="2476268"/>
            <a:ext cx="152400" cy="228600"/>
          </a:xfrm>
          <a:prstGeom prst="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762BF7-1349-44E0-BB1F-BD9B486AC0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4" t="11046" r="17124" b="5233"/>
          <a:stretch/>
        </p:blipFill>
        <p:spPr>
          <a:xfrm>
            <a:off x="8229600" y="83218"/>
            <a:ext cx="796925" cy="685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A51A8B-6D9B-40E4-9AD4-2B5E979D1374}"/>
              </a:ext>
            </a:extLst>
          </p:cNvPr>
          <p:cNvSpPr txBox="1"/>
          <p:nvPr/>
        </p:nvSpPr>
        <p:spPr>
          <a:xfrm>
            <a:off x="2539667" y="4693563"/>
            <a:ext cx="4369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  <a:effectLst/>
              </a:rPr>
              <a:t>Go to </a:t>
            </a:r>
            <a:r>
              <a:rPr lang="en-US" sz="1100" dirty="0">
                <a:solidFill>
                  <a:schemeClr val="tx1"/>
                </a:solidFill>
                <a:effectLst/>
                <a:hlinkClick r:id="rId4"/>
              </a:rPr>
              <a:t>https://www.w3schools.com/sql/default.asp</a:t>
            </a:r>
            <a:endParaRPr lang="en-US" sz="1100" dirty="0">
              <a:solidFill>
                <a:schemeClr val="tx1"/>
              </a:solidFill>
              <a:effectLst/>
            </a:endParaRPr>
          </a:p>
          <a:p>
            <a:r>
              <a:rPr lang="en-US" sz="1100" dirty="0">
                <a:solidFill>
                  <a:schemeClr val="tx1"/>
                </a:solidFill>
                <a:effectLst/>
              </a:rPr>
              <a:t>and test the </a:t>
            </a:r>
            <a:r>
              <a:rPr lang="en-US" sz="1100" dirty="0">
                <a:solidFill>
                  <a:srgbClr val="E3621B"/>
                </a:solidFill>
                <a:effectLst/>
              </a:rPr>
              <a:t>live examples</a:t>
            </a:r>
            <a:r>
              <a:rPr lang="en-US" sz="1100" dirty="0">
                <a:solidFill>
                  <a:schemeClr val="tx1"/>
                </a:solidFill>
                <a:effectLst/>
              </a:rPr>
              <a:t> to understand how they work.</a:t>
            </a:r>
          </a:p>
        </p:txBody>
      </p:sp>
    </p:spTree>
    <p:extLst>
      <p:ext uri="{BB962C8B-B14F-4D97-AF65-F5344CB8AC3E}">
        <p14:creationId xmlns:p14="http://schemas.microsoft.com/office/powerpoint/2010/main" val="2090666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h9</a:t>
            </a:r>
          </a:p>
        </p:txBody>
      </p:sp>
    </p:spTree>
    <p:extLst>
      <p:ext uri="{BB962C8B-B14F-4D97-AF65-F5344CB8AC3E}">
        <p14:creationId xmlns:p14="http://schemas.microsoft.com/office/powerpoint/2010/main" val="3893487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12763A-52C8-A2AD-6D43-EA8344205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915400" cy="514350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16C9C028-0D31-48FB-9127-CE68A9ED4D52}"/>
              </a:ext>
            </a:extLst>
          </p:cNvPr>
          <p:cNvSpPr/>
          <p:nvPr/>
        </p:nvSpPr>
        <p:spPr>
          <a:xfrm>
            <a:off x="457200" y="104774"/>
            <a:ext cx="6781800" cy="1704975"/>
          </a:xfrm>
          <a:prstGeom prst="wedgeRoundRectCallout">
            <a:avLst>
              <a:gd name="adj1" fmla="val -51100"/>
              <a:gd name="adj2" fmla="val 76300"/>
              <a:gd name="adj3" fmla="val 16667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474F51"/>
                </a:solidFill>
                <a:effectLst/>
                <a:latin typeface="Comic Sans MS" panose="030F0702030302020204" pitchFamily="66" charset="0"/>
              </a:rPr>
              <a:t>About your customer lists app: the managers now want to be able to </a:t>
            </a:r>
            <a:r>
              <a:rPr lang="en-US" sz="1800" i="1" dirty="0">
                <a:solidFill>
                  <a:srgbClr val="474F51"/>
                </a:solidFill>
                <a:effectLst/>
                <a:latin typeface="Comic Sans MS" panose="030F0702030302020204" pitchFamily="66" charset="0"/>
              </a:rPr>
              <a:t>change</a:t>
            </a:r>
            <a:r>
              <a:rPr lang="en-US" sz="1800" dirty="0">
                <a:solidFill>
                  <a:srgbClr val="474F51"/>
                </a:solidFill>
                <a:effectLst/>
                <a:latin typeface="Comic Sans MS" panose="030F0702030302020204" pitchFamily="66" charset="0"/>
              </a:rPr>
              <a:t> the customer data stored in our database.  They say it would save them a lot of time if they could add a customer, or edit a misspelled customer last name or a wrong address right as they speak to the person… </a:t>
            </a:r>
            <a:endParaRPr lang="en-US" sz="1800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3FB7452-78B2-4EE7-9120-15EB24A8F322}"/>
              </a:ext>
            </a:extLst>
          </p:cNvPr>
          <p:cNvSpPr/>
          <p:nvPr/>
        </p:nvSpPr>
        <p:spPr>
          <a:xfrm>
            <a:off x="1600200" y="2190750"/>
            <a:ext cx="1905000" cy="609600"/>
          </a:xfrm>
          <a:prstGeom prst="wedgeRoundRectCallout">
            <a:avLst>
              <a:gd name="adj1" fmla="val -111435"/>
              <a:gd name="adj2" fmla="val 38739"/>
              <a:gd name="adj3" fmla="val 16667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474F51"/>
                </a:solidFill>
                <a:effectLst/>
                <a:latin typeface="Comic Sans MS" panose="030F0702030302020204" pitchFamily="66" charset="0"/>
              </a:rPr>
              <a:t>Can you do it?</a:t>
            </a:r>
            <a:endParaRPr lang="en-US" sz="1800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693E496-AD05-4947-A5AF-E7F83D40024B}"/>
              </a:ext>
            </a:extLst>
          </p:cNvPr>
          <p:cNvSpPr/>
          <p:nvPr/>
        </p:nvSpPr>
        <p:spPr>
          <a:xfrm>
            <a:off x="5486400" y="2952750"/>
            <a:ext cx="2286000" cy="674043"/>
          </a:xfrm>
          <a:prstGeom prst="wedgeRoundRectCallout">
            <a:avLst>
              <a:gd name="adj1" fmla="val 95457"/>
              <a:gd name="adj2" fmla="val 113602"/>
              <a:gd name="adj3" fmla="val 16667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474F51"/>
                </a:solidFill>
                <a:effectLst/>
                <a:latin typeface="Comic Sans MS" panose="030F0702030302020204" pitchFamily="66" charset="0"/>
              </a:rPr>
              <a:t>I am on it, Boss.</a:t>
            </a:r>
            <a:endParaRPr lang="en-US" sz="1800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18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" name="Rectangle 9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new customer is enrolled…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996652-A199-4A99-B1FA-8CD4C5456EDE}"/>
              </a:ext>
            </a:extLst>
          </p:cNvPr>
          <p:cNvSpPr txBox="1"/>
          <p:nvPr/>
        </p:nvSpPr>
        <p:spPr>
          <a:xfrm>
            <a:off x="228600" y="895350"/>
            <a:ext cx="2257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effectLst/>
              </a:rPr>
              <a:t>‘Customer2’ Table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ACB6BE-3335-4ED8-BFB9-FC065E4FE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992" y="895350"/>
            <a:ext cx="5811408" cy="4239364"/>
          </a:xfrm>
          <a:prstGeom prst="rect">
            <a:avLst/>
          </a:prstGeom>
          <a:ln w="38100">
            <a:solidFill>
              <a:srgbClr val="FF9900"/>
            </a:solidFill>
          </a:ln>
        </p:spPr>
      </p:pic>
    </p:spTree>
    <p:extLst>
      <p:ext uri="{BB962C8B-B14F-4D97-AF65-F5344CB8AC3E}">
        <p14:creationId xmlns:p14="http://schemas.microsoft.com/office/powerpoint/2010/main" val="2715533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809750"/>
            <a:ext cx="8534400" cy="333375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Insert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Customer2</a:t>
            </a:r>
            <a:b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c_id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f_name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l_name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city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values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'c991'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'Bruce'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'Wayne'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'Gotham'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'NY'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SQL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5722B0-4032-4358-92E9-D7B0978B76D0}"/>
              </a:ext>
            </a:extLst>
          </p:cNvPr>
          <p:cNvSpPr txBox="1"/>
          <p:nvPr/>
        </p:nvSpPr>
        <p:spPr>
          <a:xfrm>
            <a:off x="5588103" y="4747796"/>
            <a:ext cx="3403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effectLst/>
                <a:latin typeface="+mn-lt"/>
              </a:rPr>
              <a:t>Numbers do not require single quotes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ABDF86-B909-4946-87C9-1F30478C0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243" y="133350"/>
            <a:ext cx="2895600" cy="2112311"/>
          </a:xfrm>
          <a:prstGeom prst="rect">
            <a:avLst/>
          </a:prstGeom>
          <a:ln w="38100">
            <a:solidFill>
              <a:srgbClr val="FF9900"/>
            </a:solidFill>
          </a:ln>
        </p:spPr>
      </p:pic>
    </p:spTree>
    <p:extLst>
      <p:ext uri="{BB962C8B-B14F-4D97-AF65-F5344CB8AC3E}">
        <p14:creationId xmlns:p14="http://schemas.microsoft.com/office/powerpoint/2010/main" val="38789208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TA MSC 2023 red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TA MSC 2023 red" id="{AF634C2F-D9AD-43F8-940A-1BA798C2DABF}" vid="{E18BDB68-75F6-4069-851F-8EC0F241C2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FTA MSC 2023 red</Template>
  <TotalTime>9440</TotalTime>
  <Words>522</Words>
  <Application>Microsoft Office PowerPoint</Application>
  <PresentationFormat>On-screen Show (16:9)</PresentationFormat>
  <Paragraphs>84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Comic Sans MS</vt:lpstr>
      <vt:lpstr>Consolas</vt:lpstr>
      <vt:lpstr>Segoe UI Light</vt:lpstr>
      <vt:lpstr>Segoe UI Semilight</vt:lpstr>
      <vt:lpstr>Times New Roman</vt:lpstr>
      <vt:lpstr>Verdana</vt:lpstr>
      <vt:lpstr>Wingdings</vt:lpstr>
      <vt:lpstr>FTA MSC 2023 red</vt:lpstr>
      <vt:lpstr> Non-queries</vt:lpstr>
      <vt:lpstr>PowerPoint Presentation</vt:lpstr>
      <vt:lpstr>PowerPoint Presentation</vt:lpstr>
      <vt:lpstr>Orange words</vt:lpstr>
      <vt:lpstr>Learning Objectives</vt:lpstr>
      <vt:lpstr>Homework</vt:lpstr>
      <vt:lpstr>PowerPoint Presentation</vt:lpstr>
      <vt:lpstr>A new customer is enrolled…</vt:lpstr>
      <vt:lpstr>The SQL</vt:lpstr>
      <vt:lpstr>PowerPoint Presentation</vt:lpstr>
      <vt:lpstr>An old customer leaves…</vt:lpstr>
      <vt:lpstr>The SQL</vt:lpstr>
      <vt:lpstr>PowerPoint Presentation</vt:lpstr>
      <vt:lpstr>A customer changes address…</vt:lpstr>
      <vt:lpstr>The SQL</vt:lpstr>
      <vt:lpstr>PowerPoint Presentation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325</cp:revision>
  <dcterms:created xsi:type="dcterms:W3CDTF">2003-01-13T16:56:26Z</dcterms:created>
  <dcterms:modified xsi:type="dcterms:W3CDTF">2025-02-11T05:00:56Z</dcterms:modified>
</cp:coreProperties>
</file>